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9"/>
  </p:sldMasterIdLst>
  <p:notesMasterIdLst>
    <p:notesMasterId r:id="rId77"/>
  </p:notesMasterIdLst>
  <p:handoutMasterIdLst>
    <p:handoutMasterId r:id="rId78"/>
  </p:handoutMasterIdLst>
  <p:sldIdLst>
    <p:sldId id="541" r:id="rId20"/>
    <p:sldId id="411" r:id="rId21"/>
    <p:sldId id="337" r:id="rId22"/>
    <p:sldId id="556" r:id="rId23"/>
    <p:sldId id="542" r:id="rId24"/>
    <p:sldId id="552" r:id="rId25"/>
    <p:sldId id="553" r:id="rId26"/>
    <p:sldId id="490" r:id="rId27"/>
    <p:sldId id="554" r:id="rId28"/>
    <p:sldId id="555" r:id="rId29"/>
    <p:sldId id="545" r:id="rId30"/>
    <p:sldId id="557" r:id="rId31"/>
    <p:sldId id="543" r:id="rId32"/>
    <p:sldId id="544" r:id="rId33"/>
    <p:sldId id="546" r:id="rId34"/>
    <p:sldId id="517" r:id="rId35"/>
    <p:sldId id="549" r:id="rId36"/>
    <p:sldId id="550" r:id="rId37"/>
    <p:sldId id="518" r:id="rId38"/>
    <p:sldId id="516" r:id="rId39"/>
    <p:sldId id="519" r:id="rId40"/>
    <p:sldId id="575" r:id="rId41"/>
    <p:sldId id="576" r:id="rId42"/>
    <p:sldId id="577" r:id="rId43"/>
    <p:sldId id="578" r:id="rId44"/>
    <p:sldId id="579" r:id="rId45"/>
    <p:sldId id="580" r:id="rId46"/>
    <p:sldId id="581" r:id="rId47"/>
    <p:sldId id="582" r:id="rId48"/>
    <p:sldId id="583" r:id="rId49"/>
    <p:sldId id="584" r:id="rId50"/>
    <p:sldId id="585" r:id="rId51"/>
    <p:sldId id="536" r:id="rId52"/>
    <p:sldId id="520" r:id="rId53"/>
    <p:sldId id="362" r:id="rId54"/>
    <p:sldId id="537" r:id="rId55"/>
    <p:sldId id="521" r:id="rId56"/>
    <p:sldId id="496" r:id="rId57"/>
    <p:sldId id="525" r:id="rId58"/>
    <p:sldId id="418" r:id="rId59"/>
    <p:sldId id="559" r:id="rId60"/>
    <p:sldId id="560" r:id="rId61"/>
    <p:sldId id="561" r:id="rId62"/>
    <p:sldId id="562" r:id="rId63"/>
    <p:sldId id="564" r:id="rId64"/>
    <p:sldId id="565" r:id="rId65"/>
    <p:sldId id="566" r:id="rId66"/>
    <p:sldId id="567" r:id="rId67"/>
    <p:sldId id="568" r:id="rId68"/>
    <p:sldId id="569" r:id="rId69"/>
    <p:sldId id="570" r:id="rId70"/>
    <p:sldId id="571" r:id="rId71"/>
    <p:sldId id="573" r:id="rId72"/>
    <p:sldId id="510" r:id="rId73"/>
    <p:sldId id="574" r:id="rId74"/>
    <p:sldId id="436" r:id="rId75"/>
    <p:sldId id="558" r:id="rId7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44" userDrawn="1">
          <p15:clr>
            <a:srgbClr val="A4A3A4"/>
          </p15:clr>
        </p15:guide>
        <p15:guide id="2" pos="1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Wilkinson" initials="JW" lastIdx="7" clrIdx="0">
    <p:extLst/>
  </p:cmAuthor>
  <p:cmAuthor id="2" name="Hood, Lynne" initials="HL" lastIdx="4" clrIdx="1">
    <p:extLst/>
  </p:cmAuthor>
  <p:cmAuthor id="3" name="Ian Penn" initials="IP" lastIdx="6" clrIdx="2">
    <p:extLst/>
  </p:cmAuthor>
  <p:cmAuthor id="4" name="Ian Penn" initials="IP [2]" lastIdx="1" clrIdx="3">
    <p:extLst/>
  </p:cmAuthor>
  <p:cmAuthor id="5" name="Josie Torres" initials="JT" lastIdx="6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0B"/>
    <a:srgbClr val="FF0066"/>
    <a:srgbClr val="1F487C"/>
    <a:srgbClr val="A6A6A6"/>
    <a:srgbClr val="1F497D"/>
    <a:srgbClr val="000000"/>
    <a:srgbClr val="D2D709"/>
    <a:srgbClr val="0000FF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1" autoAdjust="0"/>
    <p:restoredTop sz="83807" autoAdjust="0"/>
  </p:normalViewPr>
  <p:slideViewPr>
    <p:cSldViewPr>
      <p:cViewPr varScale="1">
        <p:scale>
          <a:sx n="117" d="100"/>
          <a:sy n="117" d="100"/>
        </p:scale>
        <p:origin x="-1456" y="-112"/>
      </p:cViewPr>
      <p:guideLst>
        <p:guide orient="horz" pos="1344"/>
        <p:guide pos="10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notesViewPr>
    <p:cSldViewPr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4" Type="http://schemas.openxmlformats.org/officeDocument/2006/relationships/customXml" Target="../customXml/item14.xml"/><Relationship Id="rId15" Type="http://schemas.openxmlformats.org/officeDocument/2006/relationships/customXml" Target="../customXml/item15.xml"/><Relationship Id="rId16" Type="http://schemas.openxmlformats.org/officeDocument/2006/relationships/customXml" Target="../customXml/item16.xml"/><Relationship Id="rId17" Type="http://schemas.openxmlformats.org/officeDocument/2006/relationships/customXml" Target="../customXml/item17.xml"/><Relationship Id="rId18" Type="http://schemas.openxmlformats.org/officeDocument/2006/relationships/customXml" Target="../customXml/item18.xml"/><Relationship Id="rId19" Type="http://schemas.openxmlformats.org/officeDocument/2006/relationships/slideMaster" Target="slideMasters/slideMaster1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customXml" Target="../customXml/item6.xml"/><Relationship Id="rId7" Type="http://schemas.openxmlformats.org/officeDocument/2006/relationships/customXml" Target="../customXml/item7.xml"/><Relationship Id="rId8" Type="http://schemas.openxmlformats.org/officeDocument/2006/relationships/customXml" Target="../customXml/item8.xml"/><Relationship Id="rId9" Type="http://schemas.openxmlformats.org/officeDocument/2006/relationships/customXml" Target="../customXml/item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commentAuthors" Target="commentAuthors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slide" Target="slides/slide56.xml"/><Relationship Id="rId76" Type="http://schemas.openxmlformats.org/officeDocument/2006/relationships/slide" Target="slides/slide57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10" Type="http://schemas.openxmlformats.org/officeDocument/2006/relationships/customXml" Target="../customXml/item10.xml"/><Relationship Id="rId11" Type="http://schemas.openxmlformats.org/officeDocument/2006/relationships/customXml" Target="../customXml/item11.xml"/><Relationship Id="rId12" Type="http://schemas.openxmlformats.org/officeDocument/2006/relationships/customXml" Target="../customXml/item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3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9173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963" y="9119173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</a:defRPr>
            </a:lvl1pPr>
          </a:lstStyle>
          <a:p>
            <a:fld id="{7014DDF3-A405-4B4D-B764-00289AF61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259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3" y="0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7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19173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3" y="9119173"/>
            <a:ext cx="3170582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66" tIns="48783" rIns="97566" bIns="4878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</a:defRPr>
            </a:lvl1pPr>
          </a:lstStyle>
          <a:p>
            <a:fld id="{79E619FB-E063-4D39-B03E-5AE5E95AE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515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48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93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34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455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Mine information from National Minerals Information Center of the USGS.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57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406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876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18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05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02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911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514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485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3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03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18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74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07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3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25D04A1-25B1-4021-9816-DBFE28DA4776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349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68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29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50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1470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386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A115C49-0DE4-4121-AA78-66C6C8EF226B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01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588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54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6747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39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5382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A5C537C-6B23-4177-904F-E5DC445CD0EE}" type="slidenum">
              <a:rPr lang="en-US" altLang="en-US">
                <a:latin typeface="Arial" panose="020B0604020202020204" pitchFamily="34" charset="0"/>
              </a:rPr>
              <a:pPr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32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385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371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213DA51-061E-45A1-AE63-E34E250284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442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36335BE-721A-4FC2-A2A0-457B79CDA20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334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3B943C7-54E8-463D-8947-402827FDAD8D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7636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41EF16C-611E-4F94-B368-811E1030005F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9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005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366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8649B93-6A02-4660-8930-F63E3DF910E9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045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8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293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8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EC3F9B7-BFC9-4068-9057-76018CA7F36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497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637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0E925A3-2738-420E-8C4A-DF03D8A62902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53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0124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0E925A3-2738-420E-8C4A-DF03D8A6290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95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>
                <a:solidFill>
                  <a:srgbClr val="000000"/>
                </a:solidFill>
              </a:rPr>
              <a:pPr/>
              <a:t>55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754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77943" indent="-29920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96835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75569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54304" indent="-23936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33038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111772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90506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69240" indent="-23936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BDEFCBC-694B-4429-A422-BEBDEE7D38E9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865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501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70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929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28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619FB-E063-4D39-B03E-5AE5E95AED0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43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gif"/><Relationship Id="rId3" Type="http://schemas.openxmlformats.org/officeDocument/2006/relationships/image" Target="../media/image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23028" y="76200"/>
            <a:ext cx="9157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76200"/>
            <a:ext cx="9157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052428" y="76200"/>
            <a:ext cx="91572" cy="454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6200" y="4549665"/>
            <a:ext cx="2286000" cy="21031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7053908" y="-110421"/>
            <a:ext cx="91572" cy="914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7"/>
          <a:stretch/>
        </p:blipFill>
        <p:spPr>
          <a:xfrm>
            <a:off x="228600" y="5216285"/>
            <a:ext cx="1752600" cy="65111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80034" y="167771"/>
            <a:ext cx="2286000" cy="2103120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242"/>
            <a:ext cx="6530141" cy="4376449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80034" y="2361440"/>
            <a:ext cx="2286000" cy="21031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7300" y="4626441"/>
            <a:ext cx="6527438" cy="646331"/>
          </a:xfrm>
          <a:noFill/>
        </p:spPr>
        <p:txBody>
          <a:bodyPr wrap="square" rtlCol="0">
            <a:spAutoFit/>
          </a:bodyPr>
          <a:lstStyle>
            <a:lvl1pPr>
              <a:defRPr lang="en-US" sz="3600" b="0" spc="-150" baseline="0" dirty="0">
                <a:solidFill>
                  <a:srgbClr val="F5750B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19575" y="5358522"/>
            <a:ext cx="5791200" cy="338554"/>
          </a:xfrm>
          <a:noFill/>
        </p:spPr>
        <p:txBody>
          <a:bodyPr wrap="square" rtlCol="0">
            <a:spAutoFit/>
          </a:bodyPr>
          <a:lstStyle>
            <a:lvl1pPr>
              <a:defRPr lang="en-US" sz="1600" b="1" spc="-2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  <a:cs typeface="+mn-cs"/>
              </a:defRPr>
            </a:lvl2pPr>
            <a:lvl3pPr>
              <a:defRPr lang="en-US" dirty="0" smtClean="0">
                <a:solidFill>
                  <a:schemeClr val="tx1"/>
                </a:solidFill>
                <a:cs typeface="+mn-cs"/>
              </a:defRPr>
            </a:lvl3pPr>
            <a:lvl4pPr>
              <a:defRPr lang="en-US" sz="1800" dirty="0" smtClean="0">
                <a:solidFill>
                  <a:schemeClr val="tx1"/>
                </a:solidFill>
                <a:cs typeface="+mn-cs"/>
              </a:defRPr>
            </a:lvl4pPr>
            <a:lvl5pPr>
              <a:defRPr lang="en-US" sz="1800" dirty="0">
                <a:solidFill>
                  <a:schemeClr val="tx1"/>
                </a:solidFill>
                <a:cs typeface="+mn-cs"/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06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15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6470"/>
          <a:stretch/>
        </p:blipFill>
        <p:spPr>
          <a:xfrm>
            <a:off x="-44581" y="0"/>
            <a:ext cx="462079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576211" y="0"/>
            <a:ext cx="4567788" cy="6858000"/>
          </a:xfrm>
          <a:prstGeom prst="rect">
            <a:avLst/>
          </a:prstGeom>
          <a:solidFill>
            <a:srgbClr val="1F487C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6520" y="1777096"/>
            <a:ext cx="4249270" cy="2387600"/>
          </a:xfrm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6521" y="4780059"/>
            <a:ext cx="4249269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09600"/>
            <a:ext cx="1814280" cy="55789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60715" y="0"/>
            <a:ext cx="59043" cy="5392018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4560713" y="3445566"/>
            <a:ext cx="59044" cy="342968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5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2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72268"/>
            <a:ext cx="7086600" cy="970732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315200" cy="50292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2"/>
                </a:solidFill>
              </a:defRPr>
            </a:lvl1pPr>
            <a:lvl2pPr>
              <a:defRPr sz="2400" b="0">
                <a:solidFill>
                  <a:schemeClr val="tx2"/>
                </a:solidFill>
              </a:defRPr>
            </a:lvl2pPr>
            <a:lvl3pPr>
              <a:defRPr sz="2000" b="0">
                <a:solidFill>
                  <a:schemeClr val="tx2"/>
                </a:solidFill>
              </a:defRPr>
            </a:lvl3pPr>
            <a:lvl4pPr>
              <a:defRPr sz="1800" b="0">
                <a:solidFill>
                  <a:schemeClr val="tx2"/>
                </a:solidFill>
              </a:defRPr>
            </a:lvl4pPr>
            <a:lvl5pPr>
              <a:defRPr sz="18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750B"/>
                </a:solidFill>
              </a:defRPr>
            </a:lvl1pPr>
          </a:lstStyle>
          <a:p>
            <a:fld id="{509462E9-625C-433A-BC7E-8CC30B94B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0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5860" y="-1"/>
            <a:ext cx="1472770" cy="2779403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4005293" y="-2313518"/>
            <a:ext cx="2687831" cy="749801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508629" y="0"/>
            <a:ext cx="91572" cy="680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1572" y="2877670"/>
            <a:ext cx="1417057" cy="38818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295400"/>
            <a:ext cx="7162800" cy="621911"/>
          </a:xfrm>
        </p:spPr>
        <p:txBody>
          <a:bodyPr anchor="t"/>
          <a:lstStyle>
            <a:lvl1pPr algn="l">
              <a:defRPr sz="4000" b="0" cap="all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1944998"/>
            <a:ext cx="6624765" cy="49340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New Presenter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600200" y="6416675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9462E9-625C-433A-BC7E-8CC30B94B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098214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 rot="5400000">
            <a:off x="4533142" y="-4533142"/>
            <a:ext cx="91572" cy="915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rot="5400000">
            <a:off x="4545643" y="2213857"/>
            <a:ext cx="98499" cy="918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 rot="5400000">
            <a:off x="5261011" y="-959532"/>
            <a:ext cx="98268" cy="757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9" b="50000"/>
          <a:stretch/>
        </p:blipFill>
        <p:spPr>
          <a:xfrm>
            <a:off x="1828800" y="381000"/>
            <a:ext cx="1494712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b="12668"/>
          <a:stretch/>
        </p:blipFill>
        <p:spPr>
          <a:xfrm>
            <a:off x="1576345" y="2877670"/>
            <a:ext cx="7467599" cy="38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52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824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323E-44C7-4BDD-91CB-799DDCA2D1BF}" type="datetime1">
              <a:rPr lang="en-US">
                <a:solidFill>
                  <a:srgbClr val="FFFFFF"/>
                </a:solidFill>
              </a:rPr>
              <a:pPr>
                <a:defRPr/>
              </a:pPr>
              <a:t>5/12/16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E3A-B25B-40BD-B680-2B9D1E5E60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3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70F6-DF87-46F1-B416-1B786ACCDE19}" type="datetime1">
              <a:rPr lang="en-US"/>
              <a:pPr>
                <a:defRPr/>
              </a:pPr>
              <a:t>5/12/16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28323-E852-4C36-965D-10CA99A6A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14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C74C-F380-45F6-9EEB-4A56FC6DA352}" type="datetime1">
              <a:rPr lang="en-US">
                <a:solidFill>
                  <a:srgbClr val="FFFFFF"/>
                </a:solidFill>
              </a:rPr>
              <a:pPr>
                <a:defRPr/>
              </a:pPr>
              <a:t>5/12/16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4AC4B-EAA2-4E97-8C56-7CDBC5E59DD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3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 rot="5400000">
            <a:off x="4518695" y="-3192547"/>
            <a:ext cx="1295398" cy="78636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91575"/>
            <a:ext cx="7086600" cy="1189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9098214" y="0"/>
            <a:ext cx="915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 rot="5400000">
            <a:off x="4533142" y="-4533142"/>
            <a:ext cx="91572" cy="9157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5750B"/>
                </a:solidFill>
              </a:defRPr>
            </a:lvl1pPr>
          </a:lstStyle>
          <a:p>
            <a:fld id="{509462E9-625C-433A-BC7E-8CC30B94B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4545643" y="2213857"/>
            <a:ext cx="98499" cy="918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1573" y="1447800"/>
            <a:ext cx="1051427" cy="5311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1600199"/>
            <a:ext cx="7238999" cy="4829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1573" y="91572"/>
            <a:ext cx="1051427" cy="1295400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143000" y="24625"/>
            <a:ext cx="91572" cy="680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0" y="45785"/>
            <a:ext cx="91572" cy="681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4556035" y="-3130209"/>
            <a:ext cx="91572" cy="9112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2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6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2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41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" TargetMode="External"/><Relationship Id="rId4" Type="http://schemas.openxmlformats.org/officeDocument/2006/relationships/hyperlink" Target="http://wwwimages.adobe.com/content/dam/Adobe/en/legal/servicetou/Adobe_Stock_Terms_en_US-20150313_hpc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9577" y="1447800"/>
            <a:ext cx="4249270" cy="1905000"/>
          </a:xfrm>
        </p:spPr>
        <p:txBody>
          <a:bodyPr anchor="b" anchorCtr="1">
            <a:normAutofit fontScale="90000"/>
          </a:bodyPr>
          <a:lstStyle/>
          <a:p>
            <a:pPr eaLnBrk="1" hangingPunct="1">
              <a:defRPr/>
            </a:pPr>
            <a:r>
              <a:rPr lang="en-US" sz="5700" dirty="0"/>
              <a:t/>
            </a:r>
            <a:br>
              <a:rPr lang="en-US" sz="5700" dirty="0"/>
            </a:br>
            <a:r>
              <a:rPr lang="en-US" sz="5700" dirty="0"/>
              <a:t/>
            </a:r>
            <a:br>
              <a:rPr lang="en-US" sz="5700" dirty="0"/>
            </a:br>
            <a:r>
              <a:rPr lang="en-US" sz="4400" dirty="0"/>
              <a:t> </a:t>
            </a:r>
            <a:r>
              <a:rPr lang="en-US" sz="5700" dirty="0"/>
              <a:t/>
            </a:r>
            <a:br>
              <a:rPr lang="en-US" sz="5700" dirty="0"/>
            </a:br>
            <a:r>
              <a:rPr lang="en-US" sz="4800" dirty="0"/>
              <a:t>NEPA &amp; Mining 101</a:t>
            </a:r>
            <a:endParaRPr lang="en-US" sz="3200" dirty="0"/>
          </a:p>
        </p:txBody>
      </p:sp>
      <p:sp>
        <p:nvSpPr>
          <p:cNvPr id="6492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79578" y="3918155"/>
            <a:ext cx="4249269" cy="3099310"/>
          </a:xfr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May 12, 2016</a:t>
            </a:r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1700" dirty="0">
                <a:solidFill>
                  <a:srgbClr val="FFFFFF"/>
                </a:solidFill>
              </a:rPr>
              <a:t>Cindi Godsey, Permit Writer and Alaska Mining Coordinator, US EPA Region 10</a:t>
            </a:r>
          </a:p>
          <a:p>
            <a:endParaRPr lang="en-US" sz="14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Patty McGrath, Permitting  Manager, </a:t>
            </a:r>
            <a:r>
              <a:rPr lang="en-US" sz="1700" dirty="0" err="1">
                <a:solidFill>
                  <a:srgbClr val="FFFFFF"/>
                </a:solidFill>
              </a:rPr>
              <a:t>Donlin</a:t>
            </a:r>
            <a:r>
              <a:rPr lang="en-US" sz="1700" dirty="0">
                <a:solidFill>
                  <a:srgbClr val="FFFFFF"/>
                </a:solidFill>
              </a:rPr>
              <a:t> Gold LLC</a:t>
            </a:r>
            <a:endParaRPr lang="en-US" sz="1700" dirty="0"/>
          </a:p>
          <a:p>
            <a:r>
              <a:rPr lang="en-US" sz="1400" dirty="0"/>
              <a:t/>
            </a:r>
            <a:br>
              <a:rPr lang="en-US" sz="1400" dirty="0"/>
            </a:br>
            <a:r>
              <a:rPr lang="en-US" sz="1700" dirty="0">
                <a:solidFill>
                  <a:srgbClr val="FFFFFF"/>
                </a:solidFill>
              </a:rPr>
              <a:t>Lorraine Edmond</a:t>
            </a:r>
            <a:r>
              <a:rPr lang="en-US" sz="1700" dirty="0"/>
              <a:t>, Hydrogeologist, US EPA Region 10</a:t>
            </a:r>
          </a:p>
          <a:p>
            <a:pPr marL="0" indent="0">
              <a:spcBef>
                <a:spcPts val="0"/>
              </a:spcBef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02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U.S. Mining Overview: Silver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Silver produced from mines in AK, AZ, UT, NV and others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The majority of silver mining in the US is a byproduct of copper, zinc/lead and gold mining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Current uses of silver include industry electronics and energy (e.g., cell phones or solar panels)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Uranium Deposits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16"/>
          <a:stretch/>
        </p:blipFill>
        <p:spPr>
          <a:xfrm>
            <a:off x="1510131" y="1524000"/>
            <a:ext cx="7252869" cy="510539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Uranium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3152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pc="-100" dirty="0"/>
              <a:t>US ranked 9th globally in uranium production (2014)</a:t>
            </a:r>
          </a:p>
          <a:p>
            <a:endParaRPr lang="en-US" dirty="0"/>
          </a:p>
          <a:p>
            <a:r>
              <a:rPr lang="en-US" dirty="0"/>
              <a:t>U.S. uranium mines produced 3.3 million pounds of U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-25000" dirty="0"/>
              <a:t>8</a:t>
            </a:r>
            <a:r>
              <a:rPr lang="en-US" dirty="0"/>
              <a:t> in 2015 (DOE EIA)</a:t>
            </a:r>
          </a:p>
          <a:p>
            <a:pPr lvl="1"/>
            <a:r>
              <a:rPr lang="en-US" dirty="0"/>
              <a:t>Production came from one uranium mill in Utah, and in-situ leach operations in Wyoming, Texas and Nebraska.</a:t>
            </a:r>
          </a:p>
          <a:p>
            <a:pPr lvl="1"/>
            <a:r>
              <a:rPr lang="en-US" dirty="0"/>
              <a:t>This production accounts for 9% of the uranium consumed by US nuclear power plants. The remainder is imported.</a:t>
            </a:r>
          </a:p>
          <a:p>
            <a:endParaRPr lang="en-US" dirty="0"/>
          </a:p>
          <a:p>
            <a:r>
              <a:rPr lang="en-US" dirty="0"/>
              <a:t>US uranium reserve estimates are strongly sensitive to price.			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r>
              <a:rPr lang="en-US" alt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91773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Other U.S. Metals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Lead mining: MO and AK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Zinc mining: TN and AK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Phosphate mining: FL and ID 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Iron ore mining: MN and MI 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Molybdenum mining: AZ, CO, ID </a:t>
            </a:r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8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Active Metals Mines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2916" r="2000" b="4139"/>
          <a:stretch/>
        </p:blipFill>
        <p:spPr>
          <a:xfrm>
            <a:off x="1219200" y="1371600"/>
            <a:ext cx="7876082" cy="4953000"/>
          </a:xfrm>
        </p:spPr>
      </p:pic>
    </p:spTree>
    <p:extLst>
      <p:ext uri="{BB962C8B-B14F-4D97-AF65-F5344CB8AC3E}">
        <p14:creationId xmlns:p14="http://schemas.microsoft.com/office/powerpoint/2010/main" val="3499134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Coal Deposits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146" name="Picture 2" descr="http://www.geocraft.com/WVFossils/PageMill_Images/image36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6786"/>
            <a:ext cx="7873850" cy="4919889"/>
          </a:xfrm>
          <a:prstGeom prst="rect">
            <a:avLst/>
          </a:prstGeom>
          <a:noFill/>
          <a:ln>
            <a:solidFill>
              <a:schemeClr val="accent4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7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Major Steps in Mine Development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24000"/>
            <a:ext cx="3810000" cy="50292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dirty="0"/>
              <a:t>Prospecting: geological data and map reviews, non- invasive exploration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Staking: establish mining rights 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Exploration (includes drilling, geophysics, bulk sampling)</a:t>
            </a:r>
          </a:p>
          <a:p>
            <a:pPr marL="0" indent="0" eaLnBrk="1" hangingPunct="1">
              <a:spcBef>
                <a:spcPts val="400"/>
              </a:spcBef>
              <a:buNone/>
              <a:defRPr/>
            </a:pPr>
            <a:endParaRPr lang="en-US" sz="26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869ECF8-E9BC-4514-B26F-CADE30BB54A4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6000"/>
            <a:ext cx="3664262" cy="289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Cont. Major Steps in Mine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4304136" cy="5029200"/>
          </a:xfrm>
        </p:spPr>
        <p:txBody>
          <a:bodyPr/>
          <a:lstStyle/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Assessment of mineral   potential and economic feasibility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Mine development planning, environmental review and permitting process 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Mine development (construction)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0205" y="1981200"/>
            <a:ext cx="3549181" cy="39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91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Cont. Major Steps in Mine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4576144" cy="5029200"/>
          </a:xfrm>
        </p:spPr>
        <p:txBody>
          <a:bodyPr/>
          <a:lstStyle/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Mine operations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Shutdown and reclamation 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dirty="0"/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/>
              <a:t>Long-term monitoring and site maintenance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pic>
        <p:nvPicPr>
          <p:cNvPr id="1026" name="Picture 2" descr="https://www.epa.gov/sites/production/files/styles/large/public/2015-03/beforeandafter_palmertonzin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85"/>
          <a:stretch/>
        </p:blipFill>
        <p:spPr bwMode="auto">
          <a:xfrm>
            <a:off x="6100144" y="1524001"/>
            <a:ext cx="2967656" cy="2209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epa.gov/sites/production/files/styles/large/public/2015-03/beforeandafter_palmertonzin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50685"/>
          <a:stretch/>
        </p:blipFill>
        <p:spPr bwMode="auto">
          <a:xfrm>
            <a:off x="6100144" y="3825874"/>
            <a:ext cx="2967656" cy="2233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57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/>
              <a:t>Typical Timeframe for a Successful Mine Project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1371600" y="1447801"/>
            <a:ext cx="0" cy="4800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371600" y="1413670"/>
            <a:ext cx="1290320" cy="535941"/>
            <a:chOff x="1371600" y="1413670"/>
            <a:chExt cx="1290320" cy="535941"/>
          </a:xfrm>
        </p:grpSpPr>
        <p:sp>
          <p:nvSpPr>
            <p:cNvPr id="96" name="Pentagon 95"/>
            <p:cNvSpPr/>
            <p:nvPr/>
          </p:nvSpPr>
          <p:spPr>
            <a:xfrm>
              <a:off x="1407159" y="1447800"/>
              <a:ext cx="1219201" cy="501811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7" name="Rectangle 3"/>
            <p:cNvSpPr txBox="1">
              <a:spLocks noChangeArrowheads="1"/>
            </p:cNvSpPr>
            <p:nvPr/>
          </p:nvSpPr>
          <p:spPr>
            <a:xfrm>
              <a:off x="1371600" y="1413670"/>
              <a:ext cx="129032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Initial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Exploration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55240" y="1944526"/>
            <a:ext cx="1290320" cy="525463"/>
            <a:chOff x="2555240" y="1944526"/>
            <a:chExt cx="1290320" cy="525463"/>
          </a:xfrm>
        </p:grpSpPr>
        <p:sp>
          <p:nvSpPr>
            <p:cNvPr id="167" name="Pentagon 166"/>
            <p:cNvSpPr/>
            <p:nvPr/>
          </p:nvSpPr>
          <p:spPr>
            <a:xfrm>
              <a:off x="2590800" y="1981200"/>
              <a:ext cx="1219200" cy="457200"/>
            </a:xfrm>
            <a:prstGeom prst="homePlat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8" name="Rectangle 3"/>
            <p:cNvSpPr txBox="1">
              <a:spLocks noChangeArrowheads="1"/>
            </p:cNvSpPr>
            <p:nvPr/>
          </p:nvSpPr>
          <p:spPr>
            <a:xfrm>
              <a:off x="2555240" y="1944526"/>
              <a:ext cx="129032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Advanced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Exploration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0800" y="2590800"/>
            <a:ext cx="3048000" cy="457200"/>
            <a:chOff x="2590800" y="2590800"/>
            <a:chExt cx="3048000" cy="457200"/>
          </a:xfrm>
        </p:grpSpPr>
        <p:sp>
          <p:nvSpPr>
            <p:cNvPr id="168" name="Pentagon 167"/>
            <p:cNvSpPr/>
            <p:nvPr/>
          </p:nvSpPr>
          <p:spPr>
            <a:xfrm>
              <a:off x="2590800" y="2590800"/>
              <a:ext cx="3048000" cy="457200"/>
            </a:xfrm>
            <a:prstGeom prst="homePlate">
              <a:avLst/>
            </a:prstGeom>
            <a:solidFill>
              <a:srgbClr val="A6A6A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9" name="Rectangle 3"/>
            <p:cNvSpPr txBox="1">
              <a:spLocks noChangeArrowheads="1"/>
            </p:cNvSpPr>
            <p:nvPr/>
          </p:nvSpPr>
          <p:spPr>
            <a:xfrm>
              <a:off x="2590800" y="2667000"/>
              <a:ext cx="2824480" cy="3295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Environmental Studies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40760" y="3157856"/>
            <a:ext cx="1229360" cy="575944"/>
            <a:chOff x="3540760" y="3157856"/>
            <a:chExt cx="1229360" cy="575944"/>
          </a:xfrm>
        </p:grpSpPr>
        <p:sp>
          <p:nvSpPr>
            <p:cNvPr id="169" name="Pentagon 168"/>
            <p:cNvSpPr/>
            <p:nvPr/>
          </p:nvSpPr>
          <p:spPr>
            <a:xfrm>
              <a:off x="3550920" y="3200400"/>
              <a:ext cx="1219200" cy="457200"/>
            </a:xfrm>
            <a:prstGeom prst="homePlate">
              <a:avLst/>
            </a:prstGeom>
            <a:solidFill>
              <a:srgbClr val="A6A6A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80" name="Rectangle 3"/>
            <p:cNvSpPr txBox="1">
              <a:spLocks noChangeArrowheads="1"/>
            </p:cNvSpPr>
            <p:nvPr/>
          </p:nvSpPr>
          <p:spPr>
            <a:xfrm>
              <a:off x="3540760" y="3157856"/>
              <a:ext cx="1183640" cy="5759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spc="-20" dirty="0">
                  <a:solidFill>
                    <a:schemeClr val="bg1"/>
                  </a:solidFill>
                </a:rPr>
                <a:t>Pre-feasibility</a:t>
              </a:r>
            </a:p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spc="-20" dirty="0">
                  <a:solidFill>
                    <a:schemeClr val="bg1"/>
                  </a:solidFill>
                </a:rPr>
                <a:t>Studies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49800" y="3767456"/>
            <a:ext cx="1229360" cy="575944"/>
            <a:chOff x="4749800" y="3767456"/>
            <a:chExt cx="1229360" cy="575944"/>
          </a:xfrm>
        </p:grpSpPr>
        <p:sp>
          <p:nvSpPr>
            <p:cNvPr id="170" name="Pentagon 169"/>
            <p:cNvSpPr/>
            <p:nvPr/>
          </p:nvSpPr>
          <p:spPr>
            <a:xfrm>
              <a:off x="4759960" y="3810000"/>
              <a:ext cx="1219200" cy="457200"/>
            </a:xfrm>
            <a:prstGeom prst="homePlate">
              <a:avLst/>
            </a:prstGeom>
            <a:solidFill>
              <a:srgbClr val="A6A6A6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81" name="Rectangle 3"/>
            <p:cNvSpPr txBox="1">
              <a:spLocks noChangeArrowheads="1"/>
            </p:cNvSpPr>
            <p:nvPr/>
          </p:nvSpPr>
          <p:spPr>
            <a:xfrm>
              <a:off x="4749800" y="3767456"/>
              <a:ext cx="1183640" cy="57594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Feasibility</a:t>
              </a:r>
            </a:p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Studies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1720" y="4419600"/>
            <a:ext cx="1757680" cy="457200"/>
            <a:chOff x="4871720" y="4419600"/>
            <a:chExt cx="1757680" cy="457200"/>
          </a:xfrm>
        </p:grpSpPr>
        <p:sp>
          <p:nvSpPr>
            <p:cNvPr id="171" name="Pentagon 170"/>
            <p:cNvSpPr/>
            <p:nvPr/>
          </p:nvSpPr>
          <p:spPr>
            <a:xfrm>
              <a:off x="4876800" y="4419600"/>
              <a:ext cx="1752600" cy="457200"/>
            </a:xfrm>
            <a:prstGeom prst="homePlate">
              <a:avLst/>
            </a:prstGeom>
            <a:solidFill>
              <a:srgbClr val="F5750B"/>
            </a:solidFill>
            <a:ln>
              <a:solidFill>
                <a:srgbClr val="F57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3"/>
            <p:cNvSpPr txBox="1">
              <a:spLocks noChangeArrowheads="1"/>
            </p:cNvSpPr>
            <p:nvPr/>
          </p:nvSpPr>
          <p:spPr>
            <a:xfrm>
              <a:off x="4871720" y="4495800"/>
              <a:ext cx="1605280" cy="3368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NEPA &amp; Permitting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91300" y="4953000"/>
            <a:ext cx="1638300" cy="457200"/>
            <a:chOff x="6591300" y="4953000"/>
            <a:chExt cx="1638300" cy="457200"/>
          </a:xfrm>
        </p:grpSpPr>
        <p:sp>
          <p:nvSpPr>
            <p:cNvPr id="173" name="Pentagon 172"/>
            <p:cNvSpPr/>
            <p:nvPr/>
          </p:nvSpPr>
          <p:spPr>
            <a:xfrm>
              <a:off x="6591300" y="4953000"/>
              <a:ext cx="1257300" cy="457200"/>
            </a:xfrm>
            <a:prstGeom prst="homePlate">
              <a:avLst/>
            </a:prstGeom>
            <a:solidFill>
              <a:srgbClr val="F5750B"/>
            </a:solidFill>
            <a:ln>
              <a:solidFill>
                <a:srgbClr val="F57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3"/>
            <p:cNvSpPr txBox="1">
              <a:spLocks noChangeArrowheads="1"/>
            </p:cNvSpPr>
            <p:nvPr/>
          </p:nvSpPr>
          <p:spPr>
            <a:xfrm>
              <a:off x="6624320" y="5029200"/>
              <a:ext cx="1605280" cy="3368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Financing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11770" y="5372100"/>
            <a:ext cx="1605280" cy="876300"/>
            <a:chOff x="7811770" y="5372100"/>
            <a:chExt cx="1605280" cy="876300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80772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80772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86868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Pentagon 173"/>
            <p:cNvSpPr/>
            <p:nvPr/>
          </p:nvSpPr>
          <p:spPr>
            <a:xfrm>
              <a:off x="7844790" y="5372100"/>
              <a:ext cx="1257300" cy="457200"/>
            </a:xfrm>
            <a:prstGeom prst="homePlate">
              <a:avLst/>
            </a:prstGeom>
            <a:solidFill>
              <a:srgbClr val="F5750B"/>
            </a:solidFill>
            <a:ln>
              <a:solidFill>
                <a:srgbClr val="F57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3"/>
            <p:cNvSpPr txBox="1">
              <a:spLocks noChangeArrowheads="1"/>
            </p:cNvSpPr>
            <p:nvPr/>
          </p:nvSpPr>
          <p:spPr>
            <a:xfrm>
              <a:off x="7811770" y="5459333"/>
              <a:ext cx="1605280" cy="33686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400" dirty="0">
                  <a:solidFill>
                    <a:schemeClr val="bg1"/>
                  </a:solidFill>
                </a:rPr>
                <a:t>Construction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5943600"/>
            <a:ext cx="7711440" cy="1145542"/>
            <a:chOff x="1371600" y="5943600"/>
            <a:chExt cx="7711440" cy="1145542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1371600" y="6248400"/>
              <a:ext cx="7543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9812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25908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5908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2004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2004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8100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8100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44196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44196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0292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50292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56388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56388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62484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2484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68580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8580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74676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7467600" y="5943600"/>
              <a:ext cx="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ctangle 3"/>
            <p:cNvSpPr txBox="1">
              <a:spLocks noChangeArrowheads="1"/>
            </p:cNvSpPr>
            <p:nvPr/>
          </p:nvSpPr>
          <p:spPr>
            <a:xfrm>
              <a:off x="1828800" y="6290468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 kern="1200">
                  <a:solidFill>
                    <a:schemeClr val="tx2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defRPr/>
              </a:pPr>
              <a:r>
                <a:rPr lang="en-US" sz="1800" dirty="0"/>
                <a:t>1</a:t>
              </a:r>
            </a:p>
          </p:txBody>
        </p:sp>
        <p:sp>
          <p:nvSpPr>
            <p:cNvPr id="153" name="Rectangle 3"/>
            <p:cNvSpPr txBox="1">
              <a:spLocks noChangeArrowheads="1"/>
            </p:cNvSpPr>
            <p:nvPr/>
          </p:nvSpPr>
          <p:spPr>
            <a:xfrm>
              <a:off x="2438400" y="6290467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2</a:t>
              </a:r>
            </a:p>
          </p:txBody>
        </p:sp>
        <p:sp>
          <p:nvSpPr>
            <p:cNvPr id="154" name="Rectangle 3"/>
            <p:cNvSpPr txBox="1">
              <a:spLocks noChangeArrowheads="1"/>
            </p:cNvSpPr>
            <p:nvPr/>
          </p:nvSpPr>
          <p:spPr>
            <a:xfrm>
              <a:off x="3048000" y="6290467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3</a:t>
              </a:r>
            </a:p>
          </p:txBody>
        </p:sp>
        <p:sp>
          <p:nvSpPr>
            <p:cNvPr id="156" name="Rectangle 3"/>
            <p:cNvSpPr txBox="1">
              <a:spLocks noChangeArrowheads="1"/>
            </p:cNvSpPr>
            <p:nvPr/>
          </p:nvSpPr>
          <p:spPr>
            <a:xfrm>
              <a:off x="3657600" y="6290467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4</a:t>
              </a:r>
            </a:p>
          </p:txBody>
        </p:sp>
        <p:sp>
          <p:nvSpPr>
            <p:cNvPr id="157" name="Rectangle 3"/>
            <p:cNvSpPr txBox="1">
              <a:spLocks noChangeArrowheads="1"/>
            </p:cNvSpPr>
            <p:nvPr/>
          </p:nvSpPr>
          <p:spPr>
            <a:xfrm>
              <a:off x="4267200" y="6290466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5</a:t>
              </a:r>
            </a:p>
          </p:txBody>
        </p:sp>
        <p:sp>
          <p:nvSpPr>
            <p:cNvPr id="159" name="Rectangle 3"/>
            <p:cNvSpPr txBox="1">
              <a:spLocks noChangeArrowheads="1"/>
            </p:cNvSpPr>
            <p:nvPr/>
          </p:nvSpPr>
          <p:spPr>
            <a:xfrm>
              <a:off x="4876800" y="6290465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6</a:t>
              </a:r>
            </a:p>
          </p:txBody>
        </p:sp>
        <p:sp>
          <p:nvSpPr>
            <p:cNvPr id="160" name="Rectangle 3"/>
            <p:cNvSpPr txBox="1">
              <a:spLocks noChangeArrowheads="1"/>
            </p:cNvSpPr>
            <p:nvPr/>
          </p:nvSpPr>
          <p:spPr>
            <a:xfrm>
              <a:off x="5486400" y="6290465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7</a:t>
              </a:r>
            </a:p>
          </p:txBody>
        </p:sp>
        <p:sp>
          <p:nvSpPr>
            <p:cNvPr id="161" name="Rectangle 3"/>
            <p:cNvSpPr txBox="1">
              <a:spLocks noChangeArrowheads="1"/>
            </p:cNvSpPr>
            <p:nvPr/>
          </p:nvSpPr>
          <p:spPr>
            <a:xfrm>
              <a:off x="6096000" y="6290465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8</a:t>
              </a:r>
            </a:p>
          </p:txBody>
        </p:sp>
        <p:sp>
          <p:nvSpPr>
            <p:cNvPr id="162" name="Rectangle 3"/>
            <p:cNvSpPr txBox="1">
              <a:spLocks noChangeArrowheads="1"/>
            </p:cNvSpPr>
            <p:nvPr/>
          </p:nvSpPr>
          <p:spPr>
            <a:xfrm>
              <a:off x="6705600" y="6290464"/>
              <a:ext cx="30480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9</a:t>
              </a:r>
            </a:p>
          </p:txBody>
        </p:sp>
        <p:sp>
          <p:nvSpPr>
            <p:cNvPr id="163" name="Rectangle 3"/>
            <p:cNvSpPr txBox="1">
              <a:spLocks noChangeArrowheads="1"/>
            </p:cNvSpPr>
            <p:nvPr/>
          </p:nvSpPr>
          <p:spPr>
            <a:xfrm>
              <a:off x="7239000" y="6290306"/>
              <a:ext cx="609600" cy="4152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10</a:t>
              </a:r>
            </a:p>
          </p:txBody>
        </p:sp>
        <p:sp>
          <p:nvSpPr>
            <p:cNvPr id="164" name="Rectangle 3"/>
            <p:cNvSpPr txBox="1">
              <a:spLocks noChangeArrowheads="1"/>
            </p:cNvSpPr>
            <p:nvPr/>
          </p:nvSpPr>
          <p:spPr>
            <a:xfrm>
              <a:off x="7848600" y="6290464"/>
              <a:ext cx="609600" cy="71993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11</a:t>
              </a:r>
            </a:p>
          </p:txBody>
        </p:sp>
        <p:sp>
          <p:nvSpPr>
            <p:cNvPr id="165" name="Rectangle 3"/>
            <p:cNvSpPr txBox="1">
              <a:spLocks noChangeArrowheads="1"/>
            </p:cNvSpPr>
            <p:nvPr/>
          </p:nvSpPr>
          <p:spPr>
            <a:xfrm>
              <a:off x="8473440" y="6324600"/>
              <a:ext cx="609600" cy="3429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dirty="0"/>
                <a:t>12</a:t>
              </a:r>
            </a:p>
          </p:txBody>
        </p:sp>
        <p:sp>
          <p:nvSpPr>
            <p:cNvPr id="273" name="Rectangle 3"/>
            <p:cNvSpPr txBox="1">
              <a:spLocks noChangeArrowheads="1"/>
            </p:cNvSpPr>
            <p:nvPr/>
          </p:nvSpPr>
          <p:spPr>
            <a:xfrm>
              <a:off x="4909820" y="6563679"/>
              <a:ext cx="817880" cy="5254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en-US"/>
              </a:defPPr>
              <a:lvl1pPr marL="0" indent="0" defTabSz="914400" eaLnBrk="1" fontAlgn="auto" latinLnBrk="0" hangingPunct="1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1pPr>
              <a:lvl2pPr marL="742950" indent="-28575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2pPr>
              <a:lvl3pPr marL="11430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3pPr>
              <a:lvl4pPr marL="16002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4pPr>
              <a:lvl5pPr marL="2057400" indent="-228600" defTabSz="91440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b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latin typeface="+mn-lt"/>
                </a:defRPr>
              </a:lvl9pPr>
            </a:lstStyle>
            <a:p>
              <a:r>
                <a:rPr lang="en-US" b="1" dirty="0"/>
                <a:t>YEARS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72268"/>
            <a:ext cx="7086600" cy="970732"/>
          </a:xfrm>
        </p:spPr>
        <p:txBody>
          <a:bodyPr anchorCtr="1">
            <a:normAutofit/>
          </a:bodyPr>
          <a:lstStyle/>
          <a:p>
            <a:pPr algn="ctr" eaLnBrk="1" hangingPunct="1">
              <a:defRPr/>
            </a:pPr>
            <a:r>
              <a:rPr lang="en-US" dirty="0"/>
              <a:t>Mining Information Session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Module 1:  Mining Fundamentals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dirty="0"/>
              <a:t>Module 2:  Environmental Concerns &amp; Issues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/>
              <a:t>	(May 24</a:t>
            </a:r>
            <a:r>
              <a:rPr lang="en-US" baseline="30000" dirty="0"/>
              <a:t>th</a:t>
            </a:r>
            <a:r>
              <a:rPr lang="en-US" dirty="0"/>
              <a:t> at 1 – 3 pm EDT)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dirty="0"/>
              <a:t>Module 3: Regulatory Process &amp; How Tribes 		 can Engage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lang="en-US" dirty="0"/>
              <a:t>	(June 8</a:t>
            </a:r>
            <a:r>
              <a:rPr lang="en-US" baseline="30000" dirty="0"/>
              <a:t>th</a:t>
            </a:r>
            <a:r>
              <a:rPr lang="en-US" dirty="0"/>
              <a:t> at 1 – 3 pm EDT)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B6A43FA-9B44-4FE6-988B-AFD96BCF4F5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05000" y="2209800"/>
            <a:ext cx="5105400" cy="0"/>
          </a:xfrm>
          <a:prstGeom prst="line">
            <a:avLst/>
          </a:prstGeom>
          <a:ln w="47625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1143000"/>
            <a:ext cx="7162800" cy="62191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dirty="0"/>
              <a:t>Mineral Prospecting</a:t>
            </a:r>
            <a:br>
              <a:rPr lang="en-US" sz="5400" dirty="0"/>
            </a:br>
            <a:r>
              <a:rPr lang="en-US" sz="5400" dirty="0"/>
              <a:t>&amp; Exploration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/>
          <a:stretch/>
        </p:blipFill>
        <p:spPr bwMode="auto">
          <a:xfrm>
            <a:off x="1600200" y="2855061"/>
            <a:ext cx="7543800" cy="39267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5400" dirty="0"/>
              <a:t>Mining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Lands Open/Closed to Mining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dirty="0"/>
              <a:t>Open lands: all federal lands not specifically withdrawn from entry under the Mining Law, including national forests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Closed lands: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Bureau of Reclamation lands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Conservation Areas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National Monuments and National Parks, National Wildlife Refuges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Wild &amp; Scenic Rivers within quarter-mile of bank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/>
              <a:t>States laws are generally similar to federal laws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1510D638-2C78-433C-A39F-1F805C9C4925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26058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State &amp; Federal Mining Claims</a:t>
            </a:r>
          </a:p>
        </p:txBody>
      </p:sp>
      <p:sp>
        <p:nvSpPr>
          <p:cNvPr id="591875" name="Rectangle 3"/>
          <p:cNvSpPr>
            <a:spLocks noGrp="1" noChangeArrowheads="1"/>
          </p:cNvSpPr>
          <p:nvPr>
            <p:ph idx="1"/>
          </p:nvPr>
        </p:nvSpPr>
        <p:spPr>
          <a:xfrm>
            <a:off x="1521542" y="1316344"/>
            <a:ext cx="7315200" cy="5465455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Laws and regulations: </a:t>
            </a:r>
          </a:p>
          <a:p>
            <a:pPr lvl="1"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800" dirty="0"/>
              <a:t> 1872 Mining Law + State-specific laws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 Federal mining claims require a         “discovery” of a “valuable deposit”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 Claims are “self-initiated” and staked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/>
              <a:t> a claim is the right to explore for and extract minerals from a tract of land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Locatable minerals are claimed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/>
              <a:t>Platinum, gold, silver, copper lead, zinc, uranium…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Leasable minerals are leased through bidding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1800" dirty="0"/>
              <a:t>Petroleum, coal, phosphate, sodium, potassium…</a:t>
            </a:r>
          </a:p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lvl="1" eaLnBrk="1" hangingPunct="1">
              <a:spcAft>
                <a:spcPct val="35000"/>
              </a:spcAft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48CD0DF-8982-4FB7-A5E9-FFCD00350514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74033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/>
              <a:t>State &amp; Federal Mining Claims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Claims are held through rental fees and assessment work:  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Claims on federal land: file notice with BLM; $135/year per claim (20-160 acres) 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Claims on state land: state laws vary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Royalties during production: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Federal: none required</a:t>
            </a:r>
          </a:p>
          <a:p>
            <a:pPr lvl="1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dirty="0"/>
              <a:t>State: laws vary from none up to 10% of net income/year from mining </a:t>
            </a:r>
          </a:p>
          <a:p>
            <a:pPr lvl="1"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sz="2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F64D645-2EB6-4B59-A984-6F5FB2D424EB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37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Patents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3810000" cy="50292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 Convert federal land to private land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 There is currently a moratorium on new patenting, but patented claims are common in older mining districts, often as “in-holdings” surrounded by federal 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5" name="Picture 2" descr="http://www.blm.gov/style/medialib/blm/co/programs/minerals.Par.58759.Image.-1.-1.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1981200" cy="43468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3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524000"/>
            <a:ext cx="7315200" cy="533400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ct val="35000"/>
              </a:spcAft>
            </a:pPr>
            <a:r>
              <a:rPr lang="en-US" spc="-50" dirty="0"/>
              <a:t>Geologic mapping</a:t>
            </a:r>
          </a:p>
          <a:p>
            <a:pPr>
              <a:spcAft>
                <a:spcPct val="35000"/>
              </a:spcAft>
            </a:pPr>
            <a:r>
              <a:rPr lang="en-US" spc="-220" dirty="0"/>
              <a:t>Rock, sediment and soil geochemical sampling</a:t>
            </a:r>
          </a:p>
          <a:p>
            <a:pPr>
              <a:spcAft>
                <a:spcPct val="35000"/>
              </a:spcAft>
            </a:pPr>
            <a:r>
              <a:rPr lang="en-US" spc="-50"/>
              <a:t>Claim staking</a:t>
            </a:r>
            <a:endParaRPr lang="en-US" spc="-50" dirty="0"/>
          </a:p>
          <a:p>
            <a:pPr>
              <a:spcAft>
                <a:spcPct val="35000"/>
              </a:spcAft>
            </a:pPr>
            <a:r>
              <a:rPr lang="en-US" spc="-70" dirty="0"/>
              <a:t>Geophysical surveys (air &amp; ground)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spc="-50" dirty="0"/>
              <a:t>Trenching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spc="-50" dirty="0"/>
              <a:t>Core or rotary drilling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spc="-50" dirty="0"/>
              <a:t>Bulk sampling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spc="-50" dirty="0"/>
              <a:t>Resource estimation</a:t>
            </a:r>
          </a:p>
        </p:txBody>
      </p:sp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Exploration Activities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D3A3179-919A-46C3-A7DB-A996511361B1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477000" y="61722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7170420" y="1581150"/>
            <a:ext cx="1066800" cy="2381249"/>
          </a:xfrm>
          <a:prstGeom prst="rightBrace">
            <a:avLst>
              <a:gd name="adj1" fmla="val 1607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43" name="AutoShape 7"/>
          <p:cNvSpPr>
            <a:spLocks/>
          </p:cNvSpPr>
          <p:nvPr/>
        </p:nvSpPr>
        <p:spPr bwMode="auto">
          <a:xfrm>
            <a:off x="5105400" y="4191000"/>
            <a:ext cx="1066800" cy="1584960"/>
          </a:xfrm>
          <a:prstGeom prst="rightBrace">
            <a:avLst>
              <a:gd name="adj1" fmla="val 95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44" name="AutoShape 9"/>
          <p:cNvSpPr>
            <a:spLocks/>
          </p:cNvSpPr>
          <p:nvPr/>
        </p:nvSpPr>
        <p:spPr bwMode="auto">
          <a:xfrm>
            <a:off x="5105400" y="6076950"/>
            <a:ext cx="609600" cy="480060"/>
          </a:xfrm>
          <a:prstGeom prst="rightBrace">
            <a:avLst>
              <a:gd name="adj1" fmla="val 114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8237220" y="2200273"/>
            <a:ext cx="990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prstClr val="black"/>
                </a:solidFill>
              </a:rPr>
              <a:t>Early 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</a:rPr>
              <a:t>Stage</a:t>
            </a: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6172200" y="4636770"/>
            <a:ext cx="18288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prstClr val="black"/>
                </a:solidFill>
              </a:rPr>
              <a:t>Mid-Stage</a:t>
            </a:r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5791200" y="5932170"/>
            <a:ext cx="21336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prstClr val="black"/>
                </a:solidFill>
              </a:rPr>
              <a:t>Advanced Stage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17" y="1466850"/>
            <a:ext cx="7891894" cy="53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8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/>
              <a:t>Exploration is activity spent searching for mineral deposits</a:t>
            </a:r>
          </a:p>
        </p:txBody>
      </p:sp>
      <p:sp>
        <p:nvSpPr>
          <p:cNvPr id="594949" name="Rectangle 5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Activities generally have little ground disturbance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More expensive with continued success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Permits required for ground-disturbing activities such as road building, trenching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53C115C-22F3-4716-99D0-0A78967A970C}" type="slidenum">
              <a:rPr lang="en-US" altLang="en-US"/>
              <a:pPr/>
              <a:t>27</a:t>
            </a:fld>
            <a:endParaRPr lang="en-US" altLang="en-US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3"/>
          <a:stretch/>
        </p:blipFill>
        <p:spPr bwMode="auto">
          <a:xfrm>
            <a:off x="3305940" y="3964440"/>
            <a:ext cx="3751320" cy="28173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/>
            <a:endParaRPr lang="en-US" altLang="en-US" sz="4000" b="1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648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Types of Permits for Exploration</a:t>
            </a:r>
          </a:p>
        </p:txBody>
      </p:sp>
      <p:sp>
        <p:nvSpPr>
          <p:cNvPr id="61849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 Federal Permits</a:t>
            </a:r>
          </a:p>
          <a:p>
            <a:pPr lvl="1"/>
            <a:r>
              <a:rPr lang="en-US" dirty="0"/>
              <a:t>Clean Water Act 404 general permit or  </a:t>
            </a:r>
          </a:p>
          <a:p>
            <a:pPr lvl="1"/>
            <a:r>
              <a:rPr lang="en-US" dirty="0"/>
              <a:t>Individual for wetlands disturbance</a:t>
            </a:r>
          </a:p>
          <a:p>
            <a:pPr lvl="1"/>
            <a:r>
              <a:rPr lang="en-US" dirty="0"/>
              <a:t>On federal land: approval by USFS and/or BLM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 State Permits</a:t>
            </a:r>
          </a:p>
          <a:p>
            <a:pPr lvl="1"/>
            <a:r>
              <a:rPr lang="en-US" dirty="0"/>
              <a:t>Vary by state</a:t>
            </a:r>
          </a:p>
          <a:p>
            <a:pPr lvl="1"/>
            <a:r>
              <a:rPr lang="en-US" dirty="0"/>
              <a:t>Typically a land use permit</a:t>
            </a:r>
          </a:p>
          <a:p>
            <a:pPr lvl="1"/>
            <a:r>
              <a:rPr lang="en-US" dirty="0"/>
              <a:t>Temporary water use permit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281BC72-B333-4B34-BC03-956764F295E6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663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Sediment Sampling</a:t>
            </a:r>
          </a:p>
        </p:txBody>
      </p:sp>
      <p:pic>
        <p:nvPicPr>
          <p:cNvPr id="15364" name="Picture 2" descr="IMG_069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" b="4316"/>
          <a:stretch/>
        </p:blipFill>
        <p:spPr bwMode="auto">
          <a:xfrm>
            <a:off x="1219200" y="1469136"/>
            <a:ext cx="7832702" cy="53126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979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Ctr="1">
            <a:normAutofit/>
          </a:bodyPr>
          <a:lstStyle/>
          <a:p>
            <a:pPr algn="ctr" eaLnBrk="1" hangingPunct="1">
              <a:defRPr/>
            </a:pPr>
            <a:r>
              <a:rPr lang="en-US" dirty="0"/>
              <a:t>Module 1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 Mining in the U.S.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 Mining Development Process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 Mining Fundamentals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dirty="0"/>
              <a:t> Exploration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dirty="0"/>
              <a:t> Types of mining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dirty="0"/>
              <a:t> Types of mineral processing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dirty="0"/>
              <a:t> Mining waste products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6A0521B-E44B-4CF1-835E-09C44405F82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/>
              <a:t>Airborne Geophysics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03079CA-8747-47DE-AB1E-EAB9A85BD0DE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30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6388" name="Picture 2" descr="DIGH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" b="1432"/>
          <a:stretch/>
        </p:blipFill>
        <p:spPr bwMode="auto">
          <a:xfrm>
            <a:off x="1219200" y="1461291"/>
            <a:ext cx="7848600" cy="52443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BLM_OFR_103_NYAC_LoRes[2]_Page_04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" b="1"/>
          <a:stretch/>
        </p:blipFill>
        <p:spPr bwMode="auto">
          <a:xfrm>
            <a:off x="5783064" y="1600200"/>
            <a:ext cx="3056136" cy="24808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2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en-US" dirty="0"/>
              <a:t>Soil Sampling to Explore for Gold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5FBCEF5-4F98-4C0C-A481-D83737139763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31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fld id="{554ABC3C-AA5F-4843-99FF-39BF0CD54062}" type="slidenum">
              <a:rPr lang="en-US" altLang="en-US" sz="120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r" eaLnBrk="1" hangingPunct="1"/>
              <a:t>31</a:t>
            </a:fld>
            <a:endParaRPr lang="en-US" alt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2" descr="28_Au_SlRks_SmplPts_BRR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174" r="2500" b="2053"/>
          <a:stretch/>
        </p:blipFill>
        <p:spPr bwMode="auto">
          <a:xfrm>
            <a:off x="2951747" y="1488758"/>
            <a:ext cx="6172200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8_Au_SlRks_SmplPts_BRR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0689" r="77709" b="73010"/>
          <a:stretch/>
        </p:blipFill>
        <p:spPr bwMode="auto">
          <a:xfrm>
            <a:off x="4231106" y="6204200"/>
            <a:ext cx="56949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28_Au_SlRks_SmplPts_BRR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2436" r="77500" b="2442"/>
          <a:stretch/>
        </p:blipFill>
        <p:spPr bwMode="auto">
          <a:xfrm>
            <a:off x="1199147" y="5747000"/>
            <a:ext cx="1752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 descr="Foley_P72800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47" y="1509078"/>
            <a:ext cx="3505200" cy="26289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67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/>
              <a:t>Core Drilling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21851409-3594-4EB3-AFEE-DA28062DF3CA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18436" name="Picture 2" descr="IMG_8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70940"/>
            <a:ext cx="6553200" cy="48156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00_05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524000"/>
            <a:ext cx="3810000" cy="25254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437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What Is a Mine?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Location where rocks containing valuable minerals (ore) are extracted from the ground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Rates: 100s – 100,000s of tons/day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Types of mining:</a:t>
            </a:r>
          </a:p>
          <a:p>
            <a:pPr lvl="1"/>
            <a:r>
              <a:rPr lang="en-US" dirty="0"/>
              <a:t>open pit</a:t>
            </a:r>
          </a:p>
          <a:p>
            <a:pPr lvl="1"/>
            <a:r>
              <a:rPr lang="en-US" dirty="0"/>
              <a:t>underground</a:t>
            </a:r>
          </a:p>
          <a:p>
            <a:pPr lvl="1"/>
            <a:r>
              <a:rPr lang="en-US" dirty="0"/>
              <a:t>strip mining</a:t>
            </a:r>
          </a:p>
          <a:p>
            <a:pPr lvl="1"/>
            <a:r>
              <a:rPr lang="en-US" dirty="0"/>
              <a:t>placer mining (gold)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5AFD4CF-6F1B-4F89-B9C8-8C24555679F8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9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Open Pit Mining</a:t>
            </a:r>
          </a:p>
        </p:txBody>
      </p:sp>
      <p:pic>
        <p:nvPicPr>
          <p:cNvPr id="23560" name="Picture 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"/>
          <a:stretch/>
        </p:blipFill>
        <p:spPr>
          <a:xfrm>
            <a:off x="5528151" y="4623566"/>
            <a:ext cx="3082449" cy="209790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EA577365-8927-40DF-81B7-52EB0D8A8B08}" type="slidenum">
              <a:rPr lang="en-US" altLang="en-US"/>
              <a:pPr/>
              <a:t>34</a:t>
            </a:fld>
            <a:endParaRPr lang="en-US" altLang="en-US" dirty="0"/>
          </a:p>
        </p:txBody>
      </p:sp>
      <p:pic>
        <p:nvPicPr>
          <p:cNvPr id="23561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82" y="3515808"/>
            <a:ext cx="4198938" cy="27992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Slide Number Placeholder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/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2355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8"/>
          <a:stretch/>
        </p:blipFill>
        <p:spPr bwMode="auto">
          <a:xfrm>
            <a:off x="5528271" y="2476500"/>
            <a:ext cx="3082330" cy="20786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0" y="1524000"/>
            <a:ext cx="3657600" cy="190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dirty="0"/>
              <a:t>Ore accessed from the surface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700" dirty="0"/>
          </a:p>
          <a:p>
            <a:pPr>
              <a:spcBef>
                <a:spcPts val="0"/>
              </a:spcBef>
              <a:defRPr/>
            </a:pPr>
            <a:r>
              <a:rPr lang="en-US" dirty="0"/>
              <a:t>Blasting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700" dirty="0"/>
          </a:p>
          <a:p>
            <a:pPr>
              <a:spcBef>
                <a:spcPts val="0"/>
              </a:spcBef>
              <a:defRPr/>
            </a:pPr>
            <a:r>
              <a:rPr lang="en-US" dirty="0"/>
              <a:t>Haul to crusher/mill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7831" y="6309742"/>
            <a:ext cx="42875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+mn-lt"/>
              </a:rPr>
              <a:t>Starting clockwise from top right, images from </a:t>
            </a:r>
            <a:r>
              <a:rPr lang="en-US" sz="900" i="1" dirty="0" err="1">
                <a:latin typeface="+mn-lt"/>
              </a:rPr>
              <a:t>agnormark</a:t>
            </a:r>
            <a:r>
              <a:rPr lang="en-US" sz="900" i="1" dirty="0">
                <a:latin typeface="+mn-lt"/>
              </a:rPr>
              <a:t>, </a:t>
            </a:r>
            <a:r>
              <a:rPr lang="en-US" sz="900" i="1" dirty="0" err="1">
                <a:latin typeface="+mn-lt"/>
              </a:rPr>
              <a:t>sashagrunge</a:t>
            </a:r>
            <a:r>
              <a:rPr lang="en-US" sz="900" i="1" dirty="0">
                <a:latin typeface="+mn-lt"/>
              </a:rPr>
              <a:t>, </a:t>
            </a:r>
            <a:r>
              <a:rPr lang="en-US" sz="900" i="1" dirty="0" err="1">
                <a:latin typeface="+mn-lt"/>
              </a:rPr>
              <a:t>supapornss</a:t>
            </a:r>
            <a:r>
              <a:rPr lang="en-US" sz="900" i="1" dirty="0">
                <a:latin typeface="+mn-lt"/>
              </a:rPr>
              <a:t> used with permission of Adobe Stock in this publication and future work product generated by </a:t>
            </a:r>
            <a:r>
              <a:rPr lang="en-US" sz="900" i="1" dirty="0" err="1">
                <a:latin typeface="+mn-lt"/>
              </a:rPr>
              <a:t>Skeo</a:t>
            </a:r>
            <a:r>
              <a:rPr lang="en-US" sz="900" i="1" dirty="0">
                <a:latin typeface="+mn-lt"/>
              </a:rPr>
              <a:t> for EPA. </a:t>
            </a:r>
            <a:endParaRPr lang="en-US" sz="900" dirty="0"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Open Pit Mine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AC643D77-4958-481B-A7EF-50287BC681BD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4581" name="Picture 4" descr="Ft Knox 20Au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48" y="1458595"/>
            <a:ext cx="7749152" cy="41417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238590" y="5295583"/>
            <a:ext cx="3124200" cy="6096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</a:rPr>
              <a:t>Fort Knox Mine, AK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Underground Mining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1600200" y="1524000"/>
            <a:ext cx="7239000" cy="914400"/>
          </a:xfrm>
        </p:spPr>
        <p:txBody>
          <a:bodyPr vert="horz" lIns="91440" tIns="45720" rIns="91440" bIns="45720" rtlCol="0">
            <a:noAutofit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dirty="0"/>
              <a:t>Ore accessed by </a:t>
            </a:r>
            <a:r>
              <a:rPr lang="en-US" dirty="0" err="1"/>
              <a:t>adit</a:t>
            </a:r>
            <a:r>
              <a:rPr lang="en-US" dirty="0"/>
              <a:t>, shaft and tunnel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6750B91F-4E30-4E42-9F9B-B57C1622DC75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640" b="3571"/>
          <a:stretch/>
        </p:blipFill>
        <p:spPr>
          <a:xfrm>
            <a:off x="2414354" y="2057400"/>
            <a:ext cx="5129446" cy="45770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Underground Mine</a:t>
            </a:r>
          </a:p>
        </p:txBody>
      </p:sp>
      <p:pic>
        <p:nvPicPr>
          <p:cNvPr id="26628" name="Picture 3" descr="050414 KGCMC 2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42" y="1504301"/>
            <a:ext cx="5757566" cy="5029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334F32D4-C19E-4F4C-AA76-388DC86105A2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270442" y="6324600"/>
            <a:ext cx="4267200" cy="4572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</a:rPr>
              <a:t>Greens Creek Mine, AK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Strip Mining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1477844-2D47-4661-BF63-1B924E9DAC53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1066800" y="1446167"/>
            <a:ext cx="7549206" cy="5285611"/>
            <a:chOff x="200" y="597"/>
            <a:chExt cx="5176" cy="3624"/>
          </a:xfrm>
        </p:grpSpPr>
        <p:sp>
          <p:nvSpPr>
            <p:cNvPr id="4" name="AutoShape 4"/>
            <p:cNvSpPr>
              <a:spLocks noChangeAspect="1" noChangeArrowheads="1" noTextEdit="1"/>
            </p:cNvSpPr>
            <p:nvPr/>
          </p:nvSpPr>
          <p:spPr bwMode="auto">
            <a:xfrm>
              <a:off x="288" y="597"/>
              <a:ext cx="508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1400" b="1">
                <a:latin typeface="Calibri" panose="020F0502020204030204" pitchFamily="34" charset="0"/>
              </a:endParaRPr>
            </a:p>
          </p:txBody>
        </p:sp>
        <p:grpSp>
          <p:nvGrpSpPr>
            <p:cNvPr id="5" name="Group 206"/>
            <p:cNvGrpSpPr>
              <a:grpSpLocks/>
            </p:cNvGrpSpPr>
            <p:nvPr/>
          </p:nvGrpSpPr>
          <p:grpSpPr bwMode="auto">
            <a:xfrm>
              <a:off x="288" y="597"/>
              <a:ext cx="5085" cy="3624"/>
              <a:chOff x="288" y="597"/>
              <a:chExt cx="5085" cy="3624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597"/>
                <a:ext cx="5077" cy="229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xtLst/>
            </p:spPr>
          </p:pic>
          <p:sp>
            <p:nvSpPr>
              <p:cNvPr id="622350" name="Freeform 7"/>
              <p:cNvSpPr>
                <a:spLocks/>
              </p:cNvSpPr>
              <p:nvPr/>
            </p:nvSpPr>
            <p:spPr bwMode="auto">
              <a:xfrm>
                <a:off x="4091" y="3477"/>
                <a:ext cx="1094" cy="95"/>
              </a:xfrm>
              <a:custGeom>
                <a:avLst/>
                <a:gdLst>
                  <a:gd name="T0" fmla="*/ 0 w 4377"/>
                  <a:gd name="T1" fmla="*/ 212 h 377"/>
                  <a:gd name="T2" fmla="*/ 58 w 4377"/>
                  <a:gd name="T3" fmla="*/ 0 h 377"/>
                  <a:gd name="T4" fmla="*/ 4377 w 4377"/>
                  <a:gd name="T5" fmla="*/ 162 h 377"/>
                  <a:gd name="T6" fmla="*/ 4372 w 4377"/>
                  <a:gd name="T7" fmla="*/ 377 h 377"/>
                  <a:gd name="T8" fmla="*/ 0 w 4377"/>
                  <a:gd name="T9" fmla="*/ 2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7" h="377">
                    <a:moveTo>
                      <a:pt x="0" y="212"/>
                    </a:moveTo>
                    <a:lnTo>
                      <a:pt x="58" y="0"/>
                    </a:lnTo>
                    <a:lnTo>
                      <a:pt x="4377" y="162"/>
                    </a:lnTo>
                    <a:lnTo>
                      <a:pt x="4372" y="377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49567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1" name="Freeform 8"/>
              <p:cNvSpPr>
                <a:spLocks noEditPoints="1"/>
              </p:cNvSpPr>
              <p:nvPr/>
            </p:nvSpPr>
            <p:spPr bwMode="auto">
              <a:xfrm>
                <a:off x="4089" y="3475"/>
                <a:ext cx="1098" cy="98"/>
              </a:xfrm>
              <a:custGeom>
                <a:avLst/>
                <a:gdLst>
                  <a:gd name="T0" fmla="*/ 2 w 4392"/>
                  <a:gd name="T1" fmla="*/ 216 h 392"/>
                  <a:gd name="T2" fmla="*/ 61 w 4392"/>
                  <a:gd name="T3" fmla="*/ 5 h 392"/>
                  <a:gd name="T4" fmla="*/ 74 w 4392"/>
                  <a:gd name="T5" fmla="*/ 9 h 392"/>
                  <a:gd name="T6" fmla="*/ 15 w 4392"/>
                  <a:gd name="T7" fmla="*/ 220 h 392"/>
                  <a:gd name="T8" fmla="*/ 2 w 4392"/>
                  <a:gd name="T9" fmla="*/ 216 h 392"/>
                  <a:gd name="T10" fmla="*/ 61 w 4392"/>
                  <a:gd name="T11" fmla="*/ 5 h 392"/>
                  <a:gd name="T12" fmla="*/ 62 w 4392"/>
                  <a:gd name="T13" fmla="*/ 0 h 392"/>
                  <a:gd name="T14" fmla="*/ 67 w 4392"/>
                  <a:gd name="T15" fmla="*/ 0 h 392"/>
                  <a:gd name="T16" fmla="*/ 67 w 4392"/>
                  <a:gd name="T17" fmla="*/ 7 h 392"/>
                  <a:gd name="T18" fmla="*/ 61 w 4392"/>
                  <a:gd name="T19" fmla="*/ 5 h 392"/>
                  <a:gd name="T20" fmla="*/ 67 w 4392"/>
                  <a:gd name="T21" fmla="*/ 0 h 392"/>
                  <a:gd name="T22" fmla="*/ 4386 w 4392"/>
                  <a:gd name="T23" fmla="*/ 161 h 392"/>
                  <a:gd name="T24" fmla="*/ 4385 w 4392"/>
                  <a:gd name="T25" fmla="*/ 175 h 392"/>
                  <a:gd name="T26" fmla="*/ 67 w 4392"/>
                  <a:gd name="T27" fmla="*/ 14 h 392"/>
                  <a:gd name="T28" fmla="*/ 67 w 4392"/>
                  <a:gd name="T29" fmla="*/ 0 h 392"/>
                  <a:gd name="T30" fmla="*/ 4386 w 4392"/>
                  <a:gd name="T31" fmla="*/ 161 h 392"/>
                  <a:gd name="T32" fmla="*/ 4392 w 4392"/>
                  <a:gd name="T33" fmla="*/ 161 h 392"/>
                  <a:gd name="T34" fmla="*/ 4392 w 4392"/>
                  <a:gd name="T35" fmla="*/ 169 h 392"/>
                  <a:gd name="T36" fmla="*/ 4386 w 4392"/>
                  <a:gd name="T37" fmla="*/ 169 h 392"/>
                  <a:gd name="T38" fmla="*/ 4386 w 4392"/>
                  <a:gd name="T39" fmla="*/ 161 h 392"/>
                  <a:gd name="T40" fmla="*/ 4392 w 4392"/>
                  <a:gd name="T41" fmla="*/ 169 h 392"/>
                  <a:gd name="T42" fmla="*/ 4388 w 4392"/>
                  <a:gd name="T43" fmla="*/ 384 h 392"/>
                  <a:gd name="T44" fmla="*/ 4374 w 4392"/>
                  <a:gd name="T45" fmla="*/ 384 h 392"/>
                  <a:gd name="T46" fmla="*/ 4378 w 4392"/>
                  <a:gd name="T47" fmla="*/ 168 h 392"/>
                  <a:gd name="T48" fmla="*/ 4392 w 4392"/>
                  <a:gd name="T49" fmla="*/ 169 h 392"/>
                  <a:gd name="T50" fmla="*/ 4388 w 4392"/>
                  <a:gd name="T51" fmla="*/ 384 h 392"/>
                  <a:gd name="T52" fmla="*/ 4388 w 4392"/>
                  <a:gd name="T53" fmla="*/ 392 h 392"/>
                  <a:gd name="T54" fmla="*/ 4381 w 4392"/>
                  <a:gd name="T55" fmla="*/ 392 h 392"/>
                  <a:gd name="T56" fmla="*/ 4381 w 4392"/>
                  <a:gd name="T57" fmla="*/ 384 h 392"/>
                  <a:gd name="T58" fmla="*/ 4388 w 4392"/>
                  <a:gd name="T59" fmla="*/ 384 h 392"/>
                  <a:gd name="T60" fmla="*/ 4381 w 4392"/>
                  <a:gd name="T61" fmla="*/ 392 h 392"/>
                  <a:gd name="T62" fmla="*/ 9 w 4392"/>
                  <a:gd name="T63" fmla="*/ 225 h 392"/>
                  <a:gd name="T64" fmla="*/ 9 w 4392"/>
                  <a:gd name="T65" fmla="*/ 211 h 392"/>
                  <a:gd name="T66" fmla="*/ 4381 w 4392"/>
                  <a:gd name="T67" fmla="*/ 378 h 392"/>
                  <a:gd name="T68" fmla="*/ 4381 w 4392"/>
                  <a:gd name="T69" fmla="*/ 392 h 392"/>
                  <a:gd name="T70" fmla="*/ 9 w 4392"/>
                  <a:gd name="T71" fmla="*/ 225 h 392"/>
                  <a:gd name="T72" fmla="*/ 0 w 4392"/>
                  <a:gd name="T73" fmla="*/ 225 h 392"/>
                  <a:gd name="T74" fmla="*/ 2 w 4392"/>
                  <a:gd name="T75" fmla="*/ 216 h 392"/>
                  <a:gd name="T76" fmla="*/ 9 w 4392"/>
                  <a:gd name="T77" fmla="*/ 219 h 392"/>
                  <a:gd name="T78" fmla="*/ 9 w 4392"/>
                  <a:gd name="T79" fmla="*/ 225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92" h="392">
                    <a:moveTo>
                      <a:pt x="2" y="216"/>
                    </a:moveTo>
                    <a:lnTo>
                      <a:pt x="61" y="5"/>
                    </a:lnTo>
                    <a:lnTo>
                      <a:pt x="74" y="9"/>
                    </a:lnTo>
                    <a:lnTo>
                      <a:pt x="15" y="220"/>
                    </a:lnTo>
                    <a:lnTo>
                      <a:pt x="2" y="216"/>
                    </a:lnTo>
                    <a:close/>
                    <a:moveTo>
                      <a:pt x="61" y="5"/>
                    </a:moveTo>
                    <a:lnTo>
                      <a:pt x="62" y="0"/>
                    </a:lnTo>
                    <a:lnTo>
                      <a:pt x="67" y="0"/>
                    </a:lnTo>
                    <a:lnTo>
                      <a:pt x="67" y="7"/>
                    </a:lnTo>
                    <a:lnTo>
                      <a:pt x="61" y="5"/>
                    </a:lnTo>
                    <a:close/>
                    <a:moveTo>
                      <a:pt x="67" y="0"/>
                    </a:moveTo>
                    <a:lnTo>
                      <a:pt x="4386" y="161"/>
                    </a:lnTo>
                    <a:lnTo>
                      <a:pt x="4385" y="175"/>
                    </a:lnTo>
                    <a:lnTo>
                      <a:pt x="67" y="14"/>
                    </a:lnTo>
                    <a:lnTo>
                      <a:pt x="67" y="0"/>
                    </a:lnTo>
                    <a:close/>
                    <a:moveTo>
                      <a:pt x="4386" y="161"/>
                    </a:moveTo>
                    <a:lnTo>
                      <a:pt x="4392" y="161"/>
                    </a:lnTo>
                    <a:lnTo>
                      <a:pt x="4392" y="169"/>
                    </a:lnTo>
                    <a:lnTo>
                      <a:pt x="4386" y="169"/>
                    </a:lnTo>
                    <a:lnTo>
                      <a:pt x="4386" y="161"/>
                    </a:lnTo>
                    <a:close/>
                    <a:moveTo>
                      <a:pt x="4392" y="169"/>
                    </a:moveTo>
                    <a:lnTo>
                      <a:pt x="4388" y="384"/>
                    </a:lnTo>
                    <a:lnTo>
                      <a:pt x="4374" y="384"/>
                    </a:lnTo>
                    <a:lnTo>
                      <a:pt x="4378" y="168"/>
                    </a:lnTo>
                    <a:lnTo>
                      <a:pt x="4392" y="169"/>
                    </a:lnTo>
                    <a:close/>
                    <a:moveTo>
                      <a:pt x="4388" y="384"/>
                    </a:moveTo>
                    <a:lnTo>
                      <a:pt x="4388" y="392"/>
                    </a:lnTo>
                    <a:lnTo>
                      <a:pt x="4381" y="392"/>
                    </a:lnTo>
                    <a:lnTo>
                      <a:pt x="4381" y="384"/>
                    </a:lnTo>
                    <a:lnTo>
                      <a:pt x="4388" y="384"/>
                    </a:lnTo>
                    <a:close/>
                    <a:moveTo>
                      <a:pt x="4381" y="392"/>
                    </a:moveTo>
                    <a:lnTo>
                      <a:pt x="9" y="225"/>
                    </a:lnTo>
                    <a:lnTo>
                      <a:pt x="9" y="211"/>
                    </a:lnTo>
                    <a:lnTo>
                      <a:pt x="4381" y="378"/>
                    </a:lnTo>
                    <a:lnTo>
                      <a:pt x="4381" y="392"/>
                    </a:lnTo>
                    <a:close/>
                    <a:moveTo>
                      <a:pt x="9" y="225"/>
                    </a:moveTo>
                    <a:lnTo>
                      <a:pt x="0" y="225"/>
                    </a:lnTo>
                    <a:lnTo>
                      <a:pt x="2" y="216"/>
                    </a:lnTo>
                    <a:lnTo>
                      <a:pt x="9" y="219"/>
                    </a:lnTo>
                    <a:lnTo>
                      <a:pt x="9" y="22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2" name="Freeform 9"/>
              <p:cNvSpPr>
                <a:spLocks/>
              </p:cNvSpPr>
              <p:nvPr/>
            </p:nvSpPr>
            <p:spPr bwMode="auto">
              <a:xfrm>
                <a:off x="4106" y="3237"/>
                <a:ext cx="1079" cy="281"/>
              </a:xfrm>
              <a:custGeom>
                <a:avLst/>
                <a:gdLst>
                  <a:gd name="T0" fmla="*/ 0 w 4317"/>
                  <a:gd name="T1" fmla="*/ 959 h 1125"/>
                  <a:gd name="T2" fmla="*/ 230 w 4317"/>
                  <a:gd name="T3" fmla="*/ 159 h 1125"/>
                  <a:gd name="T4" fmla="*/ 1516 w 4317"/>
                  <a:gd name="T5" fmla="*/ 42 h 1125"/>
                  <a:gd name="T6" fmla="*/ 2979 w 4317"/>
                  <a:gd name="T7" fmla="*/ 0 h 1125"/>
                  <a:gd name="T8" fmla="*/ 4317 w 4317"/>
                  <a:gd name="T9" fmla="*/ 18 h 1125"/>
                  <a:gd name="T10" fmla="*/ 4317 w 4317"/>
                  <a:gd name="T11" fmla="*/ 1125 h 1125"/>
                  <a:gd name="T12" fmla="*/ 0 w 4317"/>
                  <a:gd name="T13" fmla="*/ 959 h 1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7" h="1125">
                    <a:moveTo>
                      <a:pt x="0" y="959"/>
                    </a:moveTo>
                    <a:lnTo>
                      <a:pt x="230" y="159"/>
                    </a:lnTo>
                    <a:lnTo>
                      <a:pt x="1516" y="42"/>
                    </a:lnTo>
                    <a:lnTo>
                      <a:pt x="2979" y="0"/>
                    </a:lnTo>
                    <a:lnTo>
                      <a:pt x="4317" y="18"/>
                    </a:lnTo>
                    <a:lnTo>
                      <a:pt x="4317" y="1125"/>
                    </a:lnTo>
                    <a:lnTo>
                      <a:pt x="0" y="959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3" name="Freeform 10"/>
              <p:cNvSpPr>
                <a:spLocks noEditPoints="1"/>
              </p:cNvSpPr>
              <p:nvPr/>
            </p:nvSpPr>
            <p:spPr bwMode="auto">
              <a:xfrm>
                <a:off x="4103" y="3235"/>
                <a:ext cx="1084" cy="285"/>
              </a:xfrm>
              <a:custGeom>
                <a:avLst/>
                <a:gdLst>
                  <a:gd name="T0" fmla="*/ 3 w 4334"/>
                  <a:gd name="T1" fmla="*/ 965 h 1140"/>
                  <a:gd name="T2" fmla="*/ 235 w 4334"/>
                  <a:gd name="T3" fmla="*/ 164 h 1140"/>
                  <a:gd name="T4" fmla="*/ 247 w 4334"/>
                  <a:gd name="T5" fmla="*/ 168 h 1140"/>
                  <a:gd name="T6" fmla="*/ 17 w 4334"/>
                  <a:gd name="T7" fmla="*/ 968 h 1140"/>
                  <a:gd name="T8" fmla="*/ 3 w 4334"/>
                  <a:gd name="T9" fmla="*/ 965 h 1140"/>
                  <a:gd name="T10" fmla="*/ 235 w 4334"/>
                  <a:gd name="T11" fmla="*/ 164 h 1140"/>
                  <a:gd name="T12" fmla="*/ 236 w 4334"/>
                  <a:gd name="T13" fmla="*/ 161 h 1140"/>
                  <a:gd name="T14" fmla="*/ 240 w 4334"/>
                  <a:gd name="T15" fmla="*/ 159 h 1140"/>
                  <a:gd name="T16" fmla="*/ 241 w 4334"/>
                  <a:gd name="T17" fmla="*/ 167 h 1140"/>
                  <a:gd name="T18" fmla="*/ 235 w 4334"/>
                  <a:gd name="T19" fmla="*/ 164 h 1140"/>
                  <a:gd name="T20" fmla="*/ 240 w 4334"/>
                  <a:gd name="T21" fmla="*/ 159 h 1140"/>
                  <a:gd name="T22" fmla="*/ 1527 w 4334"/>
                  <a:gd name="T23" fmla="*/ 44 h 1140"/>
                  <a:gd name="T24" fmla="*/ 1528 w 4334"/>
                  <a:gd name="T25" fmla="*/ 56 h 1140"/>
                  <a:gd name="T26" fmla="*/ 241 w 4334"/>
                  <a:gd name="T27" fmla="*/ 173 h 1140"/>
                  <a:gd name="T28" fmla="*/ 240 w 4334"/>
                  <a:gd name="T29" fmla="*/ 159 h 1140"/>
                  <a:gd name="T30" fmla="*/ 1527 w 4334"/>
                  <a:gd name="T31" fmla="*/ 44 h 1140"/>
                  <a:gd name="T32" fmla="*/ 1527 w 4334"/>
                  <a:gd name="T33" fmla="*/ 44 h 1140"/>
                  <a:gd name="T34" fmla="*/ 1527 w 4334"/>
                  <a:gd name="T35" fmla="*/ 44 h 1140"/>
                  <a:gd name="T36" fmla="*/ 1527 w 4334"/>
                  <a:gd name="T37" fmla="*/ 50 h 1140"/>
                  <a:gd name="T38" fmla="*/ 1527 w 4334"/>
                  <a:gd name="T39" fmla="*/ 44 h 1140"/>
                  <a:gd name="T40" fmla="*/ 1527 w 4334"/>
                  <a:gd name="T41" fmla="*/ 44 h 1140"/>
                  <a:gd name="T42" fmla="*/ 2990 w 4334"/>
                  <a:gd name="T43" fmla="*/ 0 h 1140"/>
                  <a:gd name="T44" fmla="*/ 2990 w 4334"/>
                  <a:gd name="T45" fmla="*/ 14 h 1140"/>
                  <a:gd name="T46" fmla="*/ 1527 w 4334"/>
                  <a:gd name="T47" fmla="*/ 56 h 1140"/>
                  <a:gd name="T48" fmla="*/ 1527 w 4334"/>
                  <a:gd name="T49" fmla="*/ 44 h 1140"/>
                  <a:gd name="T50" fmla="*/ 2990 w 4334"/>
                  <a:gd name="T51" fmla="*/ 0 h 1140"/>
                  <a:gd name="T52" fmla="*/ 2990 w 4334"/>
                  <a:gd name="T53" fmla="*/ 0 h 1140"/>
                  <a:gd name="T54" fmla="*/ 2990 w 4334"/>
                  <a:gd name="T55" fmla="*/ 0 h 1140"/>
                  <a:gd name="T56" fmla="*/ 2990 w 4334"/>
                  <a:gd name="T57" fmla="*/ 8 h 1140"/>
                  <a:gd name="T58" fmla="*/ 2990 w 4334"/>
                  <a:gd name="T59" fmla="*/ 0 h 1140"/>
                  <a:gd name="T60" fmla="*/ 2990 w 4334"/>
                  <a:gd name="T61" fmla="*/ 0 h 1140"/>
                  <a:gd name="T62" fmla="*/ 4328 w 4334"/>
                  <a:gd name="T63" fmla="*/ 18 h 1140"/>
                  <a:gd name="T64" fmla="*/ 4328 w 4334"/>
                  <a:gd name="T65" fmla="*/ 32 h 1140"/>
                  <a:gd name="T66" fmla="*/ 2990 w 4334"/>
                  <a:gd name="T67" fmla="*/ 14 h 1140"/>
                  <a:gd name="T68" fmla="*/ 2990 w 4334"/>
                  <a:gd name="T69" fmla="*/ 0 h 1140"/>
                  <a:gd name="T70" fmla="*/ 4328 w 4334"/>
                  <a:gd name="T71" fmla="*/ 18 h 1140"/>
                  <a:gd name="T72" fmla="*/ 4334 w 4334"/>
                  <a:gd name="T73" fmla="*/ 18 h 1140"/>
                  <a:gd name="T74" fmla="*/ 4334 w 4334"/>
                  <a:gd name="T75" fmla="*/ 26 h 1140"/>
                  <a:gd name="T76" fmla="*/ 4328 w 4334"/>
                  <a:gd name="T77" fmla="*/ 26 h 1140"/>
                  <a:gd name="T78" fmla="*/ 4328 w 4334"/>
                  <a:gd name="T79" fmla="*/ 18 h 1140"/>
                  <a:gd name="T80" fmla="*/ 4334 w 4334"/>
                  <a:gd name="T81" fmla="*/ 26 h 1140"/>
                  <a:gd name="T82" fmla="*/ 4334 w 4334"/>
                  <a:gd name="T83" fmla="*/ 1133 h 1140"/>
                  <a:gd name="T84" fmla="*/ 4320 w 4334"/>
                  <a:gd name="T85" fmla="*/ 1133 h 1140"/>
                  <a:gd name="T86" fmla="*/ 4320 w 4334"/>
                  <a:gd name="T87" fmla="*/ 26 h 1140"/>
                  <a:gd name="T88" fmla="*/ 4334 w 4334"/>
                  <a:gd name="T89" fmla="*/ 26 h 1140"/>
                  <a:gd name="T90" fmla="*/ 4334 w 4334"/>
                  <a:gd name="T91" fmla="*/ 1133 h 1140"/>
                  <a:gd name="T92" fmla="*/ 4334 w 4334"/>
                  <a:gd name="T93" fmla="*/ 1140 h 1140"/>
                  <a:gd name="T94" fmla="*/ 4327 w 4334"/>
                  <a:gd name="T95" fmla="*/ 1140 h 1140"/>
                  <a:gd name="T96" fmla="*/ 4328 w 4334"/>
                  <a:gd name="T97" fmla="*/ 1133 h 1140"/>
                  <a:gd name="T98" fmla="*/ 4334 w 4334"/>
                  <a:gd name="T99" fmla="*/ 1133 h 1140"/>
                  <a:gd name="T100" fmla="*/ 4327 w 4334"/>
                  <a:gd name="T101" fmla="*/ 1140 h 1140"/>
                  <a:gd name="T102" fmla="*/ 9 w 4334"/>
                  <a:gd name="T103" fmla="*/ 974 h 1140"/>
                  <a:gd name="T104" fmla="*/ 11 w 4334"/>
                  <a:gd name="T105" fmla="*/ 960 h 1140"/>
                  <a:gd name="T106" fmla="*/ 4328 w 4334"/>
                  <a:gd name="T107" fmla="*/ 1126 h 1140"/>
                  <a:gd name="T108" fmla="*/ 4327 w 4334"/>
                  <a:gd name="T109" fmla="*/ 1140 h 1140"/>
                  <a:gd name="T110" fmla="*/ 9 w 4334"/>
                  <a:gd name="T111" fmla="*/ 974 h 1140"/>
                  <a:gd name="T112" fmla="*/ 0 w 4334"/>
                  <a:gd name="T113" fmla="*/ 974 h 1140"/>
                  <a:gd name="T114" fmla="*/ 3 w 4334"/>
                  <a:gd name="T115" fmla="*/ 965 h 1140"/>
                  <a:gd name="T116" fmla="*/ 11 w 4334"/>
                  <a:gd name="T117" fmla="*/ 967 h 1140"/>
                  <a:gd name="T118" fmla="*/ 9 w 4334"/>
                  <a:gd name="T119" fmla="*/ 974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334" h="1140">
                    <a:moveTo>
                      <a:pt x="3" y="965"/>
                    </a:moveTo>
                    <a:lnTo>
                      <a:pt x="235" y="164"/>
                    </a:lnTo>
                    <a:lnTo>
                      <a:pt x="247" y="168"/>
                    </a:lnTo>
                    <a:lnTo>
                      <a:pt x="17" y="968"/>
                    </a:lnTo>
                    <a:lnTo>
                      <a:pt x="3" y="965"/>
                    </a:lnTo>
                    <a:close/>
                    <a:moveTo>
                      <a:pt x="235" y="164"/>
                    </a:moveTo>
                    <a:lnTo>
                      <a:pt x="236" y="161"/>
                    </a:lnTo>
                    <a:lnTo>
                      <a:pt x="240" y="159"/>
                    </a:lnTo>
                    <a:lnTo>
                      <a:pt x="241" y="167"/>
                    </a:lnTo>
                    <a:lnTo>
                      <a:pt x="235" y="164"/>
                    </a:lnTo>
                    <a:close/>
                    <a:moveTo>
                      <a:pt x="240" y="159"/>
                    </a:moveTo>
                    <a:lnTo>
                      <a:pt x="1527" y="44"/>
                    </a:lnTo>
                    <a:lnTo>
                      <a:pt x="1528" y="56"/>
                    </a:lnTo>
                    <a:lnTo>
                      <a:pt x="241" y="173"/>
                    </a:lnTo>
                    <a:lnTo>
                      <a:pt x="240" y="159"/>
                    </a:lnTo>
                    <a:close/>
                    <a:moveTo>
                      <a:pt x="1527" y="44"/>
                    </a:moveTo>
                    <a:lnTo>
                      <a:pt x="1527" y="44"/>
                    </a:lnTo>
                    <a:lnTo>
                      <a:pt x="1527" y="44"/>
                    </a:lnTo>
                    <a:lnTo>
                      <a:pt x="1527" y="50"/>
                    </a:lnTo>
                    <a:lnTo>
                      <a:pt x="1527" y="44"/>
                    </a:lnTo>
                    <a:close/>
                    <a:moveTo>
                      <a:pt x="1527" y="44"/>
                    </a:moveTo>
                    <a:lnTo>
                      <a:pt x="2990" y="0"/>
                    </a:lnTo>
                    <a:lnTo>
                      <a:pt x="2990" y="14"/>
                    </a:lnTo>
                    <a:lnTo>
                      <a:pt x="1527" y="56"/>
                    </a:lnTo>
                    <a:lnTo>
                      <a:pt x="1527" y="44"/>
                    </a:lnTo>
                    <a:close/>
                    <a:moveTo>
                      <a:pt x="2990" y="0"/>
                    </a:moveTo>
                    <a:lnTo>
                      <a:pt x="2990" y="0"/>
                    </a:lnTo>
                    <a:lnTo>
                      <a:pt x="2990" y="0"/>
                    </a:lnTo>
                    <a:lnTo>
                      <a:pt x="2990" y="8"/>
                    </a:lnTo>
                    <a:lnTo>
                      <a:pt x="2990" y="0"/>
                    </a:lnTo>
                    <a:close/>
                    <a:moveTo>
                      <a:pt x="2990" y="0"/>
                    </a:moveTo>
                    <a:lnTo>
                      <a:pt x="4328" y="18"/>
                    </a:lnTo>
                    <a:lnTo>
                      <a:pt x="4328" y="32"/>
                    </a:lnTo>
                    <a:lnTo>
                      <a:pt x="2990" y="14"/>
                    </a:lnTo>
                    <a:lnTo>
                      <a:pt x="2990" y="0"/>
                    </a:lnTo>
                    <a:close/>
                    <a:moveTo>
                      <a:pt x="4328" y="18"/>
                    </a:moveTo>
                    <a:lnTo>
                      <a:pt x="4334" y="18"/>
                    </a:lnTo>
                    <a:lnTo>
                      <a:pt x="4334" y="26"/>
                    </a:lnTo>
                    <a:lnTo>
                      <a:pt x="4328" y="26"/>
                    </a:lnTo>
                    <a:lnTo>
                      <a:pt x="4328" y="18"/>
                    </a:lnTo>
                    <a:close/>
                    <a:moveTo>
                      <a:pt x="4334" y="26"/>
                    </a:moveTo>
                    <a:lnTo>
                      <a:pt x="4334" y="1133"/>
                    </a:lnTo>
                    <a:lnTo>
                      <a:pt x="4320" y="1133"/>
                    </a:lnTo>
                    <a:lnTo>
                      <a:pt x="4320" y="26"/>
                    </a:lnTo>
                    <a:lnTo>
                      <a:pt x="4334" y="26"/>
                    </a:lnTo>
                    <a:close/>
                    <a:moveTo>
                      <a:pt x="4334" y="1133"/>
                    </a:moveTo>
                    <a:lnTo>
                      <a:pt x="4334" y="1140"/>
                    </a:lnTo>
                    <a:lnTo>
                      <a:pt x="4327" y="1140"/>
                    </a:lnTo>
                    <a:lnTo>
                      <a:pt x="4328" y="1133"/>
                    </a:lnTo>
                    <a:lnTo>
                      <a:pt x="4334" y="1133"/>
                    </a:lnTo>
                    <a:close/>
                    <a:moveTo>
                      <a:pt x="4327" y="1140"/>
                    </a:moveTo>
                    <a:lnTo>
                      <a:pt x="9" y="974"/>
                    </a:lnTo>
                    <a:lnTo>
                      <a:pt x="11" y="960"/>
                    </a:lnTo>
                    <a:lnTo>
                      <a:pt x="4328" y="1126"/>
                    </a:lnTo>
                    <a:lnTo>
                      <a:pt x="4327" y="1140"/>
                    </a:lnTo>
                    <a:close/>
                    <a:moveTo>
                      <a:pt x="9" y="974"/>
                    </a:moveTo>
                    <a:lnTo>
                      <a:pt x="0" y="974"/>
                    </a:lnTo>
                    <a:lnTo>
                      <a:pt x="3" y="965"/>
                    </a:lnTo>
                    <a:lnTo>
                      <a:pt x="11" y="967"/>
                    </a:lnTo>
                    <a:lnTo>
                      <a:pt x="9" y="97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4" name="Freeform 11"/>
              <p:cNvSpPr>
                <a:spLocks/>
              </p:cNvSpPr>
              <p:nvPr/>
            </p:nvSpPr>
            <p:spPr bwMode="auto">
              <a:xfrm>
                <a:off x="3759" y="3508"/>
                <a:ext cx="1427" cy="407"/>
              </a:xfrm>
              <a:custGeom>
                <a:avLst/>
                <a:gdLst>
                  <a:gd name="T0" fmla="*/ 328 w 5707"/>
                  <a:gd name="T1" fmla="*/ 0 h 1629"/>
                  <a:gd name="T2" fmla="*/ 5707 w 5707"/>
                  <a:gd name="T3" fmla="*/ 262 h 1629"/>
                  <a:gd name="T4" fmla="*/ 5696 w 5707"/>
                  <a:gd name="T5" fmla="*/ 1629 h 1629"/>
                  <a:gd name="T6" fmla="*/ 0 w 5707"/>
                  <a:gd name="T7" fmla="*/ 1356 h 1629"/>
                  <a:gd name="T8" fmla="*/ 328 w 5707"/>
                  <a:gd name="T9" fmla="*/ 0 h 1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7" h="1629">
                    <a:moveTo>
                      <a:pt x="328" y="0"/>
                    </a:moveTo>
                    <a:lnTo>
                      <a:pt x="5707" y="262"/>
                    </a:lnTo>
                    <a:lnTo>
                      <a:pt x="5696" y="1629"/>
                    </a:lnTo>
                    <a:lnTo>
                      <a:pt x="0" y="1356"/>
                    </a:lnTo>
                    <a:lnTo>
                      <a:pt x="328" y="0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5" name="Freeform 12"/>
              <p:cNvSpPr>
                <a:spLocks noEditPoints="1"/>
              </p:cNvSpPr>
              <p:nvPr/>
            </p:nvSpPr>
            <p:spPr bwMode="auto">
              <a:xfrm>
                <a:off x="3757" y="3506"/>
                <a:ext cx="1430" cy="411"/>
              </a:xfrm>
              <a:custGeom>
                <a:avLst/>
                <a:gdLst>
                  <a:gd name="T0" fmla="*/ 337 w 5723"/>
                  <a:gd name="T1" fmla="*/ 1 h 1645"/>
                  <a:gd name="T2" fmla="*/ 5716 w 5723"/>
                  <a:gd name="T3" fmla="*/ 263 h 1645"/>
                  <a:gd name="T4" fmla="*/ 5715 w 5723"/>
                  <a:gd name="T5" fmla="*/ 277 h 1645"/>
                  <a:gd name="T6" fmla="*/ 336 w 5723"/>
                  <a:gd name="T7" fmla="*/ 15 h 1645"/>
                  <a:gd name="T8" fmla="*/ 337 w 5723"/>
                  <a:gd name="T9" fmla="*/ 1 h 1645"/>
                  <a:gd name="T10" fmla="*/ 5716 w 5723"/>
                  <a:gd name="T11" fmla="*/ 263 h 1645"/>
                  <a:gd name="T12" fmla="*/ 5723 w 5723"/>
                  <a:gd name="T13" fmla="*/ 263 h 1645"/>
                  <a:gd name="T14" fmla="*/ 5723 w 5723"/>
                  <a:gd name="T15" fmla="*/ 270 h 1645"/>
                  <a:gd name="T16" fmla="*/ 5716 w 5723"/>
                  <a:gd name="T17" fmla="*/ 270 h 1645"/>
                  <a:gd name="T18" fmla="*/ 5716 w 5723"/>
                  <a:gd name="T19" fmla="*/ 263 h 1645"/>
                  <a:gd name="T20" fmla="*/ 5723 w 5723"/>
                  <a:gd name="T21" fmla="*/ 270 h 1645"/>
                  <a:gd name="T22" fmla="*/ 5711 w 5723"/>
                  <a:gd name="T23" fmla="*/ 1637 h 1645"/>
                  <a:gd name="T24" fmla="*/ 5699 w 5723"/>
                  <a:gd name="T25" fmla="*/ 1637 h 1645"/>
                  <a:gd name="T26" fmla="*/ 5709 w 5723"/>
                  <a:gd name="T27" fmla="*/ 270 h 1645"/>
                  <a:gd name="T28" fmla="*/ 5723 w 5723"/>
                  <a:gd name="T29" fmla="*/ 270 h 1645"/>
                  <a:gd name="T30" fmla="*/ 5711 w 5723"/>
                  <a:gd name="T31" fmla="*/ 1637 h 1645"/>
                  <a:gd name="T32" fmla="*/ 5711 w 5723"/>
                  <a:gd name="T33" fmla="*/ 1645 h 1645"/>
                  <a:gd name="T34" fmla="*/ 5705 w 5723"/>
                  <a:gd name="T35" fmla="*/ 1644 h 1645"/>
                  <a:gd name="T36" fmla="*/ 5705 w 5723"/>
                  <a:gd name="T37" fmla="*/ 1637 h 1645"/>
                  <a:gd name="T38" fmla="*/ 5711 w 5723"/>
                  <a:gd name="T39" fmla="*/ 1637 h 1645"/>
                  <a:gd name="T40" fmla="*/ 5705 w 5723"/>
                  <a:gd name="T41" fmla="*/ 1644 h 1645"/>
                  <a:gd name="T42" fmla="*/ 9 w 5723"/>
                  <a:gd name="T43" fmla="*/ 1370 h 1645"/>
                  <a:gd name="T44" fmla="*/ 9 w 5723"/>
                  <a:gd name="T45" fmla="*/ 1357 h 1645"/>
                  <a:gd name="T46" fmla="*/ 5705 w 5723"/>
                  <a:gd name="T47" fmla="*/ 1630 h 1645"/>
                  <a:gd name="T48" fmla="*/ 5705 w 5723"/>
                  <a:gd name="T49" fmla="*/ 1644 h 1645"/>
                  <a:gd name="T50" fmla="*/ 9 w 5723"/>
                  <a:gd name="T51" fmla="*/ 1370 h 1645"/>
                  <a:gd name="T52" fmla="*/ 0 w 5723"/>
                  <a:gd name="T53" fmla="*/ 1370 h 1645"/>
                  <a:gd name="T54" fmla="*/ 3 w 5723"/>
                  <a:gd name="T55" fmla="*/ 1363 h 1645"/>
                  <a:gd name="T56" fmla="*/ 9 w 5723"/>
                  <a:gd name="T57" fmla="*/ 1364 h 1645"/>
                  <a:gd name="T58" fmla="*/ 9 w 5723"/>
                  <a:gd name="T59" fmla="*/ 1370 h 1645"/>
                  <a:gd name="T60" fmla="*/ 3 w 5723"/>
                  <a:gd name="T61" fmla="*/ 1363 h 1645"/>
                  <a:gd name="T62" fmla="*/ 329 w 5723"/>
                  <a:gd name="T63" fmla="*/ 6 h 1645"/>
                  <a:gd name="T64" fmla="*/ 343 w 5723"/>
                  <a:gd name="T65" fmla="*/ 9 h 1645"/>
                  <a:gd name="T66" fmla="*/ 15 w 5723"/>
                  <a:gd name="T67" fmla="*/ 1365 h 1645"/>
                  <a:gd name="T68" fmla="*/ 3 w 5723"/>
                  <a:gd name="T69" fmla="*/ 1363 h 1645"/>
                  <a:gd name="T70" fmla="*/ 329 w 5723"/>
                  <a:gd name="T71" fmla="*/ 6 h 1645"/>
                  <a:gd name="T72" fmla="*/ 332 w 5723"/>
                  <a:gd name="T73" fmla="*/ 0 h 1645"/>
                  <a:gd name="T74" fmla="*/ 337 w 5723"/>
                  <a:gd name="T75" fmla="*/ 1 h 1645"/>
                  <a:gd name="T76" fmla="*/ 337 w 5723"/>
                  <a:gd name="T77" fmla="*/ 8 h 1645"/>
                  <a:gd name="T78" fmla="*/ 329 w 5723"/>
                  <a:gd name="T79" fmla="*/ 6 h 1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723" h="1645">
                    <a:moveTo>
                      <a:pt x="337" y="1"/>
                    </a:moveTo>
                    <a:lnTo>
                      <a:pt x="5716" y="263"/>
                    </a:lnTo>
                    <a:lnTo>
                      <a:pt x="5715" y="277"/>
                    </a:lnTo>
                    <a:lnTo>
                      <a:pt x="336" y="15"/>
                    </a:lnTo>
                    <a:lnTo>
                      <a:pt x="337" y="1"/>
                    </a:lnTo>
                    <a:close/>
                    <a:moveTo>
                      <a:pt x="5716" y="263"/>
                    </a:moveTo>
                    <a:lnTo>
                      <a:pt x="5723" y="263"/>
                    </a:lnTo>
                    <a:lnTo>
                      <a:pt x="5723" y="270"/>
                    </a:lnTo>
                    <a:lnTo>
                      <a:pt x="5716" y="270"/>
                    </a:lnTo>
                    <a:lnTo>
                      <a:pt x="5716" y="263"/>
                    </a:lnTo>
                    <a:close/>
                    <a:moveTo>
                      <a:pt x="5723" y="270"/>
                    </a:moveTo>
                    <a:lnTo>
                      <a:pt x="5711" y="1637"/>
                    </a:lnTo>
                    <a:lnTo>
                      <a:pt x="5699" y="1637"/>
                    </a:lnTo>
                    <a:lnTo>
                      <a:pt x="5709" y="270"/>
                    </a:lnTo>
                    <a:lnTo>
                      <a:pt x="5723" y="270"/>
                    </a:lnTo>
                    <a:close/>
                    <a:moveTo>
                      <a:pt x="5711" y="1637"/>
                    </a:moveTo>
                    <a:lnTo>
                      <a:pt x="5711" y="1645"/>
                    </a:lnTo>
                    <a:lnTo>
                      <a:pt x="5705" y="1644"/>
                    </a:lnTo>
                    <a:lnTo>
                      <a:pt x="5705" y="1637"/>
                    </a:lnTo>
                    <a:lnTo>
                      <a:pt x="5711" y="1637"/>
                    </a:lnTo>
                    <a:close/>
                    <a:moveTo>
                      <a:pt x="5705" y="1644"/>
                    </a:moveTo>
                    <a:lnTo>
                      <a:pt x="9" y="1370"/>
                    </a:lnTo>
                    <a:lnTo>
                      <a:pt x="9" y="1357"/>
                    </a:lnTo>
                    <a:lnTo>
                      <a:pt x="5705" y="1630"/>
                    </a:lnTo>
                    <a:lnTo>
                      <a:pt x="5705" y="1644"/>
                    </a:lnTo>
                    <a:close/>
                    <a:moveTo>
                      <a:pt x="9" y="1370"/>
                    </a:moveTo>
                    <a:lnTo>
                      <a:pt x="0" y="1370"/>
                    </a:lnTo>
                    <a:lnTo>
                      <a:pt x="3" y="1363"/>
                    </a:lnTo>
                    <a:lnTo>
                      <a:pt x="9" y="1364"/>
                    </a:lnTo>
                    <a:lnTo>
                      <a:pt x="9" y="1370"/>
                    </a:lnTo>
                    <a:close/>
                    <a:moveTo>
                      <a:pt x="3" y="1363"/>
                    </a:moveTo>
                    <a:lnTo>
                      <a:pt x="329" y="6"/>
                    </a:lnTo>
                    <a:lnTo>
                      <a:pt x="343" y="9"/>
                    </a:lnTo>
                    <a:lnTo>
                      <a:pt x="15" y="1365"/>
                    </a:lnTo>
                    <a:lnTo>
                      <a:pt x="3" y="1363"/>
                    </a:lnTo>
                    <a:close/>
                    <a:moveTo>
                      <a:pt x="329" y="6"/>
                    </a:moveTo>
                    <a:lnTo>
                      <a:pt x="332" y="0"/>
                    </a:lnTo>
                    <a:lnTo>
                      <a:pt x="337" y="1"/>
                    </a:lnTo>
                    <a:lnTo>
                      <a:pt x="337" y="8"/>
                    </a:lnTo>
                    <a:lnTo>
                      <a:pt x="329" y="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6" name="Freeform 13"/>
              <p:cNvSpPr>
                <a:spLocks/>
              </p:cNvSpPr>
              <p:nvPr/>
            </p:nvSpPr>
            <p:spPr bwMode="auto">
              <a:xfrm>
                <a:off x="3742" y="3848"/>
                <a:ext cx="1442" cy="125"/>
              </a:xfrm>
              <a:custGeom>
                <a:avLst/>
                <a:gdLst>
                  <a:gd name="T0" fmla="*/ 0 w 5769"/>
                  <a:gd name="T1" fmla="*/ 237 h 502"/>
                  <a:gd name="T2" fmla="*/ 69 w 5769"/>
                  <a:gd name="T3" fmla="*/ 0 h 502"/>
                  <a:gd name="T4" fmla="*/ 5769 w 5769"/>
                  <a:gd name="T5" fmla="*/ 276 h 502"/>
                  <a:gd name="T6" fmla="*/ 5769 w 5769"/>
                  <a:gd name="T7" fmla="*/ 502 h 502"/>
                  <a:gd name="T8" fmla="*/ 0 w 5769"/>
                  <a:gd name="T9" fmla="*/ 237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69" h="502">
                    <a:moveTo>
                      <a:pt x="0" y="237"/>
                    </a:moveTo>
                    <a:lnTo>
                      <a:pt x="69" y="0"/>
                    </a:lnTo>
                    <a:lnTo>
                      <a:pt x="5769" y="276"/>
                    </a:lnTo>
                    <a:lnTo>
                      <a:pt x="5769" y="502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49567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7" name="Freeform 14"/>
              <p:cNvSpPr>
                <a:spLocks noEditPoints="1"/>
              </p:cNvSpPr>
              <p:nvPr/>
            </p:nvSpPr>
            <p:spPr bwMode="auto">
              <a:xfrm>
                <a:off x="3740" y="3846"/>
                <a:ext cx="1446" cy="129"/>
              </a:xfrm>
              <a:custGeom>
                <a:avLst/>
                <a:gdLst>
                  <a:gd name="T0" fmla="*/ 3 w 5785"/>
                  <a:gd name="T1" fmla="*/ 241 h 516"/>
                  <a:gd name="T2" fmla="*/ 72 w 5785"/>
                  <a:gd name="T3" fmla="*/ 5 h 516"/>
                  <a:gd name="T4" fmla="*/ 86 w 5785"/>
                  <a:gd name="T5" fmla="*/ 9 h 516"/>
                  <a:gd name="T6" fmla="*/ 16 w 5785"/>
                  <a:gd name="T7" fmla="*/ 245 h 516"/>
                  <a:gd name="T8" fmla="*/ 3 w 5785"/>
                  <a:gd name="T9" fmla="*/ 241 h 516"/>
                  <a:gd name="T10" fmla="*/ 72 w 5785"/>
                  <a:gd name="T11" fmla="*/ 5 h 516"/>
                  <a:gd name="T12" fmla="*/ 73 w 5785"/>
                  <a:gd name="T13" fmla="*/ 0 h 516"/>
                  <a:gd name="T14" fmla="*/ 79 w 5785"/>
                  <a:gd name="T15" fmla="*/ 0 h 516"/>
                  <a:gd name="T16" fmla="*/ 78 w 5785"/>
                  <a:gd name="T17" fmla="*/ 7 h 516"/>
                  <a:gd name="T18" fmla="*/ 72 w 5785"/>
                  <a:gd name="T19" fmla="*/ 5 h 516"/>
                  <a:gd name="T20" fmla="*/ 79 w 5785"/>
                  <a:gd name="T21" fmla="*/ 0 h 516"/>
                  <a:gd name="T22" fmla="*/ 5778 w 5785"/>
                  <a:gd name="T23" fmla="*/ 277 h 516"/>
                  <a:gd name="T24" fmla="*/ 5778 w 5785"/>
                  <a:gd name="T25" fmla="*/ 291 h 516"/>
                  <a:gd name="T26" fmla="*/ 78 w 5785"/>
                  <a:gd name="T27" fmla="*/ 14 h 516"/>
                  <a:gd name="T28" fmla="*/ 79 w 5785"/>
                  <a:gd name="T29" fmla="*/ 0 h 516"/>
                  <a:gd name="T30" fmla="*/ 5778 w 5785"/>
                  <a:gd name="T31" fmla="*/ 277 h 516"/>
                  <a:gd name="T32" fmla="*/ 5785 w 5785"/>
                  <a:gd name="T33" fmla="*/ 277 h 516"/>
                  <a:gd name="T34" fmla="*/ 5785 w 5785"/>
                  <a:gd name="T35" fmla="*/ 283 h 516"/>
                  <a:gd name="T36" fmla="*/ 5778 w 5785"/>
                  <a:gd name="T37" fmla="*/ 283 h 516"/>
                  <a:gd name="T38" fmla="*/ 5778 w 5785"/>
                  <a:gd name="T39" fmla="*/ 277 h 516"/>
                  <a:gd name="T40" fmla="*/ 5785 w 5785"/>
                  <a:gd name="T41" fmla="*/ 283 h 516"/>
                  <a:gd name="T42" fmla="*/ 5785 w 5785"/>
                  <a:gd name="T43" fmla="*/ 509 h 516"/>
                  <a:gd name="T44" fmla="*/ 5771 w 5785"/>
                  <a:gd name="T45" fmla="*/ 509 h 516"/>
                  <a:gd name="T46" fmla="*/ 5771 w 5785"/>
                  <a:gd name="T47" fmla="*/ 283 h 516"/>
                  <a:gd name="T48" fmla="*/ 5785 w 5785"/>
                  <a:gd name="T49" fmla="*/ 283 h 516"/>
                  <a:gd name="T50" fmla="*/ 5785 w 5785"/>
                  <a:gd name="T51" fmla="*/ 509 h 516"/>
                  <a:gd name="T52" fmla="*/ 5785 w 5785"/>
                  <a:gd name="T53" fmla="*/ 516 h 516"/>
                  <a:gd name="T54" fmla="*/ 5778 w 5785"/>
                  <a:gd name="T55" fmla="*/ 516 h 516"/>
                  <a:gd name="T56" fmla="*/ 5778 w 5785"/>
                  <a:gd name="T57" fmla="*/ 509 h 516"/>
                  <a:gd name="T58" fmla="*/ 5785 w 5785"/>
                  <a:gd name="T59" fmla="*/ 509 h 516"/>
                  <a:gd name="T60" fmla="*/ 5778 w 5785"/>
                  <a:gd name="T61" fmla="*/ 516 h 516"/>
                  <a:gd name="T62" fmla="*/ 9 w 5785"/>
                  <a:gd name="T63" fmla="*/ 250 h 516"/>
                  <a:gd name="T64" fmla="*/ 9 w 5785"/>
                  <a:gd name="T65" fmla="*/ 236 h 516"/>
                  <a:gd name="T66" fmla="*/ 5778 w 5785"/>
                  <a:gd name="T67" fmla="*/ 502 h 516"/>
                  <a:gd name="T68" fmla="*/ 5778 w 5785"/>
                  <a:gd name="T69" fmla="*/ 516 h 516"/>
                  <a:gd name="T70" fmla="*/ 9 w 5785"/>
                  <a:gd name="T71" fmla="*/ 250 h 516"/>
                  <a:gd name="T72" fmla="*/ 0 w 5785"/>
                  <a:gd name="T73" fmla="*/ 250 h 516"/>
                  <a:gd name="T74" fmla="*/ 3 w 5785"/>
                  <a:gd name="T75" fmla="*/ 241 h 516"/>
                  <a:gd name="T76" fmla="*/ 9 w 5785"/>
                  <a:gd name="T77" fmla="*/ 244 h 516"/>
                  <a:gd name="T78" fmla="*/ 9 w 5785"/>
                  <a:gd name="T79" fmla="*/ 25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785" h="516">
                    <a:moveTo>
                      <a:pt x="3" y="241"/>
                    </a:moveTo>
                    <a:lnTo>
                      <a:pt x="72" y="5"/>
                    </a:lnTo>
                    <a:lnTo>
                      <a:pt x="86" y="9"/>
                    </a:lnTo>
                    <a:lnTo>
                      <a:pt x="16" y="245"/>
                    </a:lnTo>
                    <a:lnTo>
                      <a:pt x="3" y="241"/>
                    </a:lnTo>
                    <a:close/>
                    <a:moveTo>
                      <a:pt x="72" y="5"/>
                    </a:moveTo>
                    <a:lnTo>
                      <a:pt x="73" y="0"/>
                    </a:lnTo>
                    <a:lnTo>
                      <a:pt x="79" y="0"/>
                    </a:lnTo>
                    <a:lnTo>
                      <a:pt x="78" y="7"/>
                    </a:lnTo>
                    <a:lnTo>
                      <a:pt x="72" y="5"/>
                    </a:lnTo>
                    <a:close/>
                    <a:moveTo>
                      <a:pt x="79" y="0"/>
                    </a:moveTo>
                    <a:lnTo>
                      <a:pt x="5778" y="277"/>
                    </a:lnTo>
                    <a:lnTo>
                      <a:pt x="5778" y="291"/>
                    </a:lnTo>
                    <a:lnTo>
                      <a:pt x="78" y="14"/>
                    </a:lnTo>
                    <a:lnTo>
                      <a:pt x="79" y="0"/>
                    </a:lnTo>
                    <a:close/>
                    <a:moveTo>
                      <a:pt x="5778" y="277"/>
                    </a:moveTo>
                    <a:lnTo>
                      <a:pt x="5785" y="277"/>
                    </a:lnTo>
                    <a:lnTo>
                      <a:pt x="5785" y="283"/>
                    </a:lnTo>
                    <a:lnTo>
                      <a:pt x="5778" y="283"/>
                    </a:lnTo>
                    <a:lnTo>
                      <a:pt x="5778" y="277"/>
                    </a:lnTo>
                    <a:close/>
                    <a:moveTo>
                      <a:pt x="5785" y="283"/>
                    </a:moveTo>
                    <a:lnTo>
                      <a:pt x="5785" y="509"/>
                    </a:lnTo>
                    <a:lnTo>
                      <a:pt x="5771" y="509"/>
                    </a:lnTo>
                    <a:lnTo>
                      <a:pt x="5771" y="283"/>
                    </a:lnTo>
                    <a:lnTo>
                      <a:pt x="5785" y="283"/>
                    </a:lnTo>
                    <a:close/>
                    <a:moveTo>
                      <a:pt x="5785" y="509"/>
                    </a:moveTo>
                    <a:lnTo>
                      <a:pt x="5785" y="516"/>
                    </a:lnTo>
                    <a:lnTo>
                      <a:pt x="5778" y="516"/>
                    </a:lnTo>
                    <a:lnTo>
                      <a:pt x="5778" y="509"/>
                    </a:lnTo>
                    <a:lnTo>
                      <a:pt x="5785" y="509"/>
                    </a:lnTo>
                    <a:close/>
                    <a:moveTo>
                      <a:pt x="5778" y="516"/>
                    </a:moveTo>
                    <a:lnTo>
                      <a:pt x="9" y="250"/>
                    </a:lnTo>
                    <a:lnTo>
                      <a:pt x="9" y="236"/>
                    </a:lnTo>
                    <a:lnTo>
                      <a:pt x="5778" y="502"/>
                    </a:lnTo>
                    <a:lnTo>
                      <a:pt x="5778" y="516"/>
                    </a:lnTo>
                    <a:close/>
                    <a:moveTo>
                      <a:pt x="9" y="250"/>
                    </a:moveTo>
                    <a:lnTo>
                      <a:pt x="0" y="250"/>
                    </a:lnTo>
                    <a:lnTo>
                      <a:pt x="3" y="241"/>
                    </a:lnTo>
                    <a:lnTo>
                      <a:pt x="9" y="244"/>
                    </a:lnTo>
                    <a:lnTo>
                      <a:pt x="9" y="2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8" name="Freeform 15"/>
              <p:cNvSpPr>
                <a:spLocks/>
              </p:cNvSpPr>
              <p:nvPr/>
            </p:nvSpPr>
            <p:spPr bwMode="auto">
              <a:xfrm>
                <a:off x="3615" y="3902"/>
                <a:ext cx="1570" cy="260"/>
              </a:xfrm>
              <a:custGeom>
                <a:avLst/>
                <a:gdLst>
                  <a:gd name="T0" fmla="*/ 186 w 6279"/>
                  <a:gd name="T1" fmla="*/ 0 h 1037"/>
                  <a:gd name="T2" fmla="*/ 6279 w 6279"/>
                  <a:gd name="T3" fmla="*/ 288 h 1037"/>
                  <a:gd name="T4" fmla="*/ 6266 w 6279"/>
                  <a:gd name="T5" fmla="*/ 1037 h 1037"/>
                  <a:gd name="T6" fmla="*/ 0 w 6279"/>
                  <a:gd name="T7" fmla="*/ 743 h 1037"/>
                  <a:gd name="T8" fmla="*/ 186 w 6279"/>
                  <a:gd name="T9" fmla="*/ 0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79" h="1037">
                    <a:moveTo>
                      <a:pt x="186" y="0"/>
                    </a:moveTo>
                    <a:lnTo>
                      <a:pt x="6279" y="288"/>
                    </a:lnTo>
                    <a:lnTo>
                      <a:pt x="6266" y="1037"/>
                    </a:lnTo>
                    <a:lnTo>
                      <a:pt x="0" y="74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59" name="Freeform 16"/>
              <p:cNvSpPr>
                <a:spLocks noEditPoints="1"/>
              </p:cNvSpPr>
              <p:nvPr/>
            </p:nvSpPr>
            <p:spPr bwMode="auto">
              <a:xfrm>
                <a:off x="3613" y="3900"/>
                <a:ext cx="1573" cy="263"/>
              </a:xfrm>
              <a:custGeom>
                <a:avLst/>
                <a:gdLst>
                  <a:gd name="T0" fmla="*/ 195 w 6294"/>
                  <a:gd name="T1" fmla="*/ 0 h 1052"/>
                  <a:gd name="T2" fmla="*/ 6288 w 6294"/>
                  <a:gd name="T3" fmla="*/ 288 h 1052"/>
                  <a:gd name="T4" fmla="*/ 6288 w 6294"/>
                  <a:gd name="T5" fmla="*/ 301 h 1052"/>
                  <a:gd name="T6" fmla="*/ 195 w 6294"/>
                  <a:gd name="T7" fmla="*/ 14 h 1052"/>
                  <a:gd name="T8" fmla="*/ 195 w 6294"/>
                  <a:gd name="T9" fmla="*/ 0 h 1052"/>
                  <a:gd name="T10" fmla="*/ 6288 w 6294"/>
                  <a:gd name="T11" fmla="*/ 288 h 1052"/>
                  <a:gd name="T12" fmla="*/ 6294 w 6294"/>
                  <a:gd name="T13" fmla="*/ 288 h 1052"/>
                  <a:gd name="T14" fmla="*/ 6294 w 6294"/>
                  <a:gd name="T15" fmla="*/ 295 h 1052"/>
                  <a:gd name="T16" fmla="*/ 6288 w 6294"/>
                  <a:gd name="T17" fmla="*/ 295 h 1052"/>
                  <a:gd name="T18" fmla="*/ 6288 w 6294"/>
                  <a:gd name="T19" fmla="*/ 288 h 1052"/>
                  <a:gd name="T20" fmla="*/ 6294 w 6294"/>
                  <a:gd name="T21" fmla="*/ 295 h 1052"/>
                  <a:gd name="T22" fmla="*/ 6282 w 6294"/>
                  <a:gd name="T23" fmla="*/ 1044 h 1052"/>
                  <a:gd name="T24" fmla="*/ 6268 w 6294"/>
                  <a:gd name="T25" fmla="*/ 1044 h 1052"/>
                  <a:gd name="T26" fmla="*/ 6280 w 6294"/>
                  <a:gd name="T27" fmla="*/ 295 h 1052"/>
                  <a:gd name="T28" fmla="*/ 6294 w 6294"/>
                  <a:gd name="T29" fmla="*/ 295 h 1052"/>
                  <a:gd name="T30" fmla="*/ 6282 w 6294"/>
                  <a:gd name="T31" fmla="*/ 1044 h 1052"/>
                  <a:gd name="T32" fmla="*/ 6282 w 6294"/>
                  <a:gd name="T33" fmla="*/ 1052 h 1052"/>
                  <a:gd name="T34" fmla="*/ 6275 w 6294"/>
                  <a:gd name="T35" fmla="*/ 1052 h 1052"/>
                  <a:gd name="T36" fmla="*/ 6275 w 6294"/>
                  <a:gd name="T37" fmla="*/ 1044 h 1052"/>
                  <a:gd name="T38" fmla="*/ 6282 w 6294"/>
                  <a:gd name="T39" fmla="*/ 1044 h 1052"/>
                  <a:gd name="T40" fmla="*/ 6275 w 6294"/>
                  <a:gd name="T41" fmla="*/ 1052 h 1052"/>
                  <a:gd name="T42" fmla="*/ 9 w 6294"/>
                  <a:gd name="T43" fmla="*/ 758 h 1052"/>
                  <a:gd name="T44" fmla="*/ 9 w 6294"/>
                  <a:gd name="T45" fmla="*/ 744 h 1052"/>
                  <a:gd name="T46" fmla="*/ 6276 w 6294"/>
                  <a:gd name="T47" fmla="*/ 1038 h 1052"/>
                  <a:gd name="T48" fmla="*/ 6275 w 6294"/>
                  <a:gd name="T49" fmla="*/ 1052 h 1052"/>
                  <a:gd name="T50" fmla="*/ 9 w 6294"/>
                  <a:gd name="T51" fmla="*/ 758 h 1052"/>
                  <a:gd name="T52" fmla="*/ 0 w 6294"/>
                  <a:gd name="T53" fmla="*/ 757 h 1052"/>
                  <a:gd name="T54" fmla="*/ 3 w 6294"/>
                  <a:gd name="T55" fmla="*/ 749 h 1052"/>
                  <a:gd name="T56" fmla="*/ 9 w 6294"/>
                  <a:gd name="T57" fmla="*/ 750 h 1052"/>
                  <a:gd name="T58" fmla="*/ 9 w 6294"/>
                  <a:gd name="T59" fmla="*/ 758 h 1052"/>
                  <a:gd name="T60" fmla="*/ 3 w 6294"/>
                  <a:gd name="T61" fmla="*/ 749 h 1052"/>
                  <a:gd name="T62" fmla="*/ 188 w 6294"/>
                  <a:gd name="T63" fmla="*/ 5 h 1052"/>
                  <a:gd name="T64" fmla="*/ 201 w 6294"/>
                  <a:gd name="T65" fmla="*/ 8 h 1052"/>
                  <a:gd name="T66" fmla="*/ 15 w 6294"/>
                  <a:gd name="T67" fmla="*/ 753 h 1052"/>
                  <a:gd name="T68" fmla="*/ 3 w 6294"/>
                  <a:gd name="T69" fmla="*/ 749 h 1052"/>
                  <a:gd name="T70" fmla="*/ 188 w 6294"/>
                  <a:gd name="T71" fmla="*/ 5 h 1052"/>
                  <a:gd name="T72" fmla="*/ 190 w 6294"/>
                  <a:gd name="T73" fmla="*/ 0 h 1052"/>
                  <a:gd name="T74" fmla="*/ 195 w 6294"/>
                  <a:gd name="T75" fmla="*/ 0 h 1052"/>
                  <a:gd name="T76" fmla="*/ 195 w 6294"/>
                  <a:gd name="T77" fmla="*/ 7 h 1052"/>
                  <a:gd name="T78" fmla="*/ 188 w 6294"/>
                  <a:gd name="T79" fmla="*/ 5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94" h="1052">
                    <a:moveTo>
                      <a:pt x="195" y="0"/>
                    </a:moveTo>
                    <a:lnTo>
                      <a:pt x="6288" y="288"/>
                    </a:lnTo>
                    <a:lnTo>
                      <a:pt x="6288" y="301"/>
                    </a:lnTo>
                    <a:lnTo>
                      <a:pt x="195" y="14"/>
                    </a:lnTo>
                    <a:lnTo>
                      <a:pt x="195" y="0"/>
                    </a:lnTo>
                    <a:close/>
                    <a:moveTo>
                      <a:pt x="6288" y="288"/>
                    </a:moveTo>
                    <a:lnTo>
                      <a:pt x="6294" y="288"/>
                    </a:lnTo>
                    <a:lnTo>
                      <a:pt x="6294" y="295"/>
                    </a:lnTo>
                    <a:lnTo>
                      <a:pt x="6288" y="295"/>
                    </a:lnTo>
                    <a:lnTo>
                      <a:pt x="6288" y="288"/>
                    </a:lnTo>
                    <a:close/>
                    <a:moveTo>
                      <a:pt x="6294" y="295"/>
                    </a:moveTo>
                    <a:lnTo>
                      <a:pt x="6282" y="1044"/>
                    </a:lnTo>
                    <a:lnTo>
                      <a:pt x="6268" y="1044"/>
                    </a:lnTo>
                    <a:lnTo>
                      <a:pt x="6280" y="295"/>
                    </a:lnTo>
                    <a:lnTo>
                      <a:pt x="6294" y="295"/>
                    </a:lnTo>
                    <a:close/>
                    <a:moveTo>
                      <a:pt x="6282" y="1044"/>
                    </a:moveTo>
                    <a:lnTo>
                      <a:pt x="6282" y="1052"/>
                    </a:lnTo>
                    <a:lnTo>
                      <a:pt x="6275" y="1052"/>
                    </a:lnTo>
                    <a:lnTo>
                      <a:pt x="6275" y="1044"/>
                    </a:lnTo>
                    <a:lnTo>
                      <a:pt x="6282" y="1044"/>
                    </a:lnTo>
                    <a:close/>
                    <a:moveTo>
                      <a:pt x="6275" y="1052"/>
                    </a:moveTo>
                    <a:lnTo>
                      <a:pt x="9" y="758"/>
                    </a:lnTo>
                    <a:lnTo>
                      <a:pt x="9" y="744"/>
                    </a:lnTo>
                    <a:lnTo>
                      <a:pt x="6276" y="1038"/>
                    </a:lnTo>
                    <a:lnTo>
                      <a:pt x="6275" y="1052"/>
                    </a:lnTo>
                    <a:close/>
                    <a:moveTo>
                      <a:pt x="9" y="758"/>
                    </a:moveTo>
                    <a:lnTo>
                      <a:pt x="0" y="757"/>
                    </a:lnTo>
                    <a:lnTo>
                      <a:pt x="3" y="749"/>
                    </a:lnTo>
                    <a:lnTo>
                      <a:pt x="9" y="750"/>
                    </a:lnTo>
                    <a:lnTo>
                      <a:pt x="9" y="758"/>
                    </a:lnTo>
                    <a:close/>
                    <a:moveTo>
                      <a:pt x="3" y="749"/>
                    </a:moveTo>
                    <a:lnTo>
                      <a:pt x="188" y="5"/>
                    </a:lnTo>
                    <a:lnTo>
                      <a:pt x="201" y="8"/>
                    </a:lnTo>
                    <a:lnTo>
                      <a:pt x="15" y="753"/>
                    </a:lnTo>
                    <a:lnTo>
                      <a:pt x="3" y="749"/>
                    </a:lnTo>
                    <a:close/>
                    <a:moveTo>
                      <a:pt x="188" y="5"/>
                    </a:moveTo>
                    <a:lnTo>
                      <a:pt x="190" y="0"/>
                    </a:lnTo>
                    <a:lnTo>
                      <a:pt x="195" y="0"/>
                    </a:lnTo>
                    <a:lnTo>
                      <a:pt x="195" y="7"/>
                    </a:lnTo>
                    <a:lnTo>
                      <a:pt x="188" y="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0" name="Freeform 17"/>
              <p:cNvSpPr>
                <a:spLocks/>
              </p:cNvSpPr>
              <p:nvPr/>
            </p:nvSpPr>
            <p:spPr bwMode="auto">
              <a:xfrm>
                <a:off x="3522" y="4084"/>
                <a:ext cx="1661" cy="127"/>
              </a:xfrm>
              <a:custGeom>
                <a:avLst/>
                <a:gdLst>
                  <a:gd name="T0" fmla="*/ 0 w 6646"/>
                  <a:gd name="T1" fmla="*/ 204 h 511"/>
                  <a:gd name="T2" fmla="*/ 37 w 6646"/>
                  <a:gd name="T3" fmla="*/ 0 h 511"/>
                  <a:gd name="T4" fmla="*/ 6646 w 6646"/>
                  <a:gd name="T5" fmla="*/ 318 h 511"/>
                  <a:gd name="T6" fmla="*/ 6646 w 6646"/>
                  <a:gd name="T7" fmla="*/ 511 h 511"/>
                  <a:gd name="T8" fmla="*/ 6571 w 6646"/>
                  <a:gd name="T9" fmla="*/ 507 h 511"/>
                  <a:gd name="T10" fmla="*/ 6361 w 6646"/>
                  <a:gd name="T11" fmla="*/ 498 h 511"/>
                  <a:gd name="T12" fmla="*/ 6033 w 6646"/>
                  <a:gd name="T13" fmla="*/ 483 h 511"/>
                  <a:gd name="T14" fmla="*/ 5608 w 6646"/>
                  <a:gd name="T15" fmla="*/ 465 h 511"/>
                  <a:gd name="T16" fmla="*/ 5105 w 6646"/>
                  <a:gd name="T17" fmla="*/ 442 h 511"/>
                  <a:gd name="T18" fmla="*/ 4542 w 6646"/>
                  <a:gd name="T19" fmla="*/ 416 h 511"/>
                  <a:gd name="T20" fmla="*/ 3942 w 6646"/>
                  <a:gd name="T21" fmla="*/ 390 h 511"/>
                  <a:gd name="T22" fmla="*/ 3322 w 6646"/>
                  <a:gd name="T23" fmla="*/ 362 h 511"/>
                  <a:gd name="T24" fmla="*/ 2703 w 6646"/>
                  <a:gd name="T25" fmla="*/ 334 h 511"/>
                  <a:gd name="T26" fmla="*/ 2103 w 6646"/>
                  <a:gd name="T27" fmla="*/ 307 h 511"/>
                  <a:gd name="T28" fmla="*/ 1540 w 6646"/>
                  <a:gd name="T29" fmla="*/ 280 h 511"/>
                  <a:gd name="T30" fmla="*/ 1038 w 6646"/>
                  <a:gd name="T31" fmla="*/ 257 h 511"/>
                  <a:gd name="T32" fmla="*/ 613 w 6646"/>
                  <a:gd name="T33" fmla="*/ 237 h 511"/>
                  <a:gd name="T34" fmla="*/ 285 w 6646"/>
                  <a:gd name="T35" fmla="*/ 220 h 511"/>
                  <a:gd name="T36" fmla="*/ 75 w 6646"/>
                  <a:gd name="T37" fmla="*/ 210 h 511"/>
                  <a:gd name="T38" fmla="*/ 0 w 6646"/>
                  <a:gd name="T39" fmla="*/ 204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46" h="511">
                    <a:moveTo>
                      <a:pt x="0" y="204"/>
                    </a:moveTo>
                    <a:lnTo>
                      <a:pt x="37" y="0"/>
                    </a:lnTo>
                    <a:lnTo>
                      <a:pt x="6646" y="318"/>
                    </a:lnTo>
                    <a:lnTo>
                      <a:pt x="6646" y="511"/>
                    </a:lnTo>
                    <a:lnTo>
                      <a:pt x="6571" y="507"/>
                    </a:lnTo>
                    <a:lnTo>
                      <a:pt x="6361" y="498"/>
                    </a:lnTo>
                    <a:lnTo>
                      <a:pt x="6033" y="483"/>
                    </a:lnTo>
                    <a:lnTo>
                      <a:pt x="5608" y="465"/>
                    </a:lnTo>
                    <a:lnTo>
                      <a:pt x="5105" y="442"/>
                    </a:lnTo>
                    <a:lnTo>
                      <a:pt x="4542" y="416"/>
                    </a:lnTo>
                    <a:lnTo>
                      <a:pt x="3942" y="390"/>
                    </a:lnTo>
                    <a:lnTo>
                      <a:pt x="3322" y="362"/>
                    </a:lnTo>
                    <a:lnTo>
                      <a:pt x="2703" y="334"/>
                    </a:lnTo>
                    <a:lnTo>
                      <a:pt x="2103" y="307"/>
                    </a:lnTo>
                    <a:lnTo>
                      <a:pt x="1540" y="280"/>
                    </a:lnTo>
                    <a:lnTo>
                      <a:pt x="1038" y="257"/>
                    </a:lnTo>
                    <a:lnTo>
                      <a:pt x="613" y="237"/>
                    </a:lnTo>
                    <a:lnTo>
                      <a:pt x="285" y="220"/>
                    </a:lnTo>
                    <a:lnTo>
                      <a:pt x="75" y="210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49567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1" name="Freeform 18"/>
              <p:cNvSpPr>
                <a:spLocks noEditPoints="1"/>
              </p:cNvSpPr>
              <p:nvPr/>
            </p:nvSpPr>
            <p:spPr bwMode="auto">
              <a:xfrm>
                <a:off x="3520" y="4082"/>
                <a:ext cx="1665" cy="131"/>
              </a:xfrm>
              <a:custGeom>
                <a:avLst/>
                <a:gdLst>
                  <a:gd name="T0" fmla="*/ 35 w 6660"/>
                  <a:gd name="T1" fmla="*/ 6 h 525"/>
                  <a:gd name="T2" fmla="*/ 12 w 6660"/>
                  <a:gd name="T3" fmla="*/ 212 h 525"/>
                  <a:gd name="T4" fmla="*/ 35 w 6660"/>
                  <a:gd name="T5" fmla="*/ 6 h 525"/>
                  <a:gd name="T6" fmla="*/ 43 w 6660"/>
                  <a:gd name="T7" fmla="*/ 1 h 525"/>
                  <a:gd name="T8" fmla="*/ 35 w 6660"/>
                  <a:gd name="T9" fmla="*/ 6 h 525"/>
                  <a:gd name="T10" fmla="*/ 6652 w 6660"/>
                  <a:gd name="T11" fmla="*/ 319 h 525"/>
                  <a:gd name="T12" fmla="*/ 42 w 6660"/>
                  <a:gd name="T13" fmla="*/ 14 h 525"/>
                  <a:gd name="T14" fmla="*/ 6652 w 6660"/>
                  <a:gd name="T15" fmla="*/ 319 h 525"/>
                  <a:gd name="T16" fmla="*/ 6660 w 6660"/>
                  <a:gd name="T17" fmla="*/ 325 h 525"/>
                  <a:gd name="T18" fmla="*/ 6652 w 6660"/>
                  <a:gd name="T19" fmla="*/ 319 h 525"/>
                  <a:gd name="T20" fmla="*/ 6660 w 6660"/>
                  <a:gd name="T21" fmla="*/ 518 h 525"/>
                  <a:gd name="T22" fmla="*/ 6646 w 6660"/>
                  <a:gd name="T23" fmla="*/ 325 h 525"/>
                  <a:gd name="T24" fmla="*/ 6660 w 6660"/>
                  <a:gd name="T25" fmla="*/ 518 h 525"/>
                  <a:gd name="T26" fmla="*/ 6652 w 6660"/>
                  <a:gd name="T27" fmla="*/ 524 h 525"/>
                  <a:gd name="T28" fmla="*/ 6660 w 6660"/>
                  <a:gd name="T29" fmla="*/ 518 h 525"/>
                  <a:gd name="T30" fmla="*/ 6575 w 6660"/>
                  <a:gd name="T31" fmla="*/ 521 h 525"/>
                  <a:gd name="T32" fmla="*/ 6030 w 6660"/>
                  <a:gd name="T33" fmla="*/ 497 h 525"/>
                  <a:gd name="T34" fmla="*/ 5100 w 6660"/>
                  <a:gd name="T35" fmla="*/ 455 h 525"/>
                  <a:gd name="T36" fmla="*/ 3938 w 6660"/>
                  <a:gd name="T37" fmla="*/ 403 h 525"/>
                  <a:gd name="T38" fmla="*/ 2698 w 6660"/>
                  <a:gd name="T39" fmla="*/ 346 h 525"/>
                  <a:gd name="T40" fmla="*/ 1537 w 6660"/>
                  <a:gd name="T41" fmla="*/ 291 h 525"/>
                  <a:gd name="T42" fmla="*/ 610 w 6660"/>
                  <a:gd name="T43" fmla="*/ 247 h 525"/>
                  <a:gd name="T44" fmla="*/ 162 w 6660"/>
                  <a:gd name="T45" fmla="*/ 222 h 525"/>
                  <a:gd name="T46" fmla="*/ 17 w 6660"/>
                  <a:gd name="T47" fmla="*/ 213 h 525"/>
                  <a:gd name="T48" fmla="*/ 12 w 6660"/>
                  <a:gd name="T49" fmla="*/ 212 h 525"/>
                  <a:gd name="T50" fmla="*/ 297 w 6660"/>
                  <a:gd name="T51" fmla="*/ 226 h 525"/>
                  <a:gd name="T52" fmla="*/ 1048 w 6660"/>
                  <a:gd name="T53" fmla="*/ 261 h 525"/>
                  <a:gd name="T54" fmla="*/ 2109 w 6660"/>
                  <a:gd name="T55" fmla="*/ 309 h 525"/>
                  <a:gd name="T56" fmla="*/ 3326 w 6660"/>
                  <a:gd name="T57" fmla="*/ 362 h 525"/>
                  <a:gd name="T58" fmla="*/ 4543 w 6660"/>
                  <a:gd name="T59" fmla="*/ 417 h 525"/>
                  <a:gd name="T60" fmla="*/ 5607 w 6660"/>
                  <a:gd name="T61" fmla="*/ 464 h 525"/>
                  <a:gd name="T62" fmla="*/ 6362 w 6660"/>
                  <a:gd name="T63" fmla="*/ 497 h 525"/>
                  <a:gd name="T64" fmla="*/ 6652 w 6660"/>
                  <a:gd name="T65" fmla="*/ 51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660" h="525">
                    <a:moveTo>
                      <a:pt x="0" y="210"/>
                    </a:moveTo>
                    <a:lnTo>
                      <a:pt x="35" y="6"/>
                    </a:lnTo>
                    <a:lnTo>
                      <a:pt x="49" y="9"/>
                    </a:lnTo>
                    <a:lnTo>
                      <a:pt x="12" y="212"/>
                    </a:lnTo>
                    <a:lnTo>
                      <a:pt x="0" y="210"/>
                    </a:lnTo>
                    <a:close/>
                    <a:moveTo>
                      <a:pt x="35" y="6"/>
                    </a:moveTo>
                    <a:lnTo>
                      <a:pt x="36" y="0"/>
                    </a:lnTo>
                    <a:lnTo>
                      <a:pt x="43" y="1"/>
                    </a:lnTo>
                    <a:lnTo>
                      <a:pt x="43" y="7"/>
                    </a:lnTo>
                    <a:lnTo>
                      <a:pt x="35" y="6"/>
                    </a:lnTo>
                    <a:close/>
                    <a:moveTo>
                      <a:pt x="43" y="1"/>
                    </a:moveTo>
                    <a:lnTo>
                      <a:pt x="6652" y="319"/>
                    </a:lnTo>
                    <a:lnTo>
                      <a:pt x="6652" y="332"/>
                    </a:lnTo>
                    <a:lnTo>
                      <a:pt x="42" y="14"/>
                    </a:lnTo>
                    <a:lnTo>
                      <a:pt x="43" y="1"/>
                    </a:lnTo>
                    <a:close/>
                    <a:moveTo>
                      <a:pt x="6652" y="319"/>
                    </a:moveTo>
                    <a:lnTo>
                      <a:pt x="6660" y="319"/>
                    </a:lnTo>
                    <a:lnTo>
                      <a:pt x="6660" y="325"/>
                    </a:lnTo>
                    <a:lnTo>
                      <a:pt x="6652" y="325"/>
                    </a:lnTo>
                    <a:lnTo>
                      <a:pt x="6652" y="319"/>
                    </a:lnTo>
                    <a:close/>
                    <a:moveTo>
                      <a:pt x="6660" y="325"/>
                    </a:moveTo>
                    <a:lnTo>
                      <a:pt x="6660" y="518"/>
                    </a:lnTo>
                    <a:lnTo>
                      <a:pt x="6646" y="518"/>
                    </a:lnTo>
                    <a:lnTo>
                      <a:pt x="6646" y="325"/>
                    </a:lnTo>
                    <a:lnTo>
                      <a:pt x="6660" y="325"/>
                    </a:lnTo>
                    <a:close/>
                    <a:moveTo>
                      <a:pt x="6660" y="518"/>
                    </a:moveTo>
                    <a:lnTo>
                      <a:pt x="6660" y="525"/>
                    </a:lnTo>
                    <a:lnTo>
                      <a:pt x="6652" y="524"/>
                    </a:lnTo>
                    <a:lnTo>
                      <a:pt x="6652" y="518"/>
                    </a:lnTo>
                    <a:lnTo>
                      <a:pt x="6660" y="518"/>
                    </a:lnTo>
                    <a:close/>
                    <a:moveTo>
                      <a:pt x="6652" y="524"/>
                    </a:moveTo>
                    <a:lnTo>
                      <a:pt x="6575" y="521"/>
                    </a:lnTo>
                    <a:lnTo>
                      <a:pt x="6361" y="511"/>
                    </a:lnTo>
                    <a:lnTo>
                      <a:pt x="6030" y="497"/>
                    </a:lnTo>
                    <a:lnTo>
                      <a:pt x="5604" y="478"/>
                    </a:lnTo>
                    <a:lnTo>
                      <a:pt x="5100" y="455"/>
                    </a:lnTo>
                    <a:lnTo>
                      <a:pt x="4538" y="430"/>
                    </a:lnTo>
                    <a:lnTo>
                      <a:pt x="3938" y="403"/>
                    </a:lnTo>
                    <a:lnTo>
                      <a:pt x="3317" y="374"/>
                    </a:lnTo>
                    <a:lnTo>
                      <a:pt x="2698" y="346"/>
                    </a:lnTo>
                    <a:lnTo>
                      <a:pt x="2097" y="318"/>
                    </a:lnTo>
                    <a:lnTo>
                      <a:pt x="1537" y="291"/>
                    </a:lnTo>
                    <a:lnTo>
                      <a:pt x="1035" y="267"/>
                    </a:lnTo>
                    <a:lnTo>
                      <a:pt x="610" y="247"/>
                    </a:lnTo>
                    <a:lnTo>
                      <a:pt x="283" y="229"/>
                    </a:lnTo>
                    <a:lnTo>
                      <a:pt x="162" y="222"/>
                    </a:lnTo>
                    <a:lnTo>
                      <a:pt x="73" y="217"/>
                    </a:lnTo>
                    <a:lnTo>
                      <a:pt x="17" y="213"/>
                    </a:lnTo>
                    <a:lnTo>
                      <a:pt x="0" y="210"/>
                    </a:lnTo>
                    <a:lnTo>
                      <a:pt x="12" y="212"/>
                    </a:lnTo>
                    <a:lnTo>
                      <a:pt x="87" y="217"/>
                    </a:lnTo>
                    <a:lnTo>
                      <a:pt x="297" y="226"/>
                    </a:lnTo>
                    <a:lnTo>
                      <a:pt x="624" y="241"/>
                    </a:lnTo>
                    <a:lnTo>
                      <a:pt x="1048" y="261"/>
                    </a:lnTo>
                    <a:lnTo>
                      <a:pt x="1549" y="283"/>
                    </a:lnTo>
                    <a:lnTo>
                      <a:pt x="2109" y="309"/>
                    </a:lnTo>
                    <a:lnTo>
                      <a:pt x="2708" y="336"/>
                    </a:lnTo>
                    <a:lnTo>
                      <a:pt x="3326" y="362"/>
                    </a:lnTo>
                    <a:lnTo>
                      <a:pt x="3944" y="390"/>
                    </a:lnTo>
                    <a:lnTo>
                      <a:pt x="4543" y="417"/>
                    </a:lnTo>
                    <a:lnTo>
                      <a:pt x="5104" y="442"/>
                    </a:lnTo>
                    <a:lnTo>
                      <a:pt x="5607" y="464"/>
                    </a:lnTo>
                    <a:lnTo>
                      <a:pt x="6033" y="483"/>
                    </a:lnTo>
                    <a:lnTo>
                      <a:pt x="6362" y="497"/>
                    </a:lnTo>
                    <a:lnTo>
                      <a:pt x="6575" y="507"/>
                    </a:lnTo>
                    <a:lnTo>
                      <a:pt x="6652" y="510"/>
                    </a:lnTo>
                    <a:lnTo>
                      <a:pt x="6652" y="52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2" name="Freeform 19"/>
              <p:cNvSpPr>
                <a:spLocks/>
              </p:cNvSpPr>
              <p:nvPr/>
            </p:nvSpPr>
            <p:spPr bwMode="auto">
              <a:xfrm>
                <a:off x="630" y="3851"/>
                <a:ext cx="764" cy="197"/>
              </a:xfrm>
              <a:custGeom>
                <a:avLst/>
                <a:gdLst>
                  <a:gd name="T0" fmla="*/ 0 w 3055"/>
                  <a:gd name="T1" fmla="*/ 789 h 789"/>
                  <a:gd name="T2" fmla="*/ 2091 w 3055"/>
                  <a:gd name="T3" fmla="*/ 124 h 789"/>
                  <a:gd name="T4" fmla="*/ 2932 w 3055"/>
                  <a:gd name="T5" fmla="*/ 0 h 789"/>
                  <a:gd name="T6" fmla="*/ 3055 w 3055"/>
                  <a:gd name="T7" fmla="*/ 95 h 789"/>
                  <a:gd name="T8" fmla="*/ 2164 w 3055"/>
                  <a:gd name="T9" fmla="*/ 227 h 789"/>
                  <a:gd name="T10" fmla="*/ 424 w 3055"/>
                  <a:gd name="T11" fmla="*/ 789 h 789"/>
                  <a:gd name="T12" fmla="*/ 0 w 3055"/>
                  <a:gd name="T13" fmla="*/ 789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5" h="789">
                    <a:moveTo>
                      <a:pt x="0" y="789"/>
                    </a:moveTo>
                    <a:lnTo>
                      <a:pt x="2091" y="124"/>
                    </a:lnTo>
                    <a:lnTo>
                      <a:pt x="2932" y="0"/>
                    </a:lnTo>
                    <a:lnTo>
                      <a:pt x="3055" y="95"/>
                    </a:lnTo>
                    <a:lnTo>
                      <a:pt x="2164" y="227"/>
                    </a:lnTo>
                    <a:lnTo>
                      <a:pt x="424" y="789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DA251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3" name="Freeform 20"/>
              <p:cNvSpPr>
                <a:spLocks noEditPoints="1"/>
              </p:cNvSpPr>
              <p:nvPr/>
            </p:nvSpPr>
            <p:spPr bwMode="auto">
              <a:xfrm>
                <a:off x="619" y="3849"/>
                <a:ext cx="780" cy="201"/>
              </a:xfrm>
              <a:custGeom>
                <a:avLst/>
                <a:gdLst>
                  <a:gd name="T0" fmla="*/ 42 w 3118"/>
                  <a:gd name="T1" fmla="*/ 790 h 804"/>
                  <a:gd name="T2" fmla="*/ 2134 w 3118"/>
                  <a:gd name="T3" fmla="*/ 124 h 804"/>
                  <a:gd name="T4" fmla="*/ 2137 w 3118"/>
                  <a:gd name="T5" fmla="*/ 138 h 804"/>
                  <a:gd name="T6" fmla="*/ 46 w 3118"/>
                  <a:gd name="T7" fmla="*/ 804 h 804"/>
                  <a:gd name="T8" fmla="*/ 42 w 3118"/>
                  <a:gd name="T9" fmla="*/ 790 h 804"/>
                  <a:gd name="T10" fmla="*/ 2134 w 3118"/>
                  <a:gd name="T11" fmla="*/ 124 h 804"/>
                  <a:gd name="T12" fmla="*/ 2134 w 3118"/>
                  <a:gd name="T13" fmla="*/ 124 h 804"/>
                  <a:gd name="T14" fmla="*/ 2135 w 3118"/>
                  <a:gd name="T15" fmla="*/ 124 h 804"/>
                  <a:gd name="T16" fmla="*/ 2136 w 3118"/>
                  <a:gd name="T17" fmla="*/ 131 h 804"/>
                  <a:gd name="T18" fmla="*/ 2134 w 3118"/>
                  <a:gd name="T19" fmla="*/ 124 h 804"/>
                  <a:gd name="T20" fmla="*/ 2135 w 3118"/>
                  <a:gd name="T21" fmla="*/ 124 h 804"/>
                  <a:gd name="T22" fmla="*/ 2976 w 3118"/>
                  <a:gd name="T23" fmla="*/ 0 h 804"/>
                  <a:gd name="T24" fmla="*/ 2977 w 3118"/>
                  <a:gd name="T25" fmla="*/ 14 h 804"/>
                  <a:gd name="T26" fmla="*/ 2136 w 3118"/>
                  <a:gd name="T27" fmla="*/ 138 h 804"/>
                  <a:gd name="T28" fmla="*/ 2135 w 3118"/>
                  <a:gd name="T29" fmla="*/ 124 h 804"/>
                  <a:gd name="T30" fmla="*/ 2976 w 3118"/>
                  <a:gd name="T31" fmla="*/ 0 h 804"/>
                  <a:gd name="T32" fmla="*/ 2978 w 3118"/>
                  <a:gd name="T33" fmla="*/ 0 h 804"/>
                  <a:gd name="T34" fmla="*/ 2981 w 3118"/>
                  <a:gd name="T35" fmla="*/ 1 h 804"/>
                  <a:gd name="T36" fmla="*/ 2977 w 3118"/>
                  <a:gd name="T37" fmla="*/ 7 h 804"/>
                  <a:gd name="T38" fmla="*/ 2976 w 3118"/>
                  <a:gd name="T39" fmla="*/ 0 h 804"/>
                  <a:gd name="T40" fmla="*/ 2981 w 3118"/>
                  <a:gd name="T41" fmla="*/ 1 h 804"/>
                  <a:gd name="T42" fmla="*/ 3105 w 3118"/>
                  <a:gd name="T43" fmla="*/ 96 h 804"/>
                  <a:gd name="T44" fmla="*/ 3096 w 3118"/>
                  <a:gd name="T45" fmla="*/ 108 h 804"/>
                  <a:gd name="T46" fmla="*/ 2972 w 3118"/>
                  <a:gd name="T47" fmla="*/ 12 h 804"/>
                  <a:gd name="T48" fmla="*/ 2981 w 3118"/>
                  <a:gd name="T49" fmla="*/ 1 h 804"/>
                  <a:gd name="T50" fmla="*/ 3105 w 3118"/>
                  <a:gd name="T51" fmla="*/ 96 h 804"/>
                  <a:gd name="T52" fmla="*/ 3118 w 3118"/>
                  <a:gd name="T53" fmla="*/ 107 h 804"/>
                  <a:gd name="T54" fmla="*/ 3102 w 3118"/>
                  <a:gd name="T55" fmla="*/ 109 h 804"/>
                  <a:gd name="T56" fmla="*/ 3100 w 3118"/>
                  <a:gd name="T57" fmla="*/ 102 h 804"/>
                  <a:gd name="T58" fmla="*/ 3105 w 3118"/>
                  <a:gd name="T59" fmla="*/ 96 h 804"/>
                  <a:gd name="T60" fmla="*/ 3102 w 3118"/>
                  <a:gd name="T61" fmla="*/ 109 h 804"/>
                  <a:gd name="T62" fmla="*/ 2210 w 3118"/>
                  <a:gd name="T63" fmla="*/ 240 h 804"/>
                  <a:gd name="T64" fmla="*/ 2207 w 3118"/>
                  <a:gd name="T65" fmla="*/ 226 h 804"/>
                  <a:gd name="T66" fmla="*/ 3099 w 3118"/>
                  <a:gd name="T67" fmla="*/ 95 h 804"/>
                  <a:gd name="T68" fmla="*/ 3102 w 3118"/>
                  <a:gd name="T69" fmla="*/ 109 h 804"/>
                  <a:gd name="T70" fmla="*/ 2206 w 3118"/>
                  <a:gd name="T71" fmla="*/ 227 h 804"/>
                  <a:gd name="T72" fmla="*/ 2207 w 3118"/>
                  <a:gd name="T73" fmla="*/ 227 h 804"/>
                  <a:gd name="T74" fmla="*/ 2207 w 3118"/>
                  <a:gd name="T75" fmla="*/ 226 h 804"/>
                  <a:gd name="T76" fmla="*/ 2209 w 3118"/>
                  <a:gd name="T77" fmla="*/ 234 h 804"/>
                  <a:gd name="T78" fmla="*/ 2206 w 3118"/>
                  <a:gd name="T79" fmla="*/ 227 h 804"/>
                  <a:gd name="T80" fmla="*/ 2211 w 3118"/>
                  <a:gd name="T81" fmla="*/ 240 h 804"/>
                  <a:gd name="T82" fmla="*/ 471 w 3118"/>
                  <a:gd name="T83" fmla="*/ 804 h 804"/>
                  <a:gd name="T84" fmla="*/ 466 w 3118"/>
                  <a:gd name="T85" fmla="*/ 790 h 804"/>
                  <a:gd name="T86" fmla="*/ 2206 w 3118"/>
                  <a:gd name="T87" fmla="*/ 227 h 804"/>
                  <a:gd name="T88" fmla="*/ 2211 w 3118"/>
                  <a:gd name="T89" fmla="*/ 240 h 804"/>
                  <a:gd name="T90" fmla="*/ 471 w 3118"/>
                  <a:gd name="T91" fmla="*/ 804 h 804"/>
                  <a:gd name="T92" fmla="*/ 470 w 3118"/>
                  <a:gd name="T93" fmla="*/ 804 h 804"/>
                  <a:gd name="T94" fmla="*/ 469 w 3118"/>
                  <a:gd name="T95" fmla="*/ 804 h 804"/>
                  <a:gd name="T96" fmla="*/ 469 w 3118"/>
                  <a:gd name="T97" fmla="*/ 796 h 804"/>
                  <a:gd name="T98" fmla="*/ 471 w 3118"/>
                  <a:gd name="T99" fmla="*/ 804 h 804"/>
                  <a:gd name="T100" fmla="*/ 469 w 3118"/>
                  <a:gd name="T101" fmla="*/ 804 h 804"/>
                  <a:gd name="T102" fmla="*/ 45 w 3118"/>
                  <a:gd name="T103" fmla="*/ 804 h 804"/>
                  <a:gd name="T104" fmla="*/ 45 w 3118"/>
                  <a:gd name="T105" fmla="*/ 790 h 804"/>
                  <a:gd name="T106" fmla="*/ 469 w 3118"/>
                  <a:gd name="T107" fmla="*/ 790 h 804"/>
                  <a:gd name="T108" fmla="*/ 469 w 3118"/>
                  <a:gd name="T109" fmla="*/ 804 h 804"/>
                  <a:gd name="T110" fmla="*/ 45 w 3118"/>
                  <a:gd name="T111" fmla="*/ 804 h 804"/>
                  <a:gd name="T112" fmla="*/ 0 w 3118"/>
                  <a:gd name="T113" fmla="*/ 804 h 804"/>
                  <a:gd name="T114" fmla="*/ 42 w 3118"/>
                  <a:gd name="T115" fmla="*/ 790 h 804"/>
                  <a:gd name="T116" fmla="*/ 45 w 3118"/>
                  <a:gd name="T117" fmla="*/ 796 h 804"/>
                  <a:gd name="T118" fmla="*/ 45 w 3118"/>
                  <a:gd name="T119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18" h="804">
                    <a:moveTo>
                      <a:pt x="42" y="790"/>
                    </a:moveTo>
                    <a:lnTo>
                      <a:pt x="2134" y="124"/>
                    </a:lnTo>
                    <a:lnTo>
                      <a:pt x="2137" y="138"/>
                    </a:lnTo>
                    <a:lnTo>
                      <a:pt x="46" y="804"/>
                    </a:lnTo>
                    <a:lnTo>
                      <a:pt x="42" y="790"/>
                    </a:lnTo>
                    <a:close/>
                    <a:moveTo>
                      <a:pt x="2134" y="124"/>
                    </a:moveTo>
                    <a:lnTo>
                      <a:pt x="2134" y="124"/>
                    </a:lnTo>
                    <a:lnTo>
                      <a:pt x="2135" y="124"/>
                    </a:lnTo>
                    <a:lnTo>
                      <a:pt x="2136" y="131"/>
                    </a:lnTo>
                    <a:lnTo>
                      <a:pt x="2134" y="124"/>
                    </a:lnTo>
                    <a:close/>
                    <a:moveTo>
                      <a:pt x="2135" y="124"/>
                    </a:moveTo>
                    <a:lnTo>
                      <a:pt x="2976" y="0"/>
                    </a:lnTo>
                    <a:lnTo>
                      <a:pt x="2977" y="14"/>
                    </a:lnTo>
                    <a:lnTo>
                      <a:pt x="2136" y="138"/>
                    </a:lnTo>
                    <a:lnTo>
                      <a:pt x="2135" y="124"/>
                    </a:lnTo>
                    <a:close/>
                    <a:moveTo>
                      <a:pt x="2976" y="0"/>
                    </a:moveTo>
                    <a:lnTo>
                      <a:pt x="2978" y="0"/>
                    </a:lnTo>
                    <a:lnTo>
                      <a:pt x="2981" y="1"/>
                    </a:lnTo>
                    <a:lnTo>
                      <a:pt x="2977" y="7"/>
                    </a:lnTo>
                    <a:lnTo>
                      <a:pt x="2976" y="0"/>
                    </a:lnTo>
                    <a:close/>
                    <a:moveTo>
                      <a:pt x="2981" y="1"/>
                    </a:moveTo>
                    <a:lnTo>
                      <a:pt x="3105" y="96"/>
                    </a:lnTo>
                    <a:lnTo>
                      <a:pt x="3096" y="108"/>
                    </a:lnTo>
                    <a:lnTo>
                      <a:pt x="2972" y="12"/>
                    </a:lnTo>
                    <a:lnTo>
                      <a:pt x="2981" y="1"/>
                    </a:lnTo>
                    <a:close/>
                    <a:moveTo>
                      <a:pt x="3105" y="96"/>
                    </a:moveTo>
                    <a:lnTo>
                      <a:pt x="3118" y="107"/>
                    </a:lnTo>
                    <a:lnTo>
                      <a:pt x="3102" y="109"/>
                    </a:lnTo>
                    <a:lnTo>
                      <a:pt x="3100" y="102"/>
                    </a:lnTo>
                    <a:lnTo>
                      <a:pt x="3105" y="96"/>
                    </a:lnTo>
                    <a:close/>
                    <a:moveTo>
                      <a:pt x="3102" y="109"/>
                    </a:moveTo>
                    <a:lnTo>
                      <a:pt x="2210" y="240"/>
                    </a:lnTo>
                    <a:lnTo>
                      <a:pt x="2207" y="226"/>
                    </a:lnTo>
                    <a:lnTo>
                      <a:pt x="3099" y="95"/>
                    </a:lnTo>
                    <a:lnTo>
                      <a:pt x="3102" y="109"/>
                    </a:lnTo>
                    <a:close/>
                    <a:moveTo>
                      <a:pt x="2206" y="227"/>
                    </a:moveTo>
                    <a:lnTo>
                      <a:pt x="2207" y="227"/>
                    </a:lnTo>
                    <a:lnTo>
                      <a:pt x="2207" y="226"/>
                    </a:lnTo>
                    <a:lnTo>
                      <a:pt x="2209" y="234"/>
                    </a:lnTo>
                    <a:lnTo>
                      <a:pt x="2206" y="227"/>
                    </a:lnTo>
                    <a:close/>
                    <a:moveTo>
                      <a:pt x="2211" y="240"/>
                    </a:moveTo>
                    <a:lnTo>
                      <a:pt x="471" y="804"/>
                    </a:lnTo>
                    <a:lnTo>
                      <a:pt x="466" y="790"/>
                    </a:lnTo>
                    <a:lnTo>
                      <a:pt x="2206" y="227"/>
                    </a:lnTo>
                    <a:lnTo>
                      <a:pt x="2211" y="240"/>
                    </a:lnTo>
                    <a:close/>
                    <a:moveTo>
                      <a:pt x="471" y="804"/>
                    </a:moveTo>
                    <a:lnTo>
                      <a:pt x="470" y="804"/>
                    </a:lnTo>
                    <a:lnTo>
                      <a:pt x="469" y="804"/>
                    </a:lnTo>
                    <a:lnTo>
                      <a:pt x="469" y="796"/>
                    </a:lnTo>
                    <a:lnTo>
                      <a:pt x="471" y="804"/>
                    </a:lnTo>
                    <a:close/>
                    <a:moveTo>
                      <a:pt x="469" y="804"/>
                    </a:moveTo>
                    <a:lnTo>
                      <a:pt x="45" y="804"/>
                    </a:lnTo>
                    <a:lnTo>
                      <a:pt x="45" y="790"/>
                    </a:lnTo>
                    <a:lnTo>
                      <a:pt x="469" y="790"/>
                    </a:lnTo>
                    <a:lnTo>
                      <a:pt x="469" y="804"/>
                    </a:lnTo>
                    <a:close/>
                    <a:moveTo>
                      <a:pt x="45" y="804"/>
                    </a:moveTo>
                    <a:lnTo>
                      <a:pt x="0" y="804"/>
                    </a:lnTo>
                    <a:lnTo>
                      <a:pt x="42" y="790"/>
                    </a:lnTo>
                    <a:lnTo>
                      <a:pt x="45" y="796"/>
                    </a:lnTo>
                    <a:lnTo>
                      <a:pt x="45" y="80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4" name="Freeform 21"/>
              <p:cNvSpPr>
                <a:spLocks/>
              </p:cNvSpPr>
              <p:nvPr/>
            </p:nvSpPr>
            <p:spPr bwMode="auto">
              <a:xfrm>
                <a:off x="883" y="3678"/>
                <a:ext cx="2418" cy="438"/>
              </a:xfrm>
              <a:custGeom>
                <a:avLst/>
                <a:gdLst>
                  <a:gd name="T0" fmla="*/ 0 w 9670"/>
                  <a:gd name="T1" fmla="*/ 1416 h 1751"/>
                  <a:gd name="T2" fmla="*/ 1182 w 9670"/>
                  <a:gd name="T3" fmla="*/ 979 h 1751"/>
                  <a:gd name="T4" fmla="*/ 2535 w 9670"/>
                  <a:gd name="T5" fmla="*/ 763 h 1751"/>
                  <a:gd name="T6" fmla="*/ 3298 w 9670"/>
                  <a:gd name="T7" fmla="*/ 628 h 1751"/>
                  <a:gd name="T8" fmla="*/ 3323 w 9670"/>
                  <a:gd name="T9" fmla="*/ 657 h 1751"/>
                  <a:gd name="T10" fmla="*/ 3870 w 9670"/>
                  <a:gd name="T11" fmla="*/ 360 h 1751"/>
                  <a:gd name="T12" fmla="*/ 4202 w 9670"/>
                  <a:gd name="T13" fmla="*/ 533 h 1751"/>
                  <a:gd name="T14" fmla="*/ 4729 w 9670"/>
                  <a:gd name="T15" fmla="*/ 259 h 1751"/>
                  <a:gd name="T16" fmla="*/ 5046 w 9670"/>
                  <a:gd name="T17" fmla="*/ 422 h 1751"/>
                  <a:gd name="T18" fmla="*/ 5570 w 9670"/>
                  <a:gd name="T19" fmla="*/ 153 h 1751"/>
                  <a:gd name="T20" fmla="*/ 5814 w 9670"/>
                  <a:gd name="T21" fmla="*/ 297 h 1751"/>
                  <a:gd name="T22" fmla="*/ 6420 w 9670"/>
                  <a:gd name="T23" fmla="*/ 0 h 1751"/>
                  <a:gd name="T24" fmla="*/ 9670 w 9670"/>
                  <a:gd name="T25" fmla="*/ 1751 h 1751"/>
                  <a:gd name="T26" fmla="*/ 5363 w 9670"/>
                  <a:gd name="T27" fmla="*/ 1564 h 1751"/>
                  <a:gd name="T28" fmla="*/ 1120 w 9670"/>
                  <a:gd name="T29" fmla="*/ 1363 h 1751"/>
                  <a:gd name="T30" fmla="*/ 0 w 9670"/>
                  <a:gd name="T31" fmla="*/ 1416 h 1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70" h="1751">
                    <a:moveTo>
                      <a:pt x="0" y="1416"/>
                    </a:moveTo>
                    <a:lnTo>
                      <a:pt x="1182" y="979"/>
                    </a:lnTo>
                    <a:lnTo>
                      <a:pt x="2535" y="763"/>
                    </a:lnTo>
                    <a:lnTo>
                      <a:pt x="3298" y="628"/>
                    </a:lnTo>
                    <a:lnTo>
                      <a:pt x="3323" y="657"/>
                    </a:lnTo>
                    <a:lnTo>
                      <a:pt x="3870" y="360"/>
                    </a:lnTo>
                    <a:lnTo>
                      <a:pt x="4202" y="533"/>
                    </a:lnTo>
                    <a:lnTo>
                      <a:pt x="4729" y="259"/>
                    </a:lnTo>
                    <a:lnTo>
                      <a:pt x="5046" y="422"/>
                    </a:lnTo>
                    <a:lnTo>
                      <a:pt x="5570" y="153"/>
                    </a:lnTo>
                    <a:lnTo>
                      <a:pt x="5814" y="297"/>
                    </a:lnTo>
                    <a:lnTo>
                      <a:pt x="6420" y="0"/>
                    </a:lnTo>
                    <a:lnTo>
                      <a:pt x="9670" y="1751"/>
                    </a:lnTo>
                    <a:lnTo>
                      <a:pt x="5363" y="1564"/>
                    </a:lnTo>
                    <a:lnTo>
                      <a:pt x="1120" y="1363"/>
                    </a:lnTo>
                    <a:lnTo>
                      <a:pt x="0" y="1416"/>
                    </a:lnTo>
                    <a:close/>
                  </a:path>
                </a:pathLst>
              </a:custGeom>
              <a:solidFill>
                <a:srgbClr val="00923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5" name="Freeform 22"/>
              <p:cNvSpPr>
                <a:spLocks noEditPoints="1"/>
              </p:cNvSpPr>
              <p:nvPr/>
            </p:nvSpPr>
            <p:spPr bwMode="auto">
              <a:xfrm>
                <a:off x="872" y="3676"/>
                <a:ext cx="2436" cy="443"/>
              </a:xfrm>
              <a:custGeom>
                <a:avLst/>
                <a:gdLst>
                  <a:gd name="T0" fmla="*/ 1227 w 9742"/>
                  <a:gd name="T1" fmla="*/ 994 h 1768"/>
                  <a:gd name="T2" fmla="*/ 1222 w 9742"/>
                  <a:gd name="T3" fmla="*/ 981 h 1768"/>
                  <a:gd name="T4" fmla="*/ 1225 w 9742"/>
                  <a:gd name="T5" fmla="*/ 987 h 1768"/>
                  <a:gd name="T6" fmla="*/ 2577 w 9742"/>
                  <a:gd name="T7" fmla="*/ 765 h 1768"/>
                  <a:gd name="T8" fmla="*/ 1224 w 9742"/>
                  <a:gd name="T9" fmla="*/ 980 h 1768"/>
                  <a:gd name="T10" fmla="*/ 2580 w 9742"/>
                  <a:gd name="T11" fmla="*/ 777 h 1768"/>
                  <a:gd name="T12" fmla="*/ 2577 w 9742"/>
                  <a:gd name="T13" fmla="*/ 765 h 1768"/>
                  <a:gd name="T14" fmla="*/ 2580 w 9742"/>
                  <a:gd name="T15" fmla="*/ 777 h 1768"/>
                  <a:gd name="T16" fmla="*/ 3344 w 9742"/>
                  <a:gd name="T17" fmla="*/ 628 h 1768"/>
                  <a:gd name="T18" fmla="*/ 3340 w 9742"/>
                  <a:gd name="T19" fmla="*/ 630 h 1768"/>
                  <a:gd name="T20" fmla="*/ 3361 w 9742"/>
                  <a:gd name="T21" fmla="*/ 669 h 1768"/>
                  <a:gd name="T22" fmla="*/ 3369 w 9742"/>
                  <a:gd name="T23" fmla="*/ 672 h 1768"/>
                  <a:gd name="T24" fmla="*/ 3366 w 9742"/>
                  <a:gd name="T25" fmla="*/ 665 h 1768"/>
                  <a:gd name="T26" fmla="*/ 3910 w 9742"/>
                  <a:gd name="T27" fmla="*/ 361 h 1768"/>
                  <a:gd name="T28" fmla="*/ 3363 w 9742"/>
                  <a:gd name="T29" fmla="*/ 659 h 1768"/>
                  <a:gd name="T30" fmla="*/ 3916 w 9742"/>
                  <a:gd name="T31" fmla="*/ 361 h 1768"/>
                  <a:gd name="T32" fmla="*/ 3916 w 9742"/>
                  <a:gd name="T33" fmla="*/ 361 h 1768"/>
                  <a:gd name="T34" fmla="*/ 3910 w 9742"/>
                  <a:gd name="T35" fmla="*/ 374 h 1768"/>
                  <a:gd name="T36" fmla="*/ 4245 w 9742"/>
                  <a:gd name="T37" fmla="*/ 548 h 1768"/>
                  <a:gd name="T38" fmla="*/ 4247 w 9742"/>
                  <a:gd name="T39" fmla="*/ 547 h 1768"/>
                  <a:gd name="T40" fmla="*/ 4776 w 9742"/>
                  <a:gd name="T41" fmla="*/ 272 h 1768"/>
                  <a:gd name="T42" fmla="*/ 4770 w 9742"/>
                  <a:gd name="T43" fmla="*/ 261 h 1768"/>
                  <a:gd name="T44" fmla="*/ 4772 w 9742"/>
                  <a:gd name="T45" fmla="*/ 267 h 1768"/>
                  <a:gd name="T46" fmla="*/ 5093 w 9742"/>
                  <a:gd name="T47" fmla="*/ 424 h 1768"/>
                  <a:gd name="T48" fmla="*/ 4776 w 9742"/>
                  <a:gd name="T49" fmla="*/ 261 h 1768"/>
                  <a:gd name="T50" fmla="*/ 5087 w 9742"/>
                  <a:gd name="T51" fmla="*/ 436 h 1768"/>
                  <a:gd name="T52" fmla="*/ 5087 w 9742"/>
                  <a:gd name="T53" fmla="*/ 424 h 1768"/>
                  <a:gd name="T54" fmla="*/ 5093 w 9742"/>
                  <a:gd name="T55" fmla="*/ 436 h 1768"/>
                  <a:gd name="T56" fmla="*/ 5613 w 9742"/>
                  <a:gd name="T57" fmla="*/ 153 h 1768"/>
                  <a:gd name="T58" fmla="*/ 5609 w 9742"/>
                  <a:gd name="T59" fmla="*/ 155 h 1768"/>
                  <a:gd name="T60" fmla="*/ 5854 w 9742"/>
                  <a:gd name="T61" fmla="*/ 310 h 1768"/>
                  <a:gd name="T62" fmla="*/ 5860 w 9742"/>
                  <a:gd name="T63" fmla="*/ 312 h 1768"/>
                  <a:gd name="T64" fmla="*/ 5857 w 9742"/>
                  <a:gd name="T65" fmla="*/ 305 h 1768"/>
                  <a:gd name="T66" fmla="*/ 6459 w 9742"/>
                  <a:gd name="T67" fmla="*/ 1 h 1768"/>
                  <a:gd name="T68" fmla="*/ 5855 w 9742"/>
                  <a:gd name="T69" fmla="*/ 299 h 1768"/>
                  <a:gd name="T70" fmla="*/ 6466 w 9742"/>
                  <a:gd name="T71" fmla="*/ 1 h 1768"/>
                  <a:gd name="T72" fmla="*/ 6466 w 9742"/>
                  <a:gd name="T73" fmla="*/ 1 h 1768"/>
                  <a:gd name="T74" fmla="*/ 6459 w 9742"/>
                  <a:gd name="T75" fmla="*/ 14 h 1768"/>
                  <a:gd name="T76" fmla="*/ 9742 w 9742"/>
                  <a:gd name="T77" fmla="*/ 1768 h 1768"/>
                  <a:gd name="T78" fmla="*/ 9715 w 9742"/>
                  <a:gd name="T79" fmla="*/ 1754 h 1768"/>
                  <a:gd name="T80" fmla="*/ 5406 w 9742"/>
                  <a:gd name="T81" fmla="*/ 1566 h 1768"/>
                  <a:gd name="T82" fmla="*/ 5406 w 9742"/>
                  <a:gd name="T83" fmla="*/ 1580 h 1768"/>
                  <a:gd name="T84" fmla="*/ 5406 w 9742"/>
                  <a:gd name="T85" fmla="*/ 1572 h 1768"/>
                  <a:gd name="T86" fmla="*/ 1163 w 9742"/>
                  <a:gd name="T87" fmla="*/ 1378 h 1768"/>
                  <a:gd name="T88" fmla="*/ 5406 w 9742"/>
                  <a:gd name="T89" fmla="*/ 1580 h 1768"/>
                  <a:gd name="T90" fmla="*/ 1163 w 9742"/>
                  <a:gd name="T91" fmla="*/ 1364 h 1768"/>
                  <a:gd name="T92" fmla="*/ 1163 w 9742"/>
                  <a:gd name="T93" fmla="*/ 1378 h 1768"/>
                  <a:gd name="T94" fmla="*/ 1163 w 9742"/>
                  <a:gd name="T95" fmla="*/ 1364 h 1768"/>
                  <a:gd name="T96" fmla="*/ 0 w 9742"/>
                  <a:gd name="T97" fmla="*/ 1432 h 1768"/>
                  <a:gd name="T98" fmla="*/ 44 w 9742"/>
                  <a:gd name="T99" fmla="*/ 1431 h 1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742" h="1768">
                    <a:moveTo>
                      <a:pt x="42" y="1417"/>
                    </a:moveTo>
                    <a:lnTo>
                      <a:pt x="1222" y="981"/>
                    </a:lnTo>
                    <a:lnTo>
                      <a:pt x="1227" y="994"/>
                    </a:lnTo>
                    <a:lnTo>
                      <a:pt x="46" y="1430"/>
                    </a:lnTo>
                    <a:lnTo>
                      <a:pt x="42" y="1417"/>
                    </a:lnTo>
                    <a:close/>
                    <a:moveTo>
                      <a:pt x="1222" y="981"/>
                    </a:moveTo>
                    <a:lnTo>
                      <a:pt x="1222" y="980"/>
                    </a:lnTo>
                    <a:lnTo>
                      <a:pt x="1224" y="980"/>
                    </a:lnTo>
                    <a:lnTo>
                      <a:pt x="1225" y="987"/>
                    </a:lnTo>
                    <a:lnTo>
                      <a:pt x="1222" y="981"/>
                    </a:lnTo>
                    <a:close/>
                    <a:moveTo>
                      <a:pt x="1224" y="980"/>
                    </a:moveTo>
                    <a:lnTo>
                      <a:pt x="2577" y="765"/>
                    </a:lnTo>
                    <a:lnTo>
                      <a:pt x="2580" y="777"/>
                    </a:lnTo>
                    <a:lnTo>
                      <a:pt x="1226" y="994"/>
                    </a:lnTo>
                    <a:lnTo>
                      <a:pt x="1224" y="980"/>
                    </a:lnTo>
                    <a:close/>
                    <a:moveTo>
                      <a:pt x="2580" y="777"/>
                    </a:moveTo>
                    <a:lnTo>
                      <a:pt x="2581" y="777"/>
                    </a:lnTo>
                    <a:lnTo>
                      <a:pt x="2580" y="777"/>
                    </a:lnTo>
                    <a:lnTo>
                      <a:pt x="2578" y="771"/>
                    </a:lnTo>
                    <a:lnTo>
                      <a:pt x="2580" y="777"/>
                    </a:lnTo>
                    <a:close/>
                    <a:moveTo>
                      <a:pt x="2577" y="765"/>
                    </a:moveTo>
                    <a:lnTo>
                      <a:pt x="3340" y="630"/>
                    </a:lnTo>
                    <a:lnTo>
                      <a:pt x="3343" y="644"/>
                    </a:lnTo>
                    <a:lnTo>
                      <a:pt x="2580" y="777"/>
                    </a:lnTo>
                    <a:lnTo>
                      <a:pt x="2577" y="765"/>
                    </a:lnTo>
                    <a:close/>
                    <a:moveTo>
                      <a:pt x="3340" y="630"/>
                    </a:moveTo>
                    <a:lnTo>
                      <a:pt x="3344" y="628"/>
                    </a:lnTo>
                    <a:lnTo>
                      <a:pt x="3347" y="632"/>
                    </a:lnTo>
                    <a:lnTo>
                      <a:pt x="3341" y="636"/>
                    </a:lnTo>
                    <a:lnTo>
                      <a:pt x="3340" y="630"/>
                    </a:lnTo>
                    <a:close/>
                    <a:moveTo>
                      <a:pt x="3347" y="632"/>
                    </a:moveTo>
                    <a:lnTo>
                      <a:pt x="3371" y="660"/>
                    </a:lnTo>
                    <a:lnTo>
                      <a:pt x="3361" y="669"/>
                    </a:lnTo>
                    <a:lnTo>
                      <a:pt x="3336" y="641"/>
                    </a:lnTo>
                    <a:lnTo>
                      <a:pt x="3347" y="632"/>
                    </a:lnTo>
                    <a:close/>
                    <a:moveTo>
                      <a:pt x="3369" y="672"/>
                    </a:moveTo>
                    <a:lnTo>
                      <a:pt x="3364" y="674"/>
                    </a:lnTo>
                    <a:lnTo>
                      <a:pt x="3361" y="669"/>
                    </a:lnTo>
                    <a:lnTo>
                      <a:pt x="3366" y="665"/>
                    </a:lnTo>
                    <a:lnTo>
                      <a:pt x="3369" y="672"/>
                    </a:lnTo>
                    <a:close/>
                    <a:moveTo>
                      <a:pt x="3363" y="659"/>
                    </a:moveTo>
                    <a:lnTo>
                      <a:pt x="3910" y="361"/>
                    </a:lnTo>
                    <a:lnTo>
                      <a:pt x="3916" y="374"/>
                    </a:lnTo>
                    <a:lnTo>
                      <a:pt x="3369" y="672"/>
                    </a:lnTo>
                    <a:lnTo>
                      <a:pt x="3363" y="659"/>
                    </a:lnTo>
                    <a:close/>
                    <a:moveTo>
                      <a:pt x="3910" y="361"/>
                    </a:moveTo>
                    <a:lnTo>
                      <a:pt x="3913" y="360"/>
                    </a:lnTo>
                    <a:lnTo>
                      <a:pt x="3916" y="361"/>
                    </a:lnTo>
                    <a:lnTo>
                      <a:pt x="3913" y="368"/>
                    </a:lnTo>
                    <a:lnTo>
                      <a:pt x="3910" y="361"/>
                    </a:lnTo>
                    <a:close/>
                    <a:moveTo>
                      <a:pt x="3916" y="361"/>
                    </a:moveTo>
                    <a:lnTo>
                      <a:pt x="4247" y="534"/>
                    </a:lnTo>
                    <a:lnTo>
                      <a:pt x="4241" y="547"/>
                    </a:lnTo>
                    <a:lnTo>
                      <a:pt x="3910" y="374"/>
                    </a:lnTo>
                    <a:lnTo>
                      <a:pt x="3916" y="361"/>
                    </a:lnTo>
                    <a:close/>
                    <a:moveTo>
                      <a:pt x="4247" y="547"/>
                    </a:moveTo>
                    <a:lnTo>
                      <a:pt x="4245" y="548"/>
                    </a:lnTo>
                    <a:lnTo>
                      <a:pt x="4241" y="547"/>
                    </a:lnTo>
                    <a:lnTo>
                      <a:pt x="4245" y="541"/>
                    </a:lnTo>
                    <a:lnTo>
                      <a:pt x="4247" y="547"/>
                    </a:lnTo>
                    <a:close/>
                    <a:moveTo>
                      <a:pt x="4241" y="534"/>
                    </a:moveTo>
                    <a:lnTo>
                      <a:pt x="4770" y="261"/>
                    </a:lnTo>
                    <a:lnTo>
                      <a:pt x="4776" y="272"/>
                    </a:lnTo>
                    <a:lnTo>
                      <a:pt x="4247" y="547"/>
                    </a:lnTo>
                    <a:lnTo>
                      <a:pt x="4241" y="534"/>
                    </a:lnTo>
                    <a:close/>
                    <a:moveTo>
                      <a:pt x="4770" y="261"/>
                    </a:moveTo>
                    <a:lnTo>
                      <a:pt x="4772" y="258"/>
                    </a:lnTo>
                    <a:lnTo>
                      <a:pt x="4776" y="261"/>
                    </a:lnTo>
                    <a:lnTo>
                      <a:pt x="4772" y="267"/>
                    </a:lnTo>
                    <a:lnTo>
                      <a:pt x="4770" y="261"/>
                    </a:lnTo>
                    <a:close/>
                    <a:moveTo>
                      <a:pt x="4776" y="261"/>
                    </a:moveTo>
                    <a:lnTo>
                      <a:pt x="5093" y="424"/>
                    </a:lnTo>
                    <a:lnTo>
                      <a:pt x="5087" y="436"/>
                    </a:lnTo>
                    <a:lnTo>
                      <a:pt x="4770" y="272"/>
                    </a:lnTo>
                    <a:lnTo>
                      <a:pt x="4776" y="261"/>
                    </a:lnTo>
                    <a:close/>
                    <a:moveTo>
                      <a:pt x="5093" y="436"/>
                    </a:moveTo>
                    <a:lnTo>
                      <a:pt x="5089" y="438"/>
                    </a:lnTo>
                    <a:lnTo>
                      <a:pt x="5087" y="436"/>
                    </a:lnTo>
                    <a:lnTo>
                      <a:pt x="5089" y="430"/>
                    </a:lnTo>
                    <a:lnTo>
                      <a:pt x="5093" y="436"/>
                    </a:lnTo>
                    <a:close/>
                    <a:moveTo>
                      <a:pt x="5087" y="424"/>
                    </a:moveTo>
                    <a:lnTo>
                      <a:pt x="5609" y="155"/>
                    </a:lnTo>
                    <a:lnTo>
                      <a:pt x="5616" y="167"/>
                    </a:lnTo>
                    <a:lnTo>
                      <a:pt x="5093" y="436"/>
                    </a:lnTo>
                    <a:lnTo>
                      <a:pt x="5087" y="424"/>
                    </a:lnTo>
                    <a:close/>
                    <a:moveTo>
                      <a:pt x="5609" y="155"/>
                    </a:moveTo>
                    <a:lnTo>
                      <a:pt x="5613" y="153"/>
                    </a:lnTo>
                    <a:lnTo>
                      <a:pt x="5616" y="155"/>
                    </a:lnTo>
                    <a:lnTo>
                      <a:pt x="5613" y="161"/>
                    </a:lnTo>
                    <a:lnTo>
                      <a:pt x="5609" y="155"/>
                    </a:lnTo>
                    <a:close/>
                    <a:moveTo>
                      <a:pt x="5616" y="155"/>
                    </a:moveTo>
                    <a:lnTo>
                      <a:pt x="5861" y="299"/>
                    </a:lnTo>
                    <a:lnTo>
                      <a:pt x="5854" y="310"/>
                    </a:lnTo>
                    <a:lnTo>
                      <a:pt x="5609" y="167"/>
                    </a:lnTo>
                    <a:lnTo>
                      <a:pt x="5616" y="155"/>
                    </a:lnTo>
                    <a:close/>
                    <a:moveTo>
                      <a:pt x="5860" y="312"/>
                    </a:moveTo>
                    <a:lnTo>
                      <a:pt x="5857" y="313"/>
                    </a:lnTo>
                    <a:lnTo>
                      <a:pt x="5854" y="310"/>
                    </a:lnTo>
                    <a:lnTo>
                      <a:pt x="5857" y="305"/>
                    </a:lnTo>
                    <a:lnTo>
                      <a:pt x="5860" y="312"/>
                    </a:lnTo>
                    <a:close/>
                    <a:moveTo>
                      <a:pt x="5855" y="299"/>
                    </a:moveTo>
                    <a:lnTo>
                      <a:pt x="6459" y="1"/>
                    </a:lnTo>
                    <a:lnTo>
                      <a:pt x="6466" y="14"/>
                    </a:lnTo>
                    <a:lnTo>
                      <a:pt x="5860" y="312"/>
                    </a:lnTo>
                    <a:lnTo>
                      <a:pt x="5855" y="299"/>
                    </a:lnTo>
                    <a:close/>
                    <a:moveTo>
                      <a:pt x="6459" y="1"/>
                    </a:moveTo>
                    <a:lnTo>
                      <a:pt x="6463" y="0"/>
                    </a:lnTo>
                    <a:lnTo>
                      <a:pt x="6466" y="1"/>
                    </a:lnTo>
                    <a:lnTo>
                      <a:pt x="6463" y="8"/>
                    </a:lnTo>
                    <a:lnTo>
                      <a:pt x="6459" y="1"/>
                    </a:lnTo>
                    <a:close/>
                    <a:moveTo>
                      <a:pt x="6466" y="1"/>
                    </a:moveTo>
                    <a:lnTo>
                      <a:pt x="9715" y="1754"/>
                    </a:lnTo>
                    <a:lnTo>
                      <a:pt x="9709" y="1766"/>
                    </a:lnTo>
                    <a:lnTo>
                      <a:pt x="6459" y="14"/>
                    </a:lnTo>
                    <a:lnTo>
                      <a:pt x="6466" y="1"/>
                    </a:lnTo>
                    <a:close/>
                    <a:moveTo>
                      <a:pt x="9715" y="1754"/>
                    </a:moveTo>
                    <a:lnTo>
                      <a:pt x="9742" y="1768"/>
                    </a:lnTo>
                    <a:lnTo>
                      <a:pt x="9712" y="1767"/>
                    </a:lnTo>
                    <a:lnTo>
                      <a:pt x="9713" y="1759"/>
                    </a:lnTo>
                    <a:lnTo>
                      <a:pt x="9715" y="1754"/>
                    </a:lnTo>
                    <a:close/>
                    <a:moveTo>
                      <a:pt x="9712" y="1767"/>
                    </a:moveTo>
                    <a:lnTo>
                      <a:pt x="5406" y="1580"/>
                    </a:lnTo>
                    <a:lnTo>
                      <a:pt x="5406" y="1566"/>
                    </a:lnTo>
                    <a:lnTo>
                      <a:pt x="9713" y="1753"/>
                    </a:lnTo>
                    <a:lnTo>
                      <a:pt x="9712" y="1767"/>
                    </a:lnTo>
                    <a:close/>
                    <a:moveTo>
                      <a:pt x="5406" y="1580"/>
                    </a:moveTo>
                    <a:lnTo>
                      <a:pt x="5406" y="1580"/>
                    </a:lnTo>
                    <a:lnTo>
                      <a:pt x="5406" y="1580"/>
                    </a:lnTo>
                    <a:lnTo>
                      <a:pt x="5406" y="1572"/>
                    </a:lnTo>
                    <a:lnTo>
                      <a:pt x="5406" y="1580"/>
                    </a:lnTo>
                    <a:close/>
                    <a:moveTo>
                      <a:pt x="5406" y="1580"/>
                    </a:moveTo>
                    <a:lnTo>
                      <a:pt x="1163" y="1378"/>
                    </a:lnTo>
                    <a:lnTo>
                      <a:pt x="1163" y="1364"/>
                    </a:lnTo>
                    <a:lnTo>
                      <a:pt x="5406" y="1566"/>
                    </a:lnTo>
                    <a:lnTo>
                      <a:pt x="5406" y="1580"/>
                    </a:lnTo>
                    <a:close/>
                    <a:moveTo>
                      <a:pt x="1163" y="1364"/>
                    </a:moveTo>
                    <a:lnTo>
                      <a:pt x="1163" y="1364"/>
                    </a:lnTo>
                    <a:lnTo>
                      <a:pt x="1163" y="1364"/>
                    </a:lnTo>
                    <a:lnTo>
                      <a:pt x="1163" y="1371"/>
                    </a:lnTo>
                    <a:lnTo>
                      <a:pt x="1163" y="1364"/>
                    </a:lnTo>
                    <a:close/>
                    <a:moveTo>
                      <a:pt x="1163" y="1378"/>
                    </a:moveTo>
                    <a:lnTo>
                      <a:pt x="44" y="1431"/>
                    </a:lnTo>
                    <a:lnTo>
                      <a:pt x="43" y="1417"/>
                    </a:lnTo>
                    <a:lnTo>
                      <a:pt x="1163" y="1364"/>
                    </a:lnTo>
                    <a:lnTo>
                      <a:pt x="1163" y="1378"/>
                    </a:lnTo>
                    <a:close/>
                    <a:moveTo>
                      <a:pt x="44" y="1431"/>
                    </a:moveTo>
                    <a:lnTo>
                      <a:pt x="0" y="1432"/>
                    </a:lnTo>
                    <a:lnTo>
                      <a:pt x="42" y="1417"/>
                    </a:lnTo>
                    <a:lnTo>
                      <a:pt x="43" y="1424"/>
                    </a:lnTo>
                    <a:lnTo>
                      <a:pt x="44" y="143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6" name="Freeform 23"/>
              <p:cNvSpPr>
                <a:spLocks/>
              </p:cNvSpPr>
              <p:nvPr/>
            </p:nvSpPr>
            <p:spPr bwMode="auto">
              <a:xfrm>
                <a:off x="2346" y="3681"/>
                <a:ext cx="136" cy="75"/>
              </a:xfrm>
              <a:custGeom>
                <a:avLst/>
                <a:gdLst>
                  <a:gd name="T0" fmla="*/ 542 w 542"/>
                  <a:gd name="T1" fmla="*/ 11 h 299"/>
                  <a:gd name="T2" fmla="*/ 7 w 542"/>
                  <a:gd name="T3" fmla="*/ 299 h 299"/>
                  <a:gd name="T4" fmla="*/ 0 w 542"/>
                  <a:gd name="T5" fmla="*/ 288 h 299"/>
                  <a:gd name="T6" fmla="*/ 536 w 542"/>
                  <a:gd name="T7" fmla="*/ 0 h 299"/>
                  <a:gd name="T8" fmla="*/ 542 w 542"/>
                  <a:gd name="T9" fmla="*/ 11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2" h="299">
                    <a:moveTo>
                      <a:pt x="542" y="11"/>
                    </a:moveTo>
                    <a:lnTo>
                      <a:pt x="7" y="299"/>
                    </a:lnTo>
                    <a:lnTo>
                      <a:pt x="0" y="288"/>
                    </a:lnTo>
                    <a:lnTo>
                      <a:pt x="536" y="0"/>
                    </a:lnTo>
                    <a:lnTo>
                      <a:pt x="542" y="1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7" name="Freeform 24"/>
              <p:cNvSpPr>
                <a:spLocks/>
              </p:cNvSpPr>
              <p:nvPr/>
            </p:nvSpPr>
            <p:spPr bwMode="auto">
              <a:xfrm>
                <a:off x="2339" y="3679"/>
                <a:ext cx="956" cy="435"/>
              </a:xfrm>
              <a:custGeom>
                <a:avLst/>
                <a:gdLst>
                  <a:gd name="T0" fmla="*/ 3825 w 3825"/>
                  <a:gd name="T1" fmla="*/ 1741 h 1741"/>
                  <a:gd name="T2" fmla="*/ 593 w 3825"/>
                  <a:gd name="T3" fmla="*/ 0 h 1741"/>
                  <a:gd name="T4" fmla="*/ 0 w 3825"/>
                  <a:gd name="T5" fmla="*/ 293 h 1741"/>
                  <a:gd name="T6" fmla="*/ 2647 w 3825"/>
                  <a:gd name="T7" fmla="*/ 1715 h 1741"/>
                  <a:gd name="T8" fmla="*/ 3825 w 3825"/>
                  <a:gd name="T9" fmla="*/ 1741 h 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25" h="1741">
                    <a:moveTo>
                      <a:pt x="3825" y="1741"/>
                    </a:moveTo>
                    <a:lnTo>
                      <a:pt x="593" y="0"/>
                    </a:lnTo>
                    <a:lnTo>
                      <a:pt x="0" y="293"/>
                    </a:lnTo>
                    <a:lnTo>
                      <a:pt x="2647" y="1715"/>
                    </a:lnTo>
                    <a:lnTo>
                      <a:pt x="3825" y="1741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4" name="Freeform 25"/>
              <p:cNvSpPr>
                <a:spLocks noEditPoints="1"/>
              </p:cNvSpPr>
              <p:nvPr/>
            </p:nvSpPr>
            <p:spPr bwMode="auto">
              <a:xfrm>
                <a:off x="2335" y="3677"/>
                <a:ext cx="968" cy="439"/>
              </a:xfrm>
              <a:custGeom>
                <a:avLst/>
                <a:gdLst>
                  <a:gd name="T0" fmla="*/ 3838 w 3870"/>
                  <a:gd name="T1" fmla="*/ 1754 h 1755"/>
                  <a:gd name="T2" fmla="*/ 606 w 3870"/>
                  <a:gd name="T3" fmla="*/ 14 h 1755"/>
                  <a:gd name="T4" fmla="*/ 612 w 3870"/>
                  <a:gd name="T5" fmla="*/ 1 h 1755"/>
                  <a:gd name="T6" fmla="*/ 3844 w 3870"/>
                  <a:gd name="T7" fmla="*/ 1741 h 1755"/>
                  <a:gd name="T8" fmla="*/ 3838 w 3870"/>
                  <a:gd name="T9" fmla="*/ 1754 h 1755"/>
                  <a:gd name="T10" fmla="*/ 606 w 3870"/>
                  <a:gd name="T11" fmla="*/ 1 h 1755"/>
                  <a:gd name="T12" fmla="*/ 609 w 3870"/>
                  <a:gd name="T13" fmla="*/ 0 h 1755"/>
                  <a:gd name="T14" fmla="*/ 612 w 3870"/>
                  <a:gd name="T15" fmla="*/ 1 h 1755"/>
                  <a:gd name="T16" fmla="*/ 608 w 3870"/>
                  <a:gd name="T17" fmla="*/ 7 h 1755"/>
                  <a:gd name="T18" fmla="*/ 606 w 3870"/>
                  <a:gd name="T19" fmla="*/ 1 h 1755"/>
                  <a:gd name="T20" fmla="*/ 612 w 3870"/>
                  <a:gd name="T21" fmla="*/ 14 h 1755"/>
                  <a:gd name="T22" fmla="*/ 18 w 3870"/>
                  <a:gd name="T23" fmla="*/ 306 h 1755"/>
                  <a:gd name="T24" fmla="*/ 12 w 3870"/>
                  <a:gd name="T25" fmla="*/ 295 h 1755"/>
                  <a:gd name="T26" fmla="*/ 606 w 3870"/>
                  <a:gd name="T27" fmla="*/ 1 h 1755"/>
                  <a:gd name="T28" fmla="*/ 612 w 3870"/>
                  <a:gd name="T29" fmla="*/ 14 h 1755"/>
                  <a:gd name="T30" fmla="*/ 12 w 3870"/>
                  <a:gd name="T31" fmla="*/ 306 h 1755"/>
                  <a:gd name="T32" fmla="*/ 0 w 3870"/>
                  <a:gd name="T33" fmla="*/ 300 h 1755"/>
                  <a:gd name="T34" fmla="*/ 12 w 3870"/>
                  <a:gd name="T35" fmla="*/ 295 h 1755"/>
                  <a:gd name="T36" fmla="*/ 15 w 3870"/>
                  <a:gd name="T37" fmla="*/ 300 h 1755"/>
                  <a:gd name="T38" fmla="*/ 12 w 3870"/>
                  <a:gd name="T39" fmla="*/ 306 h 1755"/>
                  <a:gd name="T40" fmla="*/ 18 w 3870"/>
                  <a:gd name="T41" fmla="*/ 295 h 1755"/>
                  <a:gd name="T42" fmla="*/ 2666 w 3870"/>
                  <a:gd name="T43" fmla="*/ 1716 h 1755"/>
                  <a:gd name="T44" fmla="*/ 2660 w 3870"/>
                  <a:gd name="T45" fmla="*/ 1727 h 1755"/>
                  <a:gd name="T46" fmla="*/ 12 w 3870"/>
                  <a:gd name="T47" fmla="*/ 306 h 1755"/>
                  <a:gd name="T48" fmla="*/ 18 w 3870"/>
                  <a:gd name="T49" fmla="*/ 295 h 1755"/>
                  <a:gd name="T50" fmla="*/ 2662 w 3870"/>
                  <a:gd name="T51" fmla="*/ 1729 h 1755"/>
                  <a:gd name="T52" fmla="*/ 2661 w 3870"/>
                  <a:gd name="T53" fmla="*/ 1729 h 1755"/>
                  <a:gd name="T54" fmla="*/ 2660 w 3870"/>
                  <a:gd name="T55" fmla="*/ 1727 h 1755"/>
                  <a:gd name="T56" fmla="*/ 2662 w 3870"/>
                  <a:gd name="T57" fmla="*/ 1722 h 1755"/>
                  <a:gd name="T58" fmla="*/ 2662 w 3870"/>
                  <a:gd name="T59" fmla="*/ 1729 h 1755"/>
                  <a:gd name="T60" fmla="*/ 2664 w 3870"/>
                  <a:gd name="T61" fmla="*/ 1715 h 1755"/>
                  <a:gd name="T62" fmla="*/ 3840 w 3870"/>
                  <a:gd name="T63" fmla="*/ 1741 h 1755"/>
                  <a:gd name="T64" fmla="*/ 3840 w 3870"/>
                  <a:gd name="T65" fmla="*/ 1755 h 1755"/>
                  <a:gd name="T66" fmla="*/ 2662 w 3870"/>
                  <a:gd name="T67" fmla="*/ 1729 h 1755"/>
                  <a:gd name="T68" fmla="*/ 2664 w 3870"/>
                  <a:gd name="T69" fmla="*/ 1715 h 1755"/>
                  <a:gd name="T70" fmla="*/ 3844 w 3870"/>
                  <a:gd name="T71" fmla="*/ 1741 h 1755"/>
                  <a:gd name="T72" fmla="*/ 3870 w 3870"/>
                  <a:gd name="T73" fmla="*/ 1755 h 1755"/>
                  <a:gd name="T74" fmla="*/ 3840 w 3870"/>
                  <a:gd name="T75" fmla="*/ 1755 h 1755"/>
                  <a:gd name="T76" fmla="*/ 3840 w 3870"/>
                  <a:gd name="T77" fmla="*/ 1748 h 1755"/>
                  <a:gd name="T78" fmla="*/ 3844 w 3870"/>
                  <a:gd name="T79" fmla="*/ 1741 h 1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70" h="1755">
                    <a:moveTo>
                      <a:pt x="3838" y="1754"/>
                    </a:moveTo>
                    <a:lnTo>
                      <a:pt x="606" y="14"/>
                    </a:lnTo>
                    <a:lnTo>
                      <a:pt x="612" y="1"/>
                    </a:lnTo>
                    <a:lnTo>
                      <a:pt x="3844" y="1741"/>
                    </a:lnTo>
                    <a:lnTo>
                      <a:pt x="3838" y="1754"/>
                    </a:lnTo>
                    <a:close/>
                    <a:moveTo>
                      <a:pt x="606" y="1"/>
                    </a:moveTo>
                    <a:lnTo>
                      <a:pt x="609" y="0"/>
                    </a:lnTo>
                    <a:lnTo>
                      <a:pt x="612" y="1"/>
                    </a:lnTo>
                    <a:lnTo>
                      <a:pt x="608" y="7"/>
                    </a:lnTo>
                    <a:lnTo>
                      <a:pt x="606" y="1"/>
                    </a:lnTo>
                    <a:close/>
                    <a:moveTo>
                      <a:pt x="612" y="14"/>
                    </a:moveTo>
                    <a:lnTo>
                      <a:pt x="18" y="306"/>
                    </a:lnTo>
                    <a:lnTo>
                      <a:pt x="12" y="295"/>
                    </a:lnTo>
                    <a:lnTo>
                      <a:pt x="606" y="1"/>
                    </a:lnTo>
                    <a:lnTo>
                      <a:pt x="612" y="14"/>
                    </a:lnTo>
                    <a:close/>
                    <a:moveTo>
                      <a:pt x="12" y="306"/>
                    </a:moveTo>
                    <a:lnTo>
                      <a:pt x="0" y="300"/>
                    </a:lnTo>
                    <a:lnTo>
                      <a:pt x="12" y="295"/>
                    </a:lnTo>
                    <a:lnTo>
                      <a:pt x="15" y="300"/>
                    </a:lnTo>
                    <a:lnTo>
                      <a:pt x="12" y="306"/>
                    </a:lnTo>
                    <a:close/>
                    <a:moveTo>
                      <a:pt x="18" y="295"/>
                    </a:moveTo>
                    <a:lnTo>
                      <a:pt x="2666" y="1716"/>
                    </a:lnTo>
                    <a:lnTo>
                      <a:pt x="2660" y="1727"/>
                    </a:lnTo>
                    <a:lnTo>
                      <a:pt x="12" y="306"/>
                    </a:lnTo>
                    <a:lnTo>
                      <a:pt x="18" y="295"/>
                    </a:lnTo>
                    <a:close/>
                    <a:moveTo>
                      <a:pt x="2662" y="1729"/>
                    </a:moveTo>
                    <a:lnTo>
                      <a:pt x="2661" y="1729"/>
                    </a:lnTo>
                    <a:lnTo>
                      <a:pt x="2660" y="1727"/>
                    </a:lnTo>
                    <a:lnTo>
                      <a:pt x="2662" y="1722"/>
                    </a:lnTo>
                    <a:lnTo>
                      <a:pt x="2662" y="1729"/>
                    </a:lnTo>
                    <a:close/>
                    <a:moveTo>
                      <a:pt x="2664" y="1715"/>
                    </a:moveTo>
                    <a:lnTo>
                      <a:pt x="3840" y="1741"/>
                    </a:lnTo>
                    <a:lnTo>
                      <a:pt x="3840" y="1755"/>
                    </a:lnTo>
                    <a:lnTo>
                      <a:pt x="2662" y="1729"/>
                    </a:lnTo>
                    <a:lnTo>
                      <a:pt x="2664" y="1715"/>
                    </a:lnTo>
                    <a:close/>
                    <a:moveTo>
                      <a:pt x="3844" y="1741"/>
                    </a:moveTo>
                    <a:lnTo>
                      <a:pt x="3870" y="1755"/>
                    </a:lnTo>
                    <a:lnTo>
                      <a:pt x="3840" y="1755"/>
                    </a:lnTo>
                    <a:lnTo>
                      <a:pt x="3840" y="1748"/>
                    </a:lnTo>
                    <a:lnTo>
                      <a:pt x="3844" y="17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5" name="Freeform 26"/>
              <p:cNvSpPr>
                <a:spLocks/>
              </p:cNvSpPr>
              <p:nvPr/>
            </p:nvSpPr>
            <p:spPr bwMode="auto">
              <a:xfrm>
                <a:off x="2135" y="3718"/>
                <a:ext cx="869" cy="393"/>
              </a:xfrm>
              <a:custGeom>
                <a:avLst/>
                <a:gdLst>
                  <a:gd name="T0" fmla="*/ 3475 w 3475"/>
                  <a:gd name="T1" fmla="*/ 1572 h 1572"/>
                  <a:gd name="T2" fmla="*/ 562 w 3475"/>
                  <a:gd name="T3" fmla="*/ 0 h 1572"/>
                  <a:gd name="T4" fmla="*/ 0 w 3475"/>
                  <a:gd name="T5" fmla="*/ 289 h 1572"/>
                  <a:gd name="T6" fmla="*/ 2311 w 3475"/>
                  <a:gd name="T7" fmla="*/ 1517 h 1572"/>
                  <a:gd name="T8" fmla="*/ 3475 w 3475"/>
                  <a:gd name="T9" fmla="*/ 1572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5" h="1572">
                    <a:moveTo>
                      <a:pt x="3475" y="1572"/>
                    </a:moveTo>
                    <a:lnTo>
                      <a:pt x="562" y="0"/>
                    </a:lnTo>
                    <a:lnTo>
                      <a:pt x="0" y="289"/>
                    </a:lnTo>
                    <a:lnTo>
                      <a:pt x="2311" y="1517"/>
                    </a:lnTo>
                    <a:lnTo>
                      <a:pt x="3475" y="1572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6" name="Freeform 27"/>
              <p:cNvSpPr>
                <a:spLocks noEditPoints="1"/>
              </p:cNvSpPr>
              <p:nvPr/>
            </p:nvSpPr>
            <p:spPr bwMode="auto">
              <a:xfrm>
                <a:off x="2131" y="3716"/>
                <a:ext cx="880" cy="397"/>
              </a:xfrm>
              <a:custGeom>
                <a:avLst/>
                <a:gdLst>
                  <a:gd name="T0" fmla="*/ 3487 w 3520"/>
                  <a:gd name="T1" fmla="*/ 1584 h 1586"/>
                  <a:gd name="T2" fmla="*/ 573 w 3520"/>
                  <a:gd name="T3" fmla="*/ 14 h 1586"/>
                  <a:gd name="T4" fmla="*/ 581 w 3520"/>
                  <a:gd name="T5" fmla="*/ 1 h 1586"/>
                  <a:gd name="T6" fmla="*/ 3494 w 3520"/>
                  <a:gd name="T7" fmla="*/ 1572 h 1586"/>
                  <a:gd name="T8" fmla="*/ 3487 w 3520"/>
                  <a:gd name="T9" fmla="*/ 1584 h 1586"/>
                  <a:gd name="T10" fmla="*/ 574 w 3520"/>
                  <a:gd name="T11" fmla="*/ 1 h 1586"/>
                  <a:gd name="T12" fmla="*/ 577 w 3520"/>
                  <a:gd name="T13" fmla="*/ 0 h 1586"/>
                  <a:gd name="T14" fmla="*/ 581 w 3520"/>
                  <a:gd name="T15" fmla="*/ 1 h 1586"/>
                  <a:gd name="T16" fmla="*/ 577 w 3520"/>
                  <a:gd name="T17" fmla="*/ 7 h 1586"/>
                  <a:gd name="T18" fmla="*/ 574 w 3520"/>
                  <a:gd name="T19" fmla="*/ 1 h 1586"/>
                  <a:gd name="T20" fmla="*/ 581 w 3520"/>
                  <a:gd name="T21" fmla="*/ 14 h 1586"/>
                  <a:gd name="T22" fmla="*/ 17 w 3520"/>
                  <a:gd name="T23" fmla="*/ 301 h 1586"/>
                  <a:gd name="T24" fmla="*/ 11 w 3520"/>
                  <a:gd name="T25" fmla="*/ 290 h 1586"/>
                  <a:gd name="T26" fmla="*/ 574 w 3520"/>
                  <a:gd name="T27" fmla="*/ 1 h 1586"/>
                  <a:gd name="T28" fmla="*/ 581 w 3520"/>
                  <a:gd name="T29" fmla="*/ 14 h 1586"/>
                  <a:gd name="T30" fmla="*/ 11 w 3520"/>
                  <a:gd name="T31" fmla="*/ 301 h 1586"/>
                  <a:gd name="T32" fmla="*/ 0 w 3520"/>
                  <a:gd name="T33" fmla="*/ 295 h 1586"/>
                  <a:gd name="T34" fmla="*/ 11 w 3520"/>
                  <a:gd name="T35" fmla="*/ 290 h 1586"/>
                  <a:gd name="T36" fmla="*/ 15 w 3520"/>
                  <a:gd name="T37" fmla="*/ 296 h 1586"/>
                  <a:gd name="T38" fmla="*/ 11 w 3520"/>
                  <a:gd name="T39" fmla="*/ 301 h 1586"/>
                  <a:gd name="T40" fmla="*/ 17 w 3520"/>
                  <a:gd name="T41" fmla="*/ 290 h 1586"/>
                  <a:gd name="T42" fmla="*/ 2330 w 3520"/>
                  <a:gd name="T43" fmla="*/ 1517 h 1586"/>
                  <a:gd name="T44" fmla="*/ 2323 w 3520"/>
                  <a:gd name="T45" fmla="*/ 1530 h 1586"/>
                  <a:gd name="T46" fmla="*/ 11 w 3520"/>
                  <a:gd name="T47" fmla="*/ 301 h 1586"/>
                  <a:gd name="T48" fmla="*/ 17 w 3520"/>
                  <a:gd name="T49" fmla="*/ 290 h 1586"/>
                  <a:gd name="T50" fmla="*/ 2326 w 3520"/>
                  <a:gd name="T51" fmla="*/ 1530 h 1586"/>
                  <a:gd name="T52" fmla="*/ 2325 w 3520"/>
                  <a:gd name="T53" fmla="*/ 1530 h 1586"/>
                  <a:gd name="T54" fmla="*/ 2323 w 3520"/>
                  <a:gd name="T55" fmla="*/ 1530 h 1586"/>
                  <a:gd name="T56" fmla="*/ 2326 w 3520"/>
                  <a:gd name="T57" fmla="*/ 1524 h 1586"/>
                  <a:gd name="T58" fmla="*/ 2326 w 3520"/>
                  <a:gd name="T59" fmla="*/ 1530 h 1586"/>
                  <a:gd name="T60" fmla="*/ 2327 w 3520"/>
                  <a:gd name="T61" fmla="*/ 1516 h 1586"/>
                  <a:gd name="T62" fmla="*/ 3490 w 3520"/>
                  <a:gd name="T63" fmla="*/ 1571 h 1586"/>
                  <a:gd name="T64" fmla="*/ 3490 w 3520"/>
                  <a:gd name="T65" fmla="*/ 1585 h 1586"/>
                  <a:gd name="T66" fmla="*/ 2326 w 3520"/>
                  <a:gd name="T67" fmla="*/ 1530 h 1586"/>
                  <a:gd name="T68" fmla="*/ 2327 w 3520"/>
                  <a:gd name="T69" fmla="*/ 1516 h 1586"/>
                  <a:gd name="T70" fmla="*/ 3494 w 3520"/>
                  <a:gd name="T71" fmla="*/ 1572 h 1586"/>
                  <a:gd name="T72" fmla="*/ 3520 w 3520"/>
                  <a:gd name="T73" fmla="*/ 1586 h 1586"/>
                  <a:gd name="T74" fmla="*/ 3490 w 3520"/>
                  <a:gd name="T75" fmla="*/ 1585 h 1586"/>
                  <a:gd name="T76" fmla="*/ 3490 w 3520"/>
                  <a:gd name="T77" fmla="*/ 1579 h 1586"/>
                  <a:gd name="T78" fmla="*/ 3494 w 3520"/>
                  <a:gd name="T79" fmla="*/ 1572 h 1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20" h="1586">
                    <a:moveTo>
                      <a:pt x="3487" y="1584"/>
                    </a:moveTo>
                    <a:lnTo>
                      <a:pt x="573" y="14"/>
                    </a:lnTo>
                    <a:lnTo>
                      <a:pt x="581" y="1"/>
                    </a:lnTo>
                    <a:lnTo>
                      <a:pt x="3494" y="1572"/>
                    </a:lnTo>
                    <a:lnTo>
                      <a:pt x="3487" y="1584"/>
                    </a:lnTo>
                    <a:close/>
                    <a:moveTo>
                      <a:pt x="574" y="1"/>
                    </a:moveTo>
                    <a:lnTo>
                      <a:pt x="577" y="0"/>
                    </a:lnTo>
                    <a:lnTo>
                      <a:pt x="581" y="1"/>
                    </a:lnTo>
                    <a:lnTo>
                      <a:pt x="577" y="7"/>
                    </a:lnTo>
                    <a:lnTo>
                      <a:pt x="574" y="1"/>
                    </a:lnTo>
                    <a:close/>
                    <a:moveTo>
                      <a:pt x="581" y="14"/>
                    </a:moveTo>
                    <a:lnTo>
                      <a:pt x="17" y="301"/>
                    </a:lnTo>
                    <a:lnTo>
                      <a:pt x="11" y="290"/>
                    </a:lnTo>
                    <a:lnTo>
                      <a:pt x="574" y="1"/>
                    </a:lnTo>
                    <a:lnTo>
                      <a:pt x="581" y="14"/>
                    </a:lnTo>
                    <a:close/>
                    <a:moveTo>
                      <a:pt x="11" y="301"/>
                    </a:moveTo>
                    <a:lnTo>
                      <a:pt x="0" y="295"/>
                    </a:lnTo>
                    <a:lnTo>
                      <a:pt x="11" y="290"/>
                    </a:lnTo>
                    <a:lnTo>
                      <a:pt x="15" y="296"/>
                    </a:lnTo>
                    <a:lnTo>
                      <a:pt x="11" y="301"/>
                    </a:lnTo>
                    <a:close/>
                    <a:moveTo>
                      <a:pt x="17" y="290"/>
                    </a:moveTo>
                    <a:lnTo>
                      <a:pt x="2330" y="1517"/>
                    </a:lnTo>
                    <a:lnTo>
                      <a:pt x="2323" y="1530"/>
                    </a:lnTo>
                    <a:lnTo>
                      <a:pt x="11" y="301"/>
                    </a:lnTo>
                    <a:lnTo>
                      <a:pt x="17" y="290"/>
                    </a:lnTo>
                    <a:close/>
                    <a:moveTo>
                      <a:pt x="2326" y="1530"/>
                    </a:moveTo>
                    <a:lnTo>
                      <a:pt x="2325" y="1530"/>
                    </a:lnTo>
                    <a:lnTo>
                      <a:pt x="2323" y="1530"/>
                    </a:lnTo>
                    <a:lnTo>
                      <a:pt x="2326" y="1524"/>
                    </a:lnTo>
                    <a:lnTo>
                      <a:pt x="2326" y="1530"/>
                    </a:lnTo>
                    <a:close/>
                    <a:moveTo>
                      <a:pt x="2327" y="1516"/>
                    </a:moveTo>
                    <a:lnTo>
                      <a:pt x="3490" y="1571"/>
                    </a:lnTo>
                    <a:lnTo>
                      <a:pt x="3490" y="1585"/>
                    </a:lnTo>
                    <a:lnTo>
                      <a:pt x="2326" y="1530"/>
                    </a:lnTo>
                    <a:lnTo>
                      <a:pt x="2327" y="1516"/>
                    </a:lnTo>
                    <a:close/>
                    <a:moveTo>
                      <a:pt x="3494" y="1572"/>
                    </a:moveTo>
                    <a:lnTo>
                      <a:pt x="3520" y="1586"/>
                    </a:lnTo>
                    <a:lnTo>
                      <a:pt x="3490" y="1585"/>
                    </a:lnTo>
                    <a:lnTo>
                      <a:pt x="3490" y="1579"/>
                    </a:lnTo>
                    <a:lnTo>
                      <a:pt x="3494" y="157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7" name="Freeform 28"/>
              <p:cNvSpPr>
                <a:spLocks/>
              </p:cNvSpPr>
              <p:nvPr/>
            </p:nvSpPr>
            <p:spPr bwMode="auto">
              <a:xfrm>
                <a:off x="1926" y="3743"/>
                <a:ext cx="800" cy="354"/>
              </a:xfrm>
              <a:custGeom>
                <a:avLst/>
                <a:gdLst>
                  <a:gd name="T0" fmla="*/ 3199 w 3199"/>
                  <a:gd name="T1" fmla="*/ 1415 h 1415"/>
                  <a:gd name="T2" fmla="*/ 563 w 3199"/>
                  <a:gd name="T3" fmla="*/ 0 h 1415"/>
                  <a:gd name="T4" fmla="*/ 0 w 3199"/>
                  <a:gd name="T5" fmla="*/ 289 h 1415"/>
                  <a:gd name="T6" fmla="*/ 1986 w 3199"/>
                  <a:gd name="T7" fmla="*/ 1354 h 1415"/>
                  <a:gd name="T8" fmla="*/ 3199 w 3199"/>
                  <a:gd name="T9" fmla="*/ 1415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9" h="1415">
                    <a:moveTo>
                      <a:pt x="3199" y="1415"/>
                    </a:moveTo>
                    <a:lnTo>
                      <a:pt x="563" y="0"/>
                    </a:lnTo>
                    <a:lnTo>
                      <a:pt x="0" y="289"/>
                    </a:lnTo>
                    <a:lnTo>
                      <a:pt x="1986" y="1354"/>
                    </a:lnTo>
                    <a:lnTo>
                      <a:pt x="3199" y="1415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8" name="Freeform 29"/>
              <p:cNvSpPr>
                <a:spLocks noEditPoints="1"/>
              </p:cNvSpPr>
              <p:nvPr/>
            </p:nvSpPr>
            <p:spPr bwMode="auto">
              <a:xfrm>
                <a:off x="1923" y="3741"/>
                <a:ext cx="811" cy="358"/>
              </a:xfrm>
              <a:custGeom>
                <a:avLst/>
                <a:gdLst>
                  <a:gd name="T0" fmla="*/ 3211 w 3245"/>
                  <a:gd name="T1" fmla="*/ 1429 h 1432"/>
                  <a:gd name="T2" fmla="*/ 574 w 3245"/>
                  <a:gd name="T3" fmla="*/ 14 h 1432"/>
                  <a:gd name="T4" fmla="*/ 581 w 3245"/>
                  <a:gd name="T5" fmla="*/ 3 h 1432"/>
                  <a:gd name="T6" fmla="*/ 3217 w 3245"/>
                  <a:gd name="T7" fmla="*/ 1416 h 1432"/>
                  <a:gd name="T8" fmla="*/ 3211 w 3245"/>
                  <a:gd name="T9" fmla="*/ 1429 h 1432"/>
                  <a:gd name="T10" fmla="*/ 574 w 3245"/>
                  <a:gd name="T11" fmla="*/ 2 h 1432"/>
                  <a:gd name="T12" fmla="*/ 578 w 3245"/>
                  <a:gd name="T13" fmla="*/ 0 h 1432"/>
                  <a:gd name="T14" fmla="*/ 581 w 3245"/>
                  <a:gd name="T15" fmla="*/ 3 h 1432"/>
                  <a:gd name="T16" fmla="*/ 578 w 3245"/>
                  <a:gd name="T17" fmla="*/ 8 h 1432"/>
                  <a:gd name="T18" fmla="*/ 574 w 3245"/>
                  <a:gd name="T19" fmla="*/ 2 h 1432"/>
                  <a:gd name="T20" fmla="*/ 580 w 3245"/>
                  <a:gd name="T21" fmla="*/ 14 h 1432"/>
                  <a:gd name="T22" fmla="*/ 18 w 3245"/>
                  <a:gd name="T23" fmla="*/ 302 h 1432"/>
                  <a:gd name="T24" fmla="*/ 12 w 3245"/>
                  <a:gd name="T25" fmla="*/ 291 h 1432"/>
                  <a:gd name="T26" fmla="*/ 574 w 3245"/>
                  <a:gd name="T27" fmla="*/ 2 h 1432"/>
                  <a:gd name="T28" fmla="*/ 580 w 3245"/>
                  <a:gd name="T29" fmla="*/ 14 h 1432"/>
                  <a:gd name="T30" fmla="*/ 12 w 3245"/>
                  <a:gd name="T31" fmla="*/ 302 h 1432"/>
                  <a:gd name="T32" fmla="*/ 0 w 3245"/>
                  <a:gd name="T33" fmla="*/ 297 h 1432"/>
                  <a:gd name="T34" fmla="*/ 12 w 3245"/>
                  <a:gd name="T35" fmla="*/ 291 h 1432"/>
                  <a:gd name="T36" fmla="*/ 15 w 3245"/>
                  <a:gd name="T37" fmla="*/ 297 h 1432"/>
                  <a:gd name="T38" fmla="*/ 12 w 3245"/>
                  <a:gd name="T39" fmla="*/ 302 h 1432"/>
                  <a:gd name="T40" fmla="*/ 18 w 3245"/>
                  <a:gd name="T41" fmla="*/ 291 h 1432"/>
                  <a:gd name="T42" fmla="*/ 2005 w 3245"/>
                  <a:gd name="T43" fmla="*/ 1355 h 1432"/>
                  <a:gd name="T44" fmla="*/ 1997 w 3245"/>
                  <a:gd name="T45" fmla="*/ 1367 h 1432"/>
                  <a:gd name="T46" fmla="*/ 12 w 3245"/>
                  <a:gd name="T47" fmla="*/ 302 h 1432"/>
                  <a:gd name="T48" fmla="*/ 18 w 3245"/>
                  <a:gd name="T49" fmla="*/ 291 h 1432"/>
                  <a:gd name="T50" fmla="*/ 2001 w 3245"/>
                  <a:gd name="T51" fmla="*/ 1368 h 1432"/>
                  <a:gd name="T52" fmla="*/ 2000 w 3245"/>
                  <a:gd name="T53" fmla="*/ 1368 h 1432"/>
                  <a:gd name="T54" fmla="*/ 1997 w 3245"/>
                  <a:gd name="T55" fmla="*/ 1367 h 1432"/>
                  <a:gd name="T56" fmla="*/ 2001 w 3245"/>
                  <a:gd name="T57" fmla="*/ 1362 h 1432"/>
                  <a:gd name="T58" fmla="*/ 2001 w 3245"/>
                  <a:gd name="T59" fmla="*/ 1368 h 1432"/>
                  <a:gd name="T60" fmla="*/ 2001 w 3245"/>
                  <a:gd name="T61" fmla="*/ 1354 h 1432"/>
                  <a:gd name="T62" fmla="*/ 3214 w 3245"/>
                  <a:gd name="T63" fmla="*/ 1416 h 1432"/>
                  <a:gd name="T64" fmla="*/ 3213 w 3245"/>
                  <a:gd name="T65" fmla="*/ 1430 h 1432"/>
                  <a:gd name="T66" fmla="*/ 2001 w 3245"/>
                  <a:gd name="T67" fmla="*/ 1368 h 1432"/>
                  <a:gd name="T68" fmla="*/ 2001 w 3245"/>
                  <a:gd name="T69" fmla="*/ 1354 h 1432"/>
                  <a:gd name="T70" fmla="*/ 3217 w 3245"/>
                  <a:gd name="T71" fmla="*/ 1416 h 1432"/>
                  <a:gd name="T72" fmla="*/ 3245 w 3245"/>
                  <a:gd name="T73" fmla="*/ 1432 h 1432"/>
                  <a:gd name="T74" fmla="*/ 3213 w 3245"/>
                  <a:gd name="T75" fmla="*/ 1430 h 1432"/>
                  <a:gd name="T76" fmla="*/ 3214 w 3245"/>
                  <a:gd name="T77" fmla="*/ 1423 h 1432"/>
                  <a:gd name="T78" fmla="*/ 3217 w 3245"/>
                  <a:gd name="T79" fmla="*/ 1416 h 1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45" h="1432">
                    <a:moveTo>
                      <a:pt x="3211" y="1429"/>
                    </a:moveTo>
                    <a:lnTo>
                      <a:pt x="574" y="14"/>
                    </a:lnTo>
                    <a:lnTo>
                      <a:pt x="581" y="3"/>
                    </a:lnTo>
                    <a:lnTo>
                      <a:pt x="3217" y="1416"/>
                    </a:lnTo>
                    <a:lnTo>
                      <a:pt x="3211" y="1429"/>
                    </a:lnTo>
                    <a:close/>
                    <a:moveTo>
                      <a:pt x="574" y="2"/>
                    </a:moveTo>
                    <a:lnTo>
                      <a:pt x="578" y="0"/>
                    </a:lnTo>
                    <a:lnTo>
                      <a:pt x="581" y="3"/>
                    </a:lnTo>
                    <a:lnTo>
                      <a:pt x="578" y="8"/>
                    </a:lnTo>
                    <a:lnTo>
                      <a:pt x="574" y="2"/>
                    </a:lnTo>
                    <a:close/>
                    <a:moveTo>
                      <a:pt x="580" y="14"/>
                    </a:moveTo>
                    <a:lnTo>
                      <a:pt x="18" y="302"/>
                    </a:lnTo>
                    <a:lnTo>
                      <a:pt x="12" y="291"/>
                    </a:lnTo>
                    <a:lnTo>
                      <a:pt x="574" y="2"/>
                    </a:lnTo>
                    <a:lnTo>
                      <a:pt x="580" y="14"/>
                    </a:lnTo>
                    <a:close/>
                    <a:moveTo>
                      <a:pt x="12" y="302"/>
                    </a:moveTo>
                    <a:lnTo>
                      <a:pt x="0" y="297"/>
                    </a:lnTo>
                    <a:lnTo>
                      <a:pt x="12" y="291"/>
                    </a:lnTo>
                    <a:lnTo>
                      <a:pt x="15" y="297"/>
                    </a:lnTo>
                    <a:lnTo>
                      <a:pt x="12" y="302"/>
                    </a:lnTo>
                    <a:close/>
                    <a:moveTo>
                      <a:pt x="18" y="291"/>
                    </a:moveTo>
                    <a:lnTo>
                      <a:pt x="2005" y="1355"/>
                    </a:lnTo>
                    <a:lnTo>
                      <a:pt x="1997" y="1367"/>
                    </a:lnTo>
                    <a:lnTo>
                      <a:pt x="12" y="302"/>
                    </a:lnTo>
                    <a:lnTo>
                      <a:pt x="18" y="291"/>
                    </a:lnTo>
                    <a:close/>
                    <a:moveTo>
                      <a:pt x="2001" y="1368"/>
                    </a:moveTo>
                    <a:lnTo>
                      <a:pt x="2000" y="1368"/>
                    </a:lnTo>
                    <a:lnTo>
                      <a:pt x="1997" y="1367"/>
                    </a:lnTo>
                    <a:lnTo>
                      <a:pt x="2001" y="1362"/>
                    </a:lnTo>
                    <a:lnTo>
                      <a:pt x="2001" y="1368"/>
                    </a:lnTo>
                    <a:close/>
                    <a:moveTo>
                      <a:pt x="2001" y="1354"/>
                    </a:moveTo>
                    <a:lnTo>
                      <a:pt x="3214" y="1416"/>
                    </a:lnTo>
                    <a:lnTo>
                      <a:pt x="3213" y="1430"/>
                    </a:lnTo>
                    <a:lnTo>
                      <a:pt x="2001" y="1368"/>
                    </a:lnTo>
                    <a:lnTo>
                      <a:pt x="2001" y="1354"/>
                    </a:lnTo>
                    <a:close/>
                    <a:moveTo>
                      <a:pt x="3217" y="1416"/>
                    </a:moveTo>
                    <a:lnTo>
                      <a:pt x="3245" y="1432"/>
                    </a:lnTo>
                    <a:lnTo>
                      <a:pt x="3213" y="1430"/>
                    </a:lnTo>
                    <a:lnTo>
                      <a:pt x="3214" y="1423"/>
                    </a:lnTo>
                    <a:lnTo>
                      <a:pt x="3217" y="141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9" name="Freeform 30"/>
              <p:cNvSpPr>
                <a:spLocks/>
              </p:cNvSpPr>
              <p:nvPr/>
            </p:nvSpPr>
            <p:spPr bwMode="auto">
              <a:xfrm>
                <a:off x="1711" y="3769"/>
                <a:ext cx="729" cy="315"/>
              </a:xfrm>
              <a:custGeom>
                <a:avLst/>
                <a:gdLst>
                  <a:gd name="T0" fmla="*/ 2916 w 2916"/>
                  <a:gd name="T1" fmla="*/ 1259 h 1259"/>
                  <a:gd name="T2" fmla="*/ 562 w 2916"/>
                  <a:gd name="T3" fmla="*/ 0 h 1259"/>
                  <a:gd name="T4" fmla="*/ 0 w 2916"/>
                  <a:gd name="T5" fmla="*/ 289 h 1259"/>
                  <a:gd name="T6" fmla="*/ 1639 w 2916"/>
                  <a:gd name="T7" fmla="*/ 1183 h 1259"/>
                  <a:gd name="T8" fmla="*/ 2916 w 2916"/>
                  <a:gd name="T9" fmla="*/ 1259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6" h="1259">
                    <a:moveTo>
                      <a:pt x="2916" y="1259"/>
                    </a:moveTo>
                    <a:lnTo>
                      <a:pt x="562" y="0"/>
                    </a:lnTo>
                    <a:lnTo>
                      <a:pt x="0" y="289"/>
                    </a:lnTo>
                    <a:lnTo>
                      <a:pt x="1639" y="1183"/>
                    </a:lnTo>
                    <a:lnTo>
                      <a:pt x="2916" y="1259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Freeform 31"/>
              <p:cNvSpPr>
                <a:spLocks noEditPoints="1"/>
              </p:cNvSpPr>
              <p:nvPr/>
            </p:nvSpPr>
            <p:spPr bwMode="auto">
              <a:xfrm>
                <a:off x="1707" y="3767"/>
                <a:ext cx="741" cy="319"/>
              </a:xfrm>
              <a:custGeom>
                <a:avLst/>
                <a:gdLst>
                  <a:gd name="T0" fmla="*/ 2928 w 2962"/>
                  <a:gd name="T1" fmla="*/ 1272 h 1275"/>
                  <a:gd name="T2" fmla="*/ 575 w 2962"/>
                  <a:gd name="T3" fmla="*/ 14 h 1275"/>
                  <a:gd name="T4" fmla="*/ 581 w 2962"/>
                  <a:gd name="T5" fmla="*/ 3 h 1275"/>
                  <a:gd name="T6" fmla="*/ 2934 w 2962"/>
                  <a:gd name="T7" fmla="*/ 1261 h 1275"/>
                  <a:gd name="T8" fmla="*/ 2928 w 2962"/>
                  <a:gd name="T9" fmla="*/ 1272 h 1275"/>
                  <a:gd name="T10" fmla="*/ 575 w 2962"/>
                  <a:gd name="T11" fmla="*/ 3 h 1275"/>
                  <a:gd name="T12" fmla="*/ 577 w 2962"/>
                  <a:gd name="T13" fmla="*/ 0 h 1275"/>
                  <a:gd name="T14" fmla="*/ 581 w 2962"/>
                  <a:gd name="T15" fmla="*/ 3 h 1275"/>
                  <a:gd name="T16" fmla="*/ 577 w 2962"/>
                  <a:gd name="T17" fmla="*/ 8 h 1275"/>
                  <a:gd name="T18" fmla="*/ 575 w 2962"/>
                  <a:gd name="T19" fmla="*/ 3 h 1275"/>
                  <a:gd name="T20" fmla="*/ 581 w 2962"/>
                  <a:gd name="T21" fmla="*/ 14 h 1275"/>
                  <a:gd name="T22" fmla="*/ 18 w 2962"/>
                  <a:gd name="T23" fmla="*/ 303 h 1275"/>
                  <a:gd name="T24" fmla="*/ 11 w 2962"/>
                  <a:gd name="T25" fmla="*/ 290 h 1275"/>
                  <a:gd name="T26" fmla="*/ 575 w 2962"/>
                  <a:gd name="T27" fmla="*/ 3 h 1275"/>
                  <a:gd name="T28" fmla="*/ 581 w 2962"/>
                  <a:gd name="T29" fmla="*/ 14 h 1275"/>
                  <a:gd name="T30" fmla="*/ 11 w 2962"/>
                  <a:gd name="T31" fmla="*/ 302 h 1275"/>
                  <a:gd name="T32" fmla="*/ 0 w 2962"/>
                  <a:gd name="T33" fmla="*/ 297 h 1275"/>
                  <a:gd name="T34" fmla="*/ 11 w 2962"/>
                  <a:gd name="T35" fmla="*/ 290 h 1275"/>
                  <a:gd name="T36" fmla="*/ 15 w 2962"/>
                  <a:gd name="T37" fmla="*/ 297 h 1275"/>
                  <a:gd name="T38" fmla="*/ 11 w 2962"/>
                  <a:gd name="T39" fmla="*/ 302 h 1275"/>
                  <a:gd name="T40" fmla="*/ 19 w 2962"/>
                  <a:gd name="T41" fmla="*/ 290 h 1275"/>
                  <a:gd name="T42" fmla="*/ 1657 w 2962"/>
                  <a:gd name="T43" fmla="*/ 1185 h 1275"/>
                  <a:gd name="T44" fmla="*/ 1651 w 2962"/>
                  <a:gd name="T45" fmla="*/ 1197 h 1275"/>
                  <a:gd name="T46" fmla="*/ 11 w 2962"/>
                  <a:gd name="T47" fmla="*/ 302 h 1275"/>
                  <a:gd name="T48" fmla="*/ 19 w 2962"/>
                  <a:gd name="T49" fmla="*/ 290 h 1275"/>
                  <a:gd name="T50" fmla="*/ 1654 w 2962"/>
                  <a:gd name="T51" fmla="*/ 1197 h 1275"/>
                  <a:gd name="T52" fmla="*/ 1652 w 2962"/>
                  <a:gd name="T53" fmla="*/ 1197 h 1275"/>
                  <a:gd name="T54" fmla="*/ 1651 w 2962"/>
                  <a:gd name="T55" fmla="*/ 1197 h 1275"/>
                  <a:gd name="T56" fmla="*/ 1654 w 2962"/>
                  <a:gd name="T57" fmla="*/ 1191 h 1275"/>
                  <a:gd name="T58" fmla="*/ 1654 w 2962"/>
                  <a:gd name="T59" fmla="*/ 1197 h 1275"/>
                  <a:gd name="T60" fmla="*/ 1655 w 2962"/>
                  <a:gd name="T61" fmla="*/ 1185 h 1275"/>
                  <a:gd name="T62" fmla="*/ 2931 w 2962"/>
                  <a:gd name="T63" fmla="*/ 1260 h 1275"/>
                  <a:gd name="T64" fmla="*/ 2931 w 2962"/>
                  <a:gd name="T65" fmla="*/ 1274 h 1275"/>
                  <a:gd name="T66" fmla="*/ 1654 w 2962"/>
                  <a:gd name="T67" fmla="*/ 1197 h 1275"/>
                  <a:gd name="T68" fmla="*/ 1655 w 2962"/>
                  <a:gd name="T69" fmla="*/ 1185 h 1275"/>
                  <a:gd name="T70" fmla="*/ 2934 w 2962"/>
                  <a:gd name="T71" fmla="*/ 1261 h 1275"/>
                  <a:gd name="T72" fmla="*/ 2962 w 2962"/>
                  <a:gd name="T73" fmla="*/ 1275 h 1275"/>
                  <a:gd name="T74" fmla="*/ 2931 w 2962"/>
                  <a:gd name="T75" fmla="*/ 1274 h 1275"/>
                  <a:gd name="T76" fmla="*/ 2931 w 2962"/>
                  <a:gd name="T77" fmla="*/ 1267 h 1275"/>
                  <a:gd name="T78" fmla="*/ 2934 w 2962"/>
                  <a:gd name="T79" fmla="*/ 1261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62" h="1275">
                    <a:moveTo>
                      <a:pt x="2928" y="1272"/>
                    </a:moveTo>
                    <a:lnTo>
                      <a:pt x="575" y="14"/>
                    </a:lnTo>
                    <a:lnTo>
                      <a:pt x="581" y="3"/>
                    </a:lnTo>
                    <a:lnTo>
                      <a:pt x="2934" y="1261"/>
                    </a:lnTo>
                    <a:lnTo>
                      <a:pt x="2928" y="1272"/>
                    </a:lnTo>
                    <a:close/>
                    <a:moveTo>
                      <a:pt x="575" y="3"/>
                    </a:moveTo>
                    <a:lnTo>
                      <a:pt x="577" y="0"/>
                    </a:lnTo>
                    <a:lnTo>
                      <a:pt x="581" y="3"/>
                    </a:lnTo>
                    <a:lnTo>
                      <a:pt x="577" y="8"/>
                    </a:lnTo>
                    <a:lnTo>
                      <a:pt x="575" y="3"/>
                    </a:lnTo>
                    <a:close/>
                    <a:moveTo>
                      <a:pt x="581" y="14"/>
                    </a:moveTo>
                    <a:lnTo>
                      <a:pt x="18" y="303"/>
                    </a:lnTo>
                    <a:lnTo>
                      <a:pt x="11" y="290"/>
                    </a:lnTo>
                    <a:lnTo>
                      <a:pt x="575" y="3"/>
                    </a:lnTo>
                    <a:lnTo>
                      <a:pt x="581" y="14"/>
                    </a:lnTo>
                    <a:close/>
                    <a:moveTo>
                      <a:pt x="11" y="302"/>
                    </a:moveTo>
                    <a:lnTo>
                      <a:pt x="0" y="297"/>
                    </a:lnTo>
                    <a:lnTo>
                      <a:pt x="11" y="290"/>
                    </a:lnTo>
                    <a:lnTo>
                      <a:pt x="15" y="297"/>
                    </a:lnTo>
                    <a:lnTo>
                      <a:pt x="11" y="302"/>
                    </a:lnTo>
                    <a:close/>
                    <a:moveTo>
                      <a:pt x="19" y="290"/>
                    </a:moveTo>
                    <a:lnTo>
                      <a:pt x="1657" y="1185"/>
                    </a:lnTo>
                    <a:lnTo>
                      <a:pt x="1651" y="1197"/>
                    </a:lnTo>
                    <a:lnTo>
                      <a:pt x="11" y="302"/>
                    </a:lnTo>
                    <a:lnTo>
                      <a:pt x="19" y="290"/>
                    </a:lnTo>
                    <a:close/>
                    <a:moveTo>
                      <a:pt x="1654" y="1197"/>
                    </a:moveTo>
                    <a:lnTo>
                      <a:pt x="1652" y="1197"/>
                    </a:lnTo>
                    <a:lnTo>
                      <a:pt x="1651" y="1197"/>
                    </a:lnTo>
                    <a:lnTo>
                      <a:pt x="1654" y="1191"/>
                    </a:lnTo>
                    <a:lnTo>
                      <a:pt x="1654" y="1197"/>
                    </a:lnTo>
                    <a:close/>
                    <a:moveTo>
                      <a:pt x="1655" y="1185"/>
                    </a:moveTo>
                    <a:lnTo>
                      <a:pt x="2931" y="1260"/>
                    </a:lnTo>
                    <a:lnTo>
                      <a:pt x="2931" y="1274"/>
                    </a:lnTo>
                    <a:lnTo>
                      <a:pt x="1654" y="1197"/>
                    </a:lnTo>
                    <a:lnTo>
                      <a:pt x="1655" y="1185"/>
                    </a:lnTo>
                    <a:close/>
                    <a:moveTo>
                      <a:pt x="2934" y="1261"/>
                    </a:moveTo>
                    <a:lnTo>
                      <a:pt x="2962" y="1275"/>
                    </a:lnTo>
                    <a:lnTo>
                      <a:pt x="2931" y="1274"/>
                    </a:lnTo>
                    <a:lnTo>
                      <a:pt x="2931" y="1267"/>
                    </a:lnTo>
                    <a:lnTo>
                      <a:pt x="2934" y="126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2" name="Freeform 32"/>
              <p:cNvSpPr>
                <a:spLocks/>
              </p:cNvSpPr>
              <p:nvPr/>
            </p:nvSpPr>
            <p:spPr bwMode="auto">
              <a:xfrm>
                <a:off x="1508" y="3837"/>
                <a:ext cx="626" cy="226"/>
              </a:xfrm>
              <a:custGeom>
                <a:avLst/>
                <a:gdLst>
                  <a:gd name="T0" fmla="*/ 2503 w 2503"/>
                  <a:gd name="T1" fmla="*/ 904 h 904"/>
                  <a:gd name="T2" fmla="*/ 789 w 2503"/>
                  <a:gd name="T3" fmla="*/ 0 h 904"/>
                  <a:gd name="T4" fmla="*/ 0 w 2503"/>
                  <a:gd name="T5" fmla="*/ 123 h 904"/>
                  <a:gd name="T6" fmla="*/ 1226 w 2503"/>
                  <a:gd name="T7" fmla="*/ 829 h 904"/>
                  <a:gd name="T8" fmla="*/ 2503 w 2503"/>
                  <a:gd name="T9" fmla="*/ 904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03" h="904">
                    <a:moveTo>
                      <a:pt x="2503" y="904"/>
                    </a:moveTo>
                    <a:lnTo>
                      <a:pt x="789" y="0"/>
                    </a:lnTo>
                    <a:lnTo>
                      <a:pt x="0" y="123"/>
                    </a:lnTo>
                    <a:lnTo>
                      <a:pt x="1226" y="829"/>
                    </a:lnTo>
                    <a:lnTo>
                      <a:pt x="2503" y="904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3" name="Freeform 33"/>
              <p:cNvSpPr>
                <a:spLocks noEditPoints="1"/>
              </p:cNvSpPr>
              <p:nvPr/>
            </p:nvSpPr>
            <p:spPr bwMode="auto">
              <a:xfrm>
                <a:off x="1503" y="3835"/>
                <a:ext cx="639" cy="230"/>
              </a:xfrm>
              <a:custGeom>
                <a:avLst/>
                <a:gdLst>
                  <a:gd name="T0" fmla="*/ 2521 w 2555"/>
                  <a:gd name="T1" fmla="*/ 917 h 920"/>
                  <a:gd name="T2" fmla="*/ 805 w 2555"/>
                  <a:gd name="T3" fmla="*/ 12 h 920"/>
                  <a:gd name="T4" fmla="*/ 811 w 2555"/>
                  <a:gd name="T5" fmla="*/ 1 h 920"/>
                  <a:gd name="T6" fmla="*/ 2527 w 2555"/>
                  <a:gd name="T7" fmla="*/ 904 h 920"/>
                  <a:gd name="T8" fmla="*/ 2521 w 2555"/>
                  <a:gd name="T9" fmla="*/ 917 h 920"/>
                  <a:gd name="T10" fmla="*/ 807 w 2555"/>
                  <a:gd name="T11" fmla="*/ 0 h 920"/>
                  <a:gd name="T12" fmla="*/ 810 w 2555"/>
                  <a:gd name="T13" fmla="*/ 0 h 920"/>
                  <a:gd name="T14" fmla="*/ 811 w 2555"/>
                  <a:gd name="T15" fmla="*/ 1 h 920"/>
                  <a:gd name="T16" fmla="*/ 809 w 2555"/>
                  <a:gd name="T17" fmla="*/ 7 h 920"/>
                  <a:gd name="T18" fmla="*/ 807 w 2555"/>
                  <a:gd name="T19" fmla="*/ 0 h 920"/>
                  <a:gd name="T20" fmla="*/ 810 w 2555"/>
                  <a:gd name="T21" fmla="*/ 14 h 920"/>
                  <a:gd name="T22" fmla="*/ 21 w 2555"/>
                  <a:gd name="T23" fmla="*/ 136 h 920"/>
                  <a:gd name="T24" fmla="*/ 19 w 2555"/>
                  <a:gd name="T25" fmla="*/ 122 h 920"/>
                  <a:gd name="T26" fmla="*/ 807 w 2555"/>
                  <a:gd name="T27" fmla="*/ 0 h 920"/>
                  <a:gd name="T28" fmla="*/ 810 w 2555"/>
                  <a:gd name="T29" fmla="*/ 14 h 920"/>
                  <a:gd name="T30" fmla="*/ 16 w 2555"/>
                  <a:gd name="T31" fmla="*/ 136 h 920"/>
                  <a:gd name="T32" fmla="*/ 0 w 2555"/>
                  <a:gd name="T33" fmla="*/ 126 h 920"/>
                  <a:gd name="T34" fmla="*/ 19 w 2555"/>
                  <a:gd name="T35" fmla="*/ 122 h 920"/>
                  <a:gd name="T36" fmla="*/ 20 w 2555"/>
                  <a:gd name="T37" fmla="*/ 130 h 920"/>
                  <a:gd name="T38" fmla="*/ 16 w 2555"/>
                  <a:gd name="T39" fmla="*/ 136 h 920"/>
                  <a:gd name="T40" fmla="*/ 24 w 2555"/>
                  <a:gd name="T41" fmla="*/ 123 h 920"/>
                  <a:gd name="T42" fmla="*/ 1250 w 2555"/>
                  <a:gd name="T43" fmla="*/ 829 h 920"/>
                  <a:gd name="T44" fmla="*/ 1244 w 2555"/>
                  <a:gd name="T45" fmla="*/ 841 h 920"/>
                  <a:gd name="T46" fmla="*/ 16 w 2555"/>
                  <a:gd name="T47" fmla="*/ 136 h 920"/>
                  <a:gd name="T48" fmla="*/ 24 w 2555"/>
                  <a:gd name="T49" fmla="*/ 123 h 920"/>
                  <a:gd name="T50" fmla="*/ 1246 w 2555"/>
                  <a:gd name="T51" fmla="*/ 842 h 920"/>
                  <a:gd name="T52" fmla="*/ 1245 w 2555"/>
                  <a:gd name="T53" fmla="*/ 842 h 920"/>
                  <a:gd name="T54" fmla="*/ 1244 w 2555"/>
                  <a:gd name="T55" fmla="*/ 841 h 920"/>
                  <a:gd name="T56" fmla="*/ 1246 w 2555"/>
                  <a:gd name="T57" fmla="*/ 836 h 920"/>
                  <a:gd name="T58" fmla="*/ 1246 w 2555"/>
                  <a:gd name="T59" fmla="*/ 842 h 920"/>
                  <a:gd name="T60" fmla="*/ 1247 w 2555"/>
                  <a:gd name="T61" fmla="*/ 828 h 920"/>
                  <a:gd name="T62" fmla="*/ 2525 w 2555"/>
                  <a:gd name="T63" fmla="*/ 904 h 920"/>
                  <a:gd name="T64" fmla="*/ 2523 w 2555"/>
                  <a:gd name="T65" fmla="*/ 918 h 920"/>
                  <a:gd name="T66" fmla="*/ 1246 w 2555"/>
                  <a:gd name="T67" fmla="*/ 842 h 920"/>
                  <a:gd name="T68" fmla="*/ 1247 w 2555"/>
                  <a:gd name="T69" fmla="*/ 828 h 920"/>
                  <a:gd name="T70" fmla="*/ 2527 w 2555"/>
                  <a:gd name="T71" fmla="*/ 904 h 920"/>
                  <a:gd name="T72" fmla="*/ 2555 w 2555"/>
                  <a:gd name="T73" fmla="*/ 920 h 920"/>
                  <a:gd name="T74" fmla="*/ 2523 w 2555"/>
                  <a:gd name="T75" fmla="*/ 918 h 920"/>
                  <a:gd name="T76" fmla="*/ 2523 w 2555"/>
                  <a:gd name="T77" fmla="*/ 911 h 920"/>
                  <a:gd name="T78" fmla="*/ 2527 w 2555"/>
                  <a:gd name="T79" fmla="*/ 904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55" h="920">
                    <a:moveTo>
                      <a:pt x="2521" y="917"/>
                    </a:moveTo>
                    <a:lnTo>
                      <a:pt x="805" y="12"/>
                    </a:lnTo>
                    <a:lnTo>
                      <a:pt x="811" y="1"/>
                    </a:lnTo>
                    <a:lnTo>
                      <a:pt x="2527" y="904"/>
                    </a:lnTo>
                    <a:lnTo>
                      <a:pt x="2521" y="917"/>
                    </a:lnTo>
                    <a:close/>
                    <a:moveTo>
                      <a:pt x="807" y="0"/>
                    </a:moveTo>
                    <a:lnTo>
                      <a:pt x="810" y="0"/>
                    </a:lnTo>
                    <a:lnTo>
                      <a:pt x="811" y="1"/>
                    </a:lnTo>
                    <a:lnTo>
                      <a:pt x="809" y="7"/>
                    </a:lnTo>
                    <a:lnTo>
                      <a:pt x="807" y="0"/>
                    </a:lnTo>
                    <a:close/>
                    <a:moveTo>
                      <a:pt x="810" y="14"/>
                    </a:moveTo>
                    <a:lnTo>
                      <a:pt x="21" y="136"/>
                    </a:lnTo>
                    <a:lnTo>
                      <a:pt x="19" y="122"/>
                    </a:lnTo>
                    <a:lnTo>
                      <a:pt x="807" y="0"/>
                    </a:lnTo>
                    <a:lnTo>
                      <a:pt x="810" y="14"/>
                    </a:lnTo>
                    <a:close/>
                    <a:moveTo>
                      <a:pt x="16" y="136"/>
                    </a:moveTo>
                    <a:lnTo>
                      <a:pt x="0" y="126"/>
                    </a:lnTo>
                    <a:lnTo>
                      <a:pt x="19" y="122"/>
                    </a:lnTo>
                    <a:lnTo>
                      <a:pt x="20" y="130"/>
                    </a:lnTo>
                    <a:lnTo>
                      <a:pt x="16" y="136"/>
                    </a:lnTo>
                    <a:close/>
                    <a:moveTo>
                      <a:pt x="24" y="123"/>
                    </a:moveTo>
                    <a:lnTo>
                      <a:pt x="1250" y="829"/>
                    </a:lnTo>
                    <a:lnTo>
                      <a:pt x="1244" y="841"/>
                    </a:lnTo>
                    <a:lnTo>
                      <a:pt x="16" y="136"/>
                    </a:lnTo>
                    <a:lnTo>
                      <a:pt x="24" y="123"/>
                    </a:lnTo>
                    <a:close/>
                    <a:moveTo>
                      <a:pt x="1246" y="842"/>
                    </a:moveTo>
                    <a:lnTo>
                      <a:pt x="1245" y="842"/>
                    </a:lnTo>
                    <a:lnTo>
                      <a:pt x="1244" y="841"/>
                    </a:lnTo>
                    <a:lnTo>
                      <a:pt x="1246" y="836"/>
                    </a:lnTo>
                    <a:lnTo>
                      <a:pt x="1246" y="842"/>
                    </a:lnTo>
                    <a:close/>
                    <a:moveTo>
                      <a:pt x="1247" y="828"/>
                    </a:moveTo>
                    <a:lnTo>
                      <a:pt x="2525" y="904"/>
                    </a:lnTo>
                    <a:lnTo>
                      <a:pt x="2523" y="918"/>
                    </a:lnTo>
                    <a:lnTo>
                      <a:pt x="1246" y="842"/>
                    </a:lnTo>
                    <a:lnTo>
                      <a:pt x="1247" y="828"/>
                    </a:lnTo>
                    <a:close/>
                    <a:moveTo>
                      <a:pt x="2527" y="904"/>
                    </a:moveTo>
                    <a:lnTo>
                      <a:pt x="2555" y="920"/>
                    </a:lnTo>
                    <a:lnTo>
                      <a:pt x="2523" y="918"/>
                    </a:lnTo>
                    <a:lnTo>
                      <a:pt x="2523" y="911"/>
                    </a:lnTo>
                    <a:lnTo>
                      <a:pt x="2527" y="90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" name="Freeform 34"/>
              <p:cNvSpPr>
                <a:spLocks/>
              </p:cNvSpPr>
              <p:nvPr/>
            </p:nvSpPr>
            <p:spPr bwMode="auto">
              <a:xfrm>
                <a:off x="838" y="3870"/>
                <a:ext cx="1009" cy="185"/>
              </a:xfrm>
              <a:custGeom>
                <a:avLst/>
                <a:gdLst>
                  <a:gd name="T0" fmla="*/ 4032 w 4032"/>
                  <a:gd name="T1" fmla="*/ 738 h 738"/>
                  <a:gd name="T2" fmla="*/ 2705 w 4032"/>
                  <a:gd name="T3" fmla="*/ 0 h 738"/>
                  <a:gd name="T4" fmla="*/ 1353 w 4032"/>
                  <a:gd name="T5" fmla="*/ 214 h 738"/>
                  <a:gd name="T6" fmla="*/ 0 w 4032"/>
                  <a:gd name="T7" fmla="*/ 660 h 738"/>
                  <a:gd name="T8" fmla="*/ 1367 w 4032"/>
                  <a:gd name="T9" fmla="*/ 589 h 738"/>
                  <a:gd name="T10" fmla="*/ 4032 w 4032"/>
                  <a:gd name="T11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32" h="738">
                    <a:moveTo>
                      <a:pt x="4032" y="738"/>
                    </a:moveTo>
                    <a:lnTo>
                      <a:pt x="2705" y="0"/>
                    </a:lnTo>
                    <a:lnTo>
                      <a:pt x="1353" y="214"/>
                    </a:lnTo>
                    <a:lnTo>
                      <a:pt x="0" y="660"/>
                    </a:lnTo>
                    <a:lnTo>
                      <a:pt x="1367" y="589"/>
                    </a:lnTo>
                    <a:lnTo>
                      <a:pt x="4032" y="738"/>
                    </a:lnTo>
                    <a:close/>
                  </a:path>
                </a:pathLst>
              </a:custGeom>
              <a:solidFill>
                <a:srgbClr val="DEDE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5" name="Freeform 35"/>
              <p:cNvSpPr>
                <a:spLocks noEditPoints="1"/>
              </p:cNvSpPr>
              <p:nvPr/>
            </p:nvSpPr>
            <p:spPr bwMode="auto">
              <a:xfrm>
                <a:off x="826" y="3869"/>
                <a:ext cx="1028" cy="188"/>
              </a:xfrm>
              <a:custGeom>
                <a:avLst/>
                <a:gdLst>
                  <a:gd name="T0" fmla="*/ 4081 w 4114"/>
                  <a:gd name="T1" fmla="*/ 752 h 755"/>
                  <a:gd name="T2" fmla="*/ 2754 w 4114"/>
                  <a:gd name="T3" fmla="*/ 13 h 755"/>
                  <a:gd name="T4" fmla="*/ 2760 w 4114"/>
                  <a:gd name="T5" fmla="*/ 2 h 755"/>
                  <a:gd name="T6" fmla="*/ 4087 w 4114"/>
                  <a:gd name="T7" fmla="*/ 740 h 755"/>
                  <a:gd name="T8" fmla="*/ 4081 w 4114"/>
                  <a:gd name="T9" fmla="*/ 752 h 755"/>
                  <a:gd name="T10" fmla="*/ 2756 w 4114"/>
                  <a:gd name="T11" fmla="*/ 0 h 755"/>
                  <a:gd name="T12" fmla="*/ 2758 w 4114"/>
                  <a:gd name="T13" fmla="*/ 0 h 755"/>
                  <a:gd name="T14" fmla="*/ 2760 w 4114"/>
                  <a:gd name="T15" fmla="*/ 2 h 755"/>
                  <a:gd name="T16" fmla="*/ 2756 w 4114"/>
                  <a:gd name="T17" fmla="*/ 8 h 755"/>
                  <a:gd name="T18" fmla="*/ 2756 w 4114"/>
                  <a:gd name="T19" fmla="*/ 0 h 755"/>
                  <a:gd name="T20" fmla="*/ 2758 w 4114"/>
                  <a:gd name="T21" fmla="*/ 14 h 755"/>
                  <a:gd name="T22" fmla="*/ 1406 w 4114"/>
                  <a:gd name="T23" fmla="*/ 228 h 755"/>
                  <a:gd name="T24" fmla="*/ 1403 w 4114"/>
                  <a:gd name="T25" fmla="*/ 214 h 755"/>
                  <a:gd name="T26" fmla="*/ 2756 w 4114"/>
                  <a:gd name="T27" fmla="*/ 0 h 755"/>
                  <a:gd name="T28" fmla="*/ 2758 w 4114"/>
                  <a:gd name="T29" fmla="*/ 14 h 755"/>
                  <a:gd name="T30" fmla="*/ 1402 w 4114"/>
                  <a:gd name="T31" fmla="*/ 215 h 755"/>
                  <a:gd name="T32" fmla="*/ 1403 w 4114"/>
                  <a:gd name="T33" fmla="*/ 214 h 755"/>
                  <a:gd name="T34" fmla="*/ 1403 w 4114"/>
                  <a:gd name="T35" fmla="*/ 214 h 755"/>
                  <a:gd name="T36" fmla="*/ 1404 w 4114"/>
                  <a:gd name="T37" fmla="*/ 222 h 755"/>
                  <a:gd name="T38" fmla="*/ 1402 w 4114"/>
                  <a:gd name="T39" fmla="*/ 215 h 755"/>
                  <a:gd name="T40" fmla="*/ 1407 w 4114"/>
                  <a:gd name="T41" fmla="*/ 228 h 755"/>
                  <a:gd name="T42" fmla="*/ 52 w 4114"/>
                  <a:gd name="T43" fmla="*/ 675 h 755"/>
                  <a:gd name="T44" fmla="*/ 48 w 4114"/>
                  <a:gd name="T45" fmla="*/ 662 h 755"/>
                  <a:gd name="T46" fmla="*/ 1402 w 4114"/>
                  <a:gd name="T47" fmla="*/ 215 h 755"/>
                  <a:gd name="T48" fmla="*/ 1407 w 4114"/>
                  <a:gd name="T49" fmla="*/ 228 h 755"/>
                  <a:gd name="T50" fmla="*/ 51 w 4114"/>
                  <a:gd name="T51" fmla="*/ 675 h 755"/>
                  <a:gd name="T52" fmla="*/ 0 w 4114"/>
                  <a:gd name="T53" fmla="*/ 677 h 755"/>
                  <a:gd name="T54" fmla="*/ 48 w 4114"/>
                  <a:gd name="T55" fmla="*/ 662 h 755"/>
                  <a:gd name="T56" fmla="*/ 51 w 4114"/>
                  <a:gd name="T57" fmla="*/ 668 h 755"/>
                  <a:gd name="T58" fmla="*/ 51 w 4114"/>
                  <a:gd name="T59" fmla="*/ 675 h 755"/>
                  <a:gd name="T60" fmla="*/ 50 w 4114"/>
                  <a:gd name="T61" fmla="*/ 661 h 755"/>
                  <a:gd name="T62" fmla="*/ 1418 w 4114"/>
                  <a:gd name="T63" fmla="*/ 591 h 755"/>
                  <a:gd name="T64" fmla="*/ 1418 w 4114"/>
                  <a:gd name="T65" fmla="*/ 603 h 755"/>
                  <a:gd name="T66" fmla="*/ 51 w 4114"/>
                  <a:gd name="T67" fmla="*/ 675 h 755"/>
                  <a:gd name="T68" fmla="*/ 50 w 4114"/>
                  <a:gd name="T69" fmla="*/ 661 h 755"/>
                  <a:gd name="T70" fmla="*/ 1418 w 4114"/>
                  <a:gd name="T71" fmla="*/ 591 h 755"/>
                  <a:gd name="T72" fmla="*/ 1418 w 4114"/>
                  <a:gd name="T73" fmla="*/ 591 h 755"/>
                  <a:gd name="T74" fmla="*/ 1418 w 4114"/>
                  <a:gd name="T75" fmla="*/ 591 h 755"/>
                  <a:gd name="T76" fmla="*/ 1418 w 4114"/>
                  <a:gd name="T77" fmla="*/ 597 h 755"/>
                  <a:gd name="T78" fmla="*/ 1418 w 4114"/>
                  <a:gd name="T79" fmla="*/ 591 h 755"/>
                  <a:gd name="T80" fmla="*/ 1418 w 4114"/>
                  <a:gd name="T81" fmla="*/ 591 h 755"/>
                  <a:gd name="T82" fmla="*/ 4084 w 4114"/>
                  <a:gd name="T83" fmla="*/ 740 h 755"/>
                  <a:gd name="T84" fmla="*/ 4083 w 4114"/>
                  <a:gd name="T85" fmla="*/ 752 h 755"/>
                  <a:gd name="T86" fmla="*/ 1418 w 4114"/>
                  <a:gd name="T87" fmla="*/ 603 h 755"/>
                  <a:gd name="T88" fmla="*/ 1418 w 4114"/>
                  <a:gd name="T89" fmla="*/ 591 h 755"/>
                  <a:gd name="T90" fmla="*/ 4087 w 4114"/>
                  <a:gd name="T91" fmla="*/ 740 h 755"/>
                  <a:gd name="T92" fmla="*/ 4114 w 4114"/>
                  <a:gd name="T93" fmla="*/ 755 h 755"/>
                  <a:gd name="T94" fmla="*/ 4083 w 4114"/>
                  <a:gd name="T95" fmla="*/ 752 h 755"/>
                  <a:gd name="T96" fmla="*/ 4083 w 4114"/>
                  <a:gd name="T97" fmla="*/ 746 h 755"/>
                  <a:gd name="T98" fmla="*/ 4087 w 4114"/>
                  <a:gd name="T99" fmla="*/ 740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114" h="755">
                    <a:moveTo>
                      <a:pt x="4081" y="752"/>
                    </a:moveTo>
                    <a:lnTo>
                      <a:pt x="2754" y="13"/>
                    </a:lnTo>
                    <a:lnTo>
                      <a:pt x="2760" y="2"/>
                    </a:lnTo>
                    <a:lnTo>
                      <a:pt x="4087" y="740"/>
                    </a:lnTo>
                    <a:lnTo>
                      <a:pt x="4081" y="752"/>
                    </a:lnTo>
                    <a:close/>
                    <a:moveTo>
                      <a:pt x="2756" y="0"/>
                    </a:moveTo>
                    <a:lnTo>
                      <a:pt x="2758" y="0"/>
                    </a:lnTo>
                    <a:lnTo>
                      <a:pt x="2760" y="2"/>
                    </a:lnTo>
                    <a:lnTo>
                      <a:pt x="2756" y="8"/>
                    </a:lnTo>
                    <a:lnTo>
                      <a:pt x="2756" y="0"/>
                    </a:lnTo>
                    <a:close/>
                    <a:moveTo>
                      <a:pt x="2758" y="14"/>
                    </a:moveTo>
                    <a:lnTo>
                      <a:pt x="1406" y="228"/>
                    </a:lnTo>
                    <a:lnTo>
                      <a:pt x="1403" y="214"/>
                    </a:lnTo>
                    <a:lnTo>
                      <a:pt x="2756" y="0"/>
                    </a:lnTo>
                    <a:lnTo>
                      <a:pt x="2758" y="14"/>
                    </a:lnTo>
                    <a:close/>
                    <a:moveTo>
                      <a:pt x="1402" y="215"/>
                    </a:moveTo>
                    <a:lnTo>
                      <a:pt x="1403" y="214"/>
                    </a:lnTo>
                    <a:lnTo>
                      <a:pt x="1403" y="214"/>
                    </a:lnTo>
                    <a:lnTo>
                      <a:pt x="1404" y="222"/>
                    </a:lnTo>
                    <a:lnTo>
                      <a:pt x="1402" y="215"/>
                    </a:lnTo>
                    <a:close/>
                    <a:moveTo>
                      <a:pt x="1407" y="228"/>
                    </a:moveTo>
                    <a:lnTo>
                      <a:pt x="52" y="675"/>
                    </a:lnTo>
                    <a:lnTo>
                      <a:pt x="48" y="662"/>
                    </a:lnTo>
                    <a:lnTo>
                      <a:pt x="1402" y="215"/>
                    </a:lnTo>
                    <a:lnTo>
                      <a:pt x="1407" y="228"/>
                    </a:lnTo>
                    <a:close/>
                    <a:moveTo>
                      <a:pt x="51" y="675"/>
                    </a:moveTo>
                    <a:lnTo>
                      <a:pt x="0" y="677"/>
                    </a:lnTo>
                    <a:lnTo>
                      <a:pt x="48" y="662"/>
                    </a:lnTo>
                    <a:lnTo>
                      <a:pt x="51" y="668"/>
                    </a:lnTo>
                    <a:lnTo>
                      <a:pt x="51" y="675"/>
                    </a:lnTo>
                    <a:close/>
                    <a:moveTo>
                      <a:pt x="50" y="661"/>
                    </a:moveTo>
                    <a:lnTo>
                      <a:pt x="1418" y="591"/>
                    </a:lnTo>
                    <a:lnTo>
                      <a:pt x="1418" y="603"/>
                    </a:lnTo>
                    <a:lnTo>
                      <a:pt x="51" y="675"/>
                    </a:lnTo>
                    <a:lnTo>
                      <a:pt x="50" y="661"/>
                    </a:lnTo>
                    <a:close/>
                    <a:moveTo>
                      <a:pt x="1418" y="591"/>
                    </a:moveTo>
                    <a:lnTo>
                      <a:pt x="1418" y="591"/>
                    </a:lnTo>
                    <a:lnTo>
                      <a:pt x="1418" y="591"/>
                    </a:lnTo>
                    <a:lnTo>
                      <a:pt x="1418" y="597"/>
                    </a:lnTo>
                    <a:lnTo>
                      <a:pt x="1418" y="591"/>
                    </a:lnTo>
                    <a:close/>
                    <a:moveTo>
                      <a:pt x="1418" y="591"/>
                    </a:moveTo>
                    <a:lnTo>
                      <a:pt x="4084" y="740"/>
                    </a:lnTo>
                    <a:lnTo>
                      <a:pt x="4083" y="752"/>
                    </a:lnTo>
                    <a:lnTo>
                      <a:pt x="1418" y="603"/>
                    </a:lnTo>
                    <a:lnTo>
                      <a:pt x="1418" y="591"/>
                    </a:lnTo>
                    <a:close/>
                    <a:moveTo>
                      <a:pt x="4087" y="740"/>
                    </a:moveTo>
                    <a:lnTo>
                      <a:pt x="4114" y="755"/>
                    </a:lnTo>
                    <a:lnTo>
                      <a:pt x="4083" y="752"/>
                    </a:lnTo>
                    <a:lnTo>
                      <a:pt x="4083" y="746"/>
                    </a:lnTo>
                    <a:lnTo>
                      <a:pt x="4087" y="74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6" name="Freeform 36"/>
              <p:cNvSpPr>
                <a:spLocks noEditPoints="1"/>
              </p:cNvSpPr>
              <p:nvPr/>
            </p:nvSpPr>
            <p:spPr bwMode="auto">
              <a:xfrm>
                <a:off x="3614" y="3901"/>
                <a:ext cx="1570" cy="188"/>
              </a:xfrm>
              <a:custGeom>
                <a:avLst/>
                <a:gdLst>
                  <a:gd name="T0" fmla="*/ 0 w 6281"/>
                  <a:gd name="T1" fmla="*/ 747 h 751"/>
                  <a:gd name="T2" fmla="*/ 184 w 6281"/>
                  <a:gd name="T3" fmla="*/ 5 h 751"/>
                  <a:gd name="T4" fmla="*/ 198 w 6281"/>
                  <a:gd name="T5" fmla="*/ 9 h 751"/>
                  <a:gd name="T6" fmla="*/ 13 w 6281"/>
                  <a:gd name="T7" fmla="*/ 751 h 751"/>
                  <a:gd name="T8" fmla="*/ 0 w 6281"/>
                  <a:gd name="T9" fmla="*/ 747 h 751"/>
                  <a:gd name="T10" fmla="*/ 184 w 6281"/>
                  <a:gd name="T11" fmla="*/ 5 h 751"/>
                  <a:gd name="T12" fmla="*/ 186 w 6281"/>
                  <a:gd name="T13" fmla="*/ 0 h 751"/>
                  <a:gd name="T14" fmla="*/ 192 w 6281"/>
                  <a:gd name="T15" fmla="*/ 0 h 751"/>
                  <a:gd name="T16" fmla="*/ 192 w 6281"/>
                  <a:gd name="T17" fmla="*/ 6 h 751"/>
                  <a:gd name="T18" fmla="*/ 184 w 6281"/>
                  <a:gd name="T19" fmla="*/ 5 h 751"/>
                  <a:gd name="T20" fmla="*/ 192 w 6281"/>
                  <a:gd name="T21" fmla="*/ 0 h 751"/>
                  <a:gd name="T22" fmla="*/ 6281 w 6281"/>
                  <a:gd name="T23" fmla="*/ 284 h 751"/>
                  <a:gd name="T24" fmla="*/ 6280 w 6281"/>
                  <a:gd name="T25" fmla="*/ 298 h 751"/>
                  <a:gd name="T26" fmla="*/ 191 w 6281"/>
                  <a:gd name="T27" fmla="*/ 14 h 751"/>
                  <a:gd name="T28" fmla="*/ 192 w 6281"/>
                  <a:gd name="T29" fmla="*/ 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81" h="751">
                    <a:moveTo>
                      <a:pt x="0" y="747"/>
                    </a:moveTo>
                    <a:lnTo>
                      <a:pt x="184" y="5"/>
                    </a:lnTo>
                    <a:lnTo>
                      <a:pt x="198" y="9"/>
                    </a:lnTo>
                    <a:lnTo>
                      <a:pt x="13" y="751"/>
                    </a:lnTo>
                    <a:lnTo>
                      <a:pt x="0" y="747"/>
                    </a:lnTo>
                    <a:close/>
                    <a:moveTo>
                      <a:pt x="184" y="5"/>
                    </a:moveTo>
                    <a:lnTo>
                      <a:pt x="186" y="0"/>
                    </a:lnTo>
                    <a:lnTo>
                      <a:pt x="192" y="0"/>
                    </a:lnTo>
                    <a:lnTo>
                      <a:pt x="192" y="6"/>
                    </a:lnTo>
                    <a:lnTo>
                      <a:pt x="184" y="5"/>
                    </a:lnTo>
                    <a:close/>
                    <a:moveTo>
                      <a:pt x="192" y="0"/>
                    </a:moveTo>
                    <a:lnTo>
                      <a:pt x="6281" y="284"/>
                    </a:lnTo>
                    <a:lnTo>
                      <a:pt x="6280" y="298"/>
                    </a:lnTo>
                    <a:lnTo>
                      <a:pt x="191" y="14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7" name="Freeform 37"/>
              <p:cNvSpPr>
                <a:spLocks/>
              </p:cNvSpPr>
              <p:nvPr/>
            </p:nvSpPr>
            <p:spPr bwMode="auto">
              <a:xfrm>
                <a:off x="3910" y="3914"/>
                <a:ext cx="48" cy="189"/>
              </a:xfrm>
              <a:custGeom>
                <a:avLst/>
                <a:gdLst>
                  <a:gd name="T0" fmla="*/ 0 w 191"/>
                  <a:gd name="T1" fmla="*/ 753 h 755"/>
                  <a:gd name="T2" fmla="*/ 177 w 191"/>
                  <a:gd name="T3" fmla="*/ 0 h 755"/>
                  <a:gd name="T4" fmla="*/ 191 w 191"/>
                  <a:gd name="T5" fmla="*/ 2 h 755"/>
                  <a:gd name="T6" fmla="*/ 13 w 191"/>
                  <a:gd name="T7" fmla="*/ 755 h 755"/>
                  <a:gd name="T8" fmla="*/ 0 w 191"/>
                  <a:gd name="T9" fmla="*/ 753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755">
                    <a:moveTo>
                      <a:pt x="0" y="753"/>
                    </a:moveTo>
                    <a:lnTo>
                      <a:pt x="177" y="0"/>
                    </a:lnTo>
                    <a:lnTo>
                      <a:pt x="191" y="2"/>
                    </a:lnTo>
                    <a:lnTo>
                      <a:pt x="13" y="755"/>
                    </a:lnTo>
                    <a:lnTo>
                      <a:pt x="0" y="753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8" name="Freeform 38"/>
              <p:cNvSpPr>
                <a:spLocks/>
              </p:cNvSpPr>
              <p:nvPr/>
            </p:nvSpPr>
            <p:spPr bwMode="auto">
              <a:xfrm>
                <a:off x="4201" y="3929"/>
                <a:ext cx="50" cy="188"/>
              </a:xfrm>
              <a:custGeom>
                <a:avLst/>
                <a:gdLst>
                  <a:gd name="T0" fmla="*/ 0 w 197"/>
                  <a:gd name="T1" fmla="*/ 748 h 752"/>
                  <a:gd name="T2" fmla="*/ 183 w 197"/>
                  <a:gd name="T3" fmla="*/ 0 h 752"/>
                  <a:gd name="T4" fmla="*/ 197 w 197"/>
                  <a:gd name="T5" fmla="*/ 3 h 752"/>
                  <a:gd name="T6" fmla="*/ 14 w 197"/>
                  <a:gd name="T7" fmla="*/ 752 h 752"/>
                  <a:gd name="T8" fmla="*/ 0 w 197"/>
                  <a:gd name="T9" fmla="*/ 748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7" h="752">
                    <a:moveTo>
                      <a:pt x="0" y="748"/>
                    </a:moveTo>
                    <a:lnTo>
                      <a:pt x="183" y="0"/>
                    </a:lnTo>
                    <a:lnTo>
                      <a:pt x="197" y="3"/>
                    </a:lnTo>
                    <a:lnTo>
                      <a:pt x="14" y="752"/>
                    </a:lnTo>
                    <a:lnTo>
                      <a:pt x="0" y="74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9" name="Freeform 39"/>
              <p:cNvSpPr>
                <a:spLocks/>
              </p:cNvSpPr>
              <p:nvPr/>
            </p:nvSpPr>
            <p:spPr bwMode="auto">
              <a:xfrm>
                <a:off x="4498" y="3944"/>
                <a:ext cx="50" cy="183"/>
              </a:xfrm>
              <a:custGeom>
                <a:avLst/>
                <a:gdLst>
                  <a:gd name="T0" fmla="*/ 0 w 199"/>
                  <a:gd name="T1" fmla="*/ 729 h 733"/>
                  <a:gd name="T2" fmla="*/ 185 w 199"/>
                  <a:gd name="T3" fmla="*/ 0 h 733"/>
                  <a:gd name="T4" fmla="*/ 199 w 199"/>
                  <a:gd name="T5" fmla="*/ 3 h 733"/>
                  <a:gd name="T6" fmla="*/ 14 w 199"/>
                  <a:gd name="T7" fmla="*/ 733 h 733"/>
                  <a:gd name="T8" fmla="*/ 0 w 199"/>
                  <a:gd name="T9" fmla="*/ 729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733">
                    <a:moveTo>
                      <a:pt x="0" y="729"/>
                    </a:moveTo>
                    <a:lnTo>
                      <a:pt x="185" y="0"/>
                    </a:lnTo>
                    <a:lnTo>
                      <a:pt x="199" y="3"/>
                    </a:lnTo>
                    <a:lnTo>
                      <a:pt x="14" y="733"/>
                    </a:lnTo>
                    <a:lnTo>
                      <a:pt x="0" y="72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Freeform 40"/>
              <p:cNvSpPr>
                <a:spLocks/>
              </p:cNvSpPr>
              <p:nvPr/>
            </p:nvSpPr>
            <p:spPr bwMode="auto">
              <a:xfrm>
                <a:off x="4793" y="3958"/>
                <a:ext cx="52" cy="183"/>
              </a:xfrm>
              <a:custGeom>
                <a:avLst/>
                <a:gdLst>
                  <a:gd name="T0" fmla="*/ 0 w 207"/>
                  <a:gd name="T1" fmla="*/ 727 h 730"/>
                  <a:gd name="T2" fmla="*/ 193 w 207"/>
                  <a:gd name="T3" fmla="*/ 0 h 730"/>
                  <a:gd name="T4" fmla="*/ 207 w 207"/>
                  <a:gd name="T5" fmla="*/ 4 h 730"/>
                  <a:gd name="T6" fmla="*/ 14 w 207"/>
                  <a:gd name="T7" fmla="*/ 730 h 730"/>
                  <a:gd name="T8" fmla="*/ 0 w 207"/>
                  <a:gd name="T9" fmla="*/ 727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730">
                    <a:moveTo>
                      <a:pt x="0" y="727"/>
                    </a:moveTo>
                    <a:lnTo>
                      <a:pt x="193" y="0"/>
                    </a:lnTo>
                    <a:lnTo>
                      <a:pt x="207" y="4"/>
                    </a:lnTo>
                    <a:lnTo>
                      <a:pt x="14" y="730"/>
                    </a:lnTo>
                    <a:lnTo>
                      <a:pt x="0" y="72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Freeform 41"/>
              <p:cNvSpPr>
                <a:spLocks/>
              </p:cNvSpPr>
              <p:nvPr/>
            </p:nvSpPr>
            <p:spPr bwMode="auto">
              <a:xfrm>
                <a:off x="5092" y="3971"/>
                <a:ext cx="46" cy="185"/>
              </a:xfrm>
              <a:custGeom>
                <a:avLst/>
                <a:gdLst>
                  <a:gd name="T0" fmla="*/ 0 w 183"/>
                  <a:gd name="T1" fmla="*/ 737 h 741"/>
                  <a:gd name="T2" fmla="*/ 170 w 183"/>
                  <a:gd name="T3" fmla="*/ 0 h 741"/>
                  <a:gd name="T4" fmla="*/ 183 w 183"/>
                  <a:gd name="T5" fmla="*/ 3 h 741"/>
                  <a:gd name="T6" fmla="*/ 14 w 183"/>
                  <a:gd name="T7" fmla="*/ 741 h 741"/>
                  <a:gd name="T8" fmla="*/ 0 w 183"/>
                  <a:gd name="T9" fmla="*/ 737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741">
                    <a:moveTo>
                      <a:pt x="0" y="737"/>
                    </a:moveTo>
                    <a:lnTo>
                      <a:pt x="170" y="0"/>
                    </a:lnTo>
                    <a:lnTo>
                      <a:pt x="183" y="3"/>
                    </a:lnTo>
                    <a:lnTo>
                      <a:pt x="14" y="741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Freeform 42"/>
              <p:cNvSpPr>
                <a:spLocks/>
              </p:cNvSpPr>
              <p:nvPr/>
            </p:nvSpPr>
            <p:spPr bwMode="auto">
              <a:xfrm>
                <a:off x="4045" y="3522"/>
                <a:ext cx="90" cy="340"/>
              </a:xfrm>
              <a:custGeom>
                <a:avLst/>
                <a:gdLst>
                  <a:gd name="T0" fmla="*/ 0 w 357"/>
                  <a:gd name="T1" fmla="*/ 1355 h 1359"/>
                  <a:gd name="T2" fmla="*/ 345 w 357"/>
                  <a:gd name="T3" fmla="*/ 0 h 1359"/>
                  <a:gd name="T4" fmla="*/ 357 w 357"/>
                  <a:gd name="T5" fmla="*/ 2 h 1359"/>
                  <a:gd name="T6" fmla="*/ 14 w 357"/>
                  <a:gd name="T7" fmla="*/ 1359 h 1359"/>
                  <a:gd name="T8" fmla="*/ 0 w 357"/>
                  <a:gd name="T9" fmla="*/ 1355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" h="1359">
                    <a:moveTo>
                      <a:pt x="0" y="1355"/>
                    </a:moveTo>
                    <a:lnTo>
                      <a:pt x="345" y="0"/>
                    </a:lnTo>
                    <a:lnTo>
                      <a:pt x="357" y="2"/>
                    </a:lnTo>
                    <a:lnTo>
                      <a:pt x="14" y="1359"/>
                    </a:lnTo>
                    <a:lnTo>
                      <a:pt x="0" y="13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Freeform 43"/>
              <p:cNvSpPr>
                <a:spLocks/>
              </p:cNvSpPr>
              <p:nvPr/>
            </p:nvSpPr>
            <p:spPr bwMode="auto">
              <a:xfrm>
                <a:off x="4344" y="3537"/>
                <a:ext cx="88" cy="343"/>
              </a:xfrm>
              <a:custGeom>
                <a:avLst/>
                <a:gdLst>
                  <a:gd name="T0" fmla="*/ 0 w 352"/>
                  <a:gd name="T1" fmla="*/ 1365 h 1369"/>
                  <a:gd name="T2" fmla="*/ 339 w 352"/>
                  <a:gd name="T3" fmla="*/ 0 h 1369"/>
                  <a:gd name="T4" fmla="*/ 352 w 352"/>
                  <a:gd name="T5" fmla="*/ 4 h 1369"/>
                  <a:gd name="T6" fmla="*/ 14 w 352"/>
                  <a:gd name="T7" fmla="*/ 1369 h 1369"/>
                  <a:gd name="T8" fmla="*/ 0 w 352"/>
                  <a:gd name="T9" fmla="*/ 1365 h 1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1369">
                    <a:moveTo>
                      <a:pt x="0" y="1365"/>
                    </a:moveTo>
                    <a:lnTo>
                      <a:pt x="339" y="0"/>
                    </a:lnTo>
                    <a:lnTo>
                      <a:pt x="352" y="4"/>
                    </a:lnTo>
                    <a:lnTo>
                      <a:pt x="14" y="1369"/>
                    </a:lnTo>
                    <a:lnTo>
                      <a:pt x="0" y="136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Freeform 44"/>
              <p:cNvSpPr>
                <a:spLocks/>
              </p:cNvSpPr>
              <p:nvPr/>
            </p:nvSpPr>
            <p:spPr bwMode="auto">
              <a:xfrm>
                <a:off x="4647" y="3553"/>
                <a:ext cx="80" cy="338"/>
              </a:xfrm>
              <a:custGeom>
                <a:avLst/>
                <a:gdLst>
                  <a:gd name="T0" fmla="*/ 0 w 319"/>
                  <a:gd name="T1" fmla="*/ 1349 h 1351"/>
                  <a:gd name="T2" fmla="*/ 306 w 319"/>
                  <a:gd name="T3" fmla="*/ 0 h 1351"/>
                  <a:gd name="T4" fmla="*/ 319 w 319"/>
                  <a:gd name="T5" fmla="*/ 4 h 1351"/>
                  <a:gd name="T6" fmla="*/ 12 w 319"/>
                  <a:gd name="T7" fmla="*/ 1351 h 1351"/>
                  <a:gd name="T8" fmla="*/ 0 w 319"/>
                  <a:gd name="T9" fmla="*/ 1349 h 1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1351">
                    <a:moveTo>
                      <a:pt x="0" y="1349"/>
                    </a:moveTo>
                    <a:lnTo>
                      <a:pt x="306" y="0"/>
                    </a:lnTo>
                    <a:lnTo>
                      <a:pt x="319" y="4"/>
                    </a:lnTo>
                    <a:lnTo>
                      <a:pt x="12" y="1351"/>
                    </a:lnTo>
                    <a:lnTo>
                      <a:pt x="0" y="134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Freeform 45"/>
              <p:cNvSpPr>
                <a:spLocks/>
              </p:cNvSpPr>
              <p:nvPr/>
            </p:nvSpPr>
            <p:spPr bwMode="auto">
              <a:xfrm>
                <a:off x="4938" y="3564"/>
                <a:ext cx="88" cy="342"/>
              </a:xfrm>
              <a:custGeom>
                <a:avLst/>
                <a:gdLst>
                  <a:gd name="T0" fmla="*/ 0 w 350"/>
                  <a:gd name="T1" fmla="*/ 1364 h 1366"/>
                  <a:gd name="T2" fmla="*/ 337 w 350"/>
                  <a:gd name="T3" fmla="*/ 0 h 1366"/>
                  <a:gd name="T4" fmla="*/ 350 w 350"/>
                  <a:gd name="T5" fmla="*/ 4 h 1366"/>
                  <a:gd name="T6" fmla="*/ 14 w 350"/>
                  <a:gd name="T7" fmla="*/ 1366 h 1366"/>
                  <a:gd name="T8" fmla="*/ 0 w 350"/>
                  <a:gd name="T9" fmla="*/ 1364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0" h="1366">
                    <a:moveTo>
                      <a:pt x="0" y="1364"/>
                    </a:moveTo>
                    <a:lnTo>
                      <a:pt x="337" y="0"/>
                    </a:lnTo>
                    <a:lnTo>
                      <a:pt x="350" y="4"/>
                    </a:lnTo>
                    <a:lnTo>
                      <a:pt x="14" y="1366"/>
                    </a:lnTo>
                    <a:lnTo>
                      <a:pt x="0" y="136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Freeform 46"/>
              <p:cNvSpPr>
                <a:spLocks/>
              </p:cNvSpPr>
              <p:nvPr/>
            </p:nvSpPr>
            <p:spPr bwMode="auto">
              <a:xfrm>
                <a:off x="4847" y="3236"/>
                <a:ext cx="65" cy="267"/>
              </a:xfrm>
              <a:custGeom>
                <a:avLst/>
                <a:gdLst>
                  <a:gd name="T0" fmla="*/ 0 w 262"/>
                  <a:gd name="T1" fmla="*/ 1062 h 1066"/>
                  <a:gd name="T2" fmla="*/ 249 w 262"/>
                  <a:gd name="T3" fmla="*/ 0 h 1066"/>
                  <a:gd name="T4" fmla="*/ 262 w 262"/>
                  <a:gd name="T5" fmla="*/ 4 h 1066"/>
                  <a:gd name="T6" fmla="*/ 13 w 262"/>
                  <a:gd name="T7" fmla="*/ 1066 h 1066"/>
                  <a:gd name="T8" fmla="*/ 0 w 262"/>
                  <a:gd name="T9" fmla="*/ 1062 h 1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066">
                    <a:moveTo>
                      <a:pt x="0" y="1062"/>
                    </a:moveTo>
                    <a:lnTo>
                      <a:pt x="249" y="0"/>
                    </a:lnTo>
                    <a:lnTo>
                      <a:pt x="262" y="4"/>
                    </a:lnTo>
                    <a:lnTo>
                      <a:pt x="13" y="1066"/>
                    </a:lnTo>
                    <a:lnTo>
                      <a:pt x="0" y="106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Freeform 47"/>
              <p:cNvSpPr>
                <a:spLocks/>
              </p:cNvSpPr>
              <p:nvPr/>
            </p:nvSpPr>
            <p:spPr bwMode="auto">
              <a:xfrm>
                <a:off x="4552" y="3247"/>
                <a:ext cx="59" cy="244"/>
              </a:xfrm>
              <a:custGeom>
                <a:avLst/>
                <a:gdLst>
                  <a:gd name="T0" fmla="*/ 0 w 234"/>
                  <a:gd name="T1" fmla="*/ 976 h 978"/>
                  <a:gd name="T2" fmla="*/ 222 w 234"/>
                  <a:gd name="T3" fmla="*/ 0 h 978"/>
                  <a:gd name="T4" fmla="*/ 234 w 234"/>
                  <a:gd name="T5" fmla="*/ 3 h 978"/>
                  <a:gd name="T6" fmla="*/ 13 w 234"/>
                  <a:gd name="T7" fmla="*/ 978 h 978"/>
                  <a:gd name="T8" fmla="*/ 0 w 234"/>
                  <a:gd name="T9" fmla="*/ 976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78">
                    <a:moveTo>
                      <a:pt x="0" y="976"/>
                    </a:moveTo>
                    <a:lnTo>
                      <a:pt x="222" y="0"/>
                    </a:lnTo>
                    <a:lnTo>
                      <a:pt x="234" y="3"/>
                    </a:lnTo>
                    <a:lnTo>
                      <a:pt x="13" y="978"/>
                    </a:lnTo>
                    <a:lnTo>
                      <a:pt x="0" y="97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Freeform 48"/>
              <p:cNvSpPr>
                <a:spLocks noEditPoints="1"/>
              </p:cNvSpPr>
              <p:nvPr/>
            </p:nvSpPr>
            <p:spPr bwMode="auto">
              <a:xfrm>
                <a:off x="3742" y="3507"/>
                <a:ext cx="1445" cy="399"/>
              </a:xfrm>
              <a:custGeom>
                <a:avLst/>
                <a:gdLst>
                  <a:gd name="T0" fmla="*/ 5778 w 5779"/>
                  <a:gd name="T1" fmla="*/ 265 h 1597"/>
                  <a:gd name="T2" fmla="*/ 391 w 5779"/>
                  <a:gd name="T3" fmla="*/ 14 h 1597"/>
                  <a:gd name="T4" fmla="*/ 392 w 5779"/>
                  <a:gd name="T5" fmla="*/ 0 h 1597"/>
                  <a:gd name="T6" fmla="*/ 5779 w 5779"/>
                  <a:gd name="T7" fmla="*/ 252 h 1597"/>
                  <a:gd name="T8" fmla="*/ 5778 w 5779"/>
                  <a:gd name="T9" fmla="*/ 265 h 1597"/>
                  <a:gd name="T10" fmla="*/ 385 w 5779"/>
                  <a:gd name="T11" fmla="*/ 5 h 1597"/>
                  <a:gd name="T12" fmla="*/ 386 w 5779"/>
                  <a:gd name="T13" fmla="*/ 0 h 1597"/>
                  <a:gd name="T14" fmla="*/ 392 w 5779"/>
                  <a:gd name="T15" fmla="*/ 0 h 1597"/>
                  <a:gd name="T16" fmla="*/ 391 w 5779"/>
                  <a:gd name="T17" fmla="*/ 6 h 1597"/>
                  <a:gd name="T18" fmla="*/ 385 w 5779"/>
                  <a:gd name="T19" fmla="*/ 5 h 1597"/>
                  <a:gd name="T20" fmla="*/ 399 w 5779"/>
                  <a:gd name="T21" fmla="*/ 9 h 1597"/>
                  <a:gd name="T22" fmla="*/ 13 w 5779"/>
                  <a:gd name="T23" fmla="*/ 1597 h 1597"/>
                  <a:gd name="T24" fmla="*/ 0 w 5779"/>
                  <a:gd name="T25" fmla="*/ 1594 h 1597"/>
                  <a:gd name="T26" fmla="*/ 385 w 5779"/>
                  <a:gd name="T27" fmla="*/ 5 h 1597"/>
                  <a:gd name="T28" fmla="*/ 399 w 5779"/>
                  <a:gd name="T29" fmla="*/ 9 h 1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79" h="1597">
                    <a:moveTo>
                      <a:pt x="5778" y="265"/>
                    </a:moveTo>
                    <a:lnTo>
                      <a:pt x="391" y="14"/>
                    </a:lnTo>
                    <a:lnTo>
                      <a:pt x="392" y="0"/>
                    </a:lnTo>
                    <a:lnTo>
                      <a:pt x="5779" y="252"/>
                    </a:lnTo>
                    <a:lnTo>
                      <a:pt x="5778" y="265"/>
                    </a:lnTo>
                    <a:close/>
                    <a:moveTo>
                      <a:pt x="385" y="5"/>
                    </a:moveTo>
                    <a:lnTo>
                      <a:pt x="386" y="0"/>
                    </a:lnTo>
                    <a:lnTo>
                      <a:pt x="392" y="0"/>
                    </a:lnTo>
                    <a:lnTo>
                      <a:pt x="391" y="6"/>
                    </a:lnTo>
                    <a:lnTo>
                      <a:pt x="385" y="5"/>
                    </a:lnTo>
                    <a:close/>
                    <a:moveTo>
                      <a:pt x="399" y="9"/>
                    </a:moveTo>
                    <a:lnTo>
                      <a:pt x="13" y="1597"/>
                    </a:lnTo>
                    <a:lnTo>
                      <a:pt x="0" y="1594"/>
                    </a:lnTo>
                    <a:lnTo>
                      <a:pt x="385" y="5"/>
                    </a:lnTo>
                    <a:lnTo>
                      <a:pt x="399" y="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Freeform 49"/>
              <p:cNvSpPr>
                <a:spLocks noEditPoints="1"/>
              </p:cNvSpPr>
              <p:nvPr/>
            </p:nvSpPr>
            <p:spPr bwMode="auto">
              <a:xfrm>
                <a:off x="4106" y="3475"/>
                <a:ext cx="1081" cy="45"/>
              </a:xfrm>
              <a:custGeom>
                <a:avLst/>
                <a:gdLst>
                  <a:gd name="T0" fmla="*/ 1 w 4322"/>
                  <a:gd name="T1" fmla="*/ 0 h 177"/>
                  <a:gd name="T2" fmla="*/ 1361 w 4322"/>
                  <a:gd name="T3" fmla="*/ 55 h 177"/>
                  <a:gd name="T4" fmla="*/ 1360 w 4322"/>
                  <a:gd name="T5" fmla="*/ 69 h 177"/>
                  <a:gd name="T6" fmla="*/ 0 w 4322"/>
                  <a:gd name="T7" fmla="*/ 14 h 177"/>
                  <a:gd name="T8" fmla="*/ 1 w 4322"/>
                  <a:gd name="T9" fmla="*/ 0 h 177"/>
                  <a:gd name="T10" fmla="*/ 1360 w 4322"/>
                  <a:gd name="T11" fmla="*/ 69 h 177"/>
                  <a:gd name="T12" fmla="*/ 1360 w 4322"/>
                  <a:gd name="T13" fmla="*/ 69 h 177"/>
                  <a:gd name="T14" fmla="*/ 1360 w 4322"/>
                  <a:gd name="T15" fmla="*/ 69 h 177"/>
                  <a:gd name="T16" fmla="*/ 1360 w 4322"/>
                  <a:gd name="T17" fmla="*/ 61 h 177"/>
                  <a:gd name="T18" fmla="*/ 1360 w 4322"/>
                  <a:gd name="T19" fmla="*/ 69 h 177"/>
                  <a:gd name="T20" fmla="*/ 1361 w 4322"/>
                  <a:gd name="T21" fmla="*/ 55 h 177"/>
                  <a:gd name="T22" fmla="*/ 4322 w 4322"/>
                  <a:gd name="T23" fmla="*/ 163 h 177"/>
                  <a:gd name="T24" fmla="*/ 4322 w 4322"/>
                  <a:gd name="T25" fmla="*/ 177 h 177"/>
                  <a:gd name="T26" fmla="*/ 1360 w 4322"/>
                  <a:gd name="T27" fmla="*/ 69 h 177"/>
                  <a:gd name="T28" fmla="*/ 1361 w 4322"/>
                  <a:gd name="T29" fmla="*/ 55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22" h="177">
                    <a:moveTo>
                      <a:pt x="1" y="0"/>
                    </a:moveTo>
                    <a:lnTo>
                      <a:pt x="1361" y="55"/>
                    </a:lnTo>
                    <a:lnTo>
                      <a:pt x="1360" y="69"/>
                    </a:lnTo>
                    <a:lnTo>
                      <a:pt x="0" y="14"/>
                    </a:lnTo>
                    <a:lnTo>
                      <a:pt x="1" y="0"/>
                    </a:lnTo>
                    <a:close/>
                    <a:moveTo>
                      <a:pt x="1360" y="69"/>
                    </a:moveTo>
                    <a:lnTo>
                      <a:pt x="1360" y="69"/>
                    </a:lnTo>
                    <a:lnTo>
                      <a:pt x="1360" y="69"/>
                    </a:lnTo>
                    <a:lnTo>
                      <a:pt x="1360" y="61"/>
                    </a:lnTo>
                    <a:lnTo>
                      <a:pt x="1360" y="69"/>
                    </a:lnTo>
                    <a:close/>
                    <a:moveTo>
                      <a:pt x="1361" y="55"/>
                    </a:moveTo>
                    <a:lnTo>
                      <a:pt x="4322" y="163"/>
                    </a:lnTo>
                    <a:lnTo>
                      <a:pt x="4322" y="177"/>
                    </a:lnTo>
                    <a:lnTo>
                      <a:pt x="1360" y="69"/>
                    </a:lnTo>
                    <a:lnTo>
                      <a:pt x="1361" y="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Freeform 50"/>
              <p:cNvSpPr>
                <a:spLocks/>
              </p:cNvSpPr>
              <p:nvPr/>
            </p:nvSpPr>
            <p:spPr bwMode="auto">
              <a:xfrm>
                <a:off x="3757" y="3846"/>
                <a:ext cx="1427" cy="73"/>
              </a:xfrm>
              <a:custGeom>
                <a:avLst/>
                <a:gdLst>
                  <a:gd name="T0" fmla="*/ 0 w 5707"/>
                  <a:gd name="T1" fmla="*/ 0 h 290"/>
                  <a:gd name="T2" fmla="*/ 5707 w 5707"/>
                  <a:gd name="T3" fmla="*/ 278 h 290"/>
                  <a:gd name="T4" fmla="*/ 5707 w 5707"/>
                  <a:gd name="T5" fmla="*/ 290 h 290"/>
                  <a:gd name="T6" fmla="*/ 0 w 5707"/>
                  <a:gd name="T7" fmla="*/ 14 h 290"/>
                  <a:gd name="T8" fmla="*/ 0 w 5707"/>
                  <a:gd name="T9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07" h="290">
                    <a:moveTo>
                      <a:pt x="0" y="0"/>
                    </a:moveTo>
                    <a:lnTo>
                      <a:pt x="5707" y="278"/>
                    </a:lnTo>
                    <a:lnTo>
                      <a:pt x="5707" y="290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Freeform 51"/>
              <p:cNvSpPr>
                <a:spLocks noEditPoints="1"/>
              </p:cNvSpPr>
              <p:nvPr/>
            </p:nvSpPr>
            <p:spPr bwMode="auto">
              <a:xfrm>
                <a:off x="4090" y="3235"/>
                <a:ext cx="1095" cy="286"/>
              </a:xfrm>
              <a:custGeom>
                <a:avLst/>
                <a:gdLst>
                  <a:gd name="T0" fmla="*/ 0 w 4379"/>
                  <a:gd name="T1" fmla="*/ 1140 h 1144"/>
                  <a:gd name="T2" fmla="*/ 292 w 4379"/>
                  <a:gd name="T3" fmla="*/ 160 h 1144"/>
                  <a:gd name="T4" fmla="*/ 306 w 4379"/>
                  <a:gd name="T5" fmla="*/ 164 h 1144"/>
                  <a:gd name="T6" fmla="*/ 13 w 4379"/>
                  <a:gd name="T7" fmla="*/ 1144 h 1144"/>
                  <a:gd name="T8" fmla="*/ 0 w 4379"/>
                  <a:gd name="T9" fmla="*/ 1140 h 1144"/>
                  <a:gd name="T10" fmla="*/ 292 w 4379"/>
                  <a:gd name="T11" fmla="*/ 160 h 1144"/>
                  <a:gd name="T12" fmla="*/ 293 w 4379"/>
                  <a:gd name="T13" fmla="*/ 155 h 1144"/>
                  <a:gd name="T14" fmla="*/ 298 w 4379"/>
                  <a:gd name="T15" fmla="*/ 155 h 1144"/>
                  <a:gd name="T16" fmla="*/ 299 w 4379"/>
                  <a:gd name="T17" fmla="*/ 162 h 1144"/>
                  <a:gd name="T18" fmla="*/ 292 w 4379"/>
                  <a:gd name="T19" fmla="*/ 160 h 1144"/>
                  <a:gd name="T20" fmla="*/ 298 w 4379"/>
                  <a:gd name="T21" fmla="*/ 155 h 1144"/>
                  <a:gd name="T22" fmla="*/ 1579 w 4379"/>
                  <a:gd name="T23" fmla="*/ 43 h 1144"/>
                  <a:gd name="T24" fmla="*/ 1580 w 4379"/>
                  <a:gd name="T25" fmla="*/ 56 h 1144"/>
                  <a:gd name="T26" fmla="*/ 299 w 4379"/>
                  <a:gd name="T27" fmla="*/ 169 h 1144"/>
                  <a:gd name="T28" fmla="*/ 298 w 4379"/>
                  <a:gd name="T29" fmla="*/ 155 h 1144"/>
                  <a:gd name="T30" fmla="*/ 1579 w 4379"/>
                  <a:gd name="T31" fmla="*/ 43 h 1144"/>
                  <a:gd name="T32" fmla="*/ 1578 w 4379"/>
                  <a:gd name="T33" fmla="*/ 43 h 1144"/>
                  <a:gd name="T34" fmla="*/ 1579 w 4379"/>
                  <a:gd name="T35" fmla="*/ 43 h 1144"/>
                  <a:gd name="T36" fmla="*/ 1579 w 4379"/>
                  <a:gd name="T37" fmla="*/ 50 h 1144"/>
                  <a:gd name="T38" fmla="*/ 1579 w 4379"/>
                  <a:gd name="T39" fmla="*/ 43 h 1144"/>
                  <a:gd name="T40" fmla="*/ 1579 w 4379"/>
                  <a:gd name="T41" fmla="*/ 43 h 1144"/>
                  <a:gd name="T42" fmla="*/ 2253 w 4379"/>
                  <a:gd name="T43" fmla="*/ 18 h 1144"/>
                  <a:gd name="T44" fmla="*/ 2254 w 4379"/>
                  <a:gd name="T45" fmla="*/ 32 h 1144"/>
                  <a:gd name="T46" fmla="*/ 1579 w 4379"/>
                  <a:gd name="T47" fmla="*/ 56 h 1144"/>
                  <a:gd name="T48" fmla="*/ 1579 w 4379"/>
                  <a:gd name="T49" fmla="*/ 43 h 1144"/>
                  <a:gd name="T50" fmla="*/ 2253 w 4379"/>
                  <a:gd name="T51" fmla="*/ 18 h 1144"/>
                  <a:gd name="T52" fmla="*/ 2253 w 4379"/>
                  <a:gd name="T53" fmla="*/ 18 h 1144"/>
                  <a:gd name="T54" fmla="*/ 2253 w 4379"/>
                  <a:gd name="T55" fmla="*/ 18 h 1144"/>
                  <a:gd name="T56" fmla="*/ 2253 w 4379"/>
                  <a:gd name="T57" fmla="*/ 25 h 1144"/>
                  <a:gd name="T58" fmla="*/ 2253 w 4379"/>
                  <a:gd name="T59" fmla="*/ 18 h 1144"/>
                  <a:gd name="T60" fmla="*/ 2253 w 4379"/>
                  <a:gd name="T61" fmla="*/ 18 h 1144"/>
                  <a:gd name="T62" fmla="*/ 3067 w 4379"/>
                  <a:gd name="T63" fmla="*/ 0 h 1144"/>
                  <a:gd name="T64" fmla="*/ 3067 w 4379"/>
                  <a:gd name="T65" fmla="*/ 14 h 1144"/>
                  <a:gd name="T66" fmla="*/ 2253 w 4379"/>
                  <a:gd name="T67" fmla="*/ 32 h 1144"/>
                  <a:gd name="T68" fmla="*/ 2253 w 4379"/>
                  <a:gd name="T69" fmla="*/ 18 h 1144"/>
                  <a:gd name="T70" fmla="*/ 3067 w 4379"/>
                  <a:gd name="T71" fmla="*/ 0 h 1144"/>
                  <a:gd name="T72" fmla="*/ 3067 w 4379"/>
                  <a:gd name="T73" fmla="*/ 0 h 1144"/>
                  <a:gd name="T74" fmla="*/ 3067 w 4379"/>
                  <a:gd name="T75" fmla="*/ 0 h 1144"/>
                  <a:gd name="T76" fmla="*/ 3067 w 4379"/>
                  <a:gd name="T77" fmla="*/ 8 h 1144"/>
                  <a:gd name="T78" fmla="*/ 3067 w 4379"/>
                  <a:gd name="T79" fmla="*/ 0 h 1144"/>
                  <a:gd name="T80" fmla="*/ 3067 w 4379"/>
                  <a:gd name="T81" fmla="*/ 0 h 1144"/>
                  <a:gd name="T82" fmla="*/ 4379 w 4379"/>
                  <a:gd name="T83" fmla="*/ 18 h 1144"/>
                  <a:gd name="T84" fmla="*/ 4379 w 4379"/>
                  <a:gd name="T85" fmla="*/ 32 h 1144"/>
                  <a:gd name="T86" fmla="*/ 3067 w 4379"/>
                  <a:gd name="T87" fmla="*/ 14 h 1144"/>
                  <a:gd name="T88" fmla="*/ 3067 w 4379"/>
                  <a:gd name="T89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79" h="1144">
                    <a:moveTo>
                      <a:pt x="0" y="1140"/>
                    </a:moveTo>
                    <a:lnTo>
                      <a:pt x="292" y="160"/>
                    </a:lnTo>
                    <a:lnTo>
                      <a:pt x="306" y="164"/>
                    </a:lnTo>
                    <a:lnTo>
                      <a:pt x="13" y="1144"/>
                    </a:lnTo>
                    <a:lnTo>
                      <a:pt x="0" y="1140"/>
                    </a:lnTo>
                    <a:close/>
                    <a:moveTo>
                      <a:pt x="292" y="160"/>
                    </a:moveTo>
                    <a:lnTo>
                      <a:pt x="293" y="155"/>
                    </a:lnTo>
                    <a:lnTo>
                      <a:pt x="298" y="155"/>
                    </a:lnTo>
                    <a:lnTo>
                      <a:pt x="299" y="162"/>
                    </a:lnTo>
                    <a:lnTo>
                      <a:pt x="292" y="160"/>
                    </a:lnTo>
                    <a:close/>
                    <a:moveTo>
                      <a:pt x="298" y="155"/>
                    </a:moveTo>
                    <a:lnTo>
                      <a:pt x="1579" y="43"/>
                    </a:lnTo>
                    <a:lnTo>
                      <a:pt x="1580" y="56"/>
                    </a:lnTo>
                    <a:lnTo>
                      <a:pt x="299" y="169"/>
                    </a:lnTo>
                    <a:lnTo>
                      <a:pt x="298" y="155"/>
                    </a:lnTo>
                    <a:close/>
                    <a:moveTo>
                      <a:pt x="1579" y="43"/>
                    </a:moveTo>
                    <a:lnTo>
                      <a:pt x="1578" y="43"/>
                    </a:lnTo>
                    <a:lnTo>
                      <a:pt x="1579" y="43"/>
                    </a:lnTo>
                    <a:lnTo>
                      <a:pt x="1579" y="50"/>
                    </a:lnTo>
                    <a:lnTo>
                      <a:pt x="1579" y="43"/>
                    </a:lnTo>
                    <a:close/>
                    <a:moveTo>
                      <a:pt x="1579" y="43"/>
                    </a:moveTo>
                    <a:lnTo>
                      <a:pt x="2253" y="18"/>
                    </a:lnTo>
                    <a:lnTo>
                      <a:pt x="2254" y="32"/>
                    </a:lnTo>
                    <a:lnTo>
                      <a:pt x="1579" y="56"/>
                    </a:lnTo>
                    <a:lnTo>
                      <a:pt x="1579" y="43"/>
                    </a:lnTo>
                    <a:close/>
                    <a:moveTo>
                      <a:pt x="2253" y="18"/>
                    </a:moveTo>
                    <a:lnTo>
                      <a:pt x="2253" y="18"/>
                    </a:lnTo>
                    <a:lnTo>
                      <a:pt x="2253" y="18"/>
                    </a:lnTo>
                    <a:lnTo>
                      <a:pt x="2253" y="25"/>
                    </a:lnTo>
                    <a:lnTo>
                      <a:pt x="2253" y="18"/>
                    </a:lnTo>
                    <a:close/>
                    <a:moveTo>
                      <a:pt x="2253" y="18"/>
                    </a:moveTo>
                    <a:lnTo>
                      <a:pt x="3067" y="0"/>
                    </a:lnTo>
                    <a:lnTo>
                      <a:pt x="3067" y="14"/>
                    </a:lnTo>
                    <a:lnTo>
                      <a:pt x="2253" y="32"/>
                    </a:lnTo>
                    <a:lnTo>
                      <a:pt x="2253" y="18"/>
                    </a:lnTo>
                    <a:close/>
                    <a:moveTo>
                      <a:pt x="3067" y="0"/>
                    </a:moveTo>
                    <a:lnTo>
                      <a:pt x="3067" y="0"/>
                    </a:lnTo>
                    <a:lnTo>
                      <a:pt x="3067" y="0"/>
                    </a:lnTo>
                    <a:lnTo>
                      <a:pt x="3067" y="8"/>
                    </a:lnTo>
                    <a:lnTo>
                      <a:pt x="3067" y="0"/>
                    </a:lnTo>
                    <a:close/>
                    <a:moveTo>
                      <a:pt x="3067" y="0"/>
                    </a:moveTo>
                    <a:lnTo>
                      <a:pt x="4379" y="18"/>
                    </a:lnTo>
                    <a:lnTo>
                      <a:pt x="4379" y="32"/>
                    </a:lnTo>
                    <a:lnTo>
                      <a:pt x="3067" y="14"/>
                    </a:lnTo>
                    <a:lnTo>
                      <a:pt x="3067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Freeform 52"/>
              <p:cNvSpPr>
                <a:spLocks noEditPoints="1"/>
              </p:cNvSpPr>
              <p:nvPr/>
            </p:nvSpPr>
            <p:spPr bwMode="auto">
              <a:xfrm>
                <a:off x="3520" y="4080"/>
                <a:ext cx="1664" cy="83"/>
              </a:xfrm>
              <a:custGeom>
                <a:avLst/>
                <a:gdLst>
                  <a:gd name="T0" fmla="*/ 0 w 6655"/>
                  <a:gd name="T1" fmla="*/ 211 h 330"/>
                  <a:gd name="T2" fmla="*/ 37 w 6655"/>
                  <a:gd name="T3" fmla="*/ 6 h 330"/>
                  <a:gd name="T4" fmla="*/ 51 w 6655"/>
                  <a:gd name="T5" fmla="*/ 9 h 330"/>
                  <a:gd name="T6" fmla="*/ 14 w 6655"/>
                  <a:gd name="T7" fmla="*/ 213 h 330"/>
                  <a:gd name="T8" fmla="*/ 0 w 6655"/>
                  <a:gd name="T9" fmla="*/ 211 h 330"/>
                  <a:gd name="T10" fmla="*/ 37 w 6655"/>
                  <a:gd name="T11" fmla="*/ 6 h 330"/>
                  <a:gd name="T12" fmla="*/ 38 w 6655"/>
                  <a:gd name="T13" fmla="*/ 0 h 330"/>
                  <a:gd name="T14" fmla="*/ 44 w 6655"/>
                  <a:gd name="T15" fmla="*/ 1 h 330"/>
                  <a:gd name="T16" fmla="*/ 43 w 6655"/>
                  <a:gd name="T17" fmla="*/ 7 h 330"/>
                  <a:gd name="T18" fmla="*/ 37 w 6655"/>
                  <a:gd name="T19" fmla="*/ 6 h 330"/>
                  <a:gd name="T20" fmla="*/ 44 w 6655"/>
                  <a:gd name="T21" fmla="*/ 1 h 330"/>
                  <a:gd name="T22" fmla="*/ 6655 w 6655"/>
                  <a:gd name="T23" fmla="*/ 316 h 330"/>
                  <a:gd name="T24" fmla="*/ 6655 w 6655"/>
                  <a:gd name="T25" fmla="*/ 330 h 330"/>
                  <a:gd name="T26" fmla="*/ 43 w 6655"/>
                  <a:gd name="T27" fmla="*/ 14 h 330"/>
                  <a:gd name="T28" fmla="*/ 44 w 6655"/>
                  <a:gd name="T29" fmla="*/ 1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55" h="330">
                    <a:moveTo>
                      <a:pt x="0" y="211"/>
                    </a:moveTo>
                    <a:lnTo>
                      <a:pt x="37" y="6"/>
                    </a:lnTo>
                    <a:lnTo>
                      <a:pt x="51" y="9"/>
                    </a:lnTo>
                    <a:lnTo>
                      <a:pt x="14" y="213"/>
                    </a:lnTo>
                    <a:lnTo>
                      <a:pt x="0" y="211"/>
                    </a:lnTo>
                    <a:close/>
                    <a:moveTo>
                      <a:pt x="37" y="6"/>
                    </a:moveTo>
                    <a:lnTo>
                      <a:pt x="38" y="0"/>
                    </a:lnTo>
                    <a:lnTo>
                      <a:pt x="44" y="1"/>
                    </a:lnTo>
                    <a:lnTo>
                      <a:pt x="43" y="7"/>
                    </a:lnTo>
                    <a:lnTo>
                      <a:pt x="37" y="6"/>
                    </a:lnTo>
                    <a:close/>
                    <a:moveTo>
                      <a:pt x="44" y="1"/>
                    </a:moveTo>
                    <a:lnTo>
                      <a:pt x="6655" y="316"/>
                    </a:lnTo>
                    <a:lnTo>
                      <a:pt x="6655" y="330"/>
                    </a:lnTo>
                    <a:lnTo>
                      <a:pt x="43" y="14"/>
                    </a:lnTo>
                    <a:lnTo>
                      <a:pt x="44" y="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Freeform 53"/>
              <p:cNvSpPr>
                <a:spLocks/>
              </p:cNvSpPr>
              <p:nvPr/>
            </p:nvSpPr>
            <p:spPr bwMode="auto">
              <a:xfrm>
                <a:off x="5182" y="3243"/>
                <a:ext cx="5" cy="976"/>
              </a:xfrm>
              <a:custGeom>
                <a:avLst/>
                <a:gdLst>
                  <a:gd name="T0" fmla="*/ 20 w 20"/>
                  <a:gd name="T1" fmla="*/ 0 h 3904"/>
                  <a:gd name="T2" fmla="*/ 14 w 20"/>
                  <a:gd name="T3" fmla="*/ 3904 h 3904"/>
                  <a:gd name="T4" fmla="*/ 0 w 20"/>
                  <a:gd name="T5" fmla="*/ 3904 h 3904"/>
                  <a:gd name="T6" fmla="*/ 6 w 20"/>
                  <a:gd name="T7" fmla="*/ 0 h 3904"/>
                  <a:gd name="T8" fmla="*/ 20 w 20"/>
                  <a:gd name="T9" fmla="*/ 0 h 3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04">
                    <a:moveTo>
                      <a:pt x="20" y="0"/>
                    </a:moveTo>
                    <a:lnTo>
                      <a:pt x="14" y="3904"/>
                    </a:lnTo>
                    <a:lnTo>
                      <a:pt x="0" y="3904"/>
                    </a:lnTo>
                    <a:lnTo>
                      <a:pt x="6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Freeform 54"/>
              <p:cNvSpPr>
                <a:spLocks/>
              </p:cNvSpPr>
              <p:nvPr/>
            </p:nvSpPr>
            <p:spPr bwMode="auto">
              <a:xfrm>
                <a:off x="4772" y="3216"/>
                <a:ext cx="415" cy="26"/>
              </a:xfrm>
              <a:custGeom>
                <a:avLst/>
                <a:gdLst>
                  <a:gd name="T0" fmla="*/ 5 w 1663"/>
                  <a:gd name="T1" fmla="*/ 13 h 107"/>
                  <a:gd name="T2" fmla="*/ 1663 w 1663"/>
                  <a:gd name="T3" fmla="*/ 0 h 107"/>
                  <a:gd name="T4" fmla="*/ 1663 w 1663"/>
                  <a:gd name="T5" fmla="*/ 101 h 107"/>
                  <a:gd name="T6" fmla="*/ 562 w 1663"/>
                  <a:gd name="T7" fmla="*/ 101 h 107"/>
                  <a:gd name="T8" fmla="*/ 0 w 1663"/>
                  <a:gd name="T9" fmla="*/ 107 h 107"/>
                  <a:gd name="T10" fmla="*/ 5 w 1663"/>
                  <a:gd name="T11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3" h="107">
                    <a:moveTo>
                      <a:pt x="5" y="13"/>
                    </a:moveTo>
                    <a:lnTo>
                      <a:pt x="1663" y="0"/>
                    </a:lnTo>
                    <a:lnTo>
                      <a:pt x="1663" y="101"/>
                    </a:lnTo>
                    <a:lnTo>
                      <a:pt x="562" y="101"/>
                    </a:lnTo>
                    <a:lnTo>
                      <a:pt x="0" y="107"/>
                    </a:ln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00923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Freeform 55"/>
              <p:cNvSpPr>
                <a:spLocks noEditPoints="1"/>
              </p:cNvSpPr>
              <p:nvPr/>
            </p:nvSpPr>
            <p:spPr bwMode="auto">
              <a:xfrm>
                <a:off x="4770" y="3214"/>
                <a:ext cx="419" cy="30"/>
              </a:xfrm>
              <a:custGeom>
                <a:avLst/>
                <a:gdLst>
                  <a:gd name="T0" fmla="*/ 12 w 1676"/>
                  <a:gd name="T1" fmla="*/ 13 h 120"/>
                  <a:gd name="T2" fmla="*/ 1670 w 1676"/>
                  <a:gd name="T3" fmla="*/ 0 h 120"/>
                  <a:gd name="T4" fmla="*/ 1670 w 1676"/>
                  <a:gd name="T5" fmla="*/ 14 h 120"/>
                  <a:gd name="T6" fmla="*/ 14 w 1676"/>
                  <a:gd name="T7" fmla="*/ 26 h 120"/>
                  <a:gd name="T8" fmla="*/ 12 w 1676"/>
                  <a:gd name="T9" fmla="*/ 13 h 120"/>
                  <a:gd name="T10" fmla="*/ 1670 w 1676"/>
                  <a:gd name="T11" fmla="*/ 0 h 120"/>
                  <a:gd name="T12" fmla="*/ 1676 w 1676"/>
                  <a:gd name="T13" fmla="*/ 0 h 120"/>
                  <a:gd name="T14" fmla="*/ 1676 w 1676"/>
                  <a:gd name="T15" fmla="*/ 6 h 120"/>
                  <a:gd name="T16" fmla="*/ 1670 w 1676"/>
                  <a:gd name="T17" fmla="*/ 6 h 120"/>
                  <a:gd name="T18" fmla="*/ 1670 w 1676"/>
                  <a:gd name="T19" fmla="*/ 0 h 120"/>
                  <a:gd name="T20" fmla="*/ 1676 w 1676"/>
                  <a:gd name="T21" fmla="*/ 6 h 120"/>
                  <a:gd name="T22" fmla="*/ 1676 w 1676"/>
                  <a:gd name="T23" fmla="*/ 107 h 120"/>
                  <a:gd name="T24" fmla="*/ 1662 w 1676"/>
                  <a:gd name="T25" fmla="*/ 107 h 120"/>
                  <a:gd name="T26" fmla="*/ 1662 w 1676"/>
                  <a:gd name="T27" fmla="*/ 6 h 120"/>
                  <a:gd name="T28" fmla="*/ 1676 w 1676"/>
                  <a:gd name="T29" fmla="*/ 6 h 120"/>
                  <a:gd name="T30" fmla="*/ 1676 w 1676"/>
                  <a:gd name="T31" fmla="*/ 107 h 120"/>
                  <a:gd name="T32" fmla="*/ 1676 w 1676"/>
                  <a:gd name="T33" fmla="*/ 113 h 120"/>
                  <a:gd name="T34" fmla="*/ 1670 w 1676"/>
                  <a:gd name="T35" fmla="*/ 113 h 120"/>
                  <a:gd name="T36" fmla="*/ 1670 w 1676"/>
                  <a:gd name="T37" fmla="*/ 107 h 120"/>
                  <a:gd name="T38" fmla="*/ 1676 w 1676"/>
                  <a:gd name="T39" fmla="*/ 107 h 120"/>
                  <a:gd name="T40" fmla="*/ 1670 w 1676"/>
                  <a:gd name="T41" fmla="*/ 113 h 120"/>
                  <a:gd name="T42" fmla="*/ 569 w 1676"/>
                  <a:gd name="T43" fmla="*/ 113 h 120"/>
                  <a:gd name="T44" fmla="*/ 569 w 1676"/>
                  <a:gd name="T45" fmla="*/ 99 h 120"/>
                  <a:gd name="T46" fmla="*/ 1670 w 1676"/>
                  <a:gd name="T47" fmla="*/ 99 h 120"/>
                  <a:gd name="T48" fmla="*/ 1670 w 1676"/>
                  <a:gd name="T49" fmla="*/ 113 h 120"/>
                  <a:gd name="T50" fmla="*/ 569 w 1676"/>
                  <a:gd name="T51" fmla="*/ 99 h 120"/>
                  <a:gd name="T52" fmla="*/ 569 w 1676"/>
                  <a:gd name="T53" fmla="*/ 99 h 120"/>
                  <a:gd name="T54" fmla="*/ 569 w 1676"/>
                  <a:gd name="T55" fmla="*/ 107 h 120"/>
                  <a:gd name="T56" fmla="*/ 569 w 1676"/>
                  <a:gd name="T57" fmla="*/ 99 h 120"/>
                  <a:gd name="T58" fmla="*/ 569 w 1676"/>
                  <a:gd name="T59" fmla="*/ 113 h 120"/>
                  <a:gd name="T60" fmla="*/ 7 w 1676"/>
                  <a:gd name="T61" fmla="*/ 120 h 120"/>
                  <a:gd name="T62" fmla="*/ 7 w 1676"/>
                  <a:gd name="T63" fmla="*/ 106 h 120"/>
                  <a:gd name="T64" fmla="*/ 569 w 1676"/>
                  <a:gd name="T65" fmla="*/ 99 h 120"/>
                  <a:gd name="T66" fmla="*/ 569 w 1676"/>
                  <a:gd name="T67" fmla="*/ 113 h 120"/>
                  <a:gd name="T68" fmla="*/ 7 w 1676"/>
                  <a:gd name="T69" fmla="*/ 120 h 120"/>
                  <a:gd name="T70" fmla="*/ 0 w 1676"/>
                  <a:gd name="T71" fmla="*/ 120 h 120"/>
                  <a:gd name="T72" fmla="*/ 0 w 1676"/>
                  <a:gd name="T73" fmla="*/ 112 h 120"/>
                  <a:gd name="T74" fmla="*/ 7 w 1676"/>
                  <a:gd name="T75" fmla="*/ 113 h 120"/>
                  <a:gd name="T76" fmla="*/ 7 w 1676"/>
                  <a:gd name="T77" fmla="*/ 120 h 120"/>
                  <a:gd name="T78" fmla="*/ 0 w 1676"/>
                  <a:gd name="T79" fmla="*/ 112 h 120"/>
                  <a:gd name="T80" fmla="*/ 6 w 1676"/>
                  <a:gd name="T81" fmla="*/ 19 h 120"/>
                  <a:gd name="T82" fmla="*/ 20 w 1676"/>
                  <a:gd name="T83" fmla="*/ 19 h 120"/>
                  <a:gd name="T84" fmla="*/ 14 w 1676"/>
                  <a:gd name="T85" fmla="*/ 113 h 120"/>
                  <a:gd name="T86" fmla="*/ 0 w 1676"/>
                  <a:gd name="T87" fmla="*/ 112 h 120"/>
                  <a:gd name="T88" fmla="*/ 6 w 1676"/>
                  <a:gd name="T89" fmla="*/ 19 h 120"/>
                  <a:gd name="T90" fmla="*/ 6 w 1676"/>
                  <a:gd name="T91" fmla="*/ 13 h 120"/>
                  <a:gd name="T92" fmla="*/ 12 w 1676"/>
                  <a:gd name="T93" fmla="*/ 13 h 120"/>
                  <a:gd name="T94" fmla="*/ 12 w 1676"/>
                  <a:gd name="T95" fmla="*/ 19 h 120"/>
                  <a:gd name="T96" fmla="*/ 6 w 1676"/>
                  <a:gd name="T97" fmla="*/ 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6" h="120">
                    <a:moveTo>
                      <a:pt x="12" y="13"/>
                    </a:moveTo>
                    <a:lnTo>
                      <a:pt x="1670" y="0"/>
                    </a:lnTo>
                    <a:lnTo>
                      <a:pt x="1670" y="14"/>
                    </a:lnTo>
                    <a:lnTo>
                      <a:pt x="14" y="26"/>
                    </a:lnTo>
                    <a:lnTo>
                      <a:pt x="12" y="13"/>
                    </a:lnTo>
                    <a:close/>
                    <a:moveTo>
                      <a:pt x="1670" y="0"/>
                    </a:moveTo>
                    <a:lnTo>
                      <a:pt x="1676" y="0"/>
                    </a:lnTo>
                    <a:lnTo>
                      <a:pt x="1676" y="6"/>
                    </a:lnTo>
                    <a:lnTo>
                      <a:pt x="1670" y="6"/>
                    </a:lnTo>
                    <a:lnTo>
                      <a:pt x="1670" y="0"/>
                    </a:lnTo>
                    <a:close/>
                    <a:moveTo>
                      <a:pt x="1676" y="6"/>
                    </a:moveTo>
                    <a:lnTo>
                      <a:pt x="1676" y="107"/>
                    </a:lnTo>
                    <a:lnTo>
                      <a:pt x="1662" y="107"/>
                    </a:lnTo>
                    <a:lnTo>
                      <a:pt x="1662" y="6"/>
                    </a:lnTo>
                    <a:lnTo>
                      <a:pt x="1676" y="6"/>
                    </a:lnTo>
                    <a:close/>
                    <a:moveTo>
                      <a:pt x="1676" y="107"/>
                    </a:moveTo>
                    <a:lnTo>
                      <a:pt x="1676" y="113"/>
                    </a:lnTo>
                    <a:lnTo>
                      <a:pt x="1670" y="113"/>
                    </a:lnTo>
                    <a:lnTo>
                      <a:pt x="1670" y="107"/>
                    </a:lnTo>
                    <a:lnTo>
                      <a:pt x="1676" y="107"/>
                    </a:lnTo>
                    <a:close/>
                    <a:moveTo>
                      <a:pt x="1670" y="113"/>
                    </a:moveTo>
                    <a:lnTo>
                      <a:pt x="569" y="113"/>
                    </a:lnTo>
                    <a:lnTo>
                      <a:pt x="569" y="99"/>
                    </a:lnTo>
                    <a:lnTo>
                      <a:pt x="1670" y="99"/>
                    </a:lnTo>
                    <a:lnTo>
                      <a:pt x="1670" y="113"/>
                    </a:lnTo>
                    <a:close/>
                    <a:moveTo>
                      <a:pt x="569" y="99"/>
                    </a:moveTo>
                    <a:lnTo>
                      <a:pt x="569" y="99"/>
                    </a:lnTo>
                    <a:lnTo>
                      <a:pt x="569" y="107"/>
                    </a:lnTo>
                    <a:lnTo>
                      <a:pt x="569" y="99"/>
                    </a:lnTo>
                    <a:close/>
                    <a:moveTo>
                      <a:pt x="569" y="113"/>
                    </a:moveTo>
                    <a:lnTo>
                      <a:pt x="7" y="120"/>
                    </a:lnTo>
                    <a:lnTo>
                      <a:pt x="7" y="106"/>
                    </a:lnTo>
                    <a:lnTo>
                      <a:pt x="569" y="99"/>
                    </a:lnTo>
                    <a:lnTo>
                      <a:pt x="569" y="113"/>
                    </a:lnTo>
                    <a:close/>
                    <a:moveTo>
                      <a:pt x="7" y="120"/>
                    </a:moveTo>
                    <a:lnTo>
                      <a:pt x="0" y="120"/>
                    </a:lnTo>
                    <a:lnTo>
                      <a:pt x="0" y="112"/>
                    </a:lnTo>
                    <a:lnTo>
                      <a:pt x="7" y="113"/>
                    </a:lnTo>
                    <a:lnTo>
                      <a:pt x="7" y="120"/>
                    </a:lnTo>
                    <a:close/>
                    <a:moveTo>
                      <a:pt x="0" y="112"/>
                    </a:moveTo>
                    <a:lnTo>
                      <a:pt x="6" y="19"/>
                    </a:lnTo>
                    <a:lnTo>
                      <a:pt x="20" y="19"/>
                    </a:lnTo>
                    <a:lnTo>
                      <a:pt x="14" y="113"/>
                    </a:lnTo>
                    <a:lnTo>
                      <a:pt x="0" y="112"/>
                    </a:lnTo>
                    <a:close/>
                    <a:moveTo>
                      <a:pt x="6" y="19"/>
                    </a:moveTo>
                    <a:lnTo>
                      <a:pt x="6" y="13"/>
                    </a:lnTo>
                    <a:lnTo>
                      <a:pt x="12" y="13"/>
                    </a:lnTo>
                    <a:lnTo>
                      <a:pt x="12" y="19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8" name="Freeform 56"/>
              <p:cNvSpPr>
                <a:spLocks/>
              </p:cNvSpPr>
              <p:nvPr/>
            </p:nvSpPr>
            <p:spPr bwMode="auto">
              <a:xfrm>
                <a:off x="630" y="3851"/>
                <a:ext cx="764" cy="197"/>
              </a:xfrm>
              <a:custGeom>
                <a:avLst/>
                <a:gdLst>
                  <a:gd name="T0" fmla="*/ 0 w 3055"/>
                  <a:gd name="T1" fmla="*/ 789 h 789"/>
                  <a:gd name="T2" fmla="*/ 2091 w 3055"/>
                  <a:gd name="T3" fmla="*/ 124 h 789"/>
                  <a:gd name="T4" fmla="*/ 2932 w 3055"/>
                  <a:gd name="T5" fmla="*/ 0 h 789"/>
                  <a:gd name="T6" fmla="*/ 3055 w 3055"/>
                  <a:gd name="T7" fmla="*/ 95 h 789"/>
                  <a:gd name="T8" fmla="*/ 2164 w 3055"/>
                  <a:gd name="T9" fmla="*/ 227 h 789"/>
                  <a:gd name="T10" fmla="*/ 454 w 3055"/>
                  <a:gd name="T11" fmla="*/ 789 h 789"/>
                  <a:gd name="T12" fmla="*/ 0 w 3055"/>
                  <a:gd name="T13" fmla="*/ 789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5" h="789">
                    <a:moveTo>
                      <a:pt x="0" y="789"/>
                    </a:moveTo>
                    <a:lnTo>
                      <a:pt x="2091" y="124"/>
                    </a:lnTo>
                    <a:lnTo>
                      <a:pt x="2932" y="0"/>
                    </a:lnTo>
                    <a:lnTo>
                      <a:pt x="3055" y="95"/>
                    </a:lnTo>
                    <a:lnTo>
                      <a:pt x="2164" y="227"/>
                    </a:lnTo>
                    <a:lnTo>
                      <a:pt x="454" y="789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00923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69" name="Freeform 57"/>
              <p:cNvSpPr>
                <a:spLocks noEditPoints="1"/>
              </p:cNvSpPr>
              <p:nvPr/>
            </p:nvSpPr>
            <p:spPr bwMode="auto">
              <a:xfrm>
                <a:off x="619" y="3849"/>
                <a:ext cx="780" cy="201"/>
              </a:xfrm>
              <a:custGeom>
                <a:avLst/>
                <a:gdLst>
                  <a:gd name="T0" fmla="*/ 42 w 3118"/>
                  <a:gd name="T1" fmla="*/ 790 h 804"/>
                  <a:gd name="T2" fmla="*/ 2134 w 3118"/>
                  <a:gd name="T3" fmla="*/ 124 h 804"/>
                  <a:gd name="T4" fmla="*/ 2137 w 3118"/>
                  <a:gd name="T5" fmla="*/ 138 h 804"/>
                  <a:gd name="T6" fmla="*/ 46 w 3118"/>
                  <a:gd name="T7" fmla="*/ 804 h 804"/>
                  <a:gd name="T8" fmla="*/ 42 w 3118"/>
                  <a:gd name="T9" fmla="*/ 790 h 804"/>
                  <a:gd name="T10" fmla="*/ 2134 w 3118"/>
                  <a:gd name="T11" fmla="*/ 124 h 804"/>
                  <a:gd name="T12" fmla="*/ 2134 w 3118"/>
                  <a:gd name="T13" fmla="*/ 124 h 804"/>
                  <a:gd name="T14" fmla="*/ 2135 w 3118"/>
                  <a:gd name="T15" fmla="*/ 124 h 804"/>
                  <a:gd name="T16" fmla="*/ 2136 w 3118"/>
                  <a:gd name="T17" fmla="*/ 131 h 804"/>
                  <a:gd name="T18" fmla="*/ 2134 w 3118"/>
                  <a:gd name="T19" fmla="*/ 124 h 804"/>
                  <a:gd name="T20" fmla="*/ 2135 w 3118"/>
                  <a:gd name="T21" fmla="*/ 124 h 804"/>
                  <a:gd name="T22" fmla="*/ 2976 w 3118"/>
                  <a:gd name="T23" fmla="*/ 0 h 804"/>
                  <a:gd name="T24" fmla="*/ 2977 w 3118"/>
                  <a:gd name="T25" fmla="*/ 14 h 804"/>
                  <a:gd name="T26" fmla="*/ 2136 w 3118"/>
                  <a:gd name="T27" fmla="*/ 138 h 804"/>
                  <a:gd name="T28" fmla="*/ 2135 w 3118"/>
                  <a:gd name="T29" fmla="*/ 124 h 804"/>
                  <a:gd name="T30" fmla="*/ 2976 w 3118"/>
                  <a:gd name="T31" fmla="*/ 0 h 804"/>
                  <a:gd name="T32" fmla="*/ 2978 w 3118"/>
                  <a:gd name="T33" fmla="*/ 0 h 804"/>
                  <a:gd name="T34" fmla="*/ 2981 w 3118"/>
                  <a:gd name="T35" fmla="*/ 1 h 804"/>
                  <a:gd name="T36" fmla="*/ 2977 w 3118"/>
                  <a:gd name="T37" fmla="*/ 7 h 804"/>
                  <a:gd name="T38" fmla="*/ 2976 w 3118"/>
                  <a:gd name="T39" fmla="*/ 0 h 804"/>
                  <a:gd name="T40" fmla="*/ 2981 w 3118"/>
                  <a:gd name="T41" fmla="*/ 1 h 804"/>
                  <a:gd name="T42" fmla="*/ 3105 w 3118"/>
                  <a:gd name="T43" fmla="*/ 96 h 804"/>
                  <a:gd name="T44" fmla="*/ 3096 w 3118"/>
                  <a:gd name="T45" fmla="*/ 108 h 804"/>
                  <a:gd name="T46" fmla="*/ 2972 w 3118"/>
                  <a:gd name="T47" fmla="*/ 12 h 804"/>
                  <a:gd name="T48" fmla="*/ 2981 w 3118"/>
                  <a:gd name="T49" fmla="*/ 1 h 804"/>
                  <a:gd name="T50" fmla="*/ 3105 w 3118"/>
                  <a:gd name="T51" fmla="*/ 96 h 804"/>
                  <a:gd name="T52" fmla="*/ 3118 w 3118"/>
                  <a:gd name="T53" fmla="*/ 107 h 804"/>
                  <a:gd name="T54" fmla="*/ 3102 w 3118"/>
                  <a:gd name="T55" fmla="*/ 109 h 804"/>
                  <a:gd name="T56" fmla="*/ 3100 w 3118"/>
                  <a:gd name="T57" fmla="*/ 102 h 804"/>
                  <a:gd name="T58" fmla="*/ 3105 w 3118"/>
                  <a:gd name="T59" fmla="*/ 96 h 804"/>
                  <a:gd name="T60" fmla="*/ 3102 w 3118"/>
                  <a:gd name="T61" fmla="*/ 109 h 804"/>
                  <a:gd name="T62" fmla="*/ 2210 w 3118"/>
                  <a:gd name="T63" fmla="*/ 240 h 804"/>
                  <a:gd name="T64" fmla="*/ 2207 w 3118"/>
                  <a:gd name="T65" fmla="*/ 226 h 804"/>
                  <a:gd name="T66" fmla="*/ 3099 w 3118"/>
                  <a:gd name="T67" fmla="*/ 95 h 804"/>
                  <a:gd name="T68" fmla="*/ 3102 w 3118"/>
                  <a:gd name="T69" fmla="*/ 109 h 804"/>
                  <a:gd name="T70" fmla="*/ 2206 w 3118"/>
                  <a:gd name="T71" fmla="*/ 227 h 804"/>
                  <a:gd name="T72" fmla="*/ 2207 w 3118"/>
                  <a:gd name="T73" fmla="*/ 227 h 804"/>
                  <a:gd name="T74" fmla="*/ 2207 w 3118"/>
                  <a:gd name="T75" fmla="*/ 226 h 804"/>
                  <a:gd name="T76" fmla="*/ 2209 w 3118"/>
                  <a:gd name="T77" fmla="*/ 234 h 804"/>
                  <a:gd name="T78" fmla="*/ 2206 w 3118"/>
                  <a:gd name="T79" fmla="*/ 227 h 804"/>
                  <a:gd name="T80" fmla="*/ 2211 w 3118"/>
                  <a:gd name="T81" fmla="*/ 240 h 804"/>
                  <a:gd name="T82" fmla="*/ 502 w 3118"/>
                  <a:gd name="T83" fmla="*/ 804 h 804"/>
                  <a:gd name="T84" fmla="*/ 498 w 3118"/>
                  <a:gd name="T85" fmla="*/ 790 h 804"/>
                  <a:gd name="T86" fmla="*/ 2206 w 3118"/>
                  <a:gd name="T87" fmla="*/ 227 h 804"/>
                  <a:gd name="T88" fmla="*/ 2211 w 3118"/>
                  <a:gd name="T89" fmla="*/ 240 h 804"/>
                  <a:gd name="T90" fmla="*/ 502 w 3118"/>
                  <a:gd name="T91" fmla="*/ 804 h 804"/>
                  <a:gd name="T92" fmla="*/ 500 w 3118"/>
                  <a:gd name="T93" fmla="*/ 804 h 804"/>
                  <a:gd name="T94" fmla="*/ 499 w 3118"/>
                  <a:gd name="T95" fmla="*/ 804 h 804"/>
                  <a:gd name="T96" fmla="*/ 499 w 3118"/>
                  <a:gd name="T97" fmla="*/ 796 h 804"/>
                  <a:gd name="T98" fmla="*/ 502 w 3118"/>
                  <a:gd name="T99" fmla="*/ 804 h 804"/>
                  <a:gd name="T100" fmla="*/ 499 w 3118"/>
                  <a:gd name="T101" fmla="*/ 804 h 804"/>
                  <a:gd name="T102" fmla="*/ 45 w 3118"/>
                  <a:gd name="T103" fmla="*/ 804 h 804"/>
                  <a:gd name="T104" fmla="*/ 45 w 3118"/>
                  <a:gd name="T105" fmla="*/ 790 h 804"/>
                  <a:gd name="T106" fmla="*/ 499 w 3118"/>
                  <a:gd name="T107" fmla="*/ 790 h 804"/>
                  <a:gd name="T108" fmla="*/ 499 w 3118"/>
                  <a:gd name="T109" fmla="*/ 804 h 804"/>
                  <a:gd name="T110" fmla="*/ 45 w 3118"/>
                  <a:gd name="T111" fmla="*/ 804 h 804"/>
                  <a:gd name="T112" fmla="*/ 0 w 3118"/>
                  <a:gd name="T113" fmla="*/ 804 h 804"/>
                  <a:gd name="T114" fmla="*/ 42 w 3118"/>
                  <a:gd name="T115" fmla="*/ 790 h 804"/>
                  <a:gd name="T116" fmla="*/ 45 w 3118"/>
                  <a:gd name="T117" fmla="*/ 796 h 804"/>
                  <a:gd name="T118" fmla="*/ 45 w 3118"/>
                  <a:gd name="T119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18" h="804">
                    <a:moveTo>
                      <a:pt x="42" y="790"/>
                    </a:moveTo>
                    <a:lnTo>
                      <a:pt x="2134" y="124"/>
                    </a:lnTo>
                    <a:lnTo>
                      <a:pt x="2137" y="138"/>
                    </a:lnTo>
                    <a:lnTo>
                      <a:pt x="46" y="804"/>
                    </a:lnTo>
                    <a:lnTo>
                      <a:pt x="42" y="790"/>
                    </a:lnTo>
                    <a:close/>
                    <a:moveTo>
                      <a:pt x="2134" y="124"/>
                    </a:moveTo>
                    <a:lnTo>
                      <a:pt x="2134" y="124"/>
                    </a:lnTo>
                    <a:lnTo>
                      <a:pt x="2135" y="124"/>
                    </a:lnTo>
                    <a:lnTo>
                      <a:pt x="2136" y="131"/>
                    </a:lnTo>
                    <a:lnTo>
                      <a:pt x="2134" y="124"/>
                    </a:lnTo>
                    <a:close/>
                    <a:moveTo>
                      <a:pt x="2135" y="124"/>
                    </a:moveTo>
                    <a:lnTo>
                      <a:pt x="2976" y="0"/>
                    </a:lnTo>
                    <a:lnTo>
                      <a:pt x="2977" y="14"/>
                    </a:lnTo>
                    <a:lnTo>
                      <a:pt x="2136" y="138"/>
                    </a:lnTo>
                    <a:lnTo>
                      <a:pt x="2135" y="124"/>
                    </a:lnTo>
                    <a:close/>
                    <a:moveTo>
                      <a:pt x="2976" y="0"/>
                    </a:moveTo>
                    <a:lnTo>
                      <a:pt x="2978" y="0"/>
                    </a:lnTo>
                    <a:lnTo>
                      <a:pt x="2981" y="1"/>
                    </a:lnTo>
                    <a:lnTo>
                      <a:pt x="2977" y="7"/>
                    </a:lnTo>
                    <a:lnTo>
                      <a:pt x="2976" y="0"/>
                    </a:lnTo>
                    <a:close/>
                    <a:moveTo>
                      <a:pt x="2981" y="1"/>
                    </a:moveTo>
                    <a:lnTo>
                      <a:pt x="3105" y="96"/>
                    </a:lnTo>
                    <a:lnTo>
                      <a:pt x="3096" y="108"/>
                    </a:lnTo>
                    <a:lnTo>
                      <a:pt x="2972" y="12"/>
                    </a:lnTo>
                    <a:lnTo>
                      <a:pt x="2981" y="1"/>
                    </a:lnTo>
                    <a:close/>
                    <a:moveTo>
                      <a:pt x="3105" y="96"/>
                    </a:moveTo>
                    <a:lnTo>
                      <a:pt x="3118" y="107"/>
                    </a:lnTo>
                    <a:lnTo>
                      <a:pt x="3102" y="109"/>
                    </a:lnTo>
                    <a:lnTo>
                      <a:pt x="3100" y="102"/>
                    </a:lnTo>
                    <a:lnTo>
                      <a:pt x="3105" y="96"/>
                    </a:lnTo>
                    <a:close/>
                    <a:moveTo>
                      <a:pt x="3102" y="109"/>
                    </a:moveTo>
                    <a:lnTo>
                      <a:pt x="2210" y="240"/>
                    </a:lnTo>
                    <a:lnTo>
                      <a:pt x="2207" y="226"/>
                    </a:lnTo>
                    <a:lnTo>
                      <a:pt x="3099" y="95"/>
                    </a:lnTo>
                    <a:lnTo>
                      <a:pt x="3102" y="109"/>
                    </a:lnTo>
                    <a:close/>
                    <a:moveTo>
                      <a:pt x="2206" y="227"/>
                    </a:moveTo>
                    <a:lnTo>
                      <a:pt x="2207" y="227"/>
                    </a:lnTo>
                    <a:lnTo>
                      <a:pt x="2207" y="226"/>
                    </a:lnTo>
                    <a:lnTo>
                      <a:pt x="2209" y="234"/>
                    </a:lnTo>
                    <a:lnTo>
                      <a:pt x="2206" y="227"/>
                    </a:lnTo>
                    <a:close/>
                    <a:moveTo>
                      <a:pt x="2211" y="240"/>
                    </a:moveTo>
                    <a:lnTo>
                      <a:pt x="502" y="804"/>
                    </a:lnTo>
                    <a:lnTo>
                      <a:pt x="498" y="790"/>
                    </a:lnTo>
                    <a:lnTo>
                      <a:pt x="2206" y="227"/>
                    </a:lnTo>
                    <a:lnTo>
                      <a:pt x="2211" y="240"/>
                    </a:lnTo>
                    <a:close/>
                    <a:moveTo>
                      <a:pt x="502" y="804"/>
                    </a:moveTo>
                    <a:lnTo>
                      <a:pt x="500" y="804"/>
                    </a:lnTo>
                    <a:lnTo>
                      <a:pt x="499" y="804"/>
                    </a:lnTo>
                    <a:lnTo>
                      <a:pt x="499" y="796"/>
                    </a:lnTo>
                    <a:lnTo>
                      <a:pt x="502" y="804"/>
                    </a:lnTo>
                    <a:close/>
                    <a:moveTo>
                      <a:pt x="499" y="804"/>
                    </a:moveTo>
                    <a:lnTo>
                      <a:pt x="45" y="804"/>
                    </a:lnTo>
                    <a:lnTo>
                      <a:pt x="45" y="790"/>
                    </a:lnTo>
                    <a:lnTo>
                      <a:pt x="499" y="790"/>
                    </a:lnTo>
                    <a:lnTo>
                      <a:pt x="499" y="804"/>
                    </a:lnTo>
                    <a:close/>
                    <a:moveTo>
                      <a:pt x="45" y="804"/>
                    </a:moveTo>
                    <a:lnTo>
                      <a:pt x="0" y="804"/>
                    </a:lnTo>
                    <a:lnTo>
                      <a:pt x="42" y="790"/>
                    </a:lnTo>
                    <a:lnTo>
                      <a:pt x="45" y="796"/>
                    </a:lnTo>
                    <a:lnTo>
                      <a:pt x="45" y="80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0" name="Freeform 58"/>
              <p:cNvSpPr>
                <a:spLocks/>
              </p:cNvSpPr>
              <p:nvPr/>
            </p:nvSpPr>
            <p:spPr bwMode="auto">
              <a:xfrm>
                <a:off x="748" y="3820"/>
                <a:ext cx="957" cy="228"/>
              </a:xfrm>
              <a:custGeom>
                <a:avLst/>
                <a:gdLst>
                  <a:gd name="T0" fmla="*/ 446 w 3826"/>
                  <a:gd name="T1" fmla="*/ 874 h 912"/>
                  <a:gd name="T2" fmla="*/ 1721 w 3826"/>
                  <a:gd name="T3" fmla="*/ 417 h 912"/>
                  <a:gd name="T4" fmla="*/ 3826 w 3826"/>
                  <a:gd name="T5" fmla="*/ 72 h 912"/>
                  <a:gd name="T6" fmla="*/ 3709 w 3826"/>
                  <a:gd name="T7" fmla="*/ 0 h 912"/>
                  <a:gd name="T8" fmla="*/ 1692 w 3826"/>
                  <a:gd name="T9" fmla="*/ 343 h 912"/>
                  <a:gd name="T10" fmla="*/ 0 w 3826"/>
                  <a:gd name="T11" fmla="*/ 912 h 912"/>
                  <a:gd name="T12" fmla="*/ 446 w 3826"/>
                  <a:gd name="T13" fmla="*/ 874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26" h="912">
                    <a:moveTo>
                      <a:pt x="446" y="874"/>
                    </a:moveTo>
                    <a:lnTo>
                      <a:pt x="1721" y="417"/>
                    </a:lnTo>
                    <a:lnTo>
                      <a:pt x="3826" y="72"/>
                    </a:lnTo>
                    <a:lnTo>
                      <a:pt x="3709" y="0"/>
                    </a:lnTo>
                    <a:lnTo>
                      <a:pt x="1692" y="343"/>
                    </a:lnTo>
                    <a:lnTo>
                      <a:pt x="0" y="912"/>
                    </a:lnTo>
                    <a:lnTo>
                      <a:pt x="446" y="874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1" name="Freeform 59"/>
              <p:cNvSpPr>
                <a:spLocks noEditPoints="1"/>
              </p:cNvSpPr>
              <p:nvPr/>
            </p:nvSpPr>
            <p:spPr bwMode="auto">
              <a:xfrm>
                <a:off x="734" y="3818"/>
                <a:ext cx="976" cy="233"/>
              </a:xfrm>
              <a:custGeom>
                <a:avLst/>
                <a:gdLst>
                  <a:gd name="T0" fmla="*/ 501 w 3903"/>
                  <a:gd name="T1" fmla="*/ 875 h 931"/>
                  <a:gd name="T2" fmla="*/ 1775 w 3903"/>
                  <a:gd name="T3" fmla="*/ 417 h 931"/>
                  <a:gd name="T4" fmla="*/ 1780 w 3903"/>
                  <a:gd name="T5" fmla="*/ 431 h 931"/>
                  <a:gd name="T6" fmla="*/ 505 w 3903"/>
                  <a:gd name="T7" fmla="*/ 889 h 931"/>
                  <a:gd name="T8" fmla="*/ 501 w 3903"/>
                  <a:gd name="T9" fmla="*/ 875 h 931"/>
                  <a:gd name="T10" fmla="*/ 1775 w 3903"/>
                  <a:gd name="T11" fmla="*/ 417 h 931"/>
                  <a:gd name="T12" fmla="*/ 1777 w 3903"/>
                  <a:gd name="T13" fmla="*/ 417 h 931"/>
                  <a:gd name="T14" fmla="*/ 1777 w 3903"/>
                  <a:gd name="T15" fmla="*/ 417 h 931"/>
                  <a:gd name="T16" fmla="*/ 1778 w 3903"/>
                  <a:gd name="T17" fmla="*/ 425 h 931"/>
                  <a:gd name="T18" fmla="*/ 1775 w 3903"/>
                  <a:gd name="T19" fmla="*/ 417 h 931"/>
                  <a:gd name="T20" fmla="*/ 1777 w 3903"/>
                  <a:gd name="T21" fmla="*/ 417 h 931"/>
                  <a:gd name="T22" fmla="*/ 3883 w 3903"/>
                  <a:gd name="T23" fmla="*/ 74 h 931"/>
                  <a:gd name="T24" fmla="*/ 3884 w 3903"/>
                  <a:gd name="T25" fmla="*/ 88 h 931"/>
                  <a:gd name="T26" fmla="*/ 1779 w 3903"/>
                  <a:gd name="T27" fmla="*/ 431 h 931"/>
                  <a:gd name="T28" fmla="*/ 1777 w 3903"/>
                  <a:gd name="T29" fmla="*/ 417 h 931"/>
                  <a:gd name="T30" fmla="*/ 3887 w 3903"/>
                  <a:gd name="T31" fmla="*/ 75 h 931"/>
                  <a:gd name="T32" fmla="*/ 3903 w 3903"/>
                  <a:gd name="T33" fmla="*/ 84 h 931"/>
                  <a:gd name="T34" fmla="*/ 3884 w 3903"/>
                  <a:gd name="T35" fmla="*/ 88 h 931"/>
                  <a:gd name="T36" fmla="*/ 3883 w 3903"/>
                  <a:gd name="T37" fmla="*/ 80 h 931"/>
                  <a:gd name="T38" fmla="*/ 3887 w 3903"/>
                  <a:gd name="T39" fmla="*/ 75 h 931"/>
                  <a:gd name="T40" fmla="*/ 3880 w 3903"/>
                  <a:gd name="T41" fmla="*/ 87 h 931"/>
                  <a:gd name="T42" fmla="*/ 3763 w 3903"/>
                  <a:gd name="T43" fmla="*/ 14 h 931"/>
                  <a:gd name="T44" fmla="*/ 3770 w 3903"/>
                  <a:gd name="T45" fmla="*/ 1 h 931"/>
                  <a:gd name="T46" fmla="*/ 3887 w 3903"/>
                  <a:gd name="T47" fmla="*/ 75 h 931"/>
                  <a:gd name="T48" fmla="*/ 3880 w 3903"/>
                  <a:gd name="T49" fmla="*/ 87 h 931"/>
                  <a:gd name="T50" fmla="*/ 3766 w 3903"/>
                  <a:gd name="T51" fmla="*/ 1 h 931"/>
                  <a:gd name="T52" fmla="*/ 3769 w 3903"/>
                  <a:gd name="T53" fmla="*/ 0 h 931"/>
                  <a:gd name="T54" fmla="*/ 3770 w 3903"/>
                  <a:gd name="T55" fmla="*/ 1 h 931"/>
                  <a:gd name="T56" fmla="*/ 3766 w 3903"/>
                  <a:gd name="T57" fmla="*/ 8 h 931"/>
                  <a:gd name="T58" fmla="*/ 3766 w 3903"/>
                  <a:gd name="T59" fmla="*/ 1 h 931"/>
                  <a:gd name="T60" fmla="*/ 3767 w 3903"/>
                  <a:gd name="T61" fmla="*/ 14 h 931"/>
                  <a:gd name="T62" fmla="*/ 1750 w 3903"/>
                  <a:gd name="T63" fmla="*/ 358 h 931"/>
                  <a:gd name="T64" fmla="*/ 1747 w 3903"/>
                  <a:gd name="T65" fmla="*/ 345 h 931"/>
                  <a:gd name="T66" fmla="*/ 3766 w 3903"/>
                  <a:gd name="T67" fmla="*/ 1 h 931"/>
                  <a:gd name="T68" fmla="*/ 3767 w 3903"/>
                  <a:gd name="T69" fmla="*/ 14 h 931"/>
                  <a:gd name="T70" fmla="*/ 1746 w 3903"/>
                  <a:gd name="T71" fmla="*/ 345 h 931"/>
                  <a:gd name="T72" fmla="*/ 1747 w 3903"/>
                  <a:gd name="T73" fmla="*/ 345 h 931"/>
                  <a:gd name="T74" fmla="*/ 1747 w 3903"/>
                  <a:gd name="T75" fmla="*/ 345 h 931"/>
                  <a:gd name="T76" fmla="*/ 1749 w 3903"/>
                  <a:gd name="T77" fmla="*/ 351 h 931"/>
                  <a:gd name="T78" fmla="*/ 1746 w 3903"/>
                  <a:gd name="T79" fmla="*/ 345 h 931"/>
                  <a:gd name="T80" fmla="*/ 1751 w 3903"/>
                  <a:gd name="T81" fmla="*/ 358 h 931"/>
                  <a:gd name="T82" fmla="*/ 58 w 3903"/>
                  <a:gd name="T83" fmla="*/ 926 h 931"/>
                  <a:gd name="T84" fmla="*/ 54 w 3903"/>
                  <a:gd name="T85" fmla="*/ 914 h 931"/>
                  <a:gd name="T86" fmla="*/ 1746 w 3903"/>
                  <a:gd name="T87" fmla="*/ 345 h 931"/>
                  <a:gd name="T88" fmla="*/ 1751 w 3903"/>
                  <a:gd name="T89" fmla="*/ 358 h 931"/>
                  <a:gd name="T90" fmla="*/ 57 w 3903"/>
                  <a:gd name="T91" fmla="*/ 926 h 931"/>
                  <a:gd name="T92" fmla="*/ 0 w 3903"/>
                  <a:gd name="T93" fmla="*/ 931 h 931"/>
                  <a:gd name="T94" fmla="*/ 54 w 3903"/>
                  <a:gd name="T95" fmla="*/ 914 h 931"/>
                  <a:gd name="T96" fmla="*/ 57 w 3903"/>
                  <a:gd name="T97" fmla="*/ 920 h 931"/>
                  <a:gd name="T98" fmla="*/ 57 w 3903"/>
                  <a:gd name="T99" fmla="*/ 926 h 931"/>
                  <a:gd name="T100" fmla="*/ 56 w 3903"/>
                  <a:gd name="T101" fmla="*/ 914 h 931"/>
                  <a:gd name="T102" fmla="*/ 502 w 3903"/>
                  <a:gd name="T103" fmla="*/ 875 h 931"/>
                  <a:gd name="T104" fmla="*/ 503 w 3903"/>
                  <a:gd name="T105" fmla="*/ 889 h 931"/>
                  <a:gd name="T106" fmla="*/ 57 w 3903"/>
                  <a:gd name="T107" fmla="*/ 926 h 931"/>
                  <a:gd name="T108" fmla="*/ 56 w 3903"/>
                  <a:gd name="T109" fmla="*/ 914 h 931"/>
                  <a:gd name="T110" fmla="*/ 505 w 3903"/>
                  <a:gd name="T111" fmla="*/ 889 h 931"/>
                  <a:gd name="T112" fmla="*/ 505 w 3903"/>
                  <a:gd name="T113" fmla="*/ 889 h 931"/>
                  <a:gd name="T114" fmla="*/ 503 w 3903"/>
                  <a:gd name="T115" fmla="*/ 889 h 931"/>
                  <a:gd name="T116" fmla="*/ 503 w 3903"/>
                  <a:gd name="T117" fmla="*/ 882 h 931"/>
                  <a:gd name="T118" fmla="*/ 505 w 3903"/>
                  <a:gd name="T119" fmla="*/ 889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03" h="931">
                    <a:moveTo>
                      <a:pt x="501" y="875"/>
                    </a:moveTo>
                    <a:lnTo>
                      <a:pt x="1775" y="417"/>
                    </a:lnTo>
                    <a:lnTo>
                      <a:pt x="1780" y="431"/>
                    </a:lnTo>
                    <a:lnTo>
                      <a:pt x="505" y="889"/>
                    </a:lnTo>
                    <a:lnTo>
                      <a:pt x="501" y="875"/>
                    </a:lnTo>
                    <a:close/>
                    <a:moveTo>
                      <a:pt x="1775" y="417"/>
                    </a:moveTo>
                    <a:lnTo>
                      <a:pt x="1777" y="417"/>
                    </a:lnTo>
                    <a:lnTo>
                      <a:pt x="1777" y="417"/>
                    </a:lnTo>
                    <a:lnTo>
                      <a:pt x="1778" y="425"/>
                    </a:lnTo>
                    <a:lnTo>
                      <a:pt x="1775" y="417"/>
                    </a:lnTo>
                    <a:close/>
                    <a:moveTo>
                      <a:pt x="1777" y="417"/>
                    </a:moveTo>
                    <a:lnTo>
                      <a:pt x="3883" y="74"/>
                    </a:lnTo>
                    <a:lnTo>
                      <a:pt x="3884" y="88"/>
                    </a:lnTo>
                    <a:lnTo>
                      <a:pt x="1779" y="431"/>
                    </a:lnTo>
                    <a:lnTo>
                      <a:pt x="1777" y="417"/>
                    </a:lnTo>
                    <a:close/>
                    <a:moveTo>
                      <a:pt x="3887" y="75"/>
                    </a:moveTo>
                    <a:lnTo>
                      <a:pt x="3903" y="84"/>
                    </a:lnTo>
                    <a:lnTo>
                      <a:pt x="3884" y="88"/>
                    </a:lnTo>
                    <a:lnTo>
                      <a:pt x="3883" y="80"/>
                    </a:lnTo>
                    <a:lnTo>
                      <a:pt x="3887" y="75"/>
                    </a:lnTo>
                    <a:close/>
                    <a:moveTo>
                      <a:pt x="3880" y="87"/>
                    </a:moveTo>
                    <a:lnTo>
                      <a:pt x="3763" y="14"/>
                    </a:lnTo>
                    <a:lnTo>
                      <a:pt x="3770" y="1"/>
                    </a:lnTo>
                    <a:lnTo>
                      <a:pt x="3887" y="75"/>
                    </a:lnTo>
                    <a:lnTo>
                      <a:pt x="3880" y="87"/>
                    </a:lnTo>
                    <a:close/>
                    <a:moveTo>
                      <a:pt x="3766" y="1"/>
                    </a:moveTo>
                    <a:lnTo>
                      <a:pt x="3769" y="0"/>
                    </a:lnTo>
                    <a:lnTo>
                      <a:pt x="3770" y="1"/>
                    </a:lnTo>
                    <a:lnTo>
                      <a:pt x="3766" y="8"/>
                    </a:lnTo>
                    <a:lnTo>
                      <a:pt x="3766" y="1"/>
                    </a:lnTo>
                    <a:close/>
                    <a:moveTo>
                      <a:pt x="3767" y="14"/>
                    </a:moveTo>
                    <a:lnTo>
                      <a:pt x="1750" y="358"/>
                    </a:lnTo>
                    <a:lnTo>
                      <a:pt x="1747" y="345"/>
                    </a:lnTo>
                    <a:lnTo>
                      <a:pt x="3766" y="1"/>
                    </a:lnTo>
                    <a:lnTo>
                      <a:pt x="3767" y="14"/>
                    </a:lnTo>
                    <a:close/>
                    <a:moveTo>
                      <a:pt x="1746" y="345"/>
                    </a:moveTo>
                    <a:lnTo>
                      <a:pt x="1747" y="345"/>
                    </a:lnTo>
                    <a:lnTo>
                      <a:pt x="1747" y="345"/>
                    </a:lnTo>
                    <a:lnTo>
                      <a:pt x="1749" y="351"/>
                    </a:lnTo>
                    <a:lnTo>
                      <a:pt x="1746" y="345"/>
                    </a:lnTo>
                    <a:close/>
                    <a:moveTo>
                      <a:pt x="1751" y="358"/>
                    </a:moveTo>
                    <a:lnTo>
                      <a:pt x="58" y="926"/>
                    </a:lnTo>
                    <a:lnTo>
                      <a:pt x="54" y="914"/>
                    </a:lnTo>
                    <a:lnTo>
                      <a:pt x="1746" y="345"/>
                    </a:lnTo>
                    <a:lnTo>
                      <a:pt x="1751" y="358"/>
                    </a:lnTo>
                    <a:close/>
                    <a:moveTo>
                      <a:pt x="57" y="926"/>
                    </a:moveTo>
                    <a:lnTo>
                      <a:pt x="0" y="931"/>
                    </a:lnTo>
                    <a:lnTo>
                      <a:pt x="54" y="914"/>
                    </a:lnTo>
                    <a:lnTo>
                      <a:pt x="57" y="920"/>
                    </a:lnTo>
                    <a:lnTo>
                      <a:pt x="57" y="926"/>
                    </a:lnTo>
                    <a:close/>
                    <a:moveTo>
                      <a:pt x="56" y="914"/>
                    </a:moveTo>
                    <a:lnTo>
                      <a:pt x="502" y="875"/>
                    </a:lnTo>
                    <a:lnTo>
                      <a:pt x="503" y="889"/>
                    </a:lnTo>
                    <a:lnTo>
                      <a:pt x="57" y="926"/>
                    </a:lnTo>
                    <a:lnTo>
                      <a:pt x="56" y="914"/>
                    </a:lnTo>
                    <a:close/>
                    <a:moveTo>
                      <a:pt x="505" y="889"/>
                    </a:moveTo>
                    <a:lnTo>
                      <a:pt x="505" y="889"/>
                    </a:lnTo>
                    <a:lnTo>
                      <a:pt x="503" y="889"/>
                    </a:lnTo>
                    <a:lnTo>
                      <a:pt x="503" y="882"/>
                    </a:lnTo>
                    <a:lnTo>
                      <a:pt x="505" y="889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2" name="Freeform 60"/>
              <p:cNvSpPr>
                <a:spLocks noEditPoints="1"/>
              </p:cNvSpPr>
              <p:nvPr/>
            </p:nvSpPr>
            <p:spPr bwMode="auto">
              <a:xfrm>
                <a:off x="319" y="4010"/>
                <a:ext cx="4868" cy="211"/>
              </a:xfrm>
              <a:custGeom>
                <a:avLst/>
                <a:gdLst>
                  <a:gd name="T0" fmla="*/ 1 w 19470"/>
                  <a:gd name="T1" fmla="*/ 158 h 845"/>
                  <a:gd name="T2" fmla="*/ 899 w 19470"/>
                  <a:gd name="T3" fmla="*/ 169 h 845"/>
                  <a:gd name="T4" fmla="*/ 898 w 19470"/>
                  <a:gd name="T5" fmla="*/ 225 h 845"/>
                  <a:gd name="T6" fmla="*/ 0 w 19470"/>
                  <a:gd name="T7" fmla="*/ 214 h 845"/>
                  <a:gd name="T8" fmla="*/ 1 w 19470"/>
                  <a:gd name="T9" fmla="*/ 158 h 845"/>
                  <a:gd name="T10" fmla="*/ 900 w 19470"/>
                  <a:gd name="T11" fmla="*/ 225 h 845"/>
                  <a:gd name="T12" fmla="*/ 900 w 19470"/>
                  <a:gd name="T13" fmla="*/ 225 h 845"/>
                  <a:gd name="T14" fmla="*/ 898 w 19470"/>
                  <a:gd name="T15" fmla="*/ 225 h 845"/>
                  <a:gd name="T16" fmla="*/ 898 w 19470"/>
                  <a:gd name="T17" fmla="*/ 197 h 845"/>
                  <a:gd name="T18" fmla="*/ 900 w 19470"/>
                  <a:gd name="T19" fmla="*/ 225 h 845"/>
                  <a:gd name="T20" fmla="*/ 896 w 19470"/>
                  <a:gd name="T21" fmla="*/ 169 h 845"/>
                  <a:gd name="T22" fmla="*/ 3376 w 19470"/>
                  <a:gd name="T23" fmla="*/ 0 h 845"/>
                  <a:gd name="T24" fmla="*/ 3379 w 19470"/>
                  <a:gd name="T25" fmla="*/ 56 h 845"/>
                  <a:gd name="T26" fmla="*/ 900 w 19470"/>
                  <a:gd name="T27" fmla="*/ 225 h 845"/>
                  <a:gd name="T28" fmla="*/ 896 w 19470"/>
                  <a:gd name="T29" fmla="*/ 169 h 845"/>
                  <a:gd name="T30" fmla="*/ 3376 w 19470"/>
                  <a:gd name="T31" fmla="*/ 0 h 845"/>
                  <a:gd name="T32" fmla="*/ 3377 w 19470"/>
                  <a:gd name="T33" fmla="*/ 0 h 845"/>
                  <a:gd name="T34" fmla="*/ 3379 w 19470"/>
                  <a:gd name="T35" fmla="*/ 0 h 845"/>
                  <a:gd name="T36" fmla="*/ 3378 w 19470"/>
                  <a:gd name="T37" fmla="*/ 28 h 845"/>
                  <a:gd name="T38" fmla="*/ 3376 w 19470"/>
                  <a:gd name="T39" fmla="*/ 0 h 845"/>
                  <a:gd name="T40" fmla="*/ 3379 w 19470"/>
                  <a:gd name="T41" fmla="*/ 0 h 845"/>
                  <a:gd name="T42" fmla="*/ 19470 w 19470"/>
                  <a:gd name="T43" fmla="*/ 790 h 845"/>
                  <a:gd name="T44" fmla="*/ 19468 w 19470"/>
                  <a:gd name="T45" fmla="*/ 845 h 845"/>
                  <a:gd name="T46" fmla="*/ 3377 w 19470"/>
                  <a:gd name="T47" fmla="*/ 56 h 845"/>
                  <a:gd name="T48" fmla="*/ 3379 w 19470"/>
                  <a:gd name="T49" fmla="*/ 0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470" h="845">
                    <a:moveTo>
                      <a:pt x="1" y="158"/>
                    </a:moveTo>
                    <a:lnTo>
                      <a:pt x="899" y="169"/>
                    </a:lnTo>
                    <a:lnTo>
                      <a:pt x="898" y="225"/>
                    </a:lnTo>
                    <a:lnTo>
                      <a:pt x="0" y="214"/>
                    </a:lnTo>
                    <a:lnTo>
                      <a:pt x="1" y="158"/>
                    </a:lnTo>
                    <a:close/>
                    <a:moveTo>
                      <a:pt x="900" y="225"/>
                    </a:moveTo>
                    <a:lnTo>
                      <a:pt x="900" y="225"/>
                    </a:lnTo>
                    <a:lnTo>
                      <a:pt x="898" y="225"/>
                    </a:lnTo>
                    <a:lnTo>
                      <a:pt x="898" y="197"/>
                    </a:lnTo>
                    <a:lnTo>
                      <a:pt x="900" y="225"/>
                    </a:lnTo>
                    <a:close/>
                    <a:moveTo>
                      <a:pt x="896" y="169"/>
                    </a:moveTo>
                    <a:lnTo>
                      <a:pt x="3376" y="0"/>
                    </a:lnTo>
                    <a:lnTo>
                      <a:pt x="3379" y="56"/>
                    </a:lnTo>
                    <a:lnTo>
                      <a:pt x="900" y="225"/>
                    </a:lnTo>
                    <a:lnTo>
                      <a:pt x="896" y="169"/>
                    </a:lnTo>
                    <a:close/>
                    <a:moveTo>
                      <a:pt x="3376" y="0"/>
                    </a:moveTo>
                    <a:lnTo>
                      <a:pt x="3377" y="0"/>
                    </a:lnTo>
                    <a:lnTo>
                      <a:pt x="3379" y="0"/>
                    </a:lnTo>
                    <a:lnTo>
                      <a:pt x="3378" y="28"/>
                    </a:lnTo>
                    <a:lnTo>
                      <a:pt x="3376" y="0"/>
                    </a:lnTo>
                    <a:close/>
                    <a:moveTo>
                      <a:pt x="3379" y="0"/>
                    </a:moveTo>
                    <a:lnTo>
                      <a:pt x="19470" y="790"/>
                    </a:lnTo>
                    <a:lnTo>
                      <a:pt x="19468" y="845"/>
                    </a:lnTo>
                    <a:lnTo>
                      <a:pt x="3377" y="56"/>
                    </a:lnTo>
                    <a:lnTo>
                      <a:pt x="3379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3" name="Freeform 61"/>
              <p:cNvSpPr>
                <a:spLocks noEditPoints="1"/>
              </p:cNvSpPr>
              <p:nvPr/>
            </p:nvSpPr>
            <p:spPr bwMode="auto">
              <a:xfrm>
                <a:off x="288" y="2888"/>
                <a:ext cx="5084" cy="206"/>
              </a:xfrm>
              <a:custGeom>
                <a:avLst/>
                <a:gdLst>
                  <a:gd name="T0" fmla="*/ 20337 w 20337"/>
                  <a:gd name="T1" fmla="*/ 14 h 826"/>
                  <a:gd name="T2" fmla="*/ 20337 w 20337"/>
                  <a:gd name="T3" fmla="*/ 812 h 826"/>
                  <a:gd name="T4" fmla="*/ 20309 w 20337"/>
                  <a:gd name="T5" fmla="*/ 812 h 826"/>
                  <a:gd name="T6" fmla="*/ 20309 w 20337"/>
                  <a:gd name="T7" fmla="*/ 14 h 826"/>
                  <a:gd name="T8" fmla="*/ 20337 w 20337"/>
                  <a:gd name="T9" fmla="*/ 14 h 826"/>
                  <a:gd name="T10" fmla="*/ 20337 w 20337"/>
                  <a:gd name="T11" fmla="*/ 812 h 826"/>
                  <a:gd name="T12" fmla="*/ 20337 w 20337"/>
                  <a:gd name="T13" fmla="*/ 826 h 826"/>
                  <a:gd name="T14" fmla="*/ 20323 w 20337"/>
                  <a:gd name="T15" fmla="*/ 826 h 826"/>
                  <a:gd name="T16" fmla="*/ 20323 w 20337"/>
                  <a:gd name="T17" fmla="*/ 812 h 826"/>
                  <a:gd name="T18" fmla="*/ 20337 w 20337"/>
                  <a:gd name="T19" fmla="*/ 812 h 826"/>
                  <a:gd name="T20" fmla="*/ 20323 w 20337"/>
                  <a:gd name="T21" fmla="*/ 826 h 826"/>
                  <a:gd name="T22" fmla="*/ 14 w 20337"/>
                  <a:gd name="T23" fmla="*/ 826 h 826"/>
                  <a:gd name="T24" fmla="*/ 14 w 20337"/>
                  <a:gd name="T25" fmla="*/ 798 h 826"/>
                  <a:gd name="T26" fmla="*/ 20323 w 20337"/>
                  <a:gd name="T27" fmla="*/ 798 h 826"/>
                  <a:gd name="T28" fmla="*/ 20323 w 20337"/>
                  <a:gd name="T29" fmla="*/ 826 h 826"/>
                  <a:gd name="T30" fmla="*/ 14 w 20337"/>
                  <a:gd name="T31" fmla="*/ 826 h 826"/>
                  <a:gd name="T32" fmla="*/ 0 w 20337"/>
                  <a:gd name="T33" fmla="*/ 826 h 826"/>
                  <a:gd name="T34" fmla="*/ 0 w 20337"/>
                  <a:gd name="T35" fmla="*/ 812 h 826"/>
                  <a:gd name="T36" fmla="*/ 14 w 20337"/>
                  <a:gd name="T37" fmla="*/ 812 h 826"/>
                  <a:gd name="T38" fmla="*/ 14 w 20337"/>
                  <a:gd name="T39" fmla="*/ 826 h 826"/>
                  <a:gd name="T40" fmla="*/ 0 w 20337"/>
                  <a:gd name="T41" fmla="*/ 812 h 826"/>
                  <a:gd name="T42" fmla="*/ 1 w 20337"/>
                  <a:gd name="T43" fmla="*/ 15 h 826"/>
                  <a:gd name="T44" fmla="*/ 29 w 20337"/>
                  <a:gd name="T45" fmla="*/ 15 h 826"/>
                  <a:gd name="T46" fmla="*/ 28 w 20337"/>
                  <a:gd name="T47" fmla="*/ 812 h 826"/>
                  <a:gd name="T48" fmla="*/ 0 w 20337"/>
                  <a:gd name="T49" fmla="*/ 812 h 826"/>
                  <a:gd name="T50" fmla="*/ 1 w 20337"/>
                  <a:gd name="T51" fmla="*/ 15 h 826"/>
                  <a:gd name="T52" fmla="*/ 1 w 20337"/>
                  <a:gd name="T53" fmla="*/ 1 h 826"/>
                  <a:gd name="T54" fmla="*/ 15 w 20337"/>
                  <a:gd name="T55" fmla="*/ 1 h 826"/>
                  <a:gd name="T56" fmla="*/ 15 w 20337"/>
                  <a:gd name="T57" fmla="*/ 15 h 826"/>
                  <a:gd name="T58" fmla="*/ 1 w 20337"/>
                  <a:gd name="T59" fmla="*/ 15 h 826"/>
                  <a:gd name="T60" fmla="*/ 15 w 20337"/>
                  <a:gd name="T61" fmla="*/ 1 h 826"/>
                  <a:gd name="T62" fmla="*/ 20323 w 20337"/>
                  <a:gd name="T63" fmla="*/ 0 h 826"/>
                  <a:gd name="T64" fmla="*/ 20323 w 20337"/>
                  <a:gd name="T65" fmla="*/ 28 h 826"/>
                  <a:gd name="T66" fmla="*/ 15 w 20337"/>
                  <a:gd name="T67" fmla="*/ 29 h 826"/>
                  <a:gd name="T68" fmla="*/ 15 w 20337"/>
                  <a:gd name="T69" fmla="*/ 1 h 826"/>
                  <a:gd name="T70" fmla="*/ 20323 w 20337"/>
                  <a:gd name="T71" fmla="*/ 0 h 826"/>
                  <a:gd name="T72" fmla="*/ 20337 w 20337"/>
                  <a:gd name="T73" fmla="*/ 0 h 826"/>
                  <a:gd name="T74" fmla="*/ 20337 w 20337"/>
                  <a:gd name="T75" fmla="*/ 14 h 826"/>
                  <a:gd name="T76" fmla="*/ 20323 w 20337"/>
                  <a:gd name="T77" fmla="*/ 14 h 826"/>
                  <a:gd name="T78" fmla="*/ 20323 w 20337"/>
                  <a:gd name="T79" fmla="*/ 0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337" h="826">
                    <a:moveTo>
                      <a:pt x="20337" y="14"/>
                    </a:moveTo>
                    <a:lnTo>
                      <a:pt x="20337" y="812"/>
                    </a:lnTo>
                    <a:lnTo>
                      <a:pt x="20309" y="812"/>
                    </a:lnTo>
                    <a:lnTo>
                      <a:pt x="20309" y="14"/>
                    </a:lnTo>
                    <a:lnTo>
                      <a:pt x="20337" y="14"/>
                    </a:lnTo>
                    <a:close/>
                    <a:moveTo>
                      <a:pt x="20337" y="812"/>
                    </a:moveTo>
                    <a:lnTo>
                      <a:pt x="20337" y="826"/>
                    </a:lnTo>
                    <a:lnTo>
                      <a:pt x="20323" y="826"/>
                    </a:lnTo>
                    <a:lnTo>
                      <a:pt x="20323" y="812"/>
                    </a:lnTo>
                    <a:lnTo>
                      <a:pt x="20337" y="812"/>
                    </a:lnTo>
                    <a:close/>
                    <a:moveTo>
                      <a:pt x="20323" y="826"/>
                    </a:moveTo>
                    <a:lnTo>
                      <a:pt x="14" y="826"/>
                    </a:lnTo>
                    <a:lnTo>
                      <a:pt x="14" y="798"/>
                    </a:lnTo>
                    <a:lnTo>
                      <a:pt x="20323" y="798"/>
                    </a:lnTo>
                    <a:lnTo>
                      <a:pt x="20323" y="826"/>
                    </a:lnTo>
                    <a:close/>
                    <a:moveTo>
                      <a:pt x="14" y="826"/>
                    </a:moveTo>
                    <a:lnTo>
                      <a:pt x="0" y="826"/>
                    </a:lnTo>
                    <a:lnTo>
                      <a:pt x="0" y="812"/>
                    </a:lnTo>
                    <a:lnTo>
                      <a:pt x="14" y="812"/>
                    </a:lnTo>
                    <a:lnTo>
                      <a:pt x="14" y="826"/>
                    </a:lnTo>
                    <a:close/>
                    <a:moveTo>
                      <a:pt x="0" y="812"/>
                    </a:moveTo>
                    <a:lnTo>
                      <a:pt x="1" y="15"/>
                    </a:lnTo>
                    <a:lnTo>
                      <a:pt x="29" y="15"/>
                    </a:lnTo>
                    <a:lnTo>
                      <a:pt x="28" y="812"/>
                    </a:lnTo>
                    <a:lnTo>
                      <a:pt x="0" y="812"/>
                    </a:lnTo>
                    <a:close/>
                    <a:moveTo>
                      <a:pt x="1" y="15"/>
                    </a:moveTo>
                    <a:lnTo>
                      <a:pt x="1" y="1"/>
                    </a:lnTo>
                    <a:lnTo>
                      <a:pt x="15" y="1"/>
                    </a:lnTo>
                    <a:lnTo>
                      <a:pt x="15" y="15"/>
                    </a:lnTo>
                    <a:lnTo>
                      <a:pt x="1" y="15"/>
                    </a:lnTo>
                    <a:close/>
                    <a:moveTo>
                      <a:pt x="15" y="1"/>
                    </a:moveTo>
                    <a:lnTo>
                      <a:pt x="20323" y="0"/>
                    </a:lnTo>
                    <a:lnTo>
                      <a:pt x="20323" y="28"/>
                    </a:lnTo>
                    <a:lnTo>
                      <a:pt x="15" y="29"/>
                    </a:lnTo>
                    <a:lnTo>
                      <a:pt x="15" y="1"/>
                    </a:lnTo>
                    <a:close/>
                    <a:moveTo>
                      <a:pt x="20323" y="0"/>
                    </a:moveTo>
                    <a:lnTo>
                      <a:pt x="20337" y="0"/>
                    </a:lnTo>
                    <a:lnTo>
                      <a:pt x="20337" y="14"/>
                    </a:lnTo>
                    <a:lnTo>
                      <a:pt x="20323" y="14"/>
                    </a:lnTo>
                    <a:lnTo>
                      <a:pt x="20323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4" name="Freeform 62"/>
              <p:cNvSpPr>
                <a:spLocks/>
              </p:cNvSpPr>
              <p:nvPr/>
            </p:nvSpPr>
            <p:spPr bwMode="auto">
              <a:xfrm>
                <a:off x="3818" y="75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5" name="Freeform 63"/>
              <p:cNvSpPr>
                <a:spLocks/>
              </p:cNvSpPr>
              <p:nvPr/>
            </p:nvSpPr>
            <p:spPr bwMode="auto">
              <a:xfrm>
                <a:off x="3817" y="76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6" name="Freeform 64"/>
              <p:cNvSpPr>
                <a:spLocks/>
              </p:cNvSpPr>
              <p:nvPr/>
            </p:nvSpPr>
            <p:spPr bwMode="auto">
              <a:xfrm>
                <a:off x="3816" y="776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7" name="Freeform 65"/>
              <p:cNvSpPr>
                <a:spLocks/>
              </p:cNvSpPr>
              <p:nvPr/>
            </p:nvSpPr>
            <p:spPr bwMode="auto">
              <a:xfrm>
                <a:off x="3815" y="787"/>
                <a:ext cx="4" cy="7"/>
              </a:xfrm>
              <a:custGeom>
                <a:avLst/>
                <a:gdLst>
                  <a:gd name="T0" fmla="*/ 13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3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3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8" name="Freeform 66"/>
              <p:cNvSpPr>
                <a:spLocks/>
              </p:cNvSpPr>
              <p:nvPr/>
            </p:nvSpPr>
            <p:spPr bwMode="auto">
              <a:xfrm>
                <a:off x="3813" y="797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79" name="Freeform 67"/>
              <p:cNvSpPr>
                <a:spLocks/>
              </p:cNvSpPr>
              <p:nvPr/>
            </p:nvSpPr>
            <p:spPr bwMode="auto">
              <a:xfrm>
                <a:off x="3812" y="807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0" name="Freeform 68"/>
              <p:cNvSpPr>
                <a:spLocks/>
              </p:cNvSpPr>
              <p:nvPr/>
            </p:nvSpPr>
            <p:spPr bwMode="auto">
              <a:xfrm>
                <a:off x="3811" y="817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1" name="Freeform 69"/>
              <p:cNvSpPr>
                <a:spLocks/>
              </p:cNvSpPr>
              <p:nvPr/>
            </p:nvSpPr>
            <p:spPr bwMode="auto">
              <a:xfrm>
                <a:off x="3810" y="828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2" name="Freeform 70"/>
              <p:cNvSpPr>
                <a:spLocks/>
              </p:cNvSpPr>
              <p:nvPr/>
            </p:nvSpPr>
            <p:spPr bwMode="auto">
              <a:xfrm>
                <a:off x="3809" y="838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3" name="Freeform 71"/>
              <p:cNvSpPr>
                <a:spLocks/>
              </p:cNvSpPr>
              <p:nvPr/>
            </p:nvSpPr>
            <p:spPr bwMode="auto">
              <a:xfrm>
                <a:off x="3807" y="849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4" name="Freeform 72"/>
              <p:cNvSpPr>
                <a:spLocks/>
              </p:cNvSpPr>
              <p:nvPr/>
            </p:nvSpPr>
            <p:spPr bwMode="auto">
              <a:xfrm>
                <a:off x="3806" y="859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5" name="Freeform 73"/>
              <p:cNvSpPr>
                <a:spLocks/>
              </p:cNvSpPr>
              <p:nvPr/>
            </p:nvSpPr>
            <p:spPr bwMode="auto">
              <a:xfrm>
                <a:off x="3805" y="869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6" name="Freeform 74"/>
              <p:cNvSpPr>
                <a:spLocks/>
              </p:cNvSpPr>
              <p:nvPr/>
            </p:nvSpPr>
            <p:spPr bwMode="auto">
              <a:xfrm>
                <a:off x="3804" y="879"/>
                <a:ext cx="4" cy="8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6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7" name="Freeform 75"/>
              <p:cNvSpPr>
                <a:spLocks/>
              </p:cNvSpPr>
              <p:nvPr/>
            </p:nvSpPr>
            <p:spPr bwMode="auto">
              <a:xfrm>
                <a:off x="3803" y="890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8" name="Freeform 76"/>
              <p:cNvSpPr>
                <a:spLocks/>
              </p:cNvSpPr>
              <p:nvPr/>
            </p:nvSpPr>
            <p:spPr bwMode="auto">
              <a:xfrm>
                <a:off x="3801" y="900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4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89" name="Freeform 77"/>
              <p:cNvSpPr>
                <a:spLocks/>
              </p:cNvSpPr>
              <p:nvPr/>
            </p:nvSpPr>
            <p:spPr bwMode="auto">
              <a:xfrm>
                <a:off x="3800" y="910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0" name="Freeform 78"/>
              <p:cNvSpPr>
                <a:spLocks/>
              </p:cNvSpPr>
              <p:nvPr/>
            </p:nvSpPr>
            <p:spPr bwMode="auto">
              <a:xfrm>
                <a:off x="3799" y="920"/>
                <a:ext cx="4" cy="8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1" name="Freeform 79"/>
              <p:cNvSpPr>
                <a:spLocks/>
              </p:cNvSpPr>
              <p:nvPr/>
            </p:nvSpPr>
            <p:spPr bwMode="auto">
              <a:xfrm>
                <a:off x="3798" y="931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2" name="Freeform 80"/>
              <p:cNvSpPr>
                <a:spLocks/>
              </p:cNvSpPr>
              <p:nvPr/>
            </p:nvSpPr>
            <p:spPr bwMode="auto">
              <a:xfrm>
                <a:off x="3796" y="941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3" name="Freeform 81"/>
              <p:cNvSpPr>
                <a:spLocks/>
              </p:cNvSpPr>
              <p:nvPr/>
            </p:nvSpPr>
            <p:spPr bwMode="auto">
              <a:xfrm>
                <a:off x="3795" y="952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4" name="Freeform 82"/>
              <p:cNvSpPr>
                <a:spLocks/>
              </p:cNvSpPr>
              <p:nvPr/>
            </p:nvSpPr>
            <p:spPr bwMode="auto">
              <a:xfrm>
                <a:off x="3794" y="962"/>
                <a:ext cx="4" cy="7"/>
              </a:xfrm>
              <a:custGeom>
                <a:avLst/>
                <a:gdLst>
                  <a:gd name="T0" fmla="*/ 13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3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3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5" name="Freeform 83"/>
              <p:cNvSpPr>
                <a:spLocks/>
              </p:cNvSpPr>
              <p:nvPr/>
            </p:nvSpPr>
            <p:spPr bwMode="auto">
              <a:xfrm>
                <a:off x="3793" y="97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6" name="Freeform 84"/>
              <p:cNvSpPr>
                <a:spLocks/>
              </p:cNvSpPr>
              <p:nvPr/>
            </p:nvSpPr>
            <p:spPr bwMode="auto">
              <a:xfrm>
                <a:off x="3792" y="982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7" name="Freeform 85"/>
              <p:cNvSpPr>
                <a:spLocks/>
              </p:cNvSpPr>
              <p:nvPr/>
            </p:nvSpPr>
            <p:spPr bwMode="auto">
              <a:xfrm>
                <a:off x="3790" y="993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8" name="Freeform 86"/>
              <p:cNvSpPr>
                <a:spLocks/>
              </p:cNvSpPr>
              <p:nvPr/>
            </p:nvSpPr>
            <p:spPr bwMode="auto">
              <a:xfrm>
                <a:off x="3789" y="1003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99" name="Freeform 87"/>
              <p:cNvSpPr>
                <a:spLocks/>
              </p:cNvSpPr>
              <p:nvPr/>
            </p:nvSpPr>
            <p:spPr bwMode="auto">
              <a:xfrm>
                <a:off x="3788" y="1013"/>
                <a:ext cx="4" cy="8"/>
              </a:xfrm>
              <a:custGeom>
                <a:avLst/>
                <a:gdLst>
                  <a:gd name="T0" fmla="*/ 13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3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3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0" name="Freeform 88"/>
              <p:cNvSpPr>
                <a:spLocks/>
              </p:cNvSpPr>
              <p:nvPr/>
            </p:nvSpPr>
            <p:spPr bwMode="auto">
              <a:xfrm>
                <a:off x="3787" y="1024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1" name="Freeform 89"/>
              <p:cNvSpPr>
                <a:spLocks/>
              </p:cNvSpPr>
              <p:nvPr/>
            </p:nvSpPr>
            <p:spPr bwMode="auto">
              <a:xfrm>
                <a:off x="3786" y="1034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4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2" name="Freeform 90"/>
              <p:cNvSpPr>
                <a:spLocks/>
              </p:cNvSpPr>
              <p:nvPr/>
            </p:nvSpPr>
            <p:spPr bwMode="auto">
              <a:xfrm>
                <a:off x="3784" y="1044"/>
                <a:ext cx="5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3" name="Freeform 91"/>
              <p:cNvSpPr>
                <a:spLocks/>
              </p:cNvSpPr>
              <p:nvPr/>
            </p:nvSpPr>
            <p:spPr bwMode="auto">
              <a:xfrm>
                <a:off x="3783" y="1055"/>
                <a:ext cx="5" cy="7"/>
              </a:xfrm>
              <a:custGeom>
                <a:avLst/>
                <a:gdLst>
                  <a:gd name="T0" fmla="*/ 13 w 16"/>
                  <a:gd name="T1" fmla="*/ 29 h 29"/>
                  <a:gd name="T2" fmla="*/ 0 w 16"/>
                  <a:gd name="T3" fmla="*/ 26 h 29"/>
                  <a:gd name="T4" fmla="*/ 2 w 16"/>
                  <a:gd name="T5" fmla="*/ 0 h 29"/>
                  <a:gd name="T6" fmla="*/ 16 w 16"/>
                  <a:gd name="T7" fmla="*/ 1 h 29"/>
                  <a:gd name="T8" fmla="*/ 13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3" y="29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4" name="Freeform 92"/>
              <p:cNvSpPr>
                <a:spLocks/>
              </p:cNvSpPr>
              <p:nvPr/>
            </p:nvSpPr>
            <p:spPr bwMode="auto">
              <a:xfrm>
                <a:off x="3782" y="1065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3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5" name="Freeform 93"/>
              <p:cNvSpPr>
                <a:spLocks/>
              </p:cNvSpPr>
              <p:nvPr/>
            </p:nvSpPr>
            <p:spPr bwMode="auto">
              <a:xfrm>
                <a:off x="3781" y="1075"/>
                <a:ext cx="4" cy="8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7 h 30"/>
                  <a:gd name="T4" fmla="*/ 3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6" name="Freeform 94"/>
              <p:cNvSpPr>
                <a:spLocks/>
              </p:cNvSpPr>
              <p:nvPr/>
            </p:nvSpPr>
            <p:spPr bwMode="auto">
              <a:xfrm>
                <a:off x="3780" y="108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7" name="Freeform 95"/>
              <p:cNvSpPr>
                <a:spLocks/>
              </p:cNvSpPr>
              <p:nvPr/>
            </p:nvSpPr>
            <p:spPr bwMode="auto">
              <a:xfrm>
                <a:off x="3779" y="1096"/>
                <a:ext cx="4" cy="7"/>
              </a:xfrm>
              <a:custGeom>
                <a:avLst/>
                <a:gdLst>
                  <a:gd name="T0" fmla="*/ 12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2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8" name="Freeform 96"/>
              <p:cNvSpPr>
                <a:spLocks/>
              </p:cNvSpPr>
              <p:nvPr/>
            </p:nvSpPr>
            <p:spPr bwMode="auto">
              <a:xfrm>
                <a:off x="3777" y="1106"/>
                <a:ext cx="5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09" name="Freeform 97"/>
              <p:cNvSpPr>
                <a:spLocks/>
              </p:cNvSpPr>
              <p:nvPr/>
            </p:nvSpPr>
            <p:spPr bwMode="auto">
              <a:xfrm>
                <a:off x="3776" y="1116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3 w 16"/>
                  <a:gd name="T5" fmla="*/ 0 h 29"/>
                  <a:gd name="T6" fmla="*/ 16 w 16"/>
                  <a:gd name="T7" fmla="*/ 2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0" name="Freeform 98"/>
              <p:cNvSpPr>
                <a:spLocks/>
              </p:cNvSpPr>
              <p:nvPr/>
            </p:nvSpPr>
            <p:spPr bwMode="auto">
              <a:xfrm>
                <a:off x="3775" y="1127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1" name="Freeform 99"/>
              <p:cNvSpPr>
                <a:spLocks/>
              </p:cNvSpPr>
              <p:nvPr/>
            </p:nvSpPr>
            <p:spPr bwMode="auto">
              <a:xfrm>
                <a:off x="3774" y="1137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2" name="Freeform 100"/>
              <p:cNvSpPr>
                <a:spLocks/>
              </p:cNvSpPr>
              <p:nvPr/>
            </p:nvSpPr>
            <p:spPr bwMode="auto">
              <a:xfrm>
                <a:off x="3773" y="1148"/>
                <a:ext cx="4" cy="7"/>
              </a:xfrm>
              <a:custGeom>
                <a:avLst/>
                <a:gdLst>
                  <a:gd name="T0" fmla="*/ 12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2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3" name="Freeform 101"/>
              <p:cNvSpPr>
                <a:spLocks/>
              </p:cNvSpPr>
              <p:nvPr/>
            </p:nvSpPr>
            <p:spPr bwMode="auto">
              <a:xfrm>
                <a:off x="3771" y="1158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4" name="Freeform 102"/>
              <p:cNvSpPr>
                <a:spLocks/>
              </p:cNvSpPr>
              <p:nvPr/>
            </p:nvSpPr>
            <p:spPr bwMode="auto">
              <a:xfrm>
                <a:off x="3770" y="116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5" name="Freeform 103"/>
              <p:cNvSpPr>
                <a:spLocks/>
              </p:cNvSpPr>
              <p:nvPr/>
            </p:nvSpPr>
            <p:spPr bwMode="auto">
              <a:xfrm>
                <a:off x="3769" y="1178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6" name="Freeform 104"/>
              <p:cNvSpPr>
                <a:spLocks/>
              </p:cNvSpPr>
              <p:nvPr/>
            </p:nvSpPr>
            <p:spPr bwMode="auto">
              <a:xfrm>
                <a:off x="3768" y="1189"/>
                <a:ext cx="4" cy="7"/>
              </a:xfrm>
              <a:custGeom>
                <a:avLst/>
                <a:gdLst>
                  <a:gd name="T0" fmla="*/ 13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3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3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7" name="Freeform 105"/>
              <p:cNvSpPr>
                <a:spLocks/>
              </p:cNvSpPr>
              <p:nvPr/>
            </p:nvSpPr>
            <p:spPr bwMode="auto">
              <a:xfrm>
                <a:off x="3767" y="1199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8" name="Freeform 106"/>
              <p:cNvSpPr>
                <a:spLocks/>
              </p:cNvSpPr>
              <p:nvPr/>
            </p:nvSpPr>
            <p:spPr bwMode="auto">
              <a:xfrm>
                <a:off x="3765" y="120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19" name="Freeform 107"/>
              <p:cNvSpPr>
                <a:spLocks/>
              </p:cNvSpPr>
              <p:nvPr/>
            </p:nvSpPr>
            <p:spPr bwMode="auto">
              <a:xfrm>
                <a:off x="3764" y="1219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0" name="Freeform 108"/>
              <p:cNvSpPr>
                <a:spLocks/>
              </p:cNvSpPr>
              <p:nvPr/>
            </p:nvSpPr>
            <p:spPr bwMode="auto">
              <a:xfrm>
                <a:off x="3763" y="1230"/>
                <a:ext cx="4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1" name="Freeform 109"/>
              <p:cNvSpPr>
                <a:spLocks/>
              </p:cNvSpPr>
              <p:nvPr/>
            </p:nvSpPr>
            <p:spPr bwMode="auto">
              <a:xfrm>
                <a:off x="3762" y="1240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3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2" name="Freeform 110"/>
              <p:cNvSpPr>
                <a:spLocks/>
              </p:cNvSpPr>
              <p:nvPr/>
            </p:nvSpPr>
            <p:spPr bwMode="auto">
              <a:xfrm>
                <a:off x="3761" y="1251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4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3" name="Freeform 111"/>
              <p:cNvSpPr>
                <a:spLocks/>
              </p:cNvSpPr>
              <p:nvPr/>
            </p:nvSpPr>
            <p:spPr bwMode="auto">
              <a:xfrm>
                <a:off x="3759" y="1261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4" name="Freeform 112"/>
              <p:cNvSpPr>
                <a:spLocks/>
              </p:cNvSpPr>
              <p:nvPr/>
            </p:nvSpPr>
            <p:spPr bwMode="auto">
              <a:xfrm>
                <a:off x="3758" y="1271"/>
                <a:ext cx="4" cy="7"/>
              </a:xfrm>
              <a:custGeom>
                <a:avLst/>
                <a:gdLst>
                  <a:gd name="T0" fmla="*/ 14 w 18"/>
                  <a:gd name="T1" fmla="*/ 28 h 28"/>
                  <a:gd name="T2" fmla="*/ 0 w 18"/>
                  <a:gd name="T3" fmla="*/ 27 h 28"/>
                  <a:gd name="T4" fmla="*/ 4 w 18"/>
                  <a:gd name="T5" fmla="*/ 0 h 28"/>
                  <a:gd name="T6" fmla="*/ 18 w 18"/>
                  <a:gd name="T7" fmla="*/ 1 h 28"/>
                  <a:gd name="T8" fmla="*/ 14 w 1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8">
                    <a:moveTo>
                      <a:pt x="14" y="28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5" name="Freeform 113"/>
              <p:cNvSpPr>
                <a:spLocks/>
              </p:cNvSpPr>
              <p:nvPr/>
            </p:nvSpPr>
            <p:spPr bwMode="auto">
              <a:xfrm>
                <a:off x="3757" y="1281"/>
                <a:ext cx="4" cy="8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6" name="Freeform 114"/>
              <p:cNvSpPr>
                <a:spLocks/>
              </p:cNvSpPr>
              <p:nvPr/>
            </p:nvSpPr>
            <p:spPr bwMode="auto">
              <a:xfrm>
                <a:off x="3756" y="129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7" name="Freeform 115"/>
              <p:cNvSpPr>
                <a:spLocks/>
              </p:cNvSpPr>
              <p:nvPr/>
            </p:nvSpPr>
            <p:spPr bwMode="auto">
              <a:xfrm>
                <a:off x="3755" y="130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6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8" name="Freeform 116"/>
              <p:cNvSpPr>
                <a:spLocks/>
              </p:cNvSpPr>
              <p:nvPr/>
            </p:nvSpPr>
            <p:spPr bwMode="auto">
              <a:xfrm>
                <a:off x="3753" y="1312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29" name="Freeform 117"/>
              <p:cNvSpPr>
                <a:spLocks/>
              </p:cNvSpPr>
              <p:nvPr/>
            </p:nvSpPr>
            <p:spPr bwMode="auto">
              <a:xfrm>
                <a:off x="3752" y="1323"/>
                <a:ext cx="4" cy="7"/>
              </a:xfrm>
              <a:custGeom>
                <a:avLst/>
                <a:gdLst>
                  <a:gd name="T0" fmla="*/ 13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3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3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0" name="Freeform 118"/>
              <p:cNvSpPr>
                <a:spLocks/>
              </p:cNvSpPr>
              <p:nvPr/>
            </p:nvSpPr>
            <p:spPr bwMode="auto">
              <a:xfrm>
                <a:off x="3751" y="1333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1" name="Freeform 119"/>
              <p:cNvSpPr>
                <a:spLocks/>
              </p:cNvSpPr>
              <p:nvPr/>
            </p:nvSpPr>
            <p:spPr bwMode="auto">
              <a:xfrm>
                <a:off x="3750" y="134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4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2" name="Freeform 120"/>
              <p:cNvSpPr>
                <a:spLocks/>
              </p:cNvSpPr>
              <p:nvPr/>
            </p:nvSpPr>
            <p:spPr bwMode="auto">
              <a:xfrm>
                <a:off x="3748" y="1354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3" name="Freeform 121"/>
              <p:cNvSpPr>
                <a:spLocks/>
              </p:cNvSpPr>
              <p:nvPr/>
            </p:nvSpPr>
            <p:spPr bwMode="auto">
              <a:xfrm>
                <a:off x="3747" y="1364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4" name="Freeform 122"/>
              <p:cNvSpPr>
                <a:spLocks/>
              </p:cNvSpPr>
              <p:nvPr/>
            </p:nvSpPr>
            <p:spPr bwMode="auto">
              <a:xfrm>
                <a:off x="3746" y="1374"/>
                <a:ext cx="4" cy="8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5" name="Freeform 123"/>
              <p:cNvSpPr>
                <a:spLocks/>
              </p:cNvSpPr>
              <p:nvPr/>
            </p:nvSpPr>
            <p:spPr bwMode="auto">
              <a:xfrm>
                <a:off x="3745" y="1385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6" name="Freeform 124"/>
              <p:cNvSpPr>
                <a:spLocks/>
              </p:cNvSpPr>
              <p:nvPr/>
            </p:nvSpPr>
            <p:spPr bwMode="auto">
              <a:xfrm>
                <a:off x="3745" y="1395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7" name="Freeform 125"/>
              <p:cNvSpPr>
                <a:spLocks/>
              </p:cNvSpPr>
              <p:nvPr/>
            </p:nvSpPr>
            <p:spPr bwMode="auto">
              <a:xfrm>
                <a:off x="3745" y="1406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8" name="Freeform 126"/>
              <p:cNvSpPr>
                <a:spLocks/>
              </p:cNvSpPr>
              <p:nvPr/>
            </p:nvSpPr>
            <p:spPr bwMode="auto">
              <a:xfrm>
                <a:off x="3746" y="1416"/>
                <a:ext cx="3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39" name="Freeform 127"/>
              <p:cNvSpPr>
                <a:spLocks/>
              </p:cNvSpPr>
              <p:nvPr/>
            </p:nvSpPr>
            <p:spPr bwMode="auto">
              <a:xfrm>
                <a:off x="3746" y="142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0" name="Freeform 128"/>
              <p:cNvSpPr>
                <a:spLocks/>
              </p:cNvSpPr>
              <p:nvPr/>
            </p:nvSpPr>
            <p:spPr bwMode="auto">
              <a:xfrm>
                <a:off x="3747" y="1436"/>
                <a:ext cx="3" cy="8"/>
              </a:xfrm>
              <a:custGeom>
                <a:avLst/>
                <a:gdLst>
                  <a:gd name="T0" fmla="*/ 14 w 14"/>
                  <a:gd name="T1" fmla="*/ 28 h 30"/>
                  <a:gd name="T2" fmla="*/ 2 w 14"/>
                  <a:gd name="T3" fmla="*/ 30 h 30"/>
                  <a:gd name="T4" fmla="*/ 0 w 14"/>
                  <a:gd name="T5" fmla="*/ 2 h 30"/>
                  <a:gd name="T6" fmla="*/ 13 w 14"/>
                  <a:gd name="T7" fmla="*/ 0 h 30"/>
                  <a:gd name="T8" fmla="*/ 14 w 14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0">
                    <a:moveTo>
                      <a:pt x="14" y="28"/>
                    </a:moveTo>
                    <a:lnTo>
                      <a:pt x="2" y="30"/>
                    </a:lnTo>
                    <a:lnTo>
                      <a:pt x="0" y="2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1" name="Freeform 129"/>
              <p:cNvSpPr>
                <a:spLocks/>
              </p:cNvSpPr>
              <p:nvPr/>
            </p:nvSpPr>
            <p:spPr bwMode="auto">
              <a:xfrm>
                <a:off x="3747" y="1447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2" name="Freeform 130"/>
              <p:cNvSpPr>
                <a:spLocks/>
              </p:cNvSpPr>
              <p:nvPr/>
            </p:nvSpPr>
            <p:spPr bwMode="auto">
              <a:xfrm>
                <a:off x="3747" y="1457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3" name="Freeform 131"/>
              <p:cNvSpPr>
                <a:spLocks/>
              </p:cNvSpPr>
              <p:nvPr/>
            </p:nvSpPr>
            <p:spPr bwMode="auto">
              <a:xfrm>
                <a:off x="3748" y="1468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4" name="Freeform 132"/>
              <p:cNvSpPr>
                <a:spLocks/>
              </p:cNvSpPr>
              <p:nvPr/>
            </p:nvSpPr>
            <p:spPr bwMode="auto">
              <a:xfrm>
                <a:off x="3748" y="1478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5" name="Freeform 133"/>
              <p:cNvSpPr>
                <a:spLocks/>
              </p:cNvSpPr>
              <p:nvPr/>
            </p:nvSpPr>
            <p:spPr bwMode="auto">
              <a:xfrm>
                <a:off x="3749" y="1488"/>
                <a:ext cx="4" cy="8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6" name="Freeform 134"/>
              <p:cNvSpPr>
                <a:spLocks/>
              </p:cNvSpPr>
              <p:nvPr/>
            </p:nvSpPr>
            <p:spPr bwMode="auto">
              <a:xfrm>
                <a:off x="3749" y="1499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7" name="Freeform 135"/>
              <p:cNvSpPr>
                <a:spLocks/>
              </p:cNvSpPr>
              <p:nvPr/>
            </p:nvSpPr>
            <p:spPr bwMode="auto">
              <a:xfrm>
                <a:off x="3750" y="1509"/>
                <a:ext cx="3" cy="7"/>
              </a:xfrm>
              <a:custGeom>
                <a:avLst/>
                <a:gdLst>
                  <a:gd name="T0" fmla="*/ 14 w 14"/>
                  <a:gd name="T1" fmla="*/ 27 h 28"/>
                  <a:gd name="T2" fmla="*/ 1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8" name="Freeform 136"/>
              <p:cNvSpPr>
                <a:spLocks/>
              </p:cNvSpPr>
              <p:nvPr/>
            </p:nvSpPr>
            <p:spPr bwMode="auto">
              <a:xfrm>
                <a:off x="3750" y="1519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49" name="Freeform 137"/>
              <p:cNvSpPr>
                <a:spLocks/>
              </p:cNvSpPr>
              <p:nvPr/>
            </p:nvSpPr>
            <p:spPr bwMode="auto">
              <a:xfrm>
                <a:off x="3750" y="1530"/>
                <a:ext cx="4" cy="7"/>
              </a:xfrm>
              <a:custGeom>
                <a:avLst/>
                <a:gdLst>
                  <a:gd name="T0" fmla="*/ 15 w 15"/>
                  <a:gd name="T1" fmla="*/ 27 h 27"/>
                  <a:gd name="T2" fmla="*/ 1 w 15"/>
                  <a:gd name="T3" fmla="*/ 27 h 27"/>
                  <a:gd name="T4" fmla="*/ 0 w 15"/>
                  <a:gd name="T5" fmla="*/ 0 h 27"/>
                  <a:gd name="T6" fmla="*/ 14 w 15"/>
                  <a:gd name="T7" fmla="*/ 0 h 27"/>
                  <a:gd name="T8" fmla="*/ 15 w 1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5" y="27"/>
                    </a:moveTo>
                    <a:lnTo>
                      <a:pt x="1" y="27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0" name="Freeform 138"/>
              <p:cNvSpPr>
                <a:spLocks/>
              </p:cNvSpPr>
              <p:nvPr/>
            </p:nvSpPr>
            <p:spPr bwMode="auto">
              <a:xfrm>
                <a:off x="3751" y="1540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1" name="Freeform 139"/>
              <p:cNvSpPr>
                <a:spLocks/>
              </p:cNvSpPr>
              <p:nvPr/>
            </p:nvSpPr>
            <p:spPr bwMode="auto">
              <a:xfrm>
                <a:off x="3751" y="1551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2" name="Freeform 140"/>
              <p:cNvSpPr>
                <a:spLocks/>
              </p:cNvSpPr>
              <p:nvPr/>
            </p:nvSpPr>
            <p:spPr bwMode="auto">
              <a:xfrm>
                <a:off x="3752" y="1561"/>
                <a:ext cx="3" cy="7"/>
              </a:xfrm>
              <a:custGeom>
                <a:avLst/>
                <a:gdLst>
                  <a:gd name="T0" fmla="*/ 14 w 14"/>
                  <a:gd name="T1" fmla="*/ 27 h 28"/>
                  <a:gd name="T2" fmla="*/ 1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3" name="Freeform 141"/>
              <p:cNvSpPr>
                <a:spLocks/>
              </p:cNvSpPr>
              <p:nvPr/>
            </p:nvSpPr>
            <p:spPr bwMode="auto">
              <a:xfrm>
                <a:off x="3752" y="1571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4" name="Freeform 142"/>
              <p:cNvSpPr>
                <a:spLocks/>
              </p:cNvSpPr>
              <p:nvPr/>
            </p:nvSpPr>
            <p:spPr bwMode="auto">
              <a:xfrm>
                <a:off x="3753" y="1582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5" name="Freeform 143"/>
              <p:cNvSpPr>
                <a:spLocks/>
              </p:cNvSpPr>
              <p:nvPr/>
            </p:nvSpPr>
            <p:spPr bwMode="auto">
              <a:xfrm>
                <a:off x="3753" y="1592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6" name="Freeform 144"/>
              <p:cNvSpPr>
                <a:spLocks/>
              </p:cNvSpPr>
              <p:nvPr/>
            </p:nvSpPr>
            <p:spPr bwMode="auto">
              <a:xfrm>
                <a:off x="3754" y="1602"/>
                <a:ext cx="3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7" name="Freeform 145"/>
              <p:cNvSpPr>
                <a:spLocks/>
              </p:cNvSpPr>
              <p:nvPr/>
            </p:nvSpPr>
            <p:spPr bwMode="auto">
              <a:xfrm>
                <a:off x="3754" y="1613"/>
                <a:ext cx="4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8" name="Freeform 146"/>
              <p:cNvSpPr>
                <a:spLocks/>
              </p:cNvSpPr>
              <p:nvPr/>
            </p:nvSpPr>
            <p:spPr bwMode="auto">
              <a:xfrm>
                <a:off x="3755" y="1623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2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59" name="Freeform 147"/>
              <p:cNvSpPr>
                <a:spLocks/>
              </p:cNvSpPr>
              <p:nvPr/>
            </p:nvSpPr>
            <p:spPr bwMode="auto">
              <a:xfrm>
                <a:off x="3755" y="1634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0" name="Freeform 148"/>
              <p:cNvSpPr>
                <a:spLocks/>
              </p:cNvSpPr>
              <p:nvPr/>
            </p:nvSpPr>
            <p:spPr bwMode="auto">
              <a:xfrm>
                <a:off x="3755" y="1644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1" name="Freeform 149"/>
              <p:cNvSpPr>
                <a:spLocks/>
              </p:cNvSpPr>
              <p:nvPr/>
            </p:nvSpPr>
            <p:spPr bwMode="auto">
              <a:xfrm>
                <a:off x="3756" y="1654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2" name="Freeform 150"/>
              <p:cNvSpPr>
                <a:spLocks/>
              </p:cNvSpPr>
              <p:nvPr/>
            </p:nvSpPr>
            <p:spPr bwMode="auto">
              <a:xfrm>
                <a:off x="3756" y="1665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3" name="Freeform 151"/>
              <p:cNvSpPr>
                <a:spLocks/>
              </p:cNvSpPr>
              <p:nvPr/>
            </p:nvSpPr>
            <p:spPr bwMode="auto">
              <a:xfrm>
                <a:off x="3757" y="1675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4" name="Freeform 152"/>
              <p:cNvSpPr>
                <a:spLocks/>
              </p:cNvSpPr>
              <p:nvPr/>
            </p:nvSpPr>
            <p:spPr bwMode="auto">
              <a:xfrm>
                <a:off x="3757" y="1685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5" name="Freeform 153"/>
              <p:cNvSpPr>
                <a:spLocks/>
              </p:cNvSpPr>
              <p:nvPr/>
            </p:nvSpPr>
            <p:spPr bwMode="auto">
              <a:xfrm>
                <a:off x="3758" y="1696"/>
                <a:ext cx="4" cy="7"/>
              </a:xfrm>
              <a:custGeom>
                <a:avLst/>
                <a:gdLst>
                  <a:gd name="T0" fmla="*/ 15 w 15"/>
                  <a:gd name="T1" fmla="*/ 28 h 30"/>
                  <a:gd name="T2" fmla="*/ 1 w 15"/>
                  <a:gd name="T3" fmla="*/ 30 h 30"/>
                  <a:gd name="T4" fmla="*/ 0 w 15"/>
                  <a:gd name="T5" fmla="*/ 2 h 30"/>
                  <a:gd name="T6" fmla="*/ 14 w 15"/>
                  <a:gd name="T7" fmla="*/ 0 h 30"/>
                  <a:gd name="T8" fmla="*/ 15 w 1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5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6" name="Freeform 154"/>
              <p:cNvSpPr>
                <a:spLocks/>
              </p:cNvSpPr>
              <p:nvPr/>
            </p:nvSpPr>
            <p:spPr bwMode="auto">
              <a:xfrm>
                <a:off x="3758" y="1706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7" name="Freeform 155"/>
              <p:cNvSpPr>
                <a:spLocks/>
              </p:cNvSpPr>
              <p:nvPr/>
            </p:nvSpPr>
            <p:spPr bwMode="auto">
              <a:xfrm>
                <a:off x="3759" y="1717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8" name="Freeform 156"/>
              <p:cNvSpPr>
                <a:spLocks/>
              </p:cNvSpPr>
              <p:nvPr/>
            </p:nvSpPr>
            <p:spPr bwMode="auto">
              <a:xfrm>
                <a:off x="3759" y="1727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69" name="Freeform 157"/>
              <p:cNvSpPr>
                <a:spLocks/>
              </p:cNvSpPr>
              <p:nvPr/>
            </p:nvSpPr>
            <p:spPr bwMode="auto">
              <a:xfrm>
                <a:off x="3760" y="1737"/>
                <a:ext cx="3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0" name="Freeform 158"/>
              <p:cNvSpPr>
                <a:spLocks/>
              </p:cNvSpPr>
              <p:nvPr/>
            </p:nvSpPr>
            <p:spPr bwMode="auto">
              <a:xfrm>
                <a:off x="3760" y="1747"/>
                <a:ext cx="4" cy="8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1" name="Freeform 159"/>
              <p:cNvSpPr>
                <a:spLocks/>
              </p:cNvSpPr>
              <p:nvPr/>
            </p:nvSpPr>
            <p:spPr bwMode="auto">
              <a:xfrm>
                <a:off x="3761" y="1758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2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2" name="Freeform 160"/>
              <p:cNvSpPr>
                <a:spLocks/>
              </p:cNvSpPr>
              <p:nvPr/>
            </p:nvSpPr>
            <p:spPr bwMode="auto">
              <a:xfrm>
                <a:off x="3761" y="1768"/>
                <a:ext cx="4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3" name="Freeform 161"/>
              <p:cNvSpPr>
                <a:spLocks/>
              </p:cNvSpPr>
              <p:nvPr/>
            </p:nvSpPr>
            <p:spPr bwMode="auto">
              <a:xfrm>
                <a:off x="3762" y="1779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2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2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4" name="Freeform 162"/>
              <p:cNvSpPr>
                <a:spLocks/>
              </p:cNvSpPr>
              <p:nvPr/>
            </p:nvSpPr>
            <p:spPr bwMode="auto">
              <a:xfrm>
                <a:off x="3762" y="1789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5" name="Freeform 163"/>
              <p:cNvSpPr>
                <a:spLocks/>
              </p:cNvSpPr>
              <p:nvPr/>
            </p:nvSpPr>
            <p:spPr bwMode="auto">
              <a:xfrm>
                <a:off x="3762" y="1799"/>
                <a:ext cx="4" cy="8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6" name="Freeform 164"/>
              <p:cNvSpPr>
                <a:spLocks/>
              </p:cNvSpPr>
              <p:nvPr/>
            </p:nvSpPr>
            <p:spPr bwMode="auto">
              <a:xfrm>
                <a:off x="3763" y="1810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7" name="Freeform 165"/>
              <p:cNvSpPr>
                <a:spLocks/>
              </p:cNvSpPr>
              <p:nvPr/>
            </p:nvSpPr>
            <p:spPr bwMode="auto">
              <a:xfrm>
                <a:off x="3763" y="1820"/>
                <a:ext cx="4" cy="7"/>
              </a:xfrm>
              <a:custGeom>
                <a:avLst/>
                <a:gdLst>
                  <a:gd name="T0" fmla="*/ 16 w 16"/>
                  <a:gd name="T1" fmla="*/ 27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7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8" name="Freeform 166"/>
              <p:cNvSpPr>
                <a:spLocks/>
              </p:cNvSpPr>
              <p:nvPr/>
            </p:nvSpPr>
            <p:spPr bwMode="auto">
              <a:xfrm>
                <a:off x="3764" y="1830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1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79" name="Freeform 167"/>
              <p:cNvSpPr>
                <a:spLocks/>
              </p:cNvSpPr>
              <p:nvPr/>
            </p:nvSpPr>
            <p:spPr bwMode="auto">
              <a:xfrm>
                <a:off x="3764" y="1841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2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0" name="Freeform 168"/>
              <p:cNvSpPr>
                <a:spLocks/>
              </p:cNvSpPr>
              <p:nvPr/>
            </p:nvSpPr>
            <p:spPr bwMode="auto">
              <a:xfrm>
                <a:off x="3764" y="1851"/>
                <a:ext cx="4" cy="7"/>
              </a:xfrm>
              <a:custGeom>
                <a:avLst/>
                <a:gdLst>
                  <a:gd name="T0" fmla="*/ 15 w 15"/>
                  <a:gd name="T1" fmla="*/ 28 h 30"/>
                  <a:gd name="T2" fmla="*/ 1 w 15"/>
                  <a:gd name="T3" fmla="*/ 30 h 30"/>
                  <a:gd name="T4" fmla="*/ 0 w 15"/>
                  <a:gd name="T5" fmla="*/ 2 h 30"/>
                  <a:gd name="T6" fmla="*/ 13 w 15"/>
                  <a:gd name="T7" fmla="*/ 0 h 30"/>
                  <a:gd name="T8" fmla="*/ 15 w 1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5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3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1" name="Freeform 169"/>
              <p:cNvSpPr>
                <a:spLocks/>
              </p:cNvSpPr>
              <p:nvPr/>
            </p:nvSpPr>
            <p:spPr bwMode="auto">
              <a:xfrm>
                <a:off x="3765" y="1862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2" name="Freeform 170"/>
              <p:cNvSpPr>
                <a:spLocks/>
              </p:cNvSpPr>
              <p:nvPr/>
            </p:nvSpPr>
            <p:spPr bwMode="auto">
              <a:xfrm>
                <a:off x="3765" y="1872"/>
                <a:ext cx="4" cy="7"/>
              </a:xfrm>
              <a:custGeom>
                <a:avLst/>
                <a:gdLst>
                  <a:gd name="T0" fmla="*/ 16 w 16"/>
                  <a:gd name="T1" fmla="*/ 27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7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3" name="Freeform 171"/>
              <p:cNvSpPr>
                <a:spLocks/>
              </p:cNvSpPr>
              <p:nvPr/>
            </p:nvSpPr>
            <p:spPr bwMode="auto">
              <a:xfrm>
                <a:off x="3766" y="1882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4" name="Freeform 172"/>
              <p:cNvSpPr>
                <a:spLocks/>
              </p:cNvSpPr>
              <p:nvPr/>
            </p:nvSpPr>
            <p:spPr bwMode="auto">
              <a:xfrm>
                <a:off x="3766" y="1893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5" name="Freeform 173"/>
              <p:cNvSpPr>
                <a:spLocks/>
              </p:cNvSpPr>
              <p:nvPr/>
            </p:nvSpPr>
            <p:spPr bwMode="auto">
              <a:xfrm>
                <a:off x="3767" y="1903"/>
                <a:ext cx="3" cy="7"/>
              </a:xfrm>
              <a:custGeom>
                <a:avLst/>
                <a:gdLst>
                  <a:gd name="T0" fmla="*/ 14 w 14"/>
                  <a:gd name="T1" fmla="*/ 28 h 29"/>
                  <a:gd name="T2" fmla="*/ 1 w 14"/>
                  <a:gd name="T3" fmla="*/ 29 h 29"/>
                  <a:gd name="T4" fmla="*/ 0 w 14"/>
                  <a:gd name="T5" fmla="*/ 1 h 29"/>
                  <a:gd name="T6" fmla="*/ 12 w 14"/>
                  <a:gd name="T7" fmla="*/ 0 h 29"/>
                  <a:gd name="T8" fmla="*/ 14 w 14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6" name="Freeform 174"/>
              <p:cNvSpPr>
                <a:spLocks/>
              </p:cNvSpPr>
              <p:nvPr/>
            </p:nvSpPr>
            <p:spPr bwMode="auto">
              <a:xfrm>
                <a:off x="3767" y="1913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7" name="Freeform 175"/>
              <p:cNvSpPr>
                <a:spLocks/>
              </p:cNvSpPr>
              <p:nvPr/>
            </p:nvSpPr>
            <p:spPr bwMode="auto">
              <a:xfrm>
                <a:off x="3768" y="1924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8" name="Freeform 176"/>
              <p:cNvSpPr>
                <a:spLocks/>
              </p:cNvSpPr>
              <p:nvPr/>
            </p:nvSpPr>
            <p:spPr bwMode="auto">
              <a:xfrm>
                <a:off x="3768" y="1934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89" name="Freeform 177"/>
              <p:cNvSpPr>
                <a:spLocks/>
              </p:cNvSpPr>
              <p:nvPr/>
            </p:nvSpPr>
            <p:spPr bwMode="auto">
              <a:xfrm>
                <a:off x="3769" y="1945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0" name="Freeform 178"/>
              <p:cNvSpPr>
                <a:spLocks/>
              </p:cNvSpPr>
              <p:nvPr/>
            </p:nvSpPr>
            <p:spPr bwMode="auto">
              <a:xfrm>
                <a:off x="3769" y="1955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2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1" name="Freeform 179"/>
              <p:cNvSpPr>
                <a:spLocks/>
              </p:cNvSpPr>
              <p:nvPr/>
            </p:nvSpPr>
            <p:spPr bwMode="auto">
              <a:xfrm>
                <a:off x="3769" y="1965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2" name="Freeform 180"/>
              <p:cNvSpPr>
                <a:spLocks/>
              </p:cNvSpPr>
              <p:nvPr/>
            </p:nvSpPr>
            <p:spPr bwMode="auto">
              <a:xfrm>
                <a:off x="3770" y="1976"/>
                <a:ext cx="4" cy="7"/>
              </a:xfrm>
              <a:custGeom>
                <a:avLst/>
                <a:gdLst>
                  <a:gd name="T0" fmla="*/ 14 w 14"/>
                  <a:gd name="T1" fmla="*/ 27 h 28"/>
                  <a:gd name="T2" fmla="*/ 2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7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3" name="Freeform 181"/>
              <p:cNvSpPr>
                <a:spLocks/>
              </p:cNvSpPr>
              <p:nvPr/>
            </p:nvSpPr>
            <p:spPr bwMode="auto">
              <a:xfrm>
                <a:off x="3770" y="198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4" name="Freeform 182"/>
              <p:cNvSpPr>
                <a:spLocks/>
              </p:cNvSpPr>
              <p:nvPr/>
            </p:nvSpPr>
            <p:spPr bwMode="auto">
              <a:xfrm>
                <a:off x="3771" y="199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5" name="Freeform 183"/>
              <p:cNvSpPr>
                <a:spLocks/>
              </p:cNvSpPr>
              <p:nvPr/>
            </p:nvSpPr>
            <p:spPr bwMode="auto">
              <a:xfrm>
                <a:off x="3771" y="2007"/>
                <a:ext cx="4" cy="7"/>
              </a:xfrm>
              <a:custGeom>
                <a:avLst/>
                <a:gdLst>
                  <a:gd name="T0" fmla="*/ 16 w 16"/>
                  <a:gd name="T1" fmla="*/ 28 h 29"/>
                  <a:gd name="T2" fmla="*/ 2 w 16"/>
                  <a:gd name="T3" fmla="*/ 29 h 29"/>
                  <a:gd name="T4" fmla="*/ 0 w 16"/>
                  <a:gd name="T5" fmla="*/ 1 h 29"/>
                  <a:gd name="T6" fmla="*/ 14 w 16"/>
                  <a:gd name="T7" fmla="*/ 0 h 29"/>
                  <a:gd name="T8" fmla="*/ 16 w 16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6" y="28"/>
                    </a:moveTo>
                    <a:lnTo>
                      <a:pt x="2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6" name="Freeform 184"/>
              <p:cNvSpPr>
                <a:spLocks/>
              </p:cNvSpPr>
              <p:nvPr/>
            </p:nvSpPr>
            <p:spPr bwMode="auto">
              <a:xfrm>
                <a:off x="3772" y="2017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7" name="Freeform 185"/>
              <p:cNvSpPr>
                <a:spLocks/>
              </p:cNvSpPr>
              <p:nvPr/>
            </p:nvSpPr>
            <p:spPr bwMode="auto">
              <a:xfrm>
                <a:off x="3772" y="2028"/>
                <a:ext cx="4" cy="7"/>
              </a:xfrm>
              <a:custGeom>
                <a:avLst/>
                <a:gdLst>
                  <a:gd name="T0" fmla="*/ 14 w 14"/>
                  <a:gd name="T1" fmla="*/ 26 h 28"/>
                  <a:gd name="T2" fmla="*/ 2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6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8" name="Freeform 186"/>
              <p:cNvSpPr>
                <a:spLocks/>
              </p:cNvSpPr>
              <p:nvPr/>
            </p:nvSpPr>
            <p:spPr bwMode="auto">
              <a:xfrm>
                <a:off x="3773" y="2038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2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499" name="Freeform 187"/>
              <p:cNvSpPr>
                <a:spLocks/>
              </p:cNvSpPr>
              <p:nvPr/>
            </p:nvSpPr>
            <p:spPr bwMode="auto">
              <a:xfrm>
                <a:off x="3773" y="2048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0" name="Freeform 188"/>
              <p:cNvSpPr>
                <a:spLocks/>
              </p:cNvSpPr>
              <p:nvPr/>
            </p:nvSpPr>
            <p:spPr bwMode="auto">
              <a:xfrm>
                <a:off x="3774" y="2058"/>
                <a:ext cx="3" cy="8"/>
              </a:xfrm>
              <a:custGeom>
                <a:avLst/>
                <a:gdLst>
                  <a:gd name="T0" fmla="*/ 16 w 16"/>
                  <a:gd name="T1" fmla="*/ 28 h 29"/>
                  <a:gd name="T2" fmla="*/ 2 w 16"/>
                  <a:gd name="T3" fmla="*/ 29 h 29"/>
                  <a:gd name="T4" fmla="*/ 0 w 16"/>
                  <a:gd name="T5" fmla="*/ 1 h 29"/>
                  <a:gd name="T6" fmla="*/ 14 w 16"/>
                  <a:gd name="T7" fmla="*/ 0 h 29"/>
                  <a:gd name="T8" fmla="*/ 16 w 16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6" y="28"/>
                    </a:moveTo>
                    <a:lnTo>
                      <a:pt x="2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1" name="Freeform 189"/>
              <p:cNvSpPr>
                <a:spLocks/>
              </p:cNvSpPr>
              <p:nvPr/>
            </p:nvSpPr>
            <p:spPr bwMode="auto">
              <a:xfrm>
                <a:off x="3774" y="2069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2" name="Freeform 190"/>
              <p:cNvSpPr>
                <a:spLocks/>
              </p:cNvSpPr>
              <p:nvPr/>
            </p:nvSpPr>
            <p:spPr bwMode="auto">
              <a:xfrm>
                <a:off x="3775" y="2079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3" name="Freeform 191"/>
              <p:cNvSpPr>
                <a:spLocks/>
              </p:cNvSpPr>
              <p:nvPr/>
            </p:nvSpPr>
            <p:spPr bwMode="auto">
              <a:xfrm>
                <a:off x="3775" y="2090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4" name="Freeform 192"/>
              <p:cNvSpPr>
                <a:spLocks/>
              </p:cNvSpPr>
              <p:nvPr/>
            </p:nvSpPr>
            <p:spPr bwMode="auto">
              <a:xfrm>
                <a:off x="3776" y="2100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5" name="Freeform 193"/>
              <p:cNvSpPr>
                <a:spLocks/>
              </p:cNvSpPr>
              <p:nvPr/>
            </p:nvSpPr>
            <p:spPr bwMode="auto">
              <a:xfrm>
                <a:off x="3776" y="2110"/>
                <a:ext cx="4" cy="8"/>
              </a:xfrm>
              <a:custGeom>
                <a:avLst/>
                <a:gdLst>
                  <a:gd name="T0" fmla="*/ 16 w 16"/>
                  <a:gd name="T1" fmla="*/ 28 h 30"/>
                  <a:gd name="T2" fmla="*/ 2 w 16"/>
                  <a:gd name="T3" fmla="*/ 30 h 30"/>
                  <a:gd name="T4" fmla="*/ 0 w 16"/>
                  <a:gd name="T5" fmla="*/ 2 h 30"/>
                  <a:gd name="T6" fmla="*/ 14 w 16"/>
                  <a:gd name="T7" fmla="*/ 0 h 30"/>
                  <a:gd name="T8" fmla="*/ 16 w 16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28"/>
                    </a:moveTo>
                    <a:lnTo>
                      <a:pt x="2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6" name="Freeform 194"/>
              <p:cNvSpPr>
                <a:spLocks/>
              </p:cNvSpPr>
              <p:nvPr/>
            </p:nvSpPr>
            <p:spPr bwMode="auto">
              <a:xfrm>
                <a:off x="3776" y="2121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7" name="Freeform 195"/>
              <p:cNvSpPr>
                <a:spLocks/>
              </p:cNvSpPr>
              <p:nvPr/>
            </p:nvSpPr>
            <p:spPr bwMode="auto">
              <a:xfrm>
                <a:off x="3777" y="2131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8" name="Freeform 196"/>
              <p:cNvSpPr>
                <a:spLocks/>
              </p:cNvSpPr>
              <p:nvPr/>
            </p:nvSpPr>
            <p:spPr bwMode="auto">
              <a:xfrm>
                <a:off x="3777" y="2142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09" name="Freeform 197"/>
              <p:cNvSpPr>
                <a:spLocks/>
              </p:cNvSpPr>
              <p:nvPr/>
            </p:nvSpPr>
            <p:spPr bwMode="auto">
              <a:xfrm>
                <a:off x="3778" y="2152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0" name="Freeform 198"/>
              <p:cNvSpPr>
                <a:spLocks/>
              </p:cNvSpPr>
              <p:nvPr/>
            </p:nvSpPr>
            <p:spPr bwMode="auto">
              <a:xfrm>
                <a:off x="3778" y="2162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1" name="Freeform 199"/>
              <p:cNvSpPr>
                <a:spLocks/>
              </p:cNvSpPr>
              <p:nvPr/>
            </p:nvSpPr>
            <p:spPr bwMode="auto">
              <a:xfrm>
                <a:off x="3779" y="2173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2" name="Freeform 200"/>
              <p:cNvSpPr>
                <a:spLocks/>
              </p:cNvSpPr>
              <p:nvPr/>
            </p:nvSpPr>
            <p:spPr bwMode="auto">
              <a:xfrm>
                <a:off x="3779" y="2183"/>
                <a:ext cx="4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3" name="Freeform 201"/>
              <p:cNvSpPr>
                <a:spLocks/>
              </p:cNvSpPr>
              <p:nvPr/>
            </p:nvSpPr>
            <p:spPr bwMode="auto">
              <a:xfrm>
                <a:off x="3779" y="2193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2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4" name="Freeform 202"/>
              <p:cNvSpPr>
                <a:spLocks/>
              </p:cNvSpPr>
              <p:nvPr/>
            </p:nvSpPr>
            <p:spPr bwMode="auto">
              <a:xfrm>
                <a:off x="3780" y="2204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5" name="Freeform 203"/>
              <p:cNvSpPr>
                <a:spLocks/>
              </p:cNvSpPr>
              <p:nvPr/>
            </p:nvSpPr>
            <p:spPr bwMode="auto">
              <a:xfrm>
                <a:off x="3780" y="2214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6" name="Freeform 204"/>
              <p:cNvSpPr>
                <a:spLocks/>
              </p:cNvSpPr>
              <p:nvPr/>
            </p:nvSpPr>
            <p:spPr bwMode="auto">
              <a:xfrm>
                <a:off x="3781" y="2225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517" name="Freeform 205"/>
              <p:cNvSpPr>
                <a:spLocks/>
              </p:cNvSpPr>
              <p:nvPr/>
            </p:nvSpPr>
            <p:spPr bwMode="auto">
              <a:xfrm>
                <a:off x="3781" y="2235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407"/>
            <p:cNvGrpSpPr>
              <a:grpSpLocks/>
            </p:cNvGrpSpPr>
            <p:nvPr/>
          </p:nvGrpSpPr>
          <p:grpSpPr bwMode="auto">
            <a:xfrm>
              <a:off x="3782" y="1231"/>
              <a:ext cx="1116" cy="1663"/>
              <a:chOff x="3782" y="1231"/>
              <a:chExt cx="1116" cy="1663"/>
            </a:xfrm>
          </p:grpSpPr>
          <p:sp>
            <p:nvSpPr>
              <p:cNvPr id="622150" name="Freeform 207"/>
              <p:cNvSpPr>
                <a:spLocks/>
              </p:cNvSpPr>
              <p:nvPr/>
            </p:nvSpPr>
            <p:spPr bwMode="auto">
              <a:xfrm>
                <a:off x="3782" y="2245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2 w 14"/>
                  <a:gd name="T3" fmla="*/ 28 h 28"/>
                  <a:gd name="T4" fmla="*/ 0 w 14"/>
                  <a:gd name="T5" fmla="*/ 1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1" name="Freeform 208"/>
              <p:cNvSpPr>
                <a:spLocks/>
              </p:cNvSpPr>
              <p:nvPr/>
            </p:nvSpPr>
            <p:spPr bwMode="auto">
              <a:xfrm>
                <a:off x="3782" y="225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2" name="Freeform 209"/>
              <p:cNvSpPr>
                <a:spLocks/>
              </p:cNvSpPr>
              <p:nvPr/>
            </p:nvSpPr>
            <p:spPr bwMode="auto">
              <a:xfrm>
                <a:off x="3783" y="2266"/>
                <a:ext cx="3" cy="7"/>
              </a:xfrm>
              <a:custGeom>
                <a:avLst/>
                <a:gdLst>
                  <a:gd name="T0" fmla="*/ 15 w 15"/>
                  <a:gd name="T1" fmla="*/ 28 h 30"/>
                  <a:gd name="T2" fmla="*/ 1 w 15"/>
                  <a:gd name="T3" fmla="*/ 30 h 30"/>
                  <a:gd name="T4" fmla="*/ 0 w 15"/>
                  <a:gd name="T5" fmla="*/ 2 h 30"/>
                  <a:gd name="T6" fmla="*/ 14 w 15"/>
                  <a:gd name="T7" fmla="*/ 0 h 30"/>
                  <a:gd name="T8" fmla="*/ 15 w 1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5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3" name="Freeform 210"/>
              <p:cNvSpPr>
                <a:spLocks/>
              </p:cNvSpPr>
              <p:nvPr/>
            </p:nvSpPr>
            <p:spPr bwMode="auto">
              <a:xfrm>
                <a:off x="3783" y="227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4" name="Freeform 211"/>
              <p:cNvSpPr>
                <a:spLocks/>
              </p:cNvSpPr>
              <p:nvPr/>
            </p:nvSpPr>
            <p:spPr bwMode="auto">
              <a:xfrm>
                <a:off x="3783" y="2287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5" name="Freeform 212"/>
              <p:cNvSpPr>
                <a:spLocks/>
              </p:cNvSpPr>
              <p:nvPr/>
            </p:nvSpPr>
            <p:spPr bwMode="auto">
              <a:xfrm>
                <a:off x="3784" y="2297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6" name="Freeform 213"/>
              <p:cNvSpPr>
                <a:spLocks/>
              </p:cNvSpPr>
              <p:nvPr/>
            </p:nvSpPr>
            <p:spPr bwMode="auto">
              <a:xfrm>
                <a:off x="3784" y="2308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7" name="Freeform 214"/>
              <p:cNvSpPr>
                <a:spLocks/>
              </p:cNvSpPr>
              <p:nvPr/>
            </p:nvSpPr>
            <p:spPr bwMode="auto">
              <a:xfrm>
                <a:off x="3785" y="2318"/>
                <a:ext cx="4" cy="7"/>
              </a:xfrm>
              <a:custGeom>
                <a:avLst/>
                <a:gdLst>
                  <a:gd name="T0" fmla="*/ 14 w 14"/>
                  <a:gd name="T1" fmla="*/ 28 h 29"/>
                  <a:gd name="T2" fmla="*/ 1 w 14"/>
                  <a:gd name="T3" fmla="*/ 29 h 29"/>
                  <a:gd name="T4" fmla="*/ 0 w 14"/>
                  <a:gd name="T5" fmla="*/ 1 h 29"/>
                  <a:gd name="T6" fmla="*/ 13 w 14"/>
                  <a:gd name="T7" fmla="*/ 0 h 29"/>
                  <a:gd name="T8" fmla="*/ 14 w 14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8" name="Freeform 215"/>
              <p:cNvSpPr>
                <a:spLocks/>
              </p:cNvSpPr>
              <p:nvPr/>
            </p:nvSpPr>
            <p:spPr bwMode="auto">
              <a:xfrm>
                <a:off x="3785" y="2328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59" name="Freeform 216"/>
              <p:cNvSpPr>
                <a:spLocks/>
              </p:cNvSpPr>
              <p:nvPr/>
            </p:nvSpPr>
            <p:spPr bwMode="auto">
              <a:xfrm>
                <a:off x="3786" y="2339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0" name="Freeform 217"/>
              <p:cNvSpPr>
                <a:spLocks/>
              </p:cNvSpPr>
              <p:nvPr/>
            </p:nvSpPr>
            <p:spPr bwMode="auto">
              <a:xfrm>
                <a:off x="3786" y="2349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1" name="Freeform 218"/>
              <p:cNvSpPr>
                <a:spLocks/>
              </p:cNvSpPr>
              <p:nvPr/>
            </p:nvSpPr>
            <p:spPr bwMode="auto">
              <a:xfrm>
                <a:off x="3787" y="2359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2" name="Freeform 219"/>
              <p:cNvSpPr>
                <a:spLocks/>
              </p:cNvSpPr>
              <p:nvPr/>
            </p:nvSpPr>
            <p:spPr bwMode="auto">
              <a:xfrm>
                <a:off x="3787" y="2370"/>
                <a:ext cx="4" cy="7"/>
              </a:xfrm>
              <a:custGeom>
                <a:avLst/>
                <a:gdLst>
                  <a:gd name="T0" fmla="*/ 14 w 14"/>
                  <a:gd name="T1" fmla="*/ 28 h 30"/>
                  <a:gd name="T2" fmla="*/ 1 w 14"/>
                  <a:gd name="T3" fmla="*/ 30 h 30"/>
                  <a:gd name="T4" fmla="*/ 0 w 14"/>
                  <a:gd name="T5" fmla="*/ 2 h 30"/>
                  <a:gd name="T6" fmla="*/ 14 w 14"/>
                  <a:gd name="T7" fmla="*/ 0 h 30"/>
                  <a:gd name="T8" fmla="*/ 14 w 14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0">
                    <a:moveTo>
                      <a:pt x="14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3" name="Freeform 220"/>
              <p:cNvSpPr>
                <a:spLocks/>
              </p:cNvSpPr>
              <p:nvPr/>
            </p:nvSpPr>
            <p:spPr bwMode="auto">
              <a:xfrm>
                <a:off x="3788" y="2380"/>
                <a:ext cx="3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4" name="Freeform 221"/>
              <p:cNvSpPr>
                <a:spLocks/>
              </p:cNvSpPr>
              <p:nvPr/>
            </p:nvSpPr>
            <p:spPr bwMode="auto">
              <a:xfrm>
                <a:off x="3788" y="2391"/>
                <a:ext cx="4" cy="7"/>
              </a:xfrm>
              <a:custGeom>
                <a:avLst/>
                <a:gdLst>
                  <a:gd name="T0" fmla="*/ 14 w 14"/>
                  <a:gd name="T1" fmla="*/ 27 h 28"/>
                  <a:gd name="T2" fmla="*/ 0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7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5" name="Freeform 222"/>
              <p:cNvSpPr>
                <a:spLocks/>
              </p:cNvSpPr>
              <p:nvPr/>
            </p:nvSpPr>
            <p:spPr bwMode="auto">
              <a:xfrm>
                <a:off x="3789" y="2401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6" name="Freeform 223"/>
              <p:cNvSpPr>
                <a:spLocks/>
              </p:cNvSpPr>
              <p:nvPr/>
            </p:nvSpPr>
            <p:spPr bwMode="auto">
              <a:xfrm>
                <a:off x="3789" y="2411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7" name="Freeform 224"/>
              <p:cNvSpPr>
                <a:spLocks/>
              </p:cNvSpPr>
              <p:nvPr/>
            </p:nvSpPr>
            <p:spPr bwMode="auto">
              <a:xfrm>
                <a:off x="3789" y="2422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8" name="Freeform 225"/>
              <p:cNvSpPr>
                <a:spLocks/>
              </p:cNvSpPr>
              <p:nvPr/>
            </p:nvSpPr>
            <p:spPr bwMode="auto">
              <a:xfrm>
                <a:off x="3790" y="2432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69" name="Freeform 226"/>
              <p:cNvSpPr>
                <a:spLocks/>
              </p:cNvSpPr>
              <p:nvPr/>
            </p:nvSpPr>
            <p:spPr bwMode="auto">
              <a:xfrm>
                <a:off x="3790" y="2442"/>
                <a:ext cx="4" cy="7"/>
              </a:xfrm>
              <a:custGeom>
                <a:avLst/>
                <a:gdLst>
                  <a:gd name="T0" fmla="*/ 14 w 14"/>
                  <a:gd name="T1" fmla="*/ 26 h 28"/>
                  <a:gd name="T2" fmla="*/ 1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0" name="Freeform 227"/>
              <p:cNvSpPr>
                <a:spLocks/>
              </p:cNvSpPr>
              <p:nvPr/>
            </p:nvSpPr>
            <p:spPr bwMode="auto">
              <a:xfrm>
                <a:off x="3791" y="2453"/>
                <a:ext cx="4" cy="7"/>
              </a:xfrm>
              <a:custGeom>
                <a:avLst/>
                <a:gdLst>
                  <a:gd name="T0" fmla="*/ 15 w 15"/>
                  <a:gd name="T1" fmla="*/ 28 h 30"/>
                  <a:gd name="T2" fmla="*/ 1 w 15"/>
                  <a:gd name="T3" fmla="*/ 30 h 30"/>
                  <a:gd name="T4" fmla="*/ 0 w 15"/>
                  <a:gd name="T5" fmla="*/ 2 h 30"/>
                  <a:gd name="T6" fmla="*/ 14 w 15"/>
                  <a:gd name="T7" fmla="*/ 0 h 30"/>
                  <a:gd name="T8" fmla="*/ 15 w 1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5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1" name="Freeform 228"/>
              <p:cNvSpPr>
                <a:spLocks/>
              </p:cNvSpPr>
              <p:nvPr/>
            </p:nvSpPr>
            <p:spPr bwMode="auto">
              <a:xfrm>
                <a:off x="3791" y="2463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2" name="Freeform 229"/>
              <p:cNvSpPr>
                <a:spLocks/>
              </p:cNvSpPr>
              <p:nvPr/>
            </p:nvSpPr>
            <p:spPr bwMode="auto">
              <a:xfrm>
                <a:off x="3792" y="2474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3" name="Freeform 230"/>
              <p:cNvSpPr>
                <a:spLocks/>
              </p:cNvSpPr>
              <p:nvPr/>
            </p:nvSpPr>
            <p:spPr bwMode="auto">
              <a:xfrm>
                <a:off x="3792" y="2484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4" name="Freeform 231"/>
              <p:cNvSpPr>
                <a:spLocks/>
              </p:cNvSpPr>
              <p:nvPr/>
            </p:nvSpPr>
            <p:spPr bwMode="auto">
              <a:xfrm>
                <a:off x="3793" y="2494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5" name="Freeform 232"/>
              <p:cNvSpPr>
                <a:spLocks/>
              </p:cNvSpPr>
              <p:nvPr/>
            </p:nvSpPr>
            <p:spPr bwMode="auto">
              <a:xfrm>
                <a:off x="3793" y="2504"/>
                <a:ext cx="4" cy="8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6" name="Freeform 233"/>
              <p:cNvSpPr>
                <a:spLocks/>
              </p:cNvSpPr>
              <p:nvPr/>
            </p:nvSpPr>
            <p:spPr bwMode="auto">
              <a:xfrm>
                <a:off x="3794" y="2515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1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7" name="Freeform 234"/>
              <p:cNvSpPr>
                <a:spLocks/>
              </p:cNvSpPr>
              <p:nvPr/>
            </p:nvSpPr>
            <p:spPr bwMode="auto">
              <a:xfrm>
                <a:off x="3794" y="2525"/>
                <a:ext cx="4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8" name="Freeform 235"/>
              <p:cNvSpPr>
                <a:spLocks/>
              </p:cNvSpPr>
              <p:nvPr/>
            </p:nvSpPr>
            <p:spPr bwMode="auto">
              <a:xfrm>
                <a:off x="3794" y="253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2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79" name="Freeform 236"/>
              <p:cNvSpPr>
                <a:spLocks/>
              </p:cNvSpPr>
              <p:nvPr/>
            </p:nvSpPr>
            <p:spPr bwMode="auto">
              <a:xfrm>
                <a:off x="3795" y="254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0" name="Freeform 237"/>
              <p:cNvSpPr>
                <a:spLocks/>
              </p:cNvSpPr>
              <p:nvPr/>
            </p:nvSpPr>
            <p:spPr bwMode="auto">
              <a:xfrm>
                <a:off x="3795" y="2556"/>
                <a:ext cx="4" cy="8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1" name="Freeform 238"/>
              <p:cNvSpPr>
                <a:spLocks/>
              </p:cNvSpPr>
              <p:nvPr/>
            </p:nvSpPr>
            <p:spPr bwMode="auto">
              <a:xfrm>
                <a:off x="3796" y="2567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2" name="Freeform 239"/>
              <p:cNvSpPr>
                <a:spLocks/>
              </p:cNvSpPr>
              <p:nvPr/>
            </p:nvSpPr>
            <p:spPr bwMode="auto">
              <a:xfrm>
                <a:off x="3796" y="2577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3" name="Freeform 240"/>
              <p:cNvSpPr>
                <a:spLocks/>
              </p:cNvSpPr>
              <p:nvPr/>
            </p:nvSpPr>
            <p:spPr bwMode="auto">
              <a:xfrm>
                <a:off x="3797" y="2587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2 w 14"/>
                  <a:gd name="T3" fmla="*/ 28 h 28"/>
                  <a:gd name="T4" fmla="*/ 0 w 14"/>
                  <a:gd name="T5" fmla="*/ 1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4" name="Freeform 241"/>
              <p:cNvSpPr>
                <a:spLocks/>
              </p:cNvSpPr>
              <p:nvPr/>
            </p:nvSpPr>
            <p:spPr bwMode="auto">
              <a:xfrm>
                <a:off x="3797" y="2598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5" name="Freeform 242"/>
              <p:cNvSpPr>
                <a:spLocks/>
              </p:cNvSpPr>
              <p:nvPr/>
            </p:nvSpPr>
            <p:spPr bwMode="auto">
              <a:xfrm>
                <a:off x="3797" y="2608"/>
                <a:ext cx="4" cy="7"/>
              </a:xfrm>
              <a:custGeom>
                <a:avLst/>
                <a:gdLst>
                  <a:gd name="T0" fmla="*/ 15 w 15"/>
                  <a:gd name="T1" fmla="*/ 28 h 30"/>
                  <a:gd name="T2" fmla="*/ 1 w 15"/>
                  <a:gd name="T3" fmla="*/ 30 h 30"/>
                  <a:gd name="T4" fmla="*/ 0 w 15"/>
                  <a:gd name="T5" fmla="*/ 2 h 30"/>
                  <a:gd name="T6" fmla="*/ 14 w 15"/>
                  <a:gd name="T7" fmla="*/ 0 h 30"/>
                  <a:gd name="T8" fmla="*/ 15 w 15"/>
                  <a:gd name="T9" fmla="*/ 2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5" y="28"/>
                    </a:moveTo>
                    <a:lnTo>
                      <a:pt x="1" y="30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6" name="Freeform 243"/>
              <p:cNvSpPr>
                <a:spLocks/>
              </p:cNvSpPr>
              <p:nvPr/>
            </p:nvSpPr>
            <p:spPr bwMode="auto">
              <a:xfrm>
                <a:off x="3798" y="2619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7" name="Freeform 244"/>
              <p:cNvSpPr>
                <a:spLocks/>
              </p:cNvSpPr>
              <p:nvPr/>
            </p:nvSpPr>
            <p:spPr bwMode="auto">
              <a:xfrm>
                <a:off x="3798" y="2629"/>
                <a:ext cx="4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8" name="Freeform 245"/>
              <p:cNvSpPr>
                <a:spLocks/>
              </p:cNvSpPr>
              <p:nvPr/>
            </p:nvSpPr>
            <p:spPr bwMode="auto">
              <a:xfrm>
                <a:off x="3799" y="2639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89" name="Freeform 246"/>
              <p:cNvSpPr>
                <a:spLocks/>
              </p:cNvSpPr>
              <p:nvPr/>
            </p:nvSpPr>
            <p:spPr bwMode="auto">
              <a:xfrm>
                <a:off x="3799" y="2650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0" name="Freeform 247"/>
              <p:cNvSpPr>
                <a:spLocks/>
              </p:cNvSpPr>
              <p:nvPr/>
            </p:nvSpPr>
            <p:spPr bwMode="auto">
              <a:xfrm>
                <a:off x="3800" y="2660"/>
                <a:ext cx="3" cy="7"/>
              </a:xfrm>
              <a:custGeom>
                <a:avLst/>
                <a:gdLst>
                  <a:gd name="T0" fmla="*/ 14 w 14"/>
                  <a:gd name="T1" fmla="*/ 28 h 29"/>
                  <a:gd name="T2" fmla="*/ 1 w 14"/>
                  <a:gd name="T3" fmla="*/ 29 h 29"/>
                  <a:gd name="T4" fmla="*/ 0 w 14"/>
                  <a:gd name="T5" fmla="*/ 1 h 29"/>
                  <a:gd name="T6" fmla="*/ 13 w 14"/>
                  <a:gd name="T7" fmla="*/ 0 h 29"/>
                  <a:gd name="T8" fmla="*/ 14 w 14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1" name="Freeform 248"/>
              <p:cNvSpPr>
                <a:spLocks/>
              </p:cNvSpPr>
              <p:nvPr/>
            </p:nvSpPr>
            <p:spPr bwMode="auto">
              <a:xfrm>
                <a:off x="3800" y="2670"/>
                <a:ext cx="4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1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2" name="Freeform 249"/>
              <p:cNvSpPr>
                <a:spLocks/>
              </p:cNvSpPr>
              <p:nvPr/>
            </p:nvSpPr>
            <p:spPr bwMode="auto">
              <a:xfrm>
                <a:off x="3801" y="2681"/>
                <a:ext cx="3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3" name="Freeform 250"/>
              <p:cNvSpPr>
                <a:spLocks/>
              </p:cNvSpPr>
              <p:nvPr/>
            </p:nvSpPr>
            <p:spPr bwMode="auto">
              <a:xfrm>
                <a:off x="3801" y="2691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2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4" name="Freeform 251"/>
              <p:cNvSpPr>
                <a:spLocks/>
              </p:cNvSpPr>
              <p:nvPr/>
            </p:nvSpPr>
            <p:spPr bwMode="auto">
              <a:xfrm>
                <a:off x="3802" y="2702"/>
                <a:ext cx="3" cy="7"/>
              </a:xfrm>
              <a:custGeom>
                <a:avLst/>
                <a:gdLst>
                  <a:gd name="T0" fmla="*/ 16 w 16"/>
                  <a:gd name="T1" fmla="*/ 28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5" name="Freeform 252"/>
              <p:cNvSpPr>
                <a:spLocks/>
              </p:cNvSpPr>
              <p:nvPr/>
            </p:nvSpPr>
            <p:spPr bwMode="auto">
              <a:xfrm>
                <a:off x="3802" y="2712"/>
                <a:ext cx="4" cy="7"/>
              </a:xfrm>
              <a:custGeom>
                <a:avLst/>
                <a:gdLst>
                  <a:gd name="T0" fmla="*/ 14 w 14"/>
                  <a:gd name="T1" fmla="*/ 28 h 29"/>
                  <a:gd name="T2" fmla="*/ 1 w 14"/>
                  <a:gd name="T3" fmla="*/ 29 h 29"/>
                  <a:gd name="T4" fmla="*/ 0 w 14"/>
                  <a:gd name="T5" fmla="*/ 1 h 29"/>
                  <a:gd name="T6" fmla="*/ 14 w 14"/>
                  <a:gd name="T7" fmla="*/ 0 h 29"/>
                  <a:gd name="T8" fmla="*/ 14 w 14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6" name="Freeform 253"/>
              <p:cNvSpPr>
                <a:spLocks/>
              </p:cNvSpPr>
              <p:nvPr/>
            </p:nvSpPr>
            <p:spPr bwMode="auto">
              <a:xfrm>
                <a:off x="3803" y="2722"/>
                <a:ext cx="3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7" name="Freeform 254"/>
              <p:cNvSpPr>
                <a:spLocks/>
              </p:cNvSpPr>
              <p:nvPr/>
            </p:nvSpPr>
            <p:spPr bwMode="auto">
              <a:xfrm>
                <a:off x="3803" y="2733"/>
                <a:ext cx="4" cy="7"/>
              </a:xfrm>
              <a:custGeom>
                <a:avLst/>
                <a:gdLst>
                  <a:gd name="T0" fmla="*/ 14 w 14"/>
                  <a:gd name="T1" fmla="*/ 27 h 28"/>
                  <a:gd name="T2" fmla="*/ 1 w 14"/>
                  <a:gd name="T3" fmla="*/ 28 h 28"/>
                  <a:gd name="T4" fmla="*/ 0 w 14"/>
                  <a:gd name="T5" fmla="*/ 0 h 28"/>
                  <a:gd name="T6" fmla="*/ 12 w 14"/>
                  <a:gd name="T7" fmla="*/ 0 h 28"/>
                  <a:gd name="T8" fmla="*/ 14 w 14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8" name="Freeform 255"/>
              <p:cNvSpPr>
                <a:spLocks/>
              </p:cNvSpPr>
              <p:nvPr/>
            </p:nvSpPr>
            <p:spPr bwMode="auto">
              <a:xfrm>
                <a:off x="3803" y="2743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99" name="Freeform 256"/>
              <p:cNvSpPr>
                <a:spLocks/>
              </p:cNvSpPr>
              <p:nvPr/>
            </p:nvSpPr>
            <p:spPr bwMode="auto">
              <a:xfrm>
                <a:off x="3804" y="2753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2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0" name="Freeform 257"/>
              <p:cNvSpPr>
                <a:spLocks/>
              </p:cNvSpPr>
              <p:nvPr/>
            </p:nvSpPr>
            <p:spPr bwMode="auto">
              <a:xfrm>
                <a:off x="3804" y="2764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1" name="Freeform 258"/>
              <p:cNvSpPr>
                <a:spLocks/>
              </p:cNvSpPr>
              <p:nvPr/>
            </p:nvSpPr>
            <p:spPr bwMode="auto">
              <a:xfrm>
                <a:off x="3805" y="2774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2" name="Freeform 259"/>
              <p:cNvSpPr>
                <a:spLocks/>
              </p:cNvSpPr>
              <p:nvPr/>
            </p:nvSpPr>
            <p:spPr bwMode="auto">
              <a:xfrm>
                <a:off x="3805" y="2785"/>
                <a:ext cx="4" cy="7"/>
              </a:xfrm>
              <a:custGeom>
                <a:avLst/>
                <a:gdLst>
                  <a:gd name="T0" fmla="*/ 14 w 14"/>
                  <a:gd name="T1" fmla="*/ 26 h 28"/>
                  <a:gd name="T2" fmla="*/ 1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3" name="Freeform 260"/>
              <p:cNvSpPr>
                <a:spLocks/>
              </p:cNvSpPr>
              <p:nvPr/>
            </p:nvSpPr>
            <p:spPr bwMode="auto">
              <a:xfrm>
                <a:off x="3806" y="2795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2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4" name="Freeform 261"/>
              <p:cNvSpPr>
                <a:spLocks/>
              </p:cNvSpPr>
              <p:nvPr/>
            </p:nvSpPr>
            <p:spPr bwMode="auto">
              <a:xfrm>
                <a:off x="3806" y="2805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5" name="Freeform 262"/>
              <p:cNvSpPr>
                <a:spLocks/>
              </p:cNvSpPr>
              <p:nvPr/>
            </p:nvSpPr>
            <p:spPr bwMode="auto">
              <a:xfrm>
                <a:off x="3807" y="2816"/>
                <a:ext cx="3" cy="7"/>
              </a:xfrm>
              <a:custGeom>
                <a:avLst/>
                <a:gdLst>
                  <a:gd name="T0" fmla="*/ 15 w 15"/>
                  <a:gd name="T1" fmla="*/ 27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7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6" name="Freeform 263"/>
              <p:cNvSpPr>
                <a:spLocks/>
              </p:cNvSpPr>
              <p:nvPr/>
            </p:nvSpPr>
            <p:spPr bwMode="auto">
              <a:xfrm>
                <a:off x="3807" y="2826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1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7" name="Freeform 264"/>
              <p:cNvSpPr>
                <a:spLocks/>
              </p:cNvSpPr>
              <p:nvPr/>
            </p:nvSpPr>
            <p:spPr bwMode="auto">
              <a:xfrm>
                <a:off x="3808" y="2836"/>
                <a:ext cx="3" cy="7"/>
              </a:xfrm>
              <a:custGeom>
                <a:avLst/>
                <a:gdLst>
                  <a:gd name="T0" fmla="*/ 16 w 16"/>
                  <a:gd name="T1" fmla="*/ 27 h 28"/>
                  <a:gd name="T2" fmla="*/ 2 w 16"/>
                  <a:gd name="T3" fmla="*/ 28 h 28"/>
                  <a:gd name="T4" fmla="*/ 0 w 16"/>
                  <a:gd name="T5" fmla="*/ 0 h 28"/>
                  <a:gd name="T6" fmla="*/ 14 w 16"/>
                  <a:gd name="T7" fmla="*/ 0 h 28"/>
                  <a:gd name="T8" fmla="*/ 16 w 16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6" y="27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6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8" name="Freeform 265"/>
              <p:cNvSpPr>
                <a:spLocks/>
              </p:cNvSpPr>
              <p:nvPr/>
            </p:nvSpPr>
            <p:spPr bwMode="auto">
              <a:xfrm>
                <a:off x="3808" y="2847"/>
                <a:ext cx="4" cy="7"/>
              </a:xfrm>
              <a:custGeom>
                <a:avLst/>
                <a:gdLst>
                  <a:gd name="T0" fmla="*/ 15 w 15"/>
                  <a:gd name="T1" fmla="*/ 28 h 29"/>
                  <a:gd name="T2" fmla="*/ 1 w 15"/>
                  <a:gd name="T3" fmla="*/ 29 h 29"/>
                  <a:gd name="T4" fmla="*/ 0 w 15"/>
                  <a:gd name="T5" fmla="*/ 1 h 29"/>
                  <a:gd name="T6" fmla="*/ 14 w 15"/>
                  <a:gd name="T7" fmla="*/ 0 h 29"/>
                  <a:gd name="T8" fmla="*/ 15 w 15"/>
                  <a:gd name="T9" fmla="*/ 2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5" y="28"/>
                    </a:moveTo>
                    <a:lnTo>
                      <a:pt x="1" y="29"/>
                    </a:lnTo>
                    <a:lnTo>
                      <a:pt x="0" y="1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09" name="Freeform 266"/>
              <p:cNvSpPr>
                <a:spLocks/>
              </p:cNvSpPr>
              <p:nvPr/>
            </p:nvSpPr>
            <p:spPr bwMode="auto">
              <a:xfrm>
                <a:off x="3809" y="2857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2 w 14"/>
                  <a:gd name="T3" fmla="*/ 28 h 28"/>
                  <a:gd name="T4" fmla="*/ 0 w 14"/>
                  <a:gd name="T5" fmla="*/ 0 h 28"/>
                  <a:gd name="T6" fmla="*/ 13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2" y="28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0" name="Freeform 267"/>
              <p:cNvSpPr>
                <a:spLocks/>
              </p:cNvSpPr>
              <p:nvPr/>
            </p:nvSpPr>
            <p:spPr bwMode="auto">
              <a:xfrm>
                <a:off x="3809" y="2868"/>
                <a:ext cx="4" cy="7"/>
              </a:xfrm>
              <a:custGeom>
                <a:avLst/>
                <a:gdLst>
                  <a:gd name="T0" fmla="*/ 15 w 15"/>
                  <a:gd name="T1" fmla="*/ 26 h 28"/>
                  <a:gd name="T2" fmla="*/ 1 w 15"/>
                  <a:gd name="T3" fmla="*/ 28 h 28"/>
                  <a:gd name="T4" fmla="*/ 0 w 15"/>
                  <a:gd name="T5" fmla="*/ 0 h 28"/>
                  <a:gd name="T6" fmla="*/ 14 w 15"/>
                  <a:gd name="T7" fmla="*/ 0 h 28"/>
                  <a:gd name="T8" fmla="*/ 15 w 15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6"/>
                    </a:moveTo>
                    <a:lnTo>
                      <a:pt x="1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1" name="Freeform 268"/>
              <p:cNvSpPr>
                <a:spLocks/>
              </p:cNvSpPr>
              <p:nvPr/>
            </p:nvSpPr>
            <p:spPr bwMode="auto">
              <a:xfrm>
                <a:off x="3809" y="2878"/>
                <a:ext cx="4" cy="7"/>
              </a:xfrm>
              <a:custGeom>
                <a:avLst/>
                <a:gdLst>
                  <a:gd name="T0" fmla="*/ 15 w 15"/>
                  <a:gd name="T1" fmla="*/ 28 h 28"/>
                  <a:gd name="T2" fmla="*/ 1 w 15"/>
                  <a:gd name="T3" fmla="*/ 28 h 28"/>
                  <a:gd name="T4" fmla="*/ 0 w 15"/>
                  <a:gd name="T5" fmla="*/ 2 h 28"/>
                  <a:gd name="T6" fmla="*/ 14 w 15"/>
                  <a:gd name="T7" fmla="*/ 0 h 28"/>
                  <a:gd name="T8" fmla="*/ 15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5" y="28"/>
                    </a:moveTo>
                    <a:lnTo>
                      <a:pt x="1" y="28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2" name="Freeform 269"/>
              <p:cNvSpPr>
                <a:spLocks/>
              </p:cNvSpPr>
              <p:nvPr/>
            </p:nvSpPr>
            <p:spPr bwMode="auto">
              <a:xfrm>
                <a:off x="3810" y="2888"/>
                <a:ext cx="4" cy="6"/>
              </a:xfrm>
              <a:custGeom>
                <a:avLst/>
                <a:gdLst>
                  <a:gd name="T0" fmla="*/ 16 w 16"/>
                  <a:gd name="T1" fmla="*/ 22 h 22"/>
                  <a:gd name="T2" fmla="*/ 14 w 16"/>
                  <a:gd name="T3" fmla="*/ 0 h 22"/>
                  <a:gd name="T4" fmla="*/ 0 w 16"/>
                  <a:gd name="T5" fmla="*/ 0 h 22"/>
                  <a:gd name="T6" fmla="*/ 2 w 16"/>
                  <a:gd name="T7" fmla="*/ 22 h 22"/>
                  <a:gd name="T8" fmla="*/ 16 w 16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2">
                    <a:moveTo>
                      <a:pt x="16" y="22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2" y="22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3" name="Freeform 270"/>
              <p:cNvSpPr>
                <a:spLocks/>
              </p:cNvSpPr>
              <p:nvPr/>
            </p:nvSpPr>
            <p:spPr bwMode="auto">
              <a:xfrm>
                <a:off x="4895" y="1231"/>
                <a:ext cx="3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4" name="Freeform 271"/>
              <p:cNvSpPr>
                <a:spLocks/>
              </p:cNvSpPr>
              <p:nvPr/>
            </p:nvSpPr>
            <p:spPr bwMode="auto">
              <a:xfrm>
                <a:off x="4894" y="124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5" name="Freeform 272"/>
              <p:cNvSpPr>
                <a:spLocks/>
              </p:cNvSpPr>
              <p:nvPr/>
            </p:nvSpPr>
            <p:spPr bwMode="auto">
              <a:xfrm>
                <a:off x="4894" y="125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6" name="Freeform 273"/>
              <p:cNvSpPr>
                <a:spLocks/>
              </p:cNvSpPr>
              <p:nvPr/>
            </p:nvSpPr>
            <p:spPr bwMode="auto">
              <a:xfrm>
                <a:off x="4894" y="1262"/>
                <a:ext cx="3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7" name="Freeform 274"/>
              <p:cNvSpPr>
                <a:spLocks/>
              </p:cNvSpPr>
              <p:nvPr/>
            </p:nvSpPr>
            <p:spPr bwMode="auto">
              <a:xfrm>
                <a:off x="4893" y="127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6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6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8" name="Freeform 275"/>
              <p:cNvSpPr>
                <a:spLocks/>
              </p:cNvSpPr>
              <p:nvPr/>
            </p:nvSpPr>
            <p:spPr bwMode="auto">
              <a:xfrm>
                <a:off x="4893" y="128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2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19" name="Freeform 276"/>
              <p:cNvSpPr>
                <a:spLocks/>
              </p:cNvSpPr>
              <p:nvPr/>
            </p:nvSpPr>
            <p:spPr bwMode="auto">
              <a:xfrm>
                <a:off x="4893" y="1294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0" name="Freeform 277"/>
              <p:cNvSpPr>
                <a:spLocks/>
              </p:cNvSpPr>
              <p:nvPr/>
            </p:nvSpPr>
            <p:spPr bwMode="auto">
              <a:xfrm>
                <a:off x="4892" y="1304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2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1" name="Rectangle 278"/>
              <p:cNvSpPr>
                <a:spLocks noChangeArrowheads="1"/>
              </p:cNvSpPr>
              <p:nvPr/>
            </p:nvSpPr>
            <p:spPr bwMode="auto">
              <a:xfrm>
                <a:off x="4892" y="1314"/>
                <a:ext cx="4" cy="7"/>
              </a:xfrm>
              <a:prstGeom prst="rect">
                <a:avLst/>
              </a:prstGeom>
              <a:solidFill>
                <a:srgbClr val="FFF5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2" name="Freeform 279"/>
              <p:cNvSpPr>
                <a:spLocks/>
              </p:cNvSpPr>
              <p:nvPr/>
            </p:nvSpPr>
            <p:spPr bwMode="auto">
              <a:xfrm>
                <a:off x="4892" y="1325"/>
                <a:ext cx="3" cy="7"/>
              </a:xfrm>
              <a:custGeom>
                <a:avLst/>
                <a:gdLst>
                  <a:gd name="T0" fmla="*/ 12 w 14"/>
                  <a:gd name="T1" fmla="*/ 28 h 28"/>
                  <a:gd name="T2" fmla="*/ 0 w 14"/>
                  <a:gd name="T3" fmla="*/ 27 h 28"/>
                  <a:gd name="T4" fmla="*/ 0 w 14"/>
                  <a:gd name="T5" fmla="*/ 0 h 28"/>
                  <a:gd name="T6" fmla="*/ 14 w 14"/>
                  <a:gd name="T7" fmla="*/ 0 h 28"/>
                  <a:gd name="T8" fmla="*/ 12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2" y="28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3" name="Freeform 280"/>
              <p:cNvSpPr>
                <a:spLocks/>
              </p:cNvSpPr>
              <p:nvPr/>
            </p:nvSpPr>
            <p:spPr bwMode="auto">
              <a:xfrm>
                <a:off x="4891" y="133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4" name="Freeform 281"/>
              <p:cNvSpPr>
                <a:spLocks/>
              </p:cNvSpPr>
              <p:nvPr/>
            </p:nvSpPr>
            <p:spPr bwMode="auto">
              <a:xfrm>
                <a:off x="4891" y="134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5" name="Freeform 282"/>
              <p:cNvSpPr>
                <a:spLocks/>
              </p:cNvSpPr>
              <p:nvPr/>
            </p:nvSpPr>
            <p:spPr bwMode="auto">
              <a:xfrm>
                <a:off x="4890" y="1356"/>
                <a:ext cx="4" cy="7"/>
              </a:xfrm>
              <a:custGeom>
                <a:avLst/>
                <a:gdLst>
                  <a:gd name="T0" fmla="*/ 14 w 15"/>
                  <a:gd name="T1" fmla="*/ 30 h 30"/>
                  <a:gd name="T2" fmla="*/ 0 w 15"/>
                  <a:gd name="T3" fmla="*/ 28 h 30"/>
                  <a:gd name="T4" fmla="*/ 1 w 15"/>
                  <a:gd name="T5" fmla="*/ 0 h 30"/>
                  <a:gd name="T6" fmla="*/ 15 w 15"/>
                  <a:gd name="T7" fmla="*/ 2 h 30"/>
                  <a:gd name="T8" fmla="*/ 14 w 1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4" y="30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6" name="Freeform 283"/>
              <p:cNvSpPr>
                <a:spLocks/>
              </p:cNvSpPr>
              <p:nvPr/>
            </p:nvSpPr>
            <p:spPr bwMode="auto">
              <a:xfrm>
                <a:off x="4890" y="136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7" name="Freeform 284"/>
              <p:cNvSpPr>
                <a:spLocks/>
              </p:cNvSpPr>
              <p:nvPr/>
            </p:nvSpPr>
            <p:spPr bwMode="auto">
              <a:xfrm>
                <a:off x="4890" y="1377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8" name="Freeform 285"/>
              <p:cNvSpPr>
                <a:spLocks/>
              </p:cNvSpPr>
              <p:nvPr/>
            </p:nvSpPr>
            <p:spPr bwMode="auto">
              <a:xfrm>
                <a:off x="4889" y="1387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29" name="Freeform 286"/>
              <p:cNvSpPr>
                <a:spLocks/>
              </p:cNvSpPr>
              <p:nvPr/>
            </p:nvSpPr>
            <p:spPr bwMode="auto">
              <a:xfrm>
                <a:off x="4889" y="1397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0" name="Freeform 287"/>
              <p:cNvSpPr>
                <a:spLocks/>
              </p:cNvSpPr>
              <p:nvPr/>
            </p:nvSpPr>
            <p:spPr bwMode="auto">
              <a:xfrm>
                <a:off x="4889" y="1408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7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1" name="Freeform 288"/>
              <p:cNvSpPr>
                <a:spLocks/>
              </p:cNvSpPr>
              <p:nvPr/>
            </p:nvSpPr>
            <p:spPr bwMode="auto">
              <a:xfrm>
                <a:off x="4889" y="1418"/>
                <a:ext cx="3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2" name="Freeform 289"/>
              <p:cNvSpPr>
                <a:spLocks/>
              </p:cNvSpPr>
              <p:nvPr/>
            </p:nvSpPr>
            <p:spPr bwMode="auto">
              <a:xfrm>
                <a:off x="4888" y="142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3" name="Freeform 290"/>
              <p:cNvSpPr>
                <a:spLocks/>
              </p:cNvSpPr>
              <p:nvPr/>
            </p:nvSpPr>
            <p:spPr bwMode="auto">
              <a:xfrm>
                <a:off x="4888" y="1439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2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4" name="Freeform 291"/>
              <p:cNvSpPr>
                <a:spLocks/>
              </p:cNvSpPr>
              <p:nvPr/>
            </p:nvSpPr>
            <p:spPr bwMode="auto">
              <a:xfrm>
                <a:off x="4887" y="144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5" name="Freeform 292"/>
              <p:cNvSpPr>
                <a:spLocks/>
              </p:cNvSpPr>
              <p:nvPr/>
            </p:nvSpPr>
            <p:spPr bwMode="auto">
              <a:xfrm>
                <a:off x="4887" y="1460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6" name="Freeform 293"/>
              <p:cNvSpPr>
                <a:spLocks/>
              </p:cNvSpPr>
              <p:nvPr/>
            </p:nvSpPr>
            <p:spPr bwMode="auto">
              <a:xfrm>
                <a:off x="4887" y="1470"/>
                <a:ext cx="3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7" name="Freeform 294"/>
              <p:cNvSpPr>
                <a:spLocks/>
              </p:cNvSpPr>
              <p:nvPr/>
            </p:nvSpPr>
            <p:spPr bwMode="auto">
              <a:xfrm>
                <a:off x="4886" y="1480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8" name="Freeform 295"/>
              <p:cNvSpPr>
                <a:spLocks/>
              </p:cNvSpPr>
              <p:nvPr/>
            </p:nvSpPr>
            <p:spPr bwMode="auto">
              <a:xfrm>
                <a:off x="4886" y="1490"/>
                <a:ext cx="3" cy="8"/>
              </a:xfrm>
              <a:custGeom>
                <a:avLst/>
                <a:gdLst>
                  <a:gd name="T0" fmla="*/ 14 w 14"/>
                  <a:gd name="T1" fmla="*/ 29 h 29"/>
                  <a:gd name="T2" fmla="*/ 0 w 14"/>
                  <a:gd name="T3" fmla="*/ 28 h 29"/>
                  <a:gd name="T4" fmla="*/ 1 w 14"/>
                  <a:gd name="T5" fmla="*/ 0 h 29"/>
                  <a:gd name="T6" fmla="*/ 14 w 14"/>
                  <a:gd name="T7" fmla="*/ 1 h 29"/>
                  <a:gd name="T8" fmla="*/ 14 w 14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39" name="Freeform 296"/>
              <p:cNvSpPr>
                <a:spLocks/>
              </p:cNvSpPr>
              <p:nvPr/>
            </p:nvSpPr>
            <p:spPr bwMode="auto">
              <a:xfrm>
                <a:off x="4886" y="1501"/>
                <a:ext cx="3" cy="7"/>
              </a:xfrm>
              <a:custGeom>
                <a:avLst/>
                <a:gdLst>
                  <a:gd name="T0" fmla="*/ 12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2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2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0" name="Freeform 297"/>
              <p:cNvSpPr>
                <a:spLocks/>
              </p:cNvSpPr>
              <p:nvPr/>
            </p:nvSpPr>
            <p:spPr bwMode="auto">
              <a:xfrm>
                <a:off x="4885" y="1511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6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1" name="Freeform 298"/>
              <p:cNvSpPr>
                <a:spLocks/>
              </p:cNvSpPr>
              <p:nvPr/>
            </p:nvSpPr>
            <p:spPr bwMode="auto">
              <a:xfrm>
                <a:off x="4885" y="152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2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2" name="Freeform 299"/>
              <p:cNvSpPr>
                <a:spLocks/>
              </p:cNvSpPr>
              <p:nvPr/>
            </p:nvSpPr>
            <p:spPr bwMode="auto">
              <a:xfrm>
                <a:off x="4884" y="1532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3" name="Freeform 300"/>
              <p:cNvSpPr>
                <a:spLocks/>
              </p:cNvSpPr>
              <p:nvPr/>
            </p:nvSpPr>
            <p:spPr bwMode="auto">
              <a:xfrm>
                <a:off x="4884" y="154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4" name="Freeform 301"/>
              <p:cNvSpPr>
                <a:spLocks/>
              </p:cNvSpPr>
              <p:nvPr/>
            </p:nvSpPr>
            <p:spPr bwMode="auto">
              <a:xfrm>
                <a:off x="4884" y="155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5" name="Freeform 302"/>
              <p:cNvSpPr>
                <a:spLocks/>
              </p:cNvSpPr>
              <p:nvPr/>
            </p:nvSpPr>
            <p:spPr bwMode="auto">
              <a:xfrm>
                <a:off x="4883" y="156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6" name="Freeform 303"/>
              <p:cNvSpPr>
                <a:spLocks/>
              </p:cNvSpPr>
              <p:nvPr/>
            </p:nvSpPr>
            <p:spPr bwMode="auto">
              <a:xfrm>
                <a:off x="4883" y="1573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2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7" name="Rectangle 304"/>
              <p:cNvSpPr>
                <a:spLocks noChangeArrowheads="1"/>
              </p:cNvSpPr>
              <p:nvPr/>
            </p:nvSpPr>
            <p:spPr bwMode="auto">
              <a:xfrm>
                <a:off x="4883" y="1584"/>
                <a:ext cx="3" cy="7"/>
              </a:xfrm>
              <a:prstGeom prst="rect">
                <a:avLst/>
              </a:prstGeom>
              <a:solidFill>
                <a:srgbClr val="FFF5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8" name="Freeform 305"/>
              <p:cNvSpPr>
                <a:spLocks/>
              </p:cNvSpPr>
              <p:nvPr/>
            </p:nvSpPr>
            <p:spPr bwMode="auto">
              <a:xfrm>
                <a:off x="4882" y="1594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6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49" name="Freeform 306"/>
              <p:cNvSpPr>
                <a:spLocks/>
              </p:cNvSpPr>
              <p:nvPr/>
            </p:nvSpPr>
            <p:spPr bwMode="auto">
              <a:xfrm>
                <a:off x="4882" y="1605"/>
                <a:ext cx="4" cy="7"/>
              </a:xfrm>
              <a:custGeom>
                <a:avLst/>
                <a:gdLst>
                  <a:gd name="T0" fmla="*/ 12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2 h 28"/>
                  <a:gd name="T8" fmla="*/ 12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2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0" name="Freeform 307"/>
              <p:cNvSpPr>
                <a:spLocks/>
              </p:cNvSpPr>
              <p:nvPr/>
            </p:nvSpPr>
            <p:spPr bwMode="auto">
              <a:xfrm>
                <a:off x="4882" y="1615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1" name="Freeform 308"/>
              <p:cNvSpPr>
                <a:spLocks/>
              </p:cNvSpPr>
              <p:nvPr/>
            </p:nvSpPr>
            <p:spPr bwMode="auto">
              <a:xfrm>
                <a:off x="4881" y="1625"/>
                <a:ext cx="4" cy="8"/>
              </a:xfrm>
              <a:custGeom>
                <a:avLst/>
                <a:gdLst>
                  <a:gd name="T0" fmla="*/ 14 w 15"/>
                  <a:gd name="T1" fmla="*/ 29 h 29"/>
                  <a:gd name="T2" fmla="*/ 0 w 15"/>
                  <a:gd name="T3" fmla="*/ 28 h 29"/>
                  <a:gd name="T4" fmla="*/ 1 w 15"/>
                  <a:gd name="T5" fmla="*/ 0 h 29"/>
                  <a:gd name="T6" fmla="*/ 15 w 15"/>
                  <a:gd name="T7" fmla="*/ 1 h 29"/>
                  <a:gd name="T8" fmla="*/ 14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4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2" name="Freeform 309"/>
              <p:cNvSpPr>
                <a:spLocks/>
              </p:cNvSpPr>
              <p:nvPr/>
            </p:nvSpPr>
            <p:spPr bwMode="auto">
              <a:xfrm>
                <a:off x="4881" y="163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3" name="Freeform 310"/>
              <p:cNvSpPr>
                <a:spLocks/>
              </p:cNvSpPr>
              <p:nvPr/>
            </p:nvSpPr>
            <p:spPr bwMode="auto">
              <a:xfrm>
                <a:off x="4881" y="1646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4" name="Freeform 311"/>
              <p:cNvSpPr>
                <a:spLocks/>
              </p:cNvSpPr>
              <p:nvPr/>
            </p:nvSpPr>
            <p:spPr bwMode="auto">
              <a:xfrm>
                <a:off x="4880" y="1656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5" name="Freeform 312"/>
              <p:cNvSpPr>
                <a:spLocks/>
              </p:cNvSpPr>
              <p:nvPr/>
            </p:nvSpPr>
            <p:spPr bwMode="auto">
              <a:xfrm>
                <a:off x="4880" y="1667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6" name="Freeform 313"/>
              <p:cNvSpPr>
                <a:spLocks/>
              </p:cNvSpPr>
              <p:nvPr/>
            </p:nvSpPr>
            <p:spPr bwMode="auto">
              <a:xfrm>
                <a:off x="4880" y="1677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7 h 28"/>
                  <a:gd name="T4" fmla="*/ 0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7" name="Freeform 314"/>
              <p:cNvSpPr>
                <a:spLocks/>
              </p:cNvSpPr>
              <p:nvPr/>
            </p:nvSpPr>
            <p:spPr bwMode="auto">
              <a:xfrm>
                <a:off x="4879" y="1688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8" name="Freeform 315"/>
              <p:cNvSpPr>
                <a:spLocks/>
              </p:cNvSpPr>
              <p:nvPr/>
            </p:nvSpPr>
            <p:spPr bwMode="auto">
              <a:xfrm>
                <a:off x="4879" y="1698"/>
                <a:ext cx="3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6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59" name="Freeform 316"/>
              <p:cNvSpPr>
                <a:spLocks/>
              </p:cNvSpPr>
              <p:nvPr/>
            </p:nvSpPr>
            <p:spPr bwMode="auto">
              <a:xfrm>
                <a:off x="4878" y="170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0" name="Freeform 317"/>
              <p:cNvSpPr>
                <a:spLocks/>
              </p:cNvSpPr>
              <p:nvPr/>
            </p:nvSpPr>
            <p:spPr bwMode="auto">
              <a:xfrm>
                <a:off x="4878" y="171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1" name="Freeform 318"/>
              <p:cNvSpPr>
                <a:spLocks/>
              </p:cNvSpPr>
              <p:nvPr/>
            </p:nvSpPr>
            <p:spPr bwMode="auto">
              <a:xfrm>
                <a:off x="4878" y="172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2" name="Freeform 319"/>
              <p:cNvSpPr>
                <a:spLocks/>
              </p:cNvSpPr>
              <p:nvPr/>
            </p:nvSpPr>
            <p:spPr bwMode="auto">
              <a:xfrm>
                <a:off x="4877" y="1739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3" name="Freeform 320"/>
              <p:cNvSpPr>
                <a:spLocks/>
              </p:cNvSpPr>
              <p:nvPr/>
            </p:nvSpPr>
            <p:spPr bwMode="auto">
              <a:xfrm>
                <a:off x="4877" y="1750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2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4" name="Freeform 321"/>
              <p:cNvSpPr>
                <a:spLocks/>
              </p:cNvSpPr>
              <p:nvPr/>
            </p:nvSpPr>
            <p:spPr bwMode="auto">
              <a:xfrm>
                <a:off x="4877" y="1760"/>
                <a:ext cx="3" cy="7"/>
              </a:xfrm>
              <a:custGeom>
                <a:avLst/>
                <a:gdLst>
                  <a:gd name="T0" fmla="*/ 14 w 14"/>
                  <a:gd name="T1" fmla="*/ 29 h 29"/>
                  <a:gd name="T2" fmla="*/ 0 w 14"/>
                  <a:gd name="T3" fmla="*/ 28 h 29"/>
                  <a:gd name="T4" fmla="*/ 1 w 14"/>
                  <a:gd name="T5" fmla="*/ 0 h 29"/>
                  <a:gd name="T6" fmla="*/ 14 w 14"/>
                  <a:gd name="T7" fmla="*/ 1 h 29"/>
                  <a:gd name="T8" fmla="*/ 14 w 14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9">
                    <a:moveTo>
                      <a:pt x="14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5" name="Rectangle 322"/>
              <p:cNvSpPr>
                <a:spLocks noChangeArrowheads="1"/>
              </p:cNvSpPr>
              <p:nvPr/>
            </p:nvSpPr>
            <p:spPr bwMode="auto">
              <a:xfrm>
                <a:off x="4876" y="1771"/>
                <a:ext cx="4" cy="7"/>
              </a:xfrm>
              <a:prstGeom prst="rect">
                <a:avLst/>
              </a:prstGeom>
              <a:solidFill>
                <a:srgbClr val="FFF5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6" name="Freeform 323"/>
              <p:cNvSpPr>
                <a:spLocks/>
              </p:cNvSpPr>
              <p:nvPr/>
            </p:nvSpPr>
            <p:spPr bwMode="auto">
              <a:xfrm>
                <a:off x="4876" y="1781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6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7" name="Freeform 324"/>
              <p:cNvSpPr>
                <a:spLocks/>
              </p:cNvSpPr>
              <p:nvPr/>
            </p:nvSpPr>
            <p:spPr bwMode="auto">
              <a:xfrm>
                <a:off x="4875" y="1791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2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8" name="Freeform 325"/>
              <p:cNvSpPr>
                <a:spLocks/>
              </p:cNvSpPr>
              <p:nvPr/>
            </p:nvSpPr>
            <p:spPr bwMode="auto">
              <a:xfrm>
                <a:off x="4875" y="180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69" name="Freeform 326"/>
              <p:cNvSpPr>
                <a:spLocks/>
              </p:cNvSpPr>
              <p:nvPr/>
            </p:nvSpPr>
            <p:spPr bwMode="auto">
              <a:xfrm>
                <a:off x="4875" y="1812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0" name="Freeform 327"/>
              <p:cNvSpPr>
                <a:spLocks/>
              </p:cNvSpPr>
              <p:nvPr/>
            </p:nvSpPr>
            <p:spPr bwMode="auto">
              <a:xfrm>
                <a:off x="4875" y="1822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1" name="Freeform 328"/>
              <p:cNvSpPr>
                <a:spLocks/>
              </p:cNvSpPr>
              <p:nvPr/>
            </p:nvSpPr>
            <p:spPr bwMode="auto">
              <a:xfrm>
                <a:off x="4874" y="1833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2" name="Freeform 329"/>
              <p:cNvSpPr>
                <a:spLocks/>
              </p:cNvSpPr>
              <p:nvPr/>
            </p:nvSpPr>
            <p:spPr bwMode="auto">
              <a:xfrm>
                <a:off x="4874" y="1843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3" name="Rectangle 330"/>
              <p:cNvSpPr>
                <a:spLocks noChangeArrowheads="1"/>
              </p:cNvSpPr>
              <p:nvPr/>
            </p:nvSpPr>
            <p:spPr bwMode="auto">
              <a:xfrm>
                <a:off x="4874" y="1854"/>
                <a:ext cx="3" cy="7"/>
              </a:xfrm>
              <a:prstGeom prst="rect">
                <a:avLst/>
              </a:prstGeom>
              <a:solidFill>
                <a:srgbClr val="FFF5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4" name="Freeform 331"/>
              <p:cNvSpPr>
                <a:spLocks/>
              </p:cNvSpPr>
              <p:nvPr/>
            </p:nvSpPr>
            <p:spPr bwMode="auto">
              <a:xfrm>
                <a:off x="4873" y="1864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6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6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5" name="Freeform 332"/>
              <p:cNvSpPr>
                <a:spLocks/>
              </p:cNvSpPr>
              <p:nvPr/>
            </p:nvSpPr>
            <p:spPr bwMode="auto">
              <a:xfrm>
                <a:off x="4873" y="1874"/>
                <a:ext cx="3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6" name="Freeform 333"/>
              <p:cNvSpPr>
                <a:spLocks/>
              </p:cNvSpPr>
              <p:nvPr/>
            </p:nvSpPr>
            <p:spPr bwMode="auto">
              <a:xfrm>
                <a:off x="4872" y="188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7" name="Freeform 334"/>
              <p:cNvSpPr>
                <a:spLocks/>
              </p:cNvSpPr>
              <p:nvPr/>
            </p:nvSpPr>
            <p:spPr bwMode="auto">
              <a:xfrm>
                <a:off x="4872" y="189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8" name="Freeform 335"/>
              <p:cNvSpPr>
                <a:spLocks/>
              </p:cNvSpPr>
              <p:nvPr/>
            </p:nvSpPr>
            <p:spPr bwMode="auto">
              <a:xfrm>
                <a:off x="4872" y="1906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79" name="Freeform 336"/>
              <p:cNvSpPr>
                <a:spLocks/>
              </p:cNvSpPr>
              <p:nvPr/>
            </p:nvSpPr>
            <p:spPr bwMode="auto">
              <a:xfrm>
                <a:off x="4871" y="191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0" name="Freeform 337"/>
              <p:cNvSpPr>
                <a:spLocks/>
              </p:cNvSpPr>
              <p:nvPr/>
            </p:nvSpPr>
            <p:spPr bwMode="auto">
              <a:xfrm>
                <a:off x="4871" y="1926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1" name="Freeform 338"/>
              <p:cNvSpPr>
                <a:spLocks/>
              </p:cNvSpPr>
              <p:nvPr/>
            </p:nvSpPr>
            <p:spPr bwMode="auto">
              <a:xfrm>
                <a:off x="4871" y="1937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2" name="Freeform 339"/>
              <p:cNvSpPr>
                <a:spLocks/>
              </p:cNvSpPr>
              <p:nvPr/>
            </p:nvSpPr>
            <p:spPr bwMode="auto">
              <a:xfrm>
                <a:off x="4870" y="1947"/>
                <a:ext cx="4" cy="7"/>
              </a:xfrm>
              <a:custGeom>
                <a:avLst/>
                <a:gdLst>
                  <a:gd name="T0" fmla="*/ 12 w 14"/>
                  <a:gd name="T1" fmla="*/ 30 h 30"/>
                  <a:gd name="T2" fmla="*/ 0 w 14"/>
                  <a:gd name="T3" fmla="*/ 28 h 30"/>
                  <a:gd name="T4" fmla="*/ 0 w 14"/>
                  <a:gd name="T5" fmla="*/ 0 h 30"/>
                  <a:gd name="T6" fmla="*/ 14 w 14"/>
                  <a:gd name="T7" fmla="*/ 2 h 30"/>
                  <a:gd name="T8" fmla="*/ 12 w 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0">
                    <a:moveTo>
                      <a:pt x="12" y="30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3" name="Freeform 340"/>
              <p:cNvSpPr>
                <a:spLocks/>
              </p:cNvSpPr>
              <p:nvPr/>
            </p:nvSpPr>
            <p:spPr bwMode="auto">
              <a:xfrm>
                <a:off x="4870" y="1957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4" name="Freeform 341"/>
              <p:cNvSpPr>
                <a:spLocks/>
              </p:cNvSpPr>
              <p:nvPr/>
            </p:nvSpPr>
            <p:spPr bwMode="auto">
              <a:xfrm>
                <a:off x="4869" y="1968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5" name="Freeform 342"/>
              <p:cNvSpPr>
                <a:spLocks/>
              </p:cNvSpPr>
              <p:nvPr/>
            </p:nvSpPr>
            <p:spPr bwMode="auto">
              <a:xfrm>
                <a:off x="4869" y="197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6" name="Freeform 343"/>
              <p:cNvSpPr>
                <a:spLocks/>
              </p:cNvSpPr>
              <p:nvPr/>
            </p:nvSpPr>
            <p:spPr bwMode="auto">
              <a:xfrm>
                <a:off x="4869" y="198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7" name="Freeform 344"/>
              <p:cNvSpPr>
                <a:spLocks/>
              </p:cNvSpPr>
              <p:nvPr/>
            </p:nvSpPr>
            <p:spPr bwMode="auto">
              <a:xfrm>
                <a:off x="4868" y="199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8" name="Freeform 345"/>
              <p:cNvSpPr>
                <a:spLocks/>
              </p:cNvSpPr>
              <p:nvPr/>
            </p:nvSpPr>
            <p:spPr bwMode="auto">
              <a:xfrm>
                <a:off x="4868" y="200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89" name="Freeform 346"/>
              <p:cNvSpPr>
                <a:spLocks/>
              </p:cNvSpPr>
              <p:nvPr/>
            </p:nvSpPr>
            <p:spPr bwMode="auto">
              <a:xfrm>
                <a:off x="4868" y="2020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2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0" name="Freeform 347"/>
              <p:cNvSpPr>
                <a:spLocks/>
              </p:cNvSpPr>
              <p:nvPr/>
            </p:nvSpPr>
            <p:spPr bwMode="auto">
              <a:xfrm>
                <a:off x="4868" y="2030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2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1" name="Freeform 348"/>
              <p:cNvSpPr>
                <a:spLocks/>
              </p:cNvSpPr>
              <p:nvPr/>
            </p:nvSpPr>
            <p:spPr bwMode="auto">
              <a:xfrm>
                <a:off x="4867" y="2040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2" name="Freeform 349"/>
              <p:cNvSpPr>
                <a:spLocks/>
              </p:cNvSpPr>
              <p:nvPr/>
            </p:nvSpPr>
            <p:spPr bwMode="auto">
              <a:xfrm>
                <a:off x="4867" y="2051"/>
                <a:ext cx="3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3" name="Freeform 350"/>
              <p:cNvSpPr>
                <a:spLocks/>
              </p:cNvSpPr>
              <p:nvPr/>
            </p:nvSpPr>
            <p:spPr bwMode="auto">
              <a:xfrm>
                <a:off x="4866" y="2061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4" name="Freeform 351"/>
              <p:cNvSpPr>
                <a:spLocks/>
              </p:cNvSpPr>
              <p:nvPr/>
            </p:nvSpPr>
            <p:spPr bwMode="auto">
              <a:xfrm>
                <a:off x="4866" y="207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5" name="Freeform 352"/>
              <p:cNvSpPr>
                <a:spLocks/>
              </p:cNvSpPr>
              <p:nvPr/>
            </p:nvSpPr>
            <p:spPr bwMode="auto">
              <a:xfrm>
                <a:off x="4866" y="2082"/>
                <a:ext cx="3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6" name="Freeform 353"/>
              <p:cNvSpPr>
                <a:spLocks/>
              </p:cNvSpPr>
              <p:nvPr/>
            </p:nvSpPr>
            <p:spPr bwMode="auto">
              <a:xfrm>
                <a:off x="4865" y="2092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7" name="Freeform 354"/>
              <p:cNvSpPr>
                <a:spLocks/>
              </p:cNvSpPr>
              <p:nvPr/>
            </p:nvSpPr>
            <p:spPr bwMode="auto">
              <a:xfrm>
                <a:off x="4865" y="2103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7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8" name="Freeform 355"/>
              <p:cNvSpPr>
                <a:spLocks/>
              </p:cNvSpPr>
              <p:nvPr/>
            </p:nvSpPr>
            <p:spPr bwMode="auto">
              <a:xfrm>
                <a:off x="4865" y="2113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299" name="Freeform 356"/>
              <p:cNvSpPr>
                <a:spLocks/>
              </p:cNvSpPr>
              <p:nvPr/>
            </p:nvSpPr>
            <p:spPr bwMode="auto">
              <a:xfrm>
                <a:off x="4864" y="2123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0" name="Freeform 357"/>
              <p:cNvSpPr>
                <a:spLocks/>
              </p:cNvSpPr>
              <p:nvPr/>
            </p:nvSpPr>
            <p:spPr bwMode="auto">
              <a:xfrm>
                <a:off x="4864" y="2134"/>
                <a:ext cx="4" cy="7"/>
              </a:xfrm>
              <a:custGeom>
                <a:avLst/>
                <a:gdLst>
                  <a:gd name="T0" fmla="*/ 14 w 15"/>
                  <a:gd name="T1" fmla="*/ 27 h 27"/>
                  <a:gd name="T2" fmla="*/ 0 w 15"/>
                  <a:gd name="T3" fmla="*/ 26 h 27"/>
                  <a:gd name="T4" fmla="*/ 1 w 15"/>
                  <a:gd name="T5" fmla="*/ 0 h 27"/>
                  <a:gd name="T6" fmla="*/ 15 w 15"/>
                  <a:gd name="T7" fmla="*/ 0 h 27"/>
                  <a:gd name="T8" fmla="*/ 14 w 15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7">
                    <a:moveTo>
                      <a:pt x="14" y="27"/>
                    </a:moveTo>
                    <a:lnTo>
                      <a:pt x="0" y="26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1" name="Freeform 358"/>
              <p:cNvSpPr>
                <a:spLocks/>
              </p:cNvSpPr>
              <p:nvPr/>
            </p:nvSpPr>
            <p:spPr bwMode="auto">
              <a:xfrm>
                <a:off x="4863" y="2144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2" name="Freeform 359"/>
              <p:cNvSpPr>
                <a:spLocks/>
              </p:cNvSpPr>
              <p:nvPr/>
            </p:nvSpPr>
            <p:spPr bwMode="auto">
              <a:xfrm>
                <a:off x="4863" y="2155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3" name="Freeform 360"/>
              <p:cNvSpPr>
                <a:spLocks/>
              </p:cNvSpPr>
              <p:nvPr/>
            </p:nvSpPr>
            <p:spPr bwMode="auto">
              <a:xfrm>
                <a:off x="4863" y="216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4" name="Freeform 361"/>
              <p:cNvSpPr>
                <a:spLocks/>
              </p:cNvSpPr>
              <p:nvPr/>
            </p:nvSpPr>
            <p:spPr bwMode="auto">
              <a:xfrm>
                <a:off x="4862" y="217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5" name="Freeform 362"/>
              <p:cNvSpPr>
                <a:spLocks/>
              </p:cNvSpPr>
              <p:nvPr/>
            </p:nvSpPr>
            <p:spPr bwMode="auto">
              <a:xfrm>
                <a:off x="4862" y="2186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7 h 28"/>
                  <a:gd name="T4" fmla="*/ 2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6" name="Freeform 363"/>
              <p:cNvSpPr>
                <a:spLocks/>
              </p:cNvSpPr>
              <p:nvPr/>
            </p:nvSpPr>
            <p:spPr bwMode="auto">
              <a:xfrm>
                <a:off x="4862" y="2196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7" name="Freeform 364"/>
              <p:cNvSpPr>
                <a:spLocks/>
              </p:cNvSpPr>
              <p:nvPr/>
            </p:nvSpPr>
            <p:spPr bwMode="auto">
              <a:xfrm>
                <a:off x="4861" y="2206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8" name="Freeform 365"/>
              <p:cNvSpPr>
                <a:spLocks/>
              </p:cNvSpPr>
              <p:nvPr/>
            </p:nvSpPr>
            <p:spPr bwMode="auto">
              <a:xfrm>
                <a:off x="4861" y="2217"/>
                <a:ext cx="4" cy="7"/>
              </a:xfrm>
              <a:custGeom>
                <a:avLst/>
                <a:gdLst>
                  <a:gd name="T0" fmla="*/ 12 w 14"/>
                  <a:gd name="T1" fmla="*/ 30 h 30"/>
                  <a:gd name="T2" fmla="*/ 0 w 14"/>
                  <a:gd name="T3" fmla="*/ 28 h 30"/>
                  <a:gd name="T4" fmla="*/ 0 w 14"/>
                  <a:gd name="T5" fmla="*/ 0 h 30"/>
                  <a:gd name="T6" fmla="*/ 14 w 14"/>
                  <a:gd name="T7" fmla="*/ 2 h 30"/>
                  <a:gd name="T8" fmla="*/ 12 w 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30">
                    <a:moveTo>
                      <a:pt x="12" y="30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09" name="Freeform 366"/>
              <p:cNvSpPr>
                <a:spLocks/>
              </p:cNvSpPr>
              <p:nvPr/>
            </p:nvSpPr>
            <p:spPr bwMode="auto">
              <a:xfrm>
                <a:off x="4861" y="2227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0" name="Freeform 367"/>
              <p:cNvSpPr>
                <a:spLocks/>
              </p:cNvSpPr>
              <p:nvPr/>
            </p:nvSpPr>
            <p:spPr bwMode="auto">
              <a:xfrm>
                <a:off x="4860" y="2238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1" name="Freeform 368"/>
              <p:cNvSpPr>
                <a:spLocks/>
              </p:cNvSpPr>
              <p:nvPr/>
            </p:nvSpPr>
            <p:spPr bwMode="auto">
              <a:xfrm>
                <a:off x="4860" y="2248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2" name="Freeform 369"/>
              <p:cNvSpPr>
                <a:spLocks/>
              </p:cNvSpPr>
              <p:nvPr/>
            </p:nvSpPr>
            <p:spPr bwMode="auto">
              <a:xfrm>
                <a:off x="4860" y="2258"/>
                <a:ext cx="3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3" name="Freeform 370"/>
              <p:cNvSpPr>
                <a:spLocks/>
              </p:cNvSpPr>
              <p:nvPr/>
            </p:nvSpPr>
            <p:spPr bwMode="auto">
              <a:xfrm>
                <a:off x="4859" y="2269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4" name="Freeform 371"/>
              <p:cNvSpPr>
                <a:spLocks/>
              </p:cNvSpPr>
              <p:nvPr/>
            </p:nvSpPr>
            <p:spPr bwMode="auto">
              <a:xfrm>
                <a:off x="4859" y="2279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1 w 14"/>
                  <a:gd name="T5" fmla="*/ 0 h 28"/>
                  <a:gd name="T6" fmla="*/ 14 w 14"/>
                  <a:gd name="T7" fmla="*/ 1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5" name="Rectangle 372"/>
              <p:cNvSpPr>
                <a:spLocks noChangeArrowheads="1"/>
              </p:cNvSpPr>
              <p:nvPr/>
            </p:nvSpPr>
            <p:spPr bwMode="auto">
              <a:xfrm>
                <a:off x="4859" y="2289"/>
                <a:ext cx="3" cy="7"/>
              </a:xfrm>
              <a:prstGeom prst="rect">
                <a:avLst/>
              </a:prstGeom>
              <a:solidFill>
                <a:srgbClr val="FFF5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6" name="Freeform 373"/>
              <p:cNvSpPr>
                <a:spLocks/>
              </p:cNvSpPr>
              <p:nvPr/>
            </p:nvSpPr>
            <p:spPr bwMode="auto">
              <a:xfrm>
                <a:off x="4858" y="2300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2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7" name="Freeform 374"/>
              <p:cNvSpPr>
                <a:spLocks/>
              </p:cNvSpPr>
              <p:nvPr/>
            </p:nvSpPr>
            <p:spPr bwMode="auto">
              <a:xfrm>
                <a:off x="4858" y="2310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8" name="Freeform 375"/>
              <p:cNvSpPr>
                <a:spLocks/>
              </p:cNvSpPr>
              <p:nvPr/>
            </p:nvSpPr>
            <p:spPr bwMode="auto">
              <a:xfrm>
                <a:off x="4857" y="232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19" name="Freeform 376"/>
              <p:cNvSpPr>
                <a:spLocks/>
              </p:cNvSpPr>
              <p:nvPr/>
            </p:nvSpPr>
            <p:spPr bwMode="auto">
              <a:xfrm>
                <a:off x="4857" y="2331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0" name="Freeform 377"/>
              <p:cNvSpPr>
                <a:spLocks/>
              </p:cNvSpPr>
              <p:nvPr/>
            </p:nvSpPr>
            <p:spPr bwMode="auto">
              <a:xfrm>
                <a:off x="4857" y="2341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1" name="Freeform 378"/>
              <p:cNvSpPr>
                <a:spLocks/>
              </p:cNvSpPr>
              <p:nvPr/>
            </p:nvSpPr>
            <p:spPr bwMode="auto">
              <a:xfrm>
                <a:off x="4856" y="2351"/>
                <a:ext cx="4" cy="8"/>
              </a:xfrm>
              <a:custGeom>
                <a:avLst/>
                <a:gdLst>
                  <a:gd name="T0" fmla="*/ 14 w 15"/>
                  <a:gd name="T1" fmla="*/ 29 h 29"/>
                  <a:gd name="T2" fmla="*/ 0 w 15"/>
                  <a:gd name="T3" fmla="*/ 28 h 29"/>
                  <a:gd name="T4" fmla="*/ 1 w 15"/>
                  <a:gd name="T5" fmla="*/ 0 h 29"/>
                  <a:gd name="T6" fmla="*/ 15 w 15"/>
                  <a:gd name="T7" fmla="*/ 1 h 29"/>
                  <a:gd name="T8" fmla="*/ 14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4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2" name="Freeform 379"/>
              <p:cNvSpPr>
                <a:spLocks/>
              </p:cNvSpPr>
              <p:nvPr/>
            </p:nvSpPr>
            <p:spPr bwMode="auto">
              <a:xfrm>
                <a:off x="4856" y="2362"/>
                <a:ext cx="4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2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3" name="Freeform 380"/>
              <p:cNvSpPr>
                <a:spLocks/>
              </p:cNvSpPr>
              <p:nvPr/>
            </p:nvSpPr>
            <p:spPr bwMode="auto">
              <a:xfrm>
                <a:off x="4856" y="2372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6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6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4" name="Freeform 381"/>
              <p:cNvSpPr>
                <a:spLocks/>
              </p:cNvSpPr>
              <p:nvPr/>
            </p:nvSpPr>
            <p:spPr bwMode="auto">
              <a:xfrm>
                <a:off x="4855" y="2383"/>
                <a:ext cx="4" cy="7"/>
              </a:xfrm>
              <a:custGeom>
                <a:avLst/>
                <a:gdLst>
                  <a:gd name="T0" fmla="*/ 12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2 h 28"/>
                  <a:gd name="T8" fmla="*/ 12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2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5" name="Freeform 382"/>
              <p:cNvSpPr>
                <a:spLocks/>
              </p:cNvSpPr>
              <p:nvPr/>
            </p:nvSpPr>
            <p:spPr bwMode="auto">
              <a:xfrm>
                <a:off x="4855" y="2393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6" name="Freeform 383"/>
              <p:cNvSpPr>
                <a:spLocks/>
              </p:cNvSpPr>
              <p:nvPr/>
            </p:nvSpPr>
            <p:spPr bwMode="auto">
              <a:xfrm>
                <a:off x="4854" y="2404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7" name="Freeform 384"/>
              <p:cNvSpPr>
                <a:spLocks/>
              </p:cNvSpPr>
              <p:nvPr/>
            </p:nvSpPr>
            <p:spPr bwMode="auto">
              <a:xfrm>
                <a:off x="4854" y="2414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8" name="Freeform 385"/>
              <p:cNvSpPr>
                <a:spLocks/>
              </p:cNvSpPr>
              <p:nvPr/>
            </p:nvSpPr>
            <p:spPr bwMode="auto">
              <a:xfrm>
                <a:off x="4854" y="2424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8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29" name="Freeform 386"/>
              <p:cNvSpPr>
                <a:spLocks/>
              </p:cNvSpPr>
              <p:nvPr/>
            </p:nvSpPr>
            <p:spPr bwMode="auto">
              <a:xfrm>
                <a:off x="4854" y="2434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0" name="Freeform 387"/>
              <p:cNvSpPr>
                <a:spLocks/>
              </p:cNvSpPr>
              <p:nvPr/>
            </p:nvSpPr>
            <p:spPr bwMode="auto">
              <a:xfrm>
                <a:off x="4853" y="244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1" name="Freeform 388"/>
              <p:cNvSpPr>
                <a:spLocks/>
              </p:cNvSpPr>
              <p:nvPr/>
            </p:nvSpPr>
            <p:spPr bwMode="auto">
              <a:xfrm>
                <a:off x="4853" y="2455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6 h 28"/>
                  <a:gd name="T4" fmla="*/ 1 w 14"/>
                  <a:gd name="T5" fmla="*/ 0 h 28"/>
                  <a:gd name="T6" fmla="*/ 14 w 14"/>
                  <a:gd name="T7" fmla="*/ 0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6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2" name="Freeform 389"/>
              <p:cNvSpPr>
                <a:spLocks/>
              </p:cNvSpPr>
              <p:nvPr/>
            </p:nvSpPr>
            <p:spPr bwMode="auto">
              <a:xfrm>
                <a:off x="4853" y="2466"/>
                <a:ext cx="3" cy="7"/>
              </a:xfrm>
              <a:custGeom>
                <a:avLst/>
                <a:gdLst>
                  <a:gd name="T0" fmla="*/ 14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2 h 28"/>
                  <a:gd name="T8" fmla="*/ 14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4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3" name="Freeform 390"/>
              <p:cNvSpPr>
                <a:spLocks/>
              </p:cNvSpPr>
              <p:nvPr/>
            </p:nvSpPr>
            <p:spPr bwMode="auto">
              <a:xfrm>
                <a:off x="4852" y="2476"/>
                <a:ext cx="4" cy="7"/>
              </a:xfrm>
              <a:custGeom>
                <a:avLst/>
                <a:gdLst>
                  <a:gd name="T0" fmla="*/ 13 w 14"/>
                  <a:gd name="T1" fmla="*/ 28 h 28"/>
                  <a:gd name="T2" fmla="*/ 0 w 14"/>
                  <a:gd name="T3" fmla="*/ 28 h 28"/>
                  <a:gd name="T4" fmla="*/ 0 w 14"/>
                  <a:gd name="T5" fmla="*/ 0 h 28"/>
                  <a:gd name="T6" fmla="*/ 14 w 14"/>
                  <a:gd name="T7" fmla="*/ 0 h 28"/>
                  <a:gd name="T8" fmla="*/ 13 w 14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8">
                    <a:moveTo>
                      <a:pt x="13" y="28"/>
                    </a:moveTo>
                    <a:lnTo>
                      <a:pt x="0" y="28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4" name="Freeform 391"/>
              <p:cNvSpPr>
                <a:spLocks/>
              </p:cNvSpPr>
              <p:nvPr/>
            </p:nvSpPr>
            <p:spPr bwMode="auto">
              <a:xfrm>
                <a:off x="4852" y="2486"/>
                <a:ext cx="3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5" name="Freeform 392"/>
              <p:cNvSpPr>
                <a:spLocks/>
              </p:cNvSpPr>
              <p:nvPr/>
            </p:nvSpPr>
            <p:spPr bwMode="auto">
              <a:xfrm>
                <a:off x="4851" y="2497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6" name="Freeform 393"/>
              <p:cNvSpPr>
                <a:spLocks/>
              </p:cNvSpPr>
              <p:nvPr/>
            </p:nvSpPr>
            <p:spPr bwMode="auto">
              <a:xfrm>
                <a:off x="4851" y="2507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7" name="Freeform 394"/>
              <p:cNvSpPr>
                <a:spLocks/>
              </p:cNvSpPr>
              <p:nvPr/>
            </p:nvSpPr>
            <p:spPr bwMode="auto">
              <a:xfrm>
                <a:off x="4851" y="2517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8 h 28"/>
                  <a:gd name="T4" fmla="*/ 1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8" name="Freeform 395"/>
              <p:cNvSpPr>
                <a:spLocks/>
              </p:cNvSpPr>
              <p:nvPr/>
            </p:nvSpPr>
            <p:spPr bwMode="auto">
              <a:xfrm>
                <a:off x="4850" y="2528"/>
                <a:ext cx="4" cy="4"/>
              </a:xfrm>
              <a:custGeom>
                <a:avLst/>
                <a:gdLst>
                  <a:gd name="T0" fmla="*/ 14 w 16"/>
                  <a:gd name="T1" fmla="*/ 18 h 18"/>
                  <a:gd name="T2" fmla="*/ 14 w 16"/>
                  <a:gd name="T3" fmla="*/ 15 h 18"/>
                  <a:gd name="T4" fmla="*/ 16 w 16"/>
                  <a:gd name="T5" fmla="*/ 0 h 18"/>
                  <a:gd name="T6" fmla="*/ 2 w 16"/>
                  <a:gd name="T7" fmla="*/ 0 h 18"/>
                  <a:gd name="T8" fmla="*/ 0 w 16"/>
                  <a:gd name="T9" fmla="*/ 15 h 18"/>
                  <a:gd name="T10" fmla="*/ 14 w 16"/>
                  <a:gd name="T11" fmla="*/ 18 h 18"/>
                  <a:gd name="T12" fmla="*/ 14 w 16"/>
                  <a:gd name="T13" fmla="*/ 18 h 18"/>
                  <a:gd name="T14" fmla="*/ 14 w 16"/>
                  <a:gd name="T15" fmla="*/ 16 h 18"/>
                  <a:gd name="T16" fmla="*/ 14 w 16"/>
                  <a:gd name="T17" fmla="*/ 15 h 18"/>
                  <a:gd name="T18" fmla="*/ 14 w 16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8">
                    <a:moveTo>
                      <a:pt x="14" y="18"/>
                    </a:moveTo>
                    <a:lnTo>
                      <a:pt x="14" y="15"/>
                    </a:lnTo>
                    <a:lnTo>
                      <a:pt x="16" y="0"/>
                    </a:lnTo>
                    <a:lnTo>
                      <a:pt x="2" y="0"/>
                    </a:lnTo>
                    <a:lnTo>
                      <a:pt x="0" y="15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4" y="16"/>
                    </a:lnTo>
                    <a:lnTo>
                      <a:pt x="14" y="15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39" name="Freeform 396"/>
              <p:cNvSpPr>
                <a:spLocks/>
              </p:cNvSpPr>
              <p:nvPr/>
            </p:nvSpPr>
            <p:spPr bwMode="auto">
              <a:xfrm>
                <a:off x="4849" y="2531"/>
                <a:ext cx="5" cy="4"/>
              </a:xfrm>
              <a:custGeom>
                <a:avLst/>
                <a:gdLst>
                  <a:gd name="T0" fmla="*/ 13 w 19"/>
                  <a:gd name="T1" fmla="*/ 18 h 18"/>
                  <a:gd name="T2" fmla="*/ 0 w 19"/>
                  <a:gd name="T3" fmla="*/ 12 h 18"/>
                  <a:gd name="T4" fmla="*/ 7 w 19"/>
                  <a:gd name="T5" fmla="*/ 0 h 18"/>
                  <a:gd name="T6" fmla="*/ 19 w 19"/>
                  <a:gd name="T7" fmla="*/ 7 h 18"/>
                  <a:gd name="T8" fmla="*/ 13 w 19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3" y="18"/>
                    </a:moveTo>
                    <a:lnTo>
                      <a:pt x="0" y="12"/>
                    </a:lnTo>
                    <a:lnTo>
                      <a:pt x="7" y="0"/>
                    </a:lnTo>
                    <a:lnTo>
                      <a:pt x="19" y="7"/>
                    </a:lnTo>
                    <a:lnTo>
                      <a:pt x="13" y="1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0" name="Freeform 397"/>
              <p:cNvSpPr>
                <a:spLocks/>
              </p:cNvSpPr>
              <p:nvPr/>
            </p:nvSpPr>
            <p:spPr bwMode="auto">
              <a:xfrm>
                <a:off x="4845" y="2537"/>
                <a:ext cx="6" cy="7"/>
              </a:xfrm>
              <a:custGeom>
                <a:avLst/>
                <a:gdLst>
                  <a:gd name="T0" fmla="*/ 13 w 25"/>
                  <a:gd name="T1" fmla="*/ 31 h 31"/>
                  <a:gd name="T2" fmla="*/ 0 w 25"/>
                  <a:gd name="T3" fmla="*/ 26 h 31"/>
                  <a:gd name="T4" fmla="*/ 13 w 25"/>
                  <a:gd name="T5" fmla="*/ 0 h 31"/>
                  <a:gd name="T6" fmla="*/ 25 w 25"/>
                  <a:gd name="T7" fmla="*/ 7 h 31"/>
                  <a:gd name="T8" fmla="*/ 13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3" y="31"/>
                    </a:moveTo>
                    <a:lnTo>
                      <a:pt x="0" y="26"/>
                    </a:lnTo>
                    <a:lnTo>
                      <a:pt x="13" y="0"/>
                    </a:lnTo>
                    <a:lnTo>
                      <a:pt x="25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1" name="Freeform 398"/>
              <p:cNvSpPr>
                <a:spLocks/>
              </p:cNvSpPr>
              <p:nvPr/>
            </p:nvSpPr>
            <p:spPr bwMode="auto">
              <a:xfrm>
                <a:off x="4840" y="2546"/>
                <a:ext cx="6" cy="8"/>
              </a:xfrm>
              <a:custGeom>
                <a:avLst/>
                <a:gdLst>
                  <a:gd name="T0" fmla="*/ 11 w 24"/>
                  <a:gd name="T1" fmla="*/ 30 h 30"/>
                  <a:gd name="T2" fmla="*/ 0 w 24"/>
                  <a:gd name="T3" fmla="*/ 24 h 30"/>
                  <a:gd name="T4" fmla="*/ 11 w 24"/>
                  <a:gd name="T5" fmla="*/ 0 h 30"/>
                  <a:gd name="T6" fmla="*/ 24 w 24"/>
                  <a:gd name="T7" fmla="*/ 5 h 30"/>
                  <a:gd name="T8" fmla="*/ 11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1" y="30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5"/>
                    </a:lnTo>
                    <a:lnTo>
                      <a:pt x="11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2" name="Freeform 399"/>
              <p:cNvSpPr>
                <a:spLocks/>
              </p:cNvSpPr>
              <p:nvPr/>
            </p:nvSpPr>
            <p:spPr bwMode="auto">
              <a:xfrm>
                <a:off x="4835" y="2556"/>
                <a:ext cx="7" cy="7"/>
              </a:xfrm>
              <a:custGeom>
                <a:avLst/>
                <a:gdLst>
                  <a:gd name="T0" fmla="*/ 12 w 25"/>
                  <a:gd name="T1" fmla="*/ 30 h 30"/>
                  <a:gd name="T2" fmla="*/ 0 w 25"/>
                  <a:gd name="T3" fmla="*/ 24 h 30"/>
                  <a:gd name="T4" fmla="*/ 12 w 25"/>
                  <a:gd name="T5" fmla="*/ 0 h 30"/>
                  <a:gd name="T6" fmla="*/ 25 w 25"/>
                  <a:gd name="T7" fmla="*/ 6 h 30"/>
                  <a:gd name="T8" fmla="*/ 12 w 2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0">
                    <a:moveTo>
                      <a:pt x="12" y="3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5" y="6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3" name="Freeform 400"/>
              <p:cNvSpPr>
                <a:spLocks/>
              </p:cNvSpPr>
              <p:nvPr/>
            </p:nvSpPr>
            <p:spPr bwMode="auto">
              <a:xfrm>
                <a:off x="4831" y="2565"/>
                <a:ext cx="6" cy="7"/>
              </a:xfrm>
              <a:custGeom>
                <a:avLst/>
                <a:gdLst>
                  <a:gd name="T0" fmla="*/ 13 w 24"/>
                  <a:gd name="T1" fmla="*/ 31 h 31"/>
                  <a:gd name="T2" fmla="*/ 0 w 24"/>
                  <a:gd name="T3" fmla="*/ 26 h 31"/>
                  <a:gd name="T4" fmla="*/ 13 w 24"/>
                  <a:gd name="T5" fmla="*/ 0 h 31"/>
                  <a:gd name="T6" fmla="*/ 24 w 24"/>
                  <a:gd name="T7" fmla="*/ 7 h 31"/>
                  <a:gd name="T8" fmla="*/ 13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3" y="31"/>
                    </a:moveTo>
                    <a:lnTo>
                      <a:pt x="0" y="26"/>
                    </a:lnTo>
                    <a:lnTo>
                      <a:pt x="13" y="0"/>
                    </a:lnTo>
                    <a:lnTo>
                      <a:pt x="24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4" name="Freeform 401"/>
              <p:cNvSpPr>
                <a:spLocks/>
              </p:cNvSpPr>
              <p:nvPr/>
            </p:nvSpPr>
            <p:spPr bwMode="auto">
              <a:xfrm>
                <a:off x="4826" y="2574"/>
                <a:ext cx="7" cy="8"/>
              </a:xfrm>
              <a:custGeom>
                <a:avLst/>
                <a:gdLst>
                  <a:gd name="T0" fmla="*/ 11 w 24"/>
                  <a:gd name="T1" fmla="*/ 32 h 32"/>
                  <a:gd name="T2" fmla="*/ 0 w 24"/>
                  <a:gd name="T3" fmla="*/ 26 h 32"/>
                  <a:gd name="T4" fmla="*/ 11 w 24"/>
                  <a:gd name="T5" fmla="*/ 0 h 32"/>
                  <a:gd name="T6" fmla="*/ 24 w 24"/>
                  <a:gd name="T7" fmla="*/ 7 h 32"/>
                  <a:gd name="T8" fmla="*/ 11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1" y="32"/>
                    </a:moveTo>
                    <a:lnTo>
                      <a:pt x="0" y="26"/>
                    </a:lnTo>
                    <a:lnTo>
                      <a:pt x="11" y="0"/>
                    </a:lnTo>
                    <a:lnTo>
                      <a:pt x="24" y="7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5" name="Freeform 402"/>
              <p:cNvSpPr>
                <a:spLocks/>
              </p:cNvSpPr>
              <p:nvPr/>
            </p:nvSpPr>
            <p:spPr bwMode="auto">
              <a:xfrm>
                <a:off x="4822" y="2584"/>
                <a:ext cx="6" cy="7"/>
              </a:xfrm>
              <a:custGeom>
                <a:avLst/>
                <a:gdLst>
                  <a:gd name="T0" fmla="*/ 13 w 25"/>
                  <a:gd name="T1" fmla="*/ 31 h 31"/>
                  <a:gd name="T2" fmla="*/ 0 w 25"/>
                  <a:gd name="T3" fmla="*/ 25 h 31"/>
                  <a:gd name="T4" fmla="*/ 13 w 25"/>
                  <a:gd name="T5" fmla="*/ 0 h 31"/>
                  <a:gd name="T6" fmla="*/ 25 w 25"/>
                  <a:gd name="T7" fmla="*/ 6 h 31"/>
                  <a:gd name="T8" fmla="*/ 13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3" y="31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5" y="6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6" name="Freeform 403"/>
              <p:cNvSpPr>
                <a:spLocks/>
              </p:cNvSpPr>
              <p:nvPr/>
            </p:nvSpPr>
            <p:spPr bwMode="auto">
              <a:xfrm>
                <a:off x="4817" y="2593"/>
                <a:ext cx="6" cy="7"/>
              </a:xfrm>
              <a:custGeom>
                <a:avLst/>
                <a:gdLst>
                  <a:gd name="T0" fmla="*/ 13 w 24"/>
                  <a:gd name="T1" fmla="*/ 31 h 31"/>
                  <a:gd name="T2" fmla="*/ 0 w 24"/>
                  <a:gd name="T3" fmla="*/ 26 h 31"/>
                  <a:gd name="T4" fmla="*/ 13 w 24"/>
                  <a:gd name="T5" fmla="*/ 0 h 31"/>
                  <a:gd name="T6" fmla="*/ 24 w 24"/>
                  <a:gd name="T7" fmla="*/ 7 h 31"/>
                  <a:gd name="T8" fmla="*/ 13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3" y="31"/>
                    </a:moveTo>
                    <a:lnTo>
                      <a:pt x="0" y="26"/>
                    </a:lnTo>
                    <a:lnTo>
                      <a:pt x="13" y="0"/>
                    </a:lnTo>
                    <a:lnTo>
                      <a:pt x="24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7" name="Freeform 404"/>
              <p:cNvSpPr>
                <a:spLocks/>
              </p:cNvSpPr>
              <p:nvPr/>
            </p:nvSpPr>
            <p:spPr bwMode="auto">
              <a:xfrm>
                <a:off x="4813" y="2602"/>
                <a:ext cx="6" cy="8"/>
              </a:xfrm>
              <a:custGeom>
                <a:avLst/>
                <a:gdLst>
                  <a:gd name="T0" fmla="*/ 12 w 24"/>
                  <a:gd name="T1" fmla="*/ 32 h 32"/>
                  <a:gd name="T2" fmla="*/ 0 w 24"/>
                  <a:gd name="T3" fmla="*/ 26 h 32"/>
                  <a:gd name="T4" fmla="*/ 12 w 24"/>
                  <a:gd name="T5" fmla="*/ 0 h 32"/>
                  <a:gd name="T6" fmla="*/ 24 w 24"/>
                  <a:gd name="T7" fmla="*/ 7 h 32"/>
                  <a:gd name="T8" fmla="*/ 12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2" y="32"/>
                    </a:moveTo>
                    <a:lnTo>
                      <a:pt x="0" y="26"/>
                    </a:lnTo>
                    <a:lnTo>
                      <a:pt x="12" y="0"/>
                    </a:lnTo>
                    <a:lnTo>
                      <a:pt x="24" y="7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8" name="Freeform 405"/>
              <p:cNvSpPr>
                <a:spLocks/>
              </p:cNvSpPr>
              <p:nvPr/>
            </p:nvSpPr>
            <p:spPr bwMode="auto">
              <a:xfrm>
                <a:off x="4808" y="2612"/>
                <a:ext cx="6" cy="7"/>
              </a:xfrm>
              <a:custGeom>
                <a:avLst/>
                <a:gdLst>
                  <a:gd name="T0" fmla="*/ 13 w 26"/>
                  <a:gd name="T1" fmla="*/ 31 h 31"/>
                  <a:gd name="T2" fmla="*/ 0 w 26"/>
                  <a:gd name="T3" fmla="*/ 25 h 31"/>
                  <a:gd name="T4" fmla="*/ 13 w 26"/>
                  <a:gd name="T5" fmla="*/ 0 h 31"/>
                  <a:gd name="T6" fmla="*/ 26 w 26"/>
                  <a:gd name="T7" fmla="*/ 6 h 31"/>
                  <a:gd name="T8" fmla="*/ 13 w 26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1">
                    <a:moveTo>
                      <a:pt x="13" y="31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6" y="6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349" name="Freeform 406"/>
              <p:cNvSpPr>
                <a:spLocks/>
              </p:cNvSpPr>
              <p:nvPr/>
            </p:nvSpPr>
            <p:spPr bwMode="auto">
              <a:xfrm>
                <a:off x="4804" y="2621"/>
                <a:ext cx="6" cy="7"/>
              </a:xfrm>
              <a:custGeom>
                <a:avLst/>
                <a:gdLst>
                  <a:gd name="T0" fmla="*/ 13 w 25"/>
                  <a:gd name="T1" fmla="*/ 31 h 31"/>
                  <a:gd name="T2" fmla="*/ 0 w 25"/>
                  <a:gd name="T3" fmla="*/ 24 h 31"/>
                  <a:gd name="T4" fmla="*/ 13 w 25"/>
                  <a:gd name="T5" fmla="*/ 0 h 31"/>
                  <a:gd name="T6" fmla="*/ 25 w 25"/>
                  <a:gd name="T7" fmla="*/ 7 h 31"/>
                  <a:gd name="T8" fmla="*/ 13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3" y="31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25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608"/>
            <p:cNvGrpSpPr>
              <a:grpSpLocks/>
            </p:cNvGrpSpPr>
            <p:nvPr/>
          </p:nvGrpSpPr>
          <p:grpSpPr bwMode="auto">
            <a:xfrm>
              <a:off x="1907" y="756"/>
              <a:ext cx="2898" cy="2142"/>
              <a:chOff x="1907" y="756"/>
              <a:chExt cx="2898" cy="2142"/>
            </a:xfrm>
          </p:grpSpPr>
          <p:sp>
            <p:nvSpPr>
              <p:cNvPr id="621950" name="Freeform 408"/>
              <p:cNvSpPr>
                <a:spLocks/>
              </p:cNvSpPr>
              <p:nvPr/>
            </p:nvSpPr>
            <p:spPr bwMode="auto">
              <a:xfrm>
                <a:off x="4799" y="2630"/>
                <a:ext cx="6" cy="8"/>
              </a:xfrm>
              <a:custGeom>
                <a:avLst/>
                <a:gdLst>
                  <a:gd name="T0" fmla="*/ 11 w 24"/>
                  <a:gd name="T1" fmla="*/ 32 h 32"/>
                  <a:gd name="T2" fmla="*/ 0 w 24"/>
                  <a:gd name="T3" fmla="*/ 26 h 32"/>
                  <a:gd name="T4" fmla="*/ 11 w 24"/>
                  <a:gd name="T5" fmla="*/ 0 h 32"/>
                  <a:gd name="T6" fmla="*/ 24 w 24"/>
                  <a:gd name="T7" fmla="*/ 7 h 32"/>
                  <a:gd name="T8" fmla="*/ 11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1" y="32"/>
                    </a:moveTo>
                    <a:lnTo>
                      <a:pt x="0" y="26"/>
                    </a:lnTo>
                    <a:lnTo>
                      <a:pt x="11" y="0"/>
                    </a:lnTo>
                    <a:lnTo>
                      <a:pt x="24" y="7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1" name="Freeform 409"/>
              <p:cNvSpPr>
                <a:spLocks/>
              </p:cNvSpPr>
              <p:nvPr/>
            </p:nvSpPr>
            <p:spPr bwMode="auto">
              <a:xfrm>
                <a:off x="4794" y="2640"/>
                <a:ext cx="7" cy="7"/>
              </a:xfrm>
              <a:custGeom>
                <a:avLst/>
                <a:gdLst>
                  <a:gd name="T0" fmla="*/ 12 w 25"/>
                  <a:gd name="T1" fmla="*/ 31 h 31"/>
                  <a:gd name="T2" fmla="*/ 0 w 25"/>
                  <a:gd name="T3" fmla="*/ 25 h 31"/>
                  <a:gd name="T4" fmla="*/ 12 w 25"/>
                  <a:gd name="T5" fmla="*/ 0 h 31"/>
                  <a:gd name="T6" fmla="*/ 25 w 25"/>
                  <a:gd name="T7" fmla="*/ 5 h 31"/>
                  <a:gd name="T8" fmla="*/ 12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2" y="31"/>
                    </a:moveTo>
                    <a:lnTo>
                      <a:pt x="0" y="25"/>
                    </a:lnTo>
                    <a:lnTo>
                      <a:pt x="12" y="0"/>
                    </a:lnTo>
                    <a:lnTo>
                      <a:pt x="25" y="5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2" name="Freeform 410"/>
              <p:cNvSpPr>
                <a:spLocks/>
              </p:cNvSpPr>
              <p:nvPr/>
            </p:nvSpPr>
            <p:spPr bwMode="auto">
              <a:xfrm>
                <a:off x="4790" y="2649"/>
                <a:ext cx="6" cy="7"/>
              </a:xfrm>
              <a:custGeom>
                <a:avLst/>
                <a:gdLst>
                  <a:gd name="T0" fmla="*/ 12 w 24"/>
                  <a:gd name="T1" fmla="*/ 31 h 31"/>
                  <a:gd name="T2" fmla="*/ 0 w 24"/>
                  <a:gd name="T3" fmla="*/ 24 h 31"/>
                  <a:gd name="T4" fmla="*/ 11 w 24"/>
                  <a:gd name="T5" fmla="*/ 0 h 31"/>
                  <a:gd name="T6" fmla="*/ 24 w 24"/>
                  <a:gd name="T7" fmla="*/ 7 h 31"/>
                  <a:gd name="T8" fmla="*/ 12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31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7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3" name="Freeform 411"/>
              <p:cNvSpPr>
                <a:spLocks/>
              </p:cNvSpPr>
              <p:nvPr/>
            </p:nvSpPr>
            <p:spPr bwMode="auto">
              <a:xfrm>
                <a:off x="4785" y="2658"/>
                <a:ext cx="7" cy="8"/>
              </a:xfrm>
              <a:custGeom>
                <a:avLst/>
                <a:gdLst>
                  <a:gd name="T0" fmla="*/ 11 w 24"/>
                  <a:gd name="T1" fmla="*/ 32 h 32"/>
                  <a:gd name="T2" fmla="*/ 0 w 24"/>
                  <a:gd name="T3" fmla="*/ 26 h 32"/>
                  <a:gd name="T4" fmla="*/ 11 w 24"/>
                  <a:gd name="T5" fmla="*/ 0 h 32"/>
                  <a:gd name="T6" fmla="*/ 24 w 24"/>
                  <a:gd name="T7" fmla="*/ 7 h 32"/>
                  <a:gd name="T8" fmla="*/ 11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1" y="32"/>
                    </a:moveTo>
                    <a:lnTo>
                      <a:pt x="0" y="26"/>
                    </a:lnTo>
                    <a:lnTo>
                      <a:pt x="11" y="0"/>
                    </a:lnTo>
                    <a:lnTo>
                      <a:pt x="24" y="7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4" name="Freeform 412"/>
              <p:cNvSpPr>
                <a:spLocks/>
              </p:cNvSpPr>
              <p:nvPr/>
            </p:nvSpPr>
            <p:spPr bwMode="auto">
              <a:xfrm>
                <a:off x="4781" y="2668"/>
                <a:ext cx="6" cy="7"/>
              </a:xfrm>
              <a:custGeom>
                <a:avLst/>
                <a:gdLst>
                  <a:gd name="T0" fmla="*/ 13 w 25"/>
                  <a:gd name="T1" fmla="*/ 31 h 31"/>
                  <a:gd name="T2" fmla="*/ 0 w 25"/>
                  <a:gd name="T3" fmla="*/ 25 h 31"/>
                  <a:gd name="T4" fmla="*/ 13 w 25"/>
                  <a:gd name="T5" fmla="*/ 0 h 31"/>
                  <a:gd name="T6" fmla="*/ 25 w 25"/>
                  <a:gd name="T7" fmla="*/ 5 h 31"/>
                  <a:gd name="T8" fmla="*/ 13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3" y="31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5" y="5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5" name="Freeform 413"/>
              <p:cNvSpPr>
                <a:spLocks/>
              </p:cNvSpPr>
              <p:nvPr/>
            </p:nvSpPr>
            <p:spPr bwMode="auto">
              <a:xfrm>
                <a:off x="4776" y="2677"/>
                <a:ext cx="6" cy="7"/>
              </a:xfrm>
              <a:custGeom>
                <a:avLst/>
                <a:gdLst>
                  <a:gd name="T0" fmla="*/ 13 w 24"/>
                  <a:gd name="T1" fmla="*/ 31 h 31"/>
                  <a:gd name="T2" fmla="*/ 0 w 24"/>
                  <a:gd name="T3" fmla="*/ 24 h 31"/>
                  <a:gd name="T4" fmla="*/ 11 w 24"/>
                  <a:gd name="T5" fmla="*/ 0 h 31"/>
                  <a:gd name="T6" fmla="*/ 24 w 24"/>
                  <a:gd name="T7" fmla="*/ 7 h 31"/>
                  <a:gd name="T8" fmla="*/ 13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3" y="31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6" name="Freeform 414"/>
              <p:cNvSpPr>
                <a:spLocks/>
              </p:cNvSpPr>
              <p:nvPr/>
            </p:nvSpPr>
            <p:spPr bwMode="auto">
              <a:xfrm>
                <a:off x="4772" y="2686"/>
                <a:ext cx="6" cy="8"/>
              </a:xfrm>
              <a:custGeom>
                <a:avLst/>
                <a:gdLst>
                  <a:gd name="T0" fmla="*/ 12 w 24"/>
                  <a:gd name="T1" fmla="*/ 31 h 31"/>
                  <a:gd name="T2" fmla="*/ 0 w 24"/>
                  <a:gd name="T3" fmla="*/ 26 h 31"/>
                  <a:gd name="T4" fmla="*/ 12 w 24"/>
                  <a:gd name="T5" fmla="*/ 0 h 31"/>
                  <a:gd name="T6" fmla="*/ 24 w 24"/>
                  <a:gd name="T7" fmla="*/ 6 h 31"/>
                  <a:gd name="T8" fmla="*/ 12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31"/>
                    </a:moveTo>
                    <a:lnTo>
                      <a:pt x="0" y="2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7" name="Freeform 415"/>
              <p:cNvSpPr>
                <a:spLocks/>
              </p:cNvSpPr>
              <p:nvPr/>
            </p:nvSpPr>
            <p:spPr bwMode="auto">
              <a:xfrm>
                <a:off x="4767" y="2695"/>
                <a:ext cx="6" cy="8"/>
              </a:xfrm>
              <a:custGeom>
                <a:avLst/>
                <a:gdLst>
                  <a:gd name="T0" fmla="*/ 13 w 24"/>
                  <a:gd name="T1" fmla="*/ 32 h 32"/>
                  <a:gd name="T2" fmla="*/ 0 w 24"/>
                  <a:gd name="T3" fmla="*/ 25 h 32"/>
                  <a:gd name="T4" fmla="*/ 13 w 24"/>
                  <a:gd name="T5" fmla="*/ 0 h 32"/>
                  <a:gd name="T6" fmla="*/ 24 w 24"/>
                  <a:gd name="T7" fmla="*/ 6 h 32"/>
                  <a:gd name="T8" fmla="*/ 13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3" y="32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4" y="6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8" name="Freeform 416"/>
              <p:cNvSpPr>
                <a:spLocks/>
              </p:cNvSpPr>
              <p:nvPr/>
            </p:nvSpPr>
            <p:spPr bwMode="auto">
              <a:xfrm>
                <a:off x="4763" y="2705"/>
                <a:ext cx="6" cy="7"/>
              </a:xfrm>
              <a:custGeom>
                <a:avLst/>
                <a:gdLst>
                  <a:gd name="T0" fmla="*/ 13 w 24"/>
                  <a:gd name="T1" fmla="*/ 31 h 31"/>
                  <a:gd name="T2" fmla="*/ 0 w 24"/>
                  <a:gd name="T3" fmla="*/ 24 h 31"/>
                  <a:gd name="T4" fmla="*/ 12 w 24"/>
                  <a:gd name="T5" fmla="*/ 0 h 31"/>
                  <a:gd name="T6" fmla="*/ 24 w 24"/>
                  <a:gd name="T7" fmla="*/ 7 h 31"/>
                  <a:gd name="T8" fmla="*/ 13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3" y="31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7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59" name="Freeform 417"/>
              <p:cNvSpPr>
                <a:spLocks/>
              </p:cNvSpPr>
              <p:nvPr/>
            </p:nvSpPr>
            <p:spPr bwMode="auto">
              <a:xfrm>
                <a:off x="4758" y="2714"/>
                <a:ext cx="6" cy="8"/>
              </a:xfrm>
              <a:custGeom>
                <a:avLst/>
                <a:gdLst>
                  <a:gd name="T0" fmla="*/ 11 w 24"/>
                  <a:gd name="T1" fmla="*/ 31 h 31"/>
                  <a:gd name="T2" fmla="*/ 0 w 24"/>
                  <a:gd name="T3" fmla="*/ 26 h 31"/>
                  <a:gd name="T4" fmla="*/ 11 w 24"/>
                  <a:gd name="T5" fmla="*/ 0 h 31"/>
                  <a:gd name="T6" fmla="*/ 24 w 24"/>
                  <a:gd name="T7" fmla="*/ 6 h 31"/>
                  <a:gd name="T8" fmla="*/ 11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1" y="31"/>
                    </a:moveTo>
                    <a:lnTo>
                      <a:pt x="0" y="26"/>
                    </a:lnTo>
                    <a:lnTo>
                      <a:pt x="11" y="0"/>
                    </a:lnTo>
                    <a:lnTo>
                      <a:pt x="24" y="6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0" name="Freeform 418"/>
              <p:cNvSpPr>
                <a:spLocks/>
              </p:cNvSpPr>
              <p:nvPr/>
            </p:nvSpPr>
            <p:spPr bwMode="auto">
              <a:xfrm>
                <a:off x="4753" y="2723"/>
                <a:ext cx="6" cy="8"/>
              </a:xfrm>
              <a:custGeom>
                <a:avLst/>
                <a:gdLst>
                  <a:gd name="T0" fmla="*/ 13 w 25"/>
                  <a:gd name="T1" fmla="*/ 32 h 32"/>
                  <a:gd name="T2" fmla="*/ 0 w 25"/>
                  <a:gd name="T3" fmla="*/ 25 h 32"/>
                  <a:gd name="T4" fmla="*/ 13 w 25"/>
                  <a:gd name="T5" fmla="*/ 0 h 32"/>
                  <a:gd name="T6" fmla="*/ 25 w 25"/>
                  <a:gd name="T7" fmla="*/ 6 h 32"/>
                  <a:gd name="T8" fmla="*/ 13 w 2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3" y="32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5" y="6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1" name="Freeform 419"/>
              <p:cNvSpPr>
                <a:spLocks/>
              </p:cNvSpPr>
              <p:nvPr/>
            </p:nvSpPr>
            <p:spPr bwMode="auto">
              <a:xfrm>
                <a:off x="4749" y="2733"/>
                <a:ext cx="6" cy="7"/>
              </a:xfrm>
              <a:custGeom>
                <a:avLst/>
                <a:gdLst>
                  <a:gd name="T0" fmla="*/ 12 w 24"/>
                  <a:gd name="T1" fmla="*/ 31 h 31"/>
                  <a:gd name="T2" fmla="*/ 0 w 24"/>
                  <a:gd name="T3" fmla="*/ 24 h 31"/>
                  <a:gd name="T4" fmla="*/ 11 w 24"/>
                  <a:gd name="T5" fmla="*/ 0 h 31"/>
                  <a:gd name="T6" fmla="*/ 24 w 24"/>
                  <a:gd name="T7" fmla="*/ 5 h 31"/>
                  <a:gd name="T8" fmla="*/ 12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31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5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2" name="Freeform 420"/>
              <p:cNvSpPr>
                <a:spLocks/>
              </p:cNvSpPr>
              <p:nvPr/>
            </p:nvSpPr>
            <p:spPr bwMode="auto">
              <a:xfrm>
                <a:off x="4744" y="2742"/>
                <a:ext cx="6" cy="8"/>
              </a:xfrm>
              <a:custGeom>
                <a:avLst/>
                <a:gdLst>
                  <a:gd name="T0" fmla="*/ 12 w 25"/>
                  <a:gd name="T1" fmla="*/ 31 h 31"/>
                  <a:gd name="T2" fmla="*/ 0 w 25"/>
                  <a:gd name="T3" fmla="*/ 25 h 31"/>
                  <a:gd name="T4" fmla="*/ 12 w 25"/>
                  <a:gd name="T5" fmla="*/ 0 h 31"/>
                  <a:gd name="T6" fmla="*/ 25 w 25"/>
                  <a:gd name="T7" fmla="*/ 6 h 31"/>
                  <a:gd name="T8" fmla="*/ 12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2" y="31"/>
                    </a:moveTo>
                    <a:lnTo>
                      <a:pt x="0" y="25"/>
                    </a:lnTo>
                    <a:lnTo>
                      <a:pt x="12" y="0"/>
                    </a:lnTo>
                    <a:lnTo>
                      <a:pt x="25" y="6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3" name="Freeform 421"/>
              <p:cNvSpPr>
                <a:spLocks/>
              </p:cNvSpPr>
              <p:nvPr/>
            </p:nvSpPr>
            <p:spPr bwMode="auto">
              <a:xfrm>
                <a:off x="4740" y="2751"/>
                <a:ext cx="6" cy="8"/>
              </a:xfrm>
              <a:custGeom>
                <a:avLst/>
                <a:gdLst>
                  <a:gd name="T0" fmla="*/ 12 w 24"/>
                  <a:gd name="T1" fmla="*/ 32 h 32"/>
                  <a:gd name="T2" fmla="*/ 0 w 24"/>
                  <a:gd name="T3" fmla="*/ 25 h 32"/>
                  <a:gd name="T4" fmla="*/ 12 w 24"/>
                  <a:gd name="T5" fmla="*/ 0 h 32"/>
                  <a:gd name="T6" fmla="*/ 24 w 24"/>
                  <a:gd name="T7" fmla="*/ 6 h 32"/>
                  <a:gd name="T8" fmla="*/ 12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2" y="32"/>
                    </a:moveTo>
                    <a:lnTo>
                      <a:pt x="0" y="25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4" name="Freeform 422"/>
              <p:cNvSpPr>
                <a:spLocks/>
              </p:cNvSpPr>
              <p:nvPr/>
            </p:nvSpPr>
            <p:spPr bwMode="auto">
              <a:xfrm>
                <a:off x="4735" y="2761"/>
                <a:ext cx="6" cy="7"/>
              </a:xfrm>
              <a:custGeom>
                <a:avLst/>
                <a:gdLst>
                  <a:gd name="T0" fmla="*/ 11 w 24"/>
                  <a:gd name="T1" fmla="*/ 31 h 31"/>
                  <a:gd name="T2" fmla="*/ 0 w 24"/>
                  <a:gd name="T3" fmla="*/ 24 h 31"/>
                  <a:gd name="T4" fmla="*/ 11 w 24"/>
                  <a:gd name="T5" fmla="*/ 0 h 31"/>
                  <a:gd name="T6" fmla="*/ 24 w 24"/>
                  <a:gd name="T7" fmla="*/ 5 h 31"/>
                  <a:gd name="T8" fmla="*/ 11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1" y="31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5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5" name="Freeform 423"/>
              <p:cNvSpPr>
                <a:spLocks/>
              </p:cNvSpPr>
              <p:nvPr/>
            </p:nvSpPr>
            <p:spPr bwMode="auto">
              <a:xfrm>
                <a:off x="4730" y="2770"/>
                <a:ext cx="7" cy="8"/>
              </a:xfrm>
              <a:custGeom>
                <a:avLst/>
                <a:gdLst>
                  <a:gd name="T0" fmla="*/ 13 w 25"/>
                  <a:gd name="T1" fmla="*/ 31 h 31"/>
                  <a:gd name="T2" fmla="*/ 0 w 25"/>
                  <a:gd name="T3" fmla="*/ 25 h 31"/>
                  <a:gd name="T4" fmla="*/ 13 w 25"/>
                  <a:gd name="T5" fmla="*/ 0 h 31"/>
                  <a:gd name="T6" fmla="*/ 25 w 25"/>
                  <a:gd name="T7" fmla="*/ 6 h 31"/>
                  <a:gd name="T8" fmla="*/ 13 w 25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1">
                    <a:moveTo>
                      <a:pt x="13" y="31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5" y="6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6" name="Freeform 424"/>
              <p:cNvSpPr>
                <a:spLocks/>
              </p:cNvSpPr>
              <p:nvPr/>
            </p:nvSpPr>
            <p:spPr bwMode="auto">
              <a:xfrm>
                <a:off x="4726" y="2779"/>
                <a:ext cx="6" cy="8"/>
              </a:xfrm>
              <a:custGeom>
                <a:avLst/>
                <a:gdLst>
                  <a:gd name="T0" fmla="*/ 13 w 24"/>
                  <a:gd name="T1" fmla="*/ 32 h 32"/>
                  <a:gd name="T2" fmla="*/ 0 w 24"/>
                  <a:gd name="T3" fmla="*/ 25 h 32"/>
                  <a:gd name="T4" fmla="*/ 13 w 24"/>
                  <a:gd name="T5" fmla="*/ 0 h 32"/>
                  <a:gd name="T6" fmla="*/ 24 w 24"/>
                  <a:gd name="T7" fmla="*/ 6 h 32"/>
                  <a:gd name="T8" fmla="*/ 13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3" y="32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4" y="6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7" name="Freeform 425"/>
              <p:cNvSpPr>
                <a:spLocks/>
              </p:cNvSpPr>
              <p:nvPr/>
            </p:nvSpPr>
            <p:spPr bwMode="auto">
              <a:xfrm>
                <a:off x="4722" y="2789"/>
                <a:ext cx="6" cy="7"/>
              </a:xfrm>
              <a:custGeom>
                <a:avLst/>
                <a:gdLst>
                  <a:gd name="T0" fmla="*/ 12 w 24"/>
                  <a:gd name="T1" fmla="*/ 31 h 31"/>
                  <a:gd name="T2" fmla="*/ 0 w 24"/>
                  <a:gd name="T3" fmla="*/ 24 h 31"/>
                  <a:gd name="T4" fmla="*/ 12 w 24"/>
                  <a:gd name="T5" fmla="*/ 0 h 31"/>
                  <a:gd name="T6" fmla="*/ 24 w 24"/>
                  <a:gd name="T7" fmla="*/ 5 h 31"/>
                  <a:gd name="T8" fmla="*/ 12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31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5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8" name="Freeform 426"/>
              <p:cNvSpPr>
                <a:spLocks/>
              </p:cNvSpPr>
              <p:nvPr/>
            </p:nvSpPr>
            <p:spPr bwMode="auto">
              <a:xfrm>
                <a:off x="4717" y="2798"/>
                <a:ext cx="6" cy="8"/>
              </a:xfrm>
              <a:custGeom>
                <a:avLst/>
                <a:gdLst>
                  <a:gd name="T0" fmla="*/ 13 w 26"/>
                  <a:gd name="T1" fmla="*/ 30 h 30"/>
                  <a:gd name="T2" fmla="*/ 0 w 26"/>
                  <a:gd name="T3" fmla="*/ 24 h 30"/>
                  <a:gd name="T4" fmla="*/ 13 w 26"/>
                  <a:gd name="T5" fmla="*/ 0 h 30"/>
                  <a:gd name="T6" fmla="*/ 26 w 26"/>
                  <a:gd name="T7" fmla="*/ 6 h 30"/>
                  <a:gd name="T8" fmla="*/ 13 w 2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13" y="30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26" y="6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69" name="Freeform 427"/>
              <p:cNvSpPr>
                <a:spLocks/>
              </p:cNvSpPr>
              <p:nvPr/>
            </p:nvSpPr>
            <p:spPr bwMode="auto">
              <a:xfrm>
                <a:off x="4712" y="2807"/>
                <a:ext cx="6" cy="8"/>
              </a:xfrm>
              <a:custGeom>
                <a:avLst/>
                <a:gdLst>
                  <a:gd name="T0" fmla="*/ 13 w 25"/>
                  <a:gd name="T1" fmla="*/ 32 h 32"/>
                  <a:gd name="T2" fmla="*/ 0 w 25"/>
                  <a:gd name="T3" fmla="*/ 25 h 32"/>
                  <a:gd name="T4" fmla="*/ 13 w 25"/>
                  <a:gd name="T5" fmla="*/ 0 h 32"/>
                  <a:gd name="T6" fmla="*/ 25 w 25"/>
                  <a:gd name="T7" fmla="*/ 6 h 32"/>
                  <a:gd name="T8" fmla="*/ 13 w 2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2">
                    <a:moveTo>
                      <a:pt x="13" y="32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5" y="6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0" name="Freeform 428"/>
              <p:cNvSpPr>
                <a:spLocks/>
              </p:cNvSpPr>
              <p:nvPr/>
            </p:nvSpPr>
            <p:spPr bwMode="auto">
              <a:xfrm>
                <a:off x="4708" y="2817"/>
                <a:ext cx="6" cy="7"/>
              </a:xfrm>
              <a:custGeom>
                <a:avLst/>
                <a:gdLst>
                  <a:gd name="T0" fmla="*/ 11 w 24"/>
                  <a:gd name="T1" fmla="*/ 31 h 31"/>
                  <a:gd name="T2" fmla="*/ 0 w 24"/>
                  <a:gd name="T3" fmla="*/ 24 h 31"/>
                  <a:gd name="T4" fmla="*/ 11 w 24"/>
                  <a:gd name="T5" fmla="*/ 0 h 31"/>
                  <a:gd name="T6" fmla="*/ 24 w 24"/>
                  <a:gd name="T7" fmla="*/ 5 h 31"/>
                  <a:gd name="T8" fmla="*/ 11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1" y="31"/>
                    </a:moveTo>
                    <a:lnTo>
                      <a:pt x="0" y="24"/>
                    </a:lnTo>
                    <a:lnTo>
                      <a:pt x="11" y="0"/>
                    </a:lnTo>
                    <a:lnTo>
                      <a:pt x="24" y="5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1" name="Freeform 429"/>
              <p:cNvSpPr>
                <a:spLocks/>
              </p:cNvSpPr>
              <p:nvPr/>
            </p:nvSpPr>
            <p:spPr bwMode="auto">
              <a:xfrm>
                <a:off x="4703" y="2826"/>
                <a:ext cx="6" cy="8"/>
              </a:xfrm>
              <a:custGeom>
                <a:avLst/>
                <a:gdLst>
                  <a:gd name="T0" fmla="*/ 13 w 26"/>
                  <a:gd name="T1" fmla="*/ 30 h 30"/>
                  <a:gd name="T2" fmla="*/ 0 w 26"/>
                  <a:gd name="T3" fmla="*/ 24 h 30"/>
                  <a:gd name="T4" fmla="*/ 13 w 26"/>
                  <a:gd name="T5" fmla="*/ 0 h 30"/>
                  <a:gd name="T6" fmla="*/ 26 w 26"/>
                  <a:gd name="T7" fmla="*/ 6 h 30"/>
                  <a:gd name="T8" fmla="*/ 13 w 2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30">
                    <a:moveTo>
                      <a:pt x="13" y="30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26" y="6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2" name="Freeform 430"/>
              <p:cNvSpPr>
                <a:spLocks/>
              </p:cNvSpPr>
              <p:nvPr/>
            </p:nvSpPr>
            <p:spPr bwMode="auto">
              <a:xfrm>
                <a:off x="4699" y="2835"/>
                <a:ext cx="6" cy="8"/>
              </a:xfrm>
              <a:custGeom>
                <a:avLst/>
                <a:gdLst>
                  <a:gd name="T0" fmla="*/ 12 w 24"/>
                  <a:gd name="T1" fmla="*/ 30 h 30"/>
                  <a:gd name="T2" fmla="*/ 0 w 24"/>
                  <a:gd name="T3" fmla="*/ 25 h 30"/>
                  <a:gd name="T4" fmla="*/ 12 w 24"/>
                  <a:gd name="T5" fmla="*/ 0 h 30"/>
                  <a:gd name="T6" fmla="*/ 24 w 24"/>
                  <a:gd name="T7" fmla="*/ 6 h 30"/>
                  <a:gd name="T8" fmla="*/ 12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2" y="30"/>
                    </a:moveTo>
                    <a:lnTo>
                      <a:pt x="0" y="25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3" name="Freeform 431"/>
              <p:cNvSpPr>
                <a:spLocks/>
              </p:cNvSpPr>
              <p:nvPr/>
            </p:nvSpPr>
            <p:spPr bwMode="auto">
              <a:xfrm>
                <a:off x="4694" y="2844"/>
                <a:ext cx="6" cy="8"/>
              </a:xfrm>
              <a:custGeom>
                <a:avLst/>
                <a:gdLst>
                  <a:gd name="T0" fmla="*/ 11 w 24"/>
                  <a:gd name="T1" fmla="*/ 32 h 32"/>
                  <a:gd name="T2" fmla="*/ 0 w 24"/>
                  <a:gd name="T3" fmla="*/ 25 h 32"/>
                  <a:gd name="T4" fmla="*/ 11 w 24"/>
                  <a:gd name="T5" fmla="*/ 0 h 32"/>
                  <a:gd name="T6" fmla="*/ 24 w 24"/>
                  <a:gd name="T7" fmla="*/ 6 h 32"/>
                  <a:gd name="T8" fmla="*/ 11 w 2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2">
                    <a:moveTo>
                      <a:pt x="11" y="32"/>
                    </a:moveTo>
                    <a:lnTo>
                      <a:pt x="0" y="25"/>
                    </a:lnTo>
                    <a:lnTo>
                      <a:pt x="11" y="0"/>
                    </a:lnTo>
                    <a:lnTo>
                      <a:pt x="24" y="6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4" name="Freeform 432"/>
              <p:cNvSpPr>
                <a:spLocks/>
              </p:cNvSpPr>
              <p:nvPr/>
            </p:nvSpPr>
            <p:spPr bwMode="auto">
              <a:xfrm>
                <a:off x="4689" y="2854"/>
                <a:ext cx="7" cy="8"/>
              </a:xfrm>
              <a:custGeom>
                <a:avLst/>
                <a:gdLst>
                  <a:gd name="T0" fmla="*/ 12 w 25"/>
                  <a:gd name="T1" fmla="*/ 30 h 30"/>
                  <a:gd name="T2" fmla="*/ 0 w 25"/>
                  <a:gd name="T3" fmla="*/ 24 h 30"/>
                  <a:gd name="T4" fmla="*/ 12 w 25"/>
                  <a:gd name="T5" fmla="*/ 0 h 30"/>
                  <a:gd name="T6" fmla="*/ 25 w 25"/>
                  <a:gd name="T7" fmla="*/ 6 h 30"/>
                  <a:gd name="T8" fmla="*/ 12 w 2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0">
                    <a:moveTo>
                      <a:pt x="12" y="3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5" y="6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5" name="Freeform 433"/>
              <p:cNvSpPr>
                <a:spLocks/>
              </p:cNvSpPr>
              <p:nvPr/>
            </p:nvSpPr>
            <p:spPr bwMode="auto">
              <a:xfrm>
                <a:off x="4685" y="2863"/>
                <a:ext cx="6" cy="8"/>
              </a:xfrm>
              <a:custGeom>
                <a:avLst/>
                <a:gdLst>
                  <a:gd name="T0" fmla="*/ 13 w 24"/>
                  <a:gd name="T1" fmla="*/ 30 h 30"/>
                  <a:gd name="T2" fmla="*/ 0 w 24"/>
                  <a:gd name="T3" fmla="*/ 25 h 30"/>
                  <a:gd name="T4" fmla="*/ 13 w 24"/>
                  <a:gd name="T5" fmla="*/ 0 h 30"/>
                  <a:gd name="T6" fmla="*/ 24 w 24"/>
                  <a:gd name="T7" fmla="*/ 6 h 30"/>
                  <a:gd name="T8" fmla="*/ 13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13" y="30"/>
                    </a:moveTo>
                    <a:lnTo>
                      <a:pt x="0" y="25"/>
                    </a:lnTo>
                    <a:lnTo>
                      <a:pt x="13" y="0"/>
                    </a:lnTo>
                    <a:lnTo>
                      <a:pt x="24" y="6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6" name="Freeform 434"/>
              <p:cNvSpPr>
                <a:spLocks/>
              </p:cNvSpPr>
              <p:nvPr/>
            </p:nvSpPr>
            <p:spPr bwMode="auto">
              <a:xfrm>
                <a:off x="4681" y="2872"/>
                <a:ext cx="6" cy="8"/>
              </a:xfrm>
              <a:custGeom>
                <a:avLst/>
                <a:gdLst>
                  <a:gd name="T0" fmla="*/ 12 w 24"/>
                  <a:gd name="T1" fmla="*/ 31 h 31"/>
                  <a:gd name="T2" fmla="*/ 0 w 24"/>
                  <a:gd name="T3" fmla="*/ 25 h 31"/>
                  <a:gd name="T4" fmla="*/ 12 w 24"/>
                  <a:gd name="T5" fmla="*/ 0 h 31"/>
                  <a:gd name="T6" fmla="*/ 24 w 24"/>
                  <a:gd name="T7" fmla="*/ 6 h 31"/>
                  <a:gd name="T8" fmla="*/ 12 w 24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31"/>
                    </a:moveTo>
                    <a:lnTo>
                      <a:pt x="0" y="25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7" name="Freeform 435"/>
              <p:cNvSpPr>
                <a:spLocks/>
              </p:cNvSpPr>
              <p:nvPr/>
            </p:nvSpPr>
            <p:spPr bwMode="auto">
              <a:xfrm>
                <a:off x="4676" y="2882"/>
                <a:ext cx="6" cy="8"/>
              </a:xfrm>
              <a:custGeom>
                <a:avLst/>
                <a:gdLst>
                  <a:gd name="T0" fmla="*/ 13 w 25"/>
                  <a:gd name="T1" fmla="*/ 30 h 30"/>
                  <a:gd name="T2" fmla="*/ 0 w 25"/>
                  <a:gd name="T3" fmla="*/ 24 h 30"/>
                  <a:gd name="T4" fmla="*/ 13 w 25"/>
                  <a:gd name="T5" fmla="*/ 0 h 30"/>
                  <a:gd name="T6" fmla="*/ 25 w 25"/>
                  <a:gd name="T7" fmla="*/ 5 h 30"/>
                  <a:gd name="T8" fmla="*/ 13 w 2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0">
                    <a:moveTo>
                      <a:pt x="13" y="30"/>
                    </a:moveTo>
                    <a:lnTo>
                      <a:pt x="0" y="24"/>
                    </a:lnTo>
                    <a:lnTo>
                      <a:pt x="13" y="0"/>
                    </a:lnTo>
                    <a:lnTo>
                      <a:pt x="25" y="5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8" name="Freeform 436"/>
              <p:cNvSpPr>
                <a:spLocks/>
              </p:cNvSpPr>
              <p:nvPr/>
            </p:nvSpPr>
            <p:spPr bwMode="auto">
              <a:xfrm>
                <a:off x="4672" y="2891"/>
                <a:ext cx="5" cy="7"/>
              </a:xfrm>
              <a:custGeom>
                <a:avLst/>
                <a:gdLst>
                  <a:gd name="T0" fmla="*/ 12 w 22"/>
                  <a:gd name="T1" fmla="*/ 28 h 28"/>
                  <a:gd name="T2" fmla="*/ 22 w 22"/>
                  <a:gd name="T3" fmla="*/ 6 h 28"/>
                  <a:gd name="T4" fmla="*/ 10 w 22"/>
                  <a:gd name="T5" fmla="*/ 0 h 28"/>
                  <a:gd name="T6" fmla="*/ 0 w 22"/>
                  <a:gd name="T7" fmla="*/ 21 h 28"/>
                  <a:gd name="T8" fmla="*/ 12 w 22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8">
                    <a:moveTo>
                      <a:pt x="12" y="28"/>
                    </a:moveTo>
                    <a:lnTo>
                      <a:pt x="22" y="6"/>
                    </a:lnTo>
                    <a:lnTo>
                      <a:pt x="10" y="0"/>
                    </a:lnTo>
                    <a:lnTo>
                      <a:pt x="0" y="2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79" name="Freeform 437"/>
              <p:cNvSpPr>
                <a:spLocks/>
              </p:cNvSpPr>
              <p:nvPr/>
            </p:nvSpPr>
            <p:spPr bwMode="auto">
              <a:xfrm>
                <a:off x="2647" y="116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0" name="Freeform 438"/>
              <p:cNvSpPr>
                <a:spLocks/>
              </p:cNvSpPr>
              <p:nvPr/>
            </p:nvSpPr>
            <p:spPr bwMode="auto">
              <a:xfrm>
                <a:off x="2646" y="117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1" name="Freeform 439"/>
              <p:cNvSpPr>
                <a:spLocks/>
              </p:cNvSpPr>
              <p:nvPr/>
            </p:nvSpPr>
            <p:spPr bwMode="auto">
              <a:xfrm>
                <a:off x="2645" y="1189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2" name="Freeform 440"/>
              <p:cNvSpPr>
                <a:spLocks/>
              </p:cNvSpPr>
              <p:nvPr/>
            </p:nvSpPr>
            <p:spPr bwMode="auto">
              <a:xfrm>
                <a:off x="2644" y="1199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3" name="Freeform 441"/>
              <p:cNvSpPr>
                <a:spLocks/>
              </p:cNvSpPr>
              <p:nvPr/>
            </p:nvSpPr>
            <p:spPr bwMode="auto">
              <a:xfrm>
                <a:off x="2643" y="120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4" name="Freeform 442"/>
              <p:cNvSpPr>
                <a:spLocks/>
              </p:cNvSpPr>
              <p:nvPr/>
            </p:nvSpPr>
            <p:spPr bwMode="auto">
              <a:xfrm>
                <a:off x="2642" y="1220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5" name="Freeform 443"/>
              <p:cNvSpPr>
                <a:spLocks/>
              </p:cNvSpPr>
              <p:nvPr/>
            </p:nvSpPr>
            <p:spPr bwMode="auto">
              <a:xfrm>
                <a:off x="2641" y="1230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6" name="Freeform 444"/>
              <p:cNvSpPr>
                <a:spLocks/>
              </p:cNvSpPr>
              <p:nvPr/>
            </p:nvSpPr>
            <p:spPr bwMode="auto">
              <a:xfrm>
                <a:off x="2640" y="1240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7" name="Freeform 445"/>
              <p:cNvSpPr>
                <a:spLocks/>
              </p:cNvSpPr>
              <p:nvPr/>
            </p:nvSpPr>
            <p:spPr bwMode="auto">
              <a:xfrm>
                <a:off x="2639" y="1251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8" name="Freeform 446"/>
              <p:cNvSpPr>
                <a:spLocks/>
              </p:cNvSpPr>
              <p:nvPr/>
            </p:nvSpPr>
            <p:spPr bwMode="auto">
              <a:xfrm>
                <a:off x="2638" y="1261"/>
                <a:ext cx="4" cy="7"/>
              </a:xfrm>
              <a:custGeom>
                <a:avLst/>
                <a:gdLst>
                  <a:gd name="T0" fmla="*/ 13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3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89" name="Freeform 447"/>
              <p:cNvSpPr>
                <a:spLocks/>
              </p:cNvSpPr>
              <p:nvPr/>
            </p:nvSpPr>
            <p:spPr bwMode="auto">
              <a:xfrm>
                <a:off x="2637" y="1271"/>
                <a:ext cx="4" cy="8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0" name="Freeform 448"/>
              <p:cNvSpPr>
                <a:spLocks/>
              </p:cNvSpPr>
              <p:nvPr/>
            </p:nvSpPr>
            <p:spPr bwMode="auto">
              <a:xfrm>
                <a:off x="2636" y="1282"/>
                <a:ext cx="4" cy="7"/>
              </a:xfrm>
              <a:custGeom>
                <a:avLst/>
                <a:gdLst>
                  <a:gd name="T0" fmla="*/ 12 w 15"/>
                  <a:gd name="T1" fmla="*/ 28 h 28"/>
                  <a:gd name="T2" fmla="*/ 0 w 15"/>
                  <a:gd name="T3" fmla="*/ 27 h 28"/>
                  <a:gd name="T4" fmla="*/ 2 w 15"/>
                  <a:gd name="T5" fmla="*/ 0 h 28"/>
                  <a:gd name="T6" fmla="*/ 15 w 15"/>
                  <a:gd name="T7" fmla="*/ 1 h 28"/>
                  <a:gd name="T8" fmla="*/ 12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1" name="Freeform 449"/>
              <p:cNvSpPr>
                <a:spLocks/>
              </p:cNvSpPr>
              <p:nvPr/>
            </p:nvSpPr>
            <p:spPr bwMode="auto">
              <a:xfrm>
                <a:off x="2635" y="1292"/>
                <a:ext cx="4" cy="7"/>
              </a:xfrm>
              <a:custGeom>
                <a:avLst/>
                <a:gdLst>
                  <a:gd name="T0" fmla="*/ 13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3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2" name="Freeform 450"/>
              <p:cNvSpPr>
                <a:spLocks/>
              </p:cNvSpPr>
              <p:nvPr/>
            </p:nvSpPr>
            <p:spPr bwMode="auto">
              <a:xfrm>
                <a:off x="2635" y="130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3" name="Freeform 451"/>
              <p:cNvSpPr>
                <a:spLocks/>
              </p:cNvSpPr>
              <p:nvPr/>
            </p:nvSpPr>
            <p:spPr bwMode="auto">
              <a:xfrm>
                <a:off x="2634" y="1313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4" name="Freeform 452"/>
              <p:cNvSpPr>
                <a:spLocks/>
              </p:cNvSpPr>
              <p:nvPr/>
            </p:nvSpPr>
            <p:spPr bwMode="auto">
              <a:xfrm>
                <a:off x="2633" y="132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5" name="Freeform 453"/>
              <p:cNvSpPr>
                <a:spLocks/>
              </p:cNvSpPr>
              <p:nvPr/>
            </p:nvSpPr>
            <p:spPr bwMode="auto">
              <a:xfrm>
                <a:off x="2632" y="1333"/>
                <a:ext cx="4" cy="8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6" name="Freeform 454"/>
              <p:cNvSpPr>
                <a:spLocks/>
              </p:cNvSpPr>
              <p:nvPr/>
            </p:nvSpPr>
            <p:spPr bwMode="auto">
              <a:xfrm>
                <a:off x="2631" y="1344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7" name="Freeform 455"/>
              <p:cNvSpPr>
                <a:spLocks/>
              </p:cNvSpPr>
              <p:nvPr/>
            </p:nvSpPr>
            <p:spPr bwMode="auto">
              <a:xfrm>
                <a:off x="2630" y="1354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8" name="Freeform 456"/>
              <p:cNvSpPr>
                <a:spLocks/>
              </p:cNvSpPr>
              <p:nvPr/>
            </p:nvSpPr>
            <p:spPr bwMode="auto">
              <a:xfrm>
                <a:off x="2629" y="1364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99" name="Freeform 457"/>
              <p:cNvSpPr>
                <a:spLocks/>
              </p:cNvSpPr>
              <p:nvPr/>
            </p:nvSpPr>
            <p:spPr bwMode="auto">
              <a:xfrm>
                <a:off x="2628" y="1375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0" name="Freeform 458"/>
              <p:cNvSpPr>
                <a:spLocks/>
              </p:cNvSpPr>
              <p:nvPr/>
            </p:nvSpPr>
            <p:spPr bwMode="auto">
              <a:xfrm>
                <a:off x="2627" y="1385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1" name="Freeform 459"/>
              <p:cNvSpPr>
                <a:spLocks/>
              </p:cNvSpPr>
              <p:nvPr/>
            </p:nvSpPr>
            <p:spPr bwMode="auto">
              <a:xfrm>
                <a:off x="2626" y="1395"/>
                <a:ext cx="4" cy="8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2" name="Freeform 460"/>
              <p:cNvSpPr>
                <a:spLocks/>
              </p:cNvSpPr>
              <p:nvPr/>
            </p:nvSpPr>
            <p:spPr bwMode="auto">
              <a:xfrm>
                <a:off x="2625" y="140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3" name="Freeform 461"/>
              <p:cNvSpPr>
                <a:spLocks/>
              </p:cNvSpPr>
              <p:nvPr/>
            </p:nvSpPr>
            <p:spPr bwMode="auto">
              <a:xfrm>
                <a:off x="2624" y="141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4" name="Freeform 462"/>
              <p:cNvSpPr>
                <a:spLocks/>
              </p:cNvSpPr>
              <p:nvPr/>
            </p:nvSpPr>
            <p:spPr bwMode="auto">
              <a:xfrm>
                <a:off x="2623" y="1427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5" name="Freeform 463"/>
              <p:cNvSpPr>
                <a:spLocks/>
              </p:cNvSpPr>
              <p:nvPr/>
            </p:nvSpPr>
            <p:spPr bwMode="auto">
              <a:xfrm>
                <a:off x="2622" y="1437"/>
                <a:ext cx="4" cy="7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1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6" name="Freeform 464"/>
              <p:cNvSpPr>
                <a:spLocks/>
              </p:cNvSpPr>
              <p:nvPr/>
            </p:nvSpPr>
            <p:spPr bwMode="auto">
              <a:xfrm>
                <a:off x="2621" y="1447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6 h 28"/>
                  <a:gd name="T4" fmla="*/ 2 w 15"/>
                  <a:gd name="T5" fmla="*/ 0 h 28"/>
                  <a:gd name="T6" fmla="*/ 15 w 15"/>
                  <a:gd name="T7" fmla="*/ 1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7" name="Freeform 465"/>
              <p:cNvSpPr>
                <a:spLocks/>
              </p:cNvSpPr>
              <p:nvPr/>
            </p:nvSpPr>
            <p:spPr bwMode="auto">
              <a:xfrm>
                <a:off x="2621" y="1457"/>
                <a:ext cx="3" cy="8"/>
              </a:xfrm>
              <a:custGeom>
                <a:avLst/>
                <a:gdLst>
                  <a:gd name="T0" fmla="*/ 13 w 15"/>
                  <a:gd name="T1" fmla="*/ 30 h 30"/>
                  <a:gd name="T2" fmla="*/ 0 w 15"/>
                  <a:gd name="T3" fmla="*/ 28 h 30"/>
                  <a:gd name="T4" fmla="*/ 3 w 15"/>
                  <a:gd name="T5" fmla="*/ 0 h 30"/>
                  <a:gd name="T6" fmla="*/ 15 w 15"/>
                  <a:gd name="T7" fmla="*/ 2 h 30"/>
                  <a:gd name="T8" fmla="*/ 13 w 1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3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5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8" name="Freeform 466"/>
              <p:cNvSpPr>
                <a:spLocks/>
              </p:cNvSpPr>
              <p:nvPr/>
            </p:nvSpPr>
            <p:spPr bwMode="auto">
              <a:xfrm>
                <a:off x="2620" y="1468"/>
                <a:ext cx="3" cy="7"/>
              </a:xfrm>
              <a:custGeom>
                <a:avLst/>
                <a:gdLst>
                  <a:gd name="T0" fmla="*/ 13 w 16"/>
                  <a:gd name="T1" fmla="*/ 28 h 28"/>
                  <a:gd name="T2" fmla="*/ 0 w 16"/>
                  <a:gd name="T3" fmla="*/ 27 h 28"/>
                  <a:gd name="T4" fmla="*/ 3 w 16"/>
                  <a:gd name="T5" fmla="*/ 0 h 28"/>
                  <a:gd name="T6" fmla="*/ 16 w 16"/>
                  <a:gd name="T7" fmla="*/ 2 h 28"/>
                  <a:gd name="T8" fmla="*/ 13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09" name="Freeform 467"/>
              <p:cNvSpPr>
                <a:spLocks/>
              </p:cNvSpPr>
              <p:nvPr/>
            </p:nvSpPr>
            <p:spPr bwMode="auto">
              <a:xfrm>
                <a:off x="2619" y="147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0" name="Freeform 468"/>
              <p:cNvSpPr>
                <a:spLocks/>
              </p:cNvSpPr>
              <p:nvPr/>
            </p:nvSpPr>
            <p:spPr bwMode="auto">
              <a:xfrm>
                <a:off x="2618" y="1489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1" name="Freeform 469"/>
              <p:cNvSpPr>
                <a:spLocks/>
              </p:cNvSpPr>
              <p:nvPr/>
            </p:nvSpPr>
            <p:spPr bwMode="auto">
              <a:xfrm>
                <a:off x="2617" y="1499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2" name="Freeform 470"/>
              <p:cNvSpPr>
                <a:spLocks/>
              </p:cNvSpPr>
              <p:nvPr/>
            </p:nvSpPr>
            <p:spPr bwMode="auto">
              <a:xfrm>
                <a:off x="2616" y="1509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3" name="Freeform 471"/>
              <p:cNvSpPr>
                <a:spLocks/>
              </p:cNvSpPr>
              <p:nvPr/>
            </p:nvSpPr>
            <p:spPr bwMode="auto">
              <a:xfrm>
                <a:off x="2615" y="151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4" name="Freeform 472"/>
              <p:cNvSpPr>
                <a:spLocks/>
              </p:cNvSpPr>
              <p:nvPr/>
            </p:nvSpPr>
            <p:spPr bwMode="auto">
              <a:xfrm>
                <a:off x="2614" y="1530"/>
                <a:ext cx="4" cy="7"/>
              </a:xfrm>
              <a:custGeom>
                <a:avLst/>
                <a:gdLst>
                  <a:gd name="T0" fmla="*/ 14 w 17"/>
                  <a:gd name="T1" fmla="*/ 27 h 27"/>
                  <a:gd name="T2" fmla="*/ 0 w 17"/>
                  <a:gd name="T3" fmla="*/ 26 h 27"/>
                  <a:gd name="T4" fmla="*/ 3 w 17"/>
                  <a:gd name="T5" fmla="*/ 0 h 27"/>
                  <a:gd name="T6" fmla="*/ 17 w 17"/>
                  <a:gd name="T7" fmla="*/ 1 h 27"/>
                  <a:gd name="T8" fmla="*/ 14 w 17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7">
                    <a:moveTo>
                      <a:pt x="14" y="27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5" name="Freeform 473"/>
              <p:cNvSpPr>
                <a:spLocks/>
              </p:cNvSpPr>
              <p:nvPr/>
            </p:nvSpPr>
            <p:spPr bwMode="auto">
              <a:xfrm>
                <a:off x="2613" y="1540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6" name="Freeform 474"/>
              <p:cNvSpPr>
                <a:spLocks/>
              </p:cNvSpPr>
              <p:nvPr/>
            </p:nvSpPr>
            <p:spPr bwMode="auto">
              <a:xfrm>
                <a:off x="2612" y="155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7" name="Freeform 475"/>
              <p:cNvSpPr>
                <a:spLocks/>
              </p:cNvSpPr>
              <p:nvPr/>
            </p:nvSpPr>
            <p:spPr bwMode="auto">
              <a:xfrm>
                <a:off x="2611" y="1561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3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8" name="Freeform 476"/>
              <p:cNvSpPr>
                <a:spLocks/>
              </p:cNvSpPr>
              <p:nvPr/>
            </p:nvSpPr>
            <p:spPr bwMode="auto">
              <a:xfrm>
                <a:off x="2610" y="1571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19" name="Freeform 477"/>
              <p:cNvSpPr>
                <a:spLocks/>
              </p:cNvSpPr>
              <p:nvPr/>
            </p:nvSpPr>
            <p:spPr bwMode="auto">
              <a:xfrm>
                <a:off x="2609" y="1581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0" name="Freeform 478"/>
              <p:cNvSpPr>
                <a:spLocks/>
              </p:cNvSpPr>
              <p:nvPr/>
            </p:nvSpPr>
            <p:spPr bwMode="auto">
              <a:xfrm>
                <a:off x="2608" y="1592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1" name="Freeform 479"/>
              <p:cNvSpPr>
                <a:spLocks/>
              </p:cNvSpPr>
              <p:nvPr/>
            </p:nvSpPr>
            <p:spPr bwMode="auto">
              <a:xfrm>
                <a:off x="2607" y="1602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2" name="Freeform 480"/>
              <p:cNvSpPr>
                <a:spLocks/>
              </p:cNvSpPr>
              <p:nvPr/>
            </p:nvSpPr>
            <p:spPr bwMode="auto">
              <a:xfrm>
                <a:off x="2607" y="1613"/>
                <a:ext cx="3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2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3" name="Freeform 481"/>
              <p:cNvSpPr>
                <a:spLocks/>
              </p:cNvSpPr>
              <p:nvPr/>
            </p:nvSpPr>
            <p:spPr bwMode="auto">
              <a:xfrm>
                <a:off x="2606" y="1623"/>
                <a:ext cx="3" cy="7"/>
              </a:xfrm>
              <a:custGeom>
                <a:avLst/>
                <a:gdLst>
                  <a:gd name="T0" fmla="*/ 13 w 16"/>
                  <a:gd name="T1" fmla="*/ 29 h 29"/>
                  <a:gd name="T2" fmla="*/ 0 w 16"/>
                  <a:gd name="T3" fmla="*/ 28 h 29"/>
                  <a:gd name="T4" fmla="*/ 3 w 16"/>
                  <a:gd name="T5" fmla="*/ 0 h 29"/>
                  <a:gd name="T6" fmla="*/ 16 w 16"/>
                  <a:gd name="T7" fmla="*/ 1 h 29"/>
                  <a:gd name="T8" fmla="*/ 13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4" name="Freeform 482"/>
              <p:cNvSpPr>
                <a:spLocks/>
              </p:cNvSpPr>
              <p:nvPr/>
            </p:nvSpPr>
            <p:spPr bwMode="auto">
              <a:xfrm>
                <a:off x="2605" y="1633"/>
                <a:ext cx="3" cy="7"/>
              </a:xfrm>
              <a:custGeom>
                <a:avLst/>
                <a:gdLst>
                  <a:gd name="T0" fmla="*/ 12 w 15"/>
                  <a:gd name="T1" fmla="*/ 28 h 28"/>
                  <a:gd name="T2" fmla="*/ 0 w 15"/>
                  <a:gd name="T3" fmla="*/ 27 h 28"/>
                  <a:gd name="T4" fmla="*/ 2 w 15"/>
                  <a:gd name="T5" fmla="*/ 0 h 28"/>
                  <a:gd name="T6" fmla="*/ 15 w 15"/>
                  <a:gd name="T7" fmla="*/ 1 h 28"/>
                  <a:gd name="T8" fmla="*/ 12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5" name="Freeform 483"/>
              <p:cNvSpPr>
                <a:spLocks/>
              </p:cNvSpPr>
              <p:nvPr/>
            </p:nvSpPr>
            <p:spPr bwMode="auto">
              <a:xfrm>
                <a:off x="2604" y="1643"/>
                <a:ext cx="3" cy="8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6" name="Freeform 484"/>
              <p:cNvSpPr>
                <a:spLocks/>
              </p:cNvSpPr>
              <p:nvPr/>
            </p:nvSpPr>
            <p:spPr bwMode="auto">
              <a:xfrm>
                <a:off x="2603" y="1654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7" name="Freeform 485"/>
              <p:cNvSpPr>
                <a:spLocks/>
              </p:cNvSpPr>
              <p:nvPr/>
            </p:nvSpPr>
            <p:spPr bwMode="auto">
              <a:xfrm>
                <a:off x="2602" y="1664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8" name="Freeform 486"/>
              <p:cNvSpPr>
                <a:spLocks/>
              </p:cNvSpPr>
              <p:nvPr/>
            </p:nvSpPr>
            <p:spPr bwMode="auto">
              <a:xfrm>
                <a:off x="2601" y="1675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29" name="Freeform 487"/>
              <p:cNvSpPr>
                <a:spLocks/>
              </p:cNvSpPr>
              <p:nvPr/>
            </p:nvSpPr>
            <p:spPr bwMode="auto">
              <a:xfrm>
                <a:off x="2600" y="1685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0" name="Freeform 488"/>
              <p:cNvSpPr>
                <a:spLocks/>
              </p:cNvSpPr>
              <p:nvPr/>
            </p:nvSpPr>
            <p:spPr bwMode="auto">
              <a:xfrm>
                <a:off x="2599" y="1695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1" name="Freeform 489"/>
              <p:cNvSpPr>
                <a:spLocks/>
              </p:cNvSpPr>
              <p:nvPr/>
            </p:nvSpPr>
            <p:spPr bwMode="auto">
              <a:xfrm>
                <a:off x="2598" y="1705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2" name="Freeform 490"/>
              <p:cNvSpPr>
                <a:spLocks/>
              </p:cNvSpPr>
              <p:nvPr/>
            </p:nvSpPr>
            <p:spPr bwMode="auto">
              <a:xfrm>
                <a:off x="2597" y="1716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3" name="Freeform 491"/>
              <p:cNvSpPr>
                <a:spLocks/>
              </p:cNvSpPr>
              <p:nvPr/>
            </p:nvSpPr>
            <p:spPr bwMode="auto">
              <a:xfrm>
                <a:off x="2596" y="1726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4" name="Freeform 492"/>
              <p:cNvSpPr>
                <a:spLocks/>
              </p:cNvSpPr>
              <p:nvPr/>
            </p:nvSpPr>
            <p:spPr bwMode="auto">
              <a:xfrm>
                <a:off x="2595" y="1737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5" name="Freeform 493"/>
              <p:cNvSpPr>
                <a:spLocks/>
              </p:cNvSpPr>
              <p:nvPr/>
            </p:nvSpPr>
            <p:spPr bwMode="auto">
              <a:xfrm>
                <a:off x="2594" y="1747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6" name="Freeform 494"/>
              <p:cNvSpPr>
                <a:spLocks/>
              </p:cNvSpPr>
              <p:nvPr/>
            </p:nvSpPr>
            <p:spPr bwMode="auto">
              <a:xfrm>
                <a:off x="2593" y="1757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7" name="Freeform 495"/>
              <p:cNvSpPr>
                <a:spLocks/>
              </p:cNvSpPr>
              <p:nvPr/>
            </p:nvSpPr>
            <p:spPr bwMode="auto">
              <a:xfrm>
                <a:off x="2592" y="1767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8" name="Freeform 496"/>
              <p:cNvSpPr>
                <a:spLocks/>
              </p:cNvSpPr>
              <p:nvPr/>
            </p:nvSpPr>
            <p:spPr bwMode="auto">
              <a:xfrm>
                <a:off x="2591" y="1778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39" name="Freeform 497"/>
              <p:cNvSpPr>
                <a:spLocks/>
              </p:cNvSpPr>
              <p:nvPr/>
            </p:nvSpPr>
            <p:spPr bwMode="auto">
              <a:xfrm>
                <a:off x="2591" y="1788"/>
                <a:ext cx="3" cy="7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1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1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0" name="Freeform 498"/>
              <p:cNvSpPr>
                <a:spLocks/>
              </p:cNvSpPr>
              <p:nvPr/>
            </p:nvSpPr>
            <p:spPr bwMode="auto">
              <a:xfrm>
                <a:off x="2590" y="1799"/>
                <a:ext cx="4" cy="7"/>
              </a:xfrm>
              <a:custGeom>
                <a:avLst/>
                <a:gdLst>
                  <a:gd name="T0" fmla="*/ 12 w 15"/>
                  <a:gd name="T1" fmla="*/ 28 h 28"/>
                  <a:gd name="T2" fmla="*/ 0 w 15"/>
                  <a:gd name="T3" fmla="*/ 26 h 28"/>
                  <a:gd name="T4" fmla="*/ 2 w 15"/>
                  <a:gd name="T5" fmla="*/ 0 h 28"/>
                  <a:gd name="T6" fmla="*/ 15 w 15"/>
                  <a:gd name="T7" fmla="*/ 1 h 28"/>
                  <a:gd name="T8" fmla="*/ 12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2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1" name="Freeform 499"/>
              <p:cNvSpPr>
                <a:spLocks/>
              </p:cNvSpPr>
              <p:nvPr/>
            </p:nvSpPr>
            <p:spPr bwMode="auto">
              <a:xfrm>
                <a:off x="2589" y="1809"/>
                <a:ext cx="4" cy="7"/>
              </a:xfrm>
              <a:custGeom>
                <a:avLst/>
                <a:gdLst>
                  <a:gd name="T0" fmla="*/ 13 w 15"/>
                  <a:gd name="T1" fmla="*/ 30 h 30"/>
                  <a:gd name="T2" fmla="*/ 0 w 15"/>
                  <a:gd name="T3" fmla="*/ 28 h 30"/>
                  <a:gd name="T4" fmla="*/ 2 w 15"/>
                  <a:gd name="T5" fmla="*/ 0 h 30"/>
                  <a:gd name="T6" fmla="*/ 15 w 15"/>
                  <a:gd name="T7" fmla="*/ 2 h 30"/>
                  <a:gd name="T8" fmla="*/ 13 w 15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0">
                    <a:moveTo>
                      <a:pt x="13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2" name="Freeform 500"/>
              <p:cNvSpPr>
                <a:spLocks/>
              </p:cNvSpPr>
              <p:nvPr/>
            </p:nvSpPr>
            <p:spPr bwMode="auto">
              <a:xfrm>
                <a:off x="2588" y="1819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7 h 28"/>
                  <a:gd name="T4" fmla="*/ 3 w 15"/>
                  <a:gd name="T5" fmla="*/ 0 h 28"/>
                  <a:gd name="T6" fmla="*/ 15 w 15"/>
                  <a:gd name="T7" fmla="*/ 2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5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3" name="Freeform 501"/>
              <p:cNvSpPr>
                <a:spLocks/>
              </p:cNvSpPr>
              <p:nvPr/>
            </p:nvSpPr>
            <p:spPr bwMode="auto">
              <a:xfrm>
                <a:off x="2587" y="182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4" name="Freeform 502"/>
              <p:cNvSpPr>
                <a:spLocks/>
              </p:cNvSpPr>
              <p:nvPr/>
            </p:nvSpPr>
            <p:spPr bwMode="auto">
              <a:xfrm>
                <a:off x="2586" y="1840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5" name="Freeform 503"/>
              <p:cNvSpPr>
                <a:spLocks/>
              </p:cNvSpPr>
              <p:nvPr/>
            </p:nvSpPr>
            <p:spPr bwMode="auto">
              <a:xfrm>
                <a:off x="2585" y="1850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6" name="Freeform 504"/>
              <p:cNvSpPr>
                <a:spLocks/>
              </p:cNvSpPr>
              <p:nvPr/>
            </p:nvSpPr>
            <p:spPr bwMode="auto">
              <a:xfrm>
                <a:off x="2584" y="186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7" name="Freeform 505"/>
              <p:cNvSpPr>
                <a:spLocks/>
              </p:cNvSpPr>
              <p:nvPr/>
            </p:nvSpPr>
            <p:spPr bwMode="auto">
              <a:xfrm>
                <a:off x="2583" y="1871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8" name="Freeform 506"/>
              <p:cNvSpPr>
                <a:spLocks/>
              </p:cNvSpPr>
              <p:nvPr/>
            </p:nvSpPr>
            <p:spPr bwMode="auto">
              <a:xfrm>
                <a:off x="2582" y="1881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49" name="Freeform 507"/>
              <p:cNvSpPr>
                <a:spLocks/>
              </p:cNvSpPr>
              <p:nvPr/>
            </p:nvSpPr>
            <p:spPr bwMode="auto">
              <a:xfrm>
                <a:off x="2581" y="189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0" name="Freeform 508"/>
              <p:cNvSpPr>
                <a:spLocks/>
              </p:cNvSpPr>
              <p:nvPr/>
            </p:nvSpPr>
            <p:spPr bwMode="auto">
              <a:xfrm>
                <a:off x="2580" y="1902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1" name="Freeform 509"/>
              <p:cNvSpPr>
                <a:spLocks/>
              </p:cNvSpPr>
              <p:nvPr/>
            </p:nvSpPr>
            <p:spPr bwMode="auto">
              <a:xfrm>
                <a:off x="2579" y="1912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2" name="Freeform 510"/>
              <p:cNvSpPr>
                <a:spLocks/>
              </p:cNvSpPr>
              <p:nvPr/>
            </p:nvSpPr>
            <p:spPr bwMode="auto">
              <a:xfrm>
                <a:off x="2578" y="1923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3" name="Freeform 511"/>
              <p:cNvSpPr>
                <a:spLocks/>
              </p:cNvSpPr>
              <p:nvPr/>
            </p:nvSpPr>
            <p:spPr bwMode="auto">
              <a:xfrm>
                <a:off x="2577" y="1933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4" name="Freeform 512"/>
              <p:cNvSpPr>
                <a:spLocks/>
              </p:cNvSpPr>
              <p:nvPr/>
            </p:nvSpPr>
            <p:spPr bwMode="auto">
              <a:xfrm>
                <a:off x="2576" y="194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0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5" name="Freeform 513"/>
              <p:cNvSpPr>
                <a:spLocks/>
              </p:cNvSpPr>
              <p:nvPr/>
            </p:nvSpPr>
            <p:spPr bwMode="auto">
              <a:xfrm>
                <a:off x="2575" y="1954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6" name="Freeform 514"/>
              <p:cNvSpPr>
                <a:spLocks/>
              </p:cNvSpPr>
              <p:nvPr/>
            </p:nvSpPr>
            <p:spPr bwMode="auto">
              <a:xfrm>
                <a:off x="2575" y="1964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7 h 28"/>
                  <a:gd name="T4" fmla="*/ 1 w 15"/>
                  <a:gd name="T5" fmla="*/ 0 h 28"/>
                  <a:gd name="T6" fmla="*/ 15 w 15"/>
                  <a:gd name="T7" fmla="*/ 0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7"/>
                    </a:lnTo>
                    <a:lnTo>
                      <a:pt x="1" y="0"/>
                    </a:lnTo>
                    <a:lnTo>
                      <a:pt x="15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7" name="Freeform 515"/>
              <p:cNvSpPr>
                <a:spLocks/>
              </p:cNvSpPr>
              <p:nvPr/>
            </p:nvSpPr>
            <p:spPr bwMode="auto">
              <a:xfrm>
                <a:off x="2574" y="1974"/>
                <a:ext cx="4" cy="8"/>
              </a:xfrm>
              <a:custGeom>
                <a:avLst/>
                <a:gdLst>
                  <a:gd name="T0" fmla="*/ 13 w 15"/>
                  <a:gd name="T1" fmla="*/ 29 h 29"/>
                  <a:gd name="T2" fmla="*/ 0 w 15"/>
                  <a:gd name="T3" fmla="*/ 28 h 29"/>
                  <a:gd name="T4" fmla="*/ 3 w 15"/>
                  <a:gd name="T5" fmla="*/ 0 h 29"/>
                  <a:gd name="T6" fmla="*/ 15 w 15"/>
                  <a:gd name="T7" fmla="*/ 1 h 29"/>
                  <a:gd name="T8" fmla="*/ 13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8" name="Freeform 516"/>
              <p:cNvSpPr>
                <a:spLocks/>
              </p:cNvSpPr>
              <p:nvPr/>
            </p:nvSpPr>
            <p:spPr bwMode="auto">
              <a:xfrm>
                <a:off x="2573" y="1985"/>
                <a:ext cx="4" cy="7"/>
              </a:xfrm>
              <a:custGeom>
                <a:avLst/>
                <a:gdLst>
                  <a:gd name="T0" fmla="*/ 13 w 16"/>
                  <a:gd name="T1" fmla="*/ 28 h 28"/>
                  <a:gd name="T2" fmla="*/ 0 w 16"/>
                  <a:gd name="T3" fmla="*/ 27 h 28"/>
                  <a:gd name="T4" fmla="*/ 3 w 16"/>
                  <a:gd name="T5" fmla="*/ 0 h 28"/>
                  <a:gd name="T6" fmla="*/ 16 w 16"/>
                  <a:gd name="T7" fmla="*/ 0 h 28"/>
                  <a:gd name="T8" fmla="*/ 13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0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59" name="Freeform 517"/>
              <p:cNvSpPr>
                <a:spLocks/>
              </p:cNvSpPr>
              <p:nvPr/>
            </p:nvSpPr>
            <p:spPr bwMode="auto">
              <a:xfrm>
                <a:off x="2572" y="1995"/>
                <a:ext cx="4" cy="7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0" name="Freeform 518"/>
              <p:cNvSpPr>
                <a:spLocks/>
              </p:cNvSpPr>
              <p:nvPr/>
            </p:nvSpPr>
            <p:spPr bwMode="auto">
              <a:xfrm>
                <a:off x="2571" y="2005"/>
                <a:ext cx="4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6 h 28"/>
                  <a:gd name="T4" fmla="*/ 2 w 15"/>
                  <a:gd name="T5" fmla="*/ 0 h 28"/>
                  <a:gd name="T6" fmla="*/ 15 w 15"/>
                  <a:gd name="T7" fmla="*/ 0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5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1" name="Freeform 519"/>
              <p:cNvSpPr>
                <a:spLocks/>
              </p:cNvSpPr>
              <p:nvPr/>
            </p:nvSpPr>
            <p:spPr bwMode="auto">
              <a:xfrm>
                <a:off x="2570" y="2016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2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2" name="Freeform 520"/>
              <p:cNvSpPr>
                <a:spLocks/>
              </p:cNvSpPr>
              <p:nvPr/>
            </p:nvSpPr>
            <p:spPr bwMode="auto">
              <a:xfrm>
                <a:off x="2569" y="2026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0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3" name="Freeform 521"/>
              <p:cNvSpPr>
                <a:spLocks/>
              </p:cNvSpPr>
              <p:nvPr/>
            </p:nvSpPr>
            <p:spPr bwMode="auto">
              <a:xfrm>
                <a:off x="2568" y="2036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4" name="Freeform 522"/>
              <p:cNvSpPr>
                <a:spLocks/>
              </p:cNvSpPr>
              <p:nvPr/>
            </p:nvSpPr>
            <p:spPr bwMode="auto">
              <a:xfrm>
                <a:off x="2567" y="2046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5" name="Freeform 523"/>
              <p:cNvSpPr>
                <a:spLocks/>
              </p:cNvSpPr>
              <p:nvPr/>
            </p:nvSpPr>
            <p:spPr bwMode="auto">
              <a:xfrm>
                <a:off x="2566" y="2057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6" name="Freeform 524"/>
              <p:cNvSpPr>
                <a:spLocks/>
              </p:cNvSpPr>
              <p:nvPr/>
            </p:nvSpPr>
            <p:spPr bwMode="auto">
              <a:xfrm>
                <a:off x="2565" y="2067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7" name="Freeform 525"/>
              <p:cNvSpPr>
                <a:spLocks/>
              </p:cNvSpPr>
              <p:nvPr/>
            </p:nvSpPr>
            <p:spPr bwMode="auto">
              <a:xfrm>
                <a:off x="2564" y="2078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8" name="Freeform 526"/>
              <p:cNvSpPr>
                <a:spLocks/>
              </p:cNvSpPr>
              <p:nvPr/>
            </p:nvSpPr>
            <p:spPr bwMode="auto">
              <a:xfrm>
                <a:off x="2563" y="208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69" name="Freeform 527"/>
              <p:cNvSpPr>
                <a:spLocks/>
              </p:cNvSpPr>
              <p:nvPr/>
            </p:nvSpPr>
            <p:spPr bwMode="auto">
              <a:xfrm>
                <a:off x="2562" y="2098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0" name="Freeform 528"/>
              <p:cNvSpPr>
                <a:spLocks/>
              </p:cNvSpPr>
              <p:nvPr/>
            </p:nvSpPr>
            <p:spPr bwMode="auto">
              <a:xfrm>
                <a:off x="2561" y="2108"/>
                <a:ext cx="5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1" name="Freeform 529"/>
              <p:cNvSpPr>
                <a:spLocks/>
              </p:cNvSpPr>
              <p:nvPr/>
            </p:nvSpPr>
            <p:spPr bwMode="auto">
              <a:xfrm>
                <a:off x="2560" y="2119"/>
                <a:ext cx="5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2" name="Freeform 530"/>
              <p:cNvSpPr>
                <a:spLocks/>
              </p:cNvSpPr>
              <p:nvPr/>
            </p:nvSpPr>
            <p:spPr bwMode="auto">
              <a:xfrm>
                <a:off x="2559" y="2129"/>
                <a:ext cx="5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3" name="Freeform 531"/>
              <p:cNvSpPr>
                <a:spLocks/>
              </p:cNvSpPr>
              <p:nvPr/>
            </p:nvSpPr>
            <p:spPr bwMode="auto">
              <a:xfrm>
                <a:off x="2559" y="2140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4" name="Freeform 532"/>
              <p:cNvSpPr>
                <a:spLocks/>
              </p:cNvSpPr>
              <p:nvPr/>
            </p:nvSpPr>
            <p:spPr bwMode="auto">
              <a:xfrm>
                <a:off x="2558" y="2150"/>
                <a:ext cx="4" cy="7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5" name="Freeform 533"/>
              <p:cNvSpPr>
                <a:spLocks/>
              </p:cNvSpPr>
              <p:nvPr/>
            </p:nvSpPr>
            <p:spPr bwMode="auto">
              <a:xfrm>
                <a:off x="2557" y="2160"/>
                <a:ext cx="4" cy="8"/>
              </a:xfrm>
              <a:custGeom>
                <a:avLst/>
                <a:gdLst>
                  <a:gd name="T0" fmla="*/ 12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2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6" name="Freeform 534"/>
              <p:cNvSpPr>
                <a:spLocks/>
              </p:cNvSpPr>
              <p:nvPr/>
            </p:nvSpPr>
            <p:spPr bwMode="auto">
              <a:xfrm>
                <a:off x="2556" y="2170"/>
                <a:ext cx="4" cy="8"/>
              </a:xfrm>
              <a:custGeom>
                <a:avLst/>
                <a:gdLst>
                  <a:gd name="T0" fmla="*/ 13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3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7" name="Freeform 535"/>
              <p:cNvSpPr>
                <a:spLocks/>
              </p:cNvSpPr>
              <p:nvPr/>
            </p:nvSpPr>
            <p:spPr bwMode="auto">
              <a:xfrm>
                <a:off x="2555" y="2181"/>
                <a:ext cx="4" cy="7"/>
              </a:xfrm>
              <a:custGeom>
                <a:avLst/>
                <a:gdLst>
                  <a:gd name="T0" fmla="*/ 14 w 15"/>
                  <a:gd name="T1" fmla="*/ 29 h 29"/>
                  <a:gd name="T2" fmla="*/ 0 w 15"/>
                  <a:gd name="T3" fmla="*/ 28 h 29"/>
                  <a:gd name="T4" fmla="*/ 3 w 15"/>
                  <a:gd name="T5" fmla="*/ 0 h 29"/>
                  <a:gd name="T6" fmla="*/ 15 w 15"/>
                  <a:gd name="T7" fmla="*/ 1 h 29"/>
                  <a:gd name="T8" fmla="*/ 14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8" name="Freeform 536"/>
              <p:cNvSpPr>
                <a:spLocks/>
              </p:cNvSpPr>
              <p:nvPr/>
            </p:nvSpPr>
            <p:spPr bwMode="auto">
              <a:xfrm>
                <a:off x="2554" y="2191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79" name="Freeform 537"/>
              <p:cNvSpPr>
                <a:spLocks/>
              </p:cNvSpPr>
              <p:nvPr/>
            </p:nvSpPr>
            <p:spPr bwMode="auto">
              <a:xfrm>
                <a:off x="2553" y="2202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0" name="Freeform 538"/>
              <p:cNvSpPr>
                <a:spLocks/>
              </p:cNvSpPr>
              <p:nvPr/>
            </p:nvSpPr>
            <p:spPr bwMode="auto">
              <a:xfrm>
                <a:off x="2552" y="2212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1" name="Freeform 539"/>
              <p:cNvSpPr>
                <a:spLocks/>
              </p:cNvSpPr>
              <p:nvPr/>
            </p:nvSpPr>
            <p:spPr bwMode="auto">
              <a:xfrm>
                <a:off x="2551" y="2222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2" name="Freeform 540"/>
              <p:cNvSpPr>
                <a:spLocks/>
              </p:cNvSpPr>
              <p:nvPr/>
            </p:nvSpPr>
            <p:spPr bwMode="auto">
              <a:xfrm>
                <a:off x="2550" y="223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0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3" name="Freeform 541"/>
              <p:cNvSpPr>
                <a:spLocks/>
              </p:cNvSpPr>
              <p:nvPr/>
            </p:nvSpPr>
            <p:spPr bwMode="auto">
              <a:xfrm>
                <a:off x="2549" y="2243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4" name="Freeform 542"/>
              <p:cNvSpPr>
                <a:spLocks/>
              </p:cNvSpPr>
              <p:nvPr/>
            </p:nvSpPr>
            <p:spPr bwMode="auto">
              <a:xfrm>
                <a:off x="2548" y="225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0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5" name="Freeform 543"/>
              <p:cNvSpPr>
                <a:spLocks/>
              </p:cNvSpPr>
              <p:nvPr/>
            </p:nvSpPr>
            <p:spPr bwMode="auto">
              <a:xfrm>
                <a:off x="2547" y="2264"/>
                <a:ext cx="5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6" name="Freeform 544"/>
              <p:cNvSpPr>
                <a:spLocks/>
              </p:cNvSpPr>
              <p:nvPr/>
            </p:nvSpPr>
            <p:spPr bwMode="auto">
              <a:xfrm>
                <a:off x="2546" y="2274"/>
                <a:ext cx="5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0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0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7" name="Freeform 545"/>
              <p:cNvSpPr>
                <a:spLocks/>
              </p:cNvSpPr>
              <p:nvPr/>
            </p:nvSpPr>
            <p:spPr bwMode="auto">
              <a:xfrm>
                <a:off x="2545" y="2284"/>
                <a:ext cx="5" cy="8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8" name="Freeform 546"/>
              <p:cNvSpPr>
                <a:spLocks/>
              </p:cNvSpPr>
              <p:nvPr/>
            </p:nvSpPr>
            <p:spPr bwMode="auto">
              <a:xfrm>
                <a:off x="2545" y="2295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89" name="Freeform 547"/>
              <p:cNvSpPr>
                <a:spLocks/>
              </p:cNvSpPr>
              <p:nvPr/>
            </p:nvSpPr>
            <p:spPr bwMode="auto">
              <a:xfrm>
                <a:off x="2544" y="2305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0" name="Freeform 548"/>
              <p:cNvSpPr>
                <a:spLocks/>
              </p:cNvSpPr>
              <p:nvPr/>
            </p:nvSpPr>
            <p:spPr bwMode="auto">
              <a:xfrm>
                <a:off x="2543" y="2315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1" name="Freeform 549"/>
              <p:cNvSpPr>
                <a:spLocks/>
              </p:cNvSpPr>
              <p:nvPr/>
            </p:nvSpPr>
            <p:spPr bwMode="auto">
              <a:xfrm>
                <a:off x="2542" y="2326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2" name="Freeform 550"/>
              <p:cNvSpPr>
                <a:spLocks/>
              </p:cNvSpPr>
              <p:nvPr/>
            </p:nvSpPr>
            <p:spPr bwMode="auto">
              <a:xfrm>
                <a:off x="2541" y="2336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6 h 28"/>
                  <a:gd name="T4" fmla="*/ 3 w 15"/>
                  <a:gd name="T5" fmla="*/ 0 h 28"/>
                  <a:gd name="T6" fmla="*/ 15 w 15"/>
                  <a:gd name="T7" fmla="*/ 1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3" name="Freeform 551"/>
              <p:cNvSpPr>
                <a:spLocks/>
              </p:cNvSpPr>
              <p:nvPr/>
            </p:nvSpPr>
            <p:spPr bwMode="auto">
              <a:xfrm>
                <a:off x="2540" y="2346"/>
                <a:ext cx="4" cy="8"/>
              </a:xfrm>
              <a:custGeom>
                <a:avLst/>
                <a:gdLst>
                  <a:gd name="T0" fmla="*/ 13 w 16"/>
                  <a:gd name="T1" fmla="*/ 30 h 30"/>
                  <a:gd name="T2" fmla="*/ 0 w 16"/>
                  <a:gd name="T3" fmla="*/ 28 h 30"/>
                  <a:gd name="T4" fmla="*/ 3 w 16"/>
                  <a:gd name="T5" fmla="*/ 0 h 30"/>
                  <a:gd name="T6" fmla="*/ 16 w 16"/>
                  <a:gd name="T7" fmla="*/ 2 h 30"/>
                  <a:gd name="T8" fmla="*/ 13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3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4" name="Freeform 552"/>
              <p:cNvSpPr>
                <a:spLocks/>
              </p:cNvSpPr>
              <p:nvPr/>
            </p:nvSpPr>
            <p:spPr bwMode="auto">
              <a:xfrm>
                <a:off x="2539" y="2357"/>
                <a:ext cx="4" cy="7"/>
              </a:xfrm>
              <a:custGeom>
                <a:avLst/>
                <a:gdLst>
                  <a:gd name="T0" fmla="*/ 13 w 16"/>
                  <a:gd name="T1" fmla="*/ 28 h 28"/>
                  <a:gd name="T2" fmla="*/ 0 w 16"/>
                  <a:gd name="T3" fmla="*/ 27 h 28"/>
                  <a:gd name="T4" fmla="*/ 3 w 16"/>
                  <a:gd name="T5" fmla="*/ 0 h 28"/>
                  <a:gd name="T6" fmla="*/ 16 w 16"/>
                  <a:gd name="T7" fmla="*/ 2 h 28"/>
                  <a:gd name="T8" fmla="*/ 13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5" name="Freeform 553"/>
              <p:cNvSpPr>
                <a:spLocks/>
              </p:cNvSpPr>
              <p:nvPr/>
            </p:nvSpPr>
            <p:spPr bwMode="auto">
              <a:xfrm>
                <a:off x="2538" y="2367"/>
                <a:ext cx="4" cy="7"/>
              </a:xfrm>
              <a:custGeom>
                <a:avLst/>
                <a:gdLst>
                  <a:gd name="T0" fmla="*/ 14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4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6" name="Freeform 554"/>
              <p:cNvSpPr>
                <a:spLocks/>
              </p:cNvSpPr>
              <p:nvPr/>
            </p:nvSpPr>
            <p:spPr bwMode="auto">
              <a:xfrm>
                <a:off x="2537" y="237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7" name="Freeform 555"/>
              <p:cNvSpPr>
                <a:spLocks/>
              </p:cNvSpPr>
              <p:nvPr/>
            </p:nvSpPr>
            <p:spPr bwMode="auto">
              <a:xfrm>
                <a:off x="2536" y="238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8" name="Freeform 556"/>
              <p:cNvSpPr>
                <a:spLocks/>
              </p:cNvSpPr>
              <p:nvPr/>
            </p:nvSpPr>
            <p:spPr bwMode="auto">
              <a:xfrm>
                <a:off x="2535" y="2398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099" name="Freeform 557"/>
              <p:cNvSpPr>
                <a:spLocks/>
              </p:cNvSpPr>
              <p:nvPr/>
            </p:nvSpPr>
            <p:spPr bwMode="auto">
              <a:xfrm>
                <a:off x="2534" y="2408"/>
                <a:ext cx="4" cy="8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0" name="Freeform 558"/>
              <p:cNvSpPr>
                <a:spLocks/>
              </p:cNvSpPr>
              <p:nvPr/>
            </p:nvSpPr>
            <p:spPr bwMode="auto">
              <a:xfrm>
                <a:off x="2533" y="2419"/>
                <a:ext cx="5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1" name="Freeform 559"/>
              <p:cNvSpPr>
                <a:spLocks/>
              </p:cNvSpPr>
              <p:nvPr/>
            </p:nvSpPr>
            <p:spPr bwMode="auto">
              <a:xfrm>
                <a:off x="2532" y="2429"/>
                <a:ext cx="5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2" name="Freeform 560"/>
              <p:cNvSpPr>
                <a:spLocks/>
              </p:cNvSpPr>
              <p:nvPr/>
            </p:nvSpPr>
            <p:spPr bwMode="auto">
              <a:xfrm>
                <a:off x="2531" y="2440"/>
                <a:ext cx="5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3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3" name="Freeform 561"/>
              <p:cNvSpPr>
                <a:spLocks/>
              </p:cNvSpPr>
              <p:nvPr/>
            </p:nvSpPr>
            <p:spPr bwMode="auto">
              <a:xfrm>
                <a:off x="2531" y="2450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4" name="Freeform 562"/>
              <p:cNvSpPr>
                <a:spLocks/>
              </p:cNvSpPr>
              <p:nvPr/>
            </p:nvSpPr>
            <p:spPr bwMode="auto">
              <a:xfrm>
                <a:off x="2530" y="2460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5" name="Freeform 563"/>
              <p:cNvSpPr>
                <a:spLocks/>
              </p:cNvSpPr>
              <p:nvPr/>
            </p:nvSpPr>
            <p:spPr bwMode="auto">
              <a:xfrm>
                <a:off x="2529" y="2470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6" name="Freeform 564"/>
              <p:cNvSpPr>
                <a:spLocks/>
              </p:cNvSpPr>
              <p:nvPr/>
            </p:nvSpPr>
            <p:spPr bwMode="auto">
              <a:xfrm>
                <a:off x="2528" y="248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7" name="Freeform 565"/>
              <p:cNvSpPr>
                <a:spLocks/>
              </p:cNvSpPr>
              <p:nvPr/>
            </p:nvSpPr>
            <p:spPr bwMode="auto">
              <a:xfrm>
                <a:off x="2527" y="2491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8" name="Freeform 566"/>
              <p:cNvSpPr>
                <a:spLocks/>
              </p:cNvSpPr>
              <p:nvPr/>
            </p:nvSpPr>
            <p:spPr bwMode="auto">
              <a:xfrm>
                <a:off x="2526" y="250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09" name="Freeform 567"/>
              <p:cNvSpPr>
                <a:spLocks/>
              </p:cNvSpPr>
              <p:nvPr/>
            </p:nvSpPr>
            <p:spPr bwMode="auto">
              <a:xfrm>
                <a:off x="2525" y="251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0" name="Freeform 568"/>
              <p:cNvSpPr>
                <a:spLocks/>
              </p:cNvSpPr>
              <p:nvPr/>
            </p:nvSpPr>
            <p:spPr bwMode="auto">
              <a:xfrm>
                <a:off x="2524" y="2522"/>
                <a:ext cx="4" cy="7"/>
              </a:xfrm>
              <a:custGeom>
                <a:avLst/>
                <a:gdLst>
                  <a:gd name="T0" fmla="*/ 12 w 15"/>
                  <a:gd name="T1" fmla="*/ 28 h 28"/>
                  <a:gd name="T2" fmla="*/ 0 w 15"/>
                  <a:gd name="T3" fmla="*/ 27 h 28"/>
                  <a:gd name="T4" fmla="*/ 2 w 15"/>
                  <a:gd name="T5" fmla="*/ 0 h 28"/>
                  <a:gd name="T6" fmla="*/ 15 w 15"/>
                  <a:gd name="T7" fmla="*/ 1 h 28"/>
                  <a:gd name="T8" fmla="*/ 12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1" name="Freeform 569"/>
              <p:cNvSpPr>
                <a:spLocks/>
              </p:cNvSpPr>
              <p:nvPr/>
            </p:nvSpPr>
            <p:spPr bwMode="auto">
              <a:xfrm>
                <a:off x="2523" y="2532"/>
                <a:ext cx="4" cy="8"/>
              </a:xfrm>
              <a:custGeom>
                <a:avLst/>
                <a:gdLst>
                  <a:gd name="T0" fmla="*/ 13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3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2" name="Freeform 570"/>
              <p:cNvSpPr>
                <a:spLocks/>
              </p:cNvSpPr>
              <p:nvPr/>
            </p:nvSpPr>
            <p:spPr bwMode="auto">
              <a:xfrm>
                <a:off x="2522" y="2543"/>
                <a:ext cx="4" cy="7"/>
              </a:xfrm>
              <a:custGeom>
                <a:avLst/>
                <a:gdLst>
                  <a:gd name="T0" fmla="*/ 13 w 15"/>
                  <a:gd name="T1" fmla="*/ 28 h 28"/>
                  <a:gd name="T2" fmla="*/ 0 w 15"/>
                  <a:gd name="T3" fmla="*/ 26 h 28"/>
                  <a:gd name="T4" fmla="*/ 3 w 15"/>
                  <a:gd name="T5" fmla="*/ 0 h 28"/>
                  <a:gd name="T6" fmla="*/ 15 w 15"/>
                  <a:gd name="T7" fmla="*/ 1 h 28"/>
                  <a:gd name="T8" fmla="*/ 13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3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3" name="Freeform 571"/>
              <p:cNvSpPr>
                <a:spLocks/>
              </p:cNvSpPr>
              <p:nvPr/>
            </p:nvSpPr>
            <p:spPr bwMode="auto">
              <a:xfrm>
                <a:off x="2521" y="2553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3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4" name="Freeform 572"/>
              <p:cNvSpPr>
                <a:spLocks/>
              </p:cNvSpPr>
              <p:nvPr/>
            </p:nvSpPr>
            <p:spPr bwMode="auto">
              <a:xfrm>
                <a:off x="2520" y="2564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5" name="Freeform 573"/>
              <p:cNvSpPr>
                <a:spLocks/>
              </p:cNvSpPr>
              <p:nvPr/>
            </p:nvSpPr>
            <p:spPr bwMode="auto">
              <a:xfrm>
                <a:off x="2519" y="2574"/>
                <a:ext cx="5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6" name="Freeform 574"/>
              <p:cNvSpPr>
                <a:spLocks/>
              </p:cNvSpPr>
              <p:nvPr/>
            </p:nvSpPr>
            <p:spPr bwMode="auto">
              <a:xfrm>
                <a:off x="2518" y="2584"/>
                <a:ext cx="5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7" name="Freeform 575"/>
              <p:cNvSpPr>
                <a:spLocks/>
              </p:cNvSpPr>
              <p:nvPr/>
            </p:nvSpPr>
            <p:spPr bwMode="auto">
              <a:xfrm>
                <a:off x="2517" y="2594"/>
                <a:ext cx="5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8" name="Freeform 576"/>
              <p:cNvSpPr>
                <a:spLocks/>
              </p:cNvSpPr>
              <p:nvPr/>
            </p:nvSpPr>
            <p:spPr bwMode="auto">
              <a:xfrm>
                <a:off x="2517" y="2605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19" name="Freeform 577"/>
              <p:cNvSpPr>
                <a:spLocks/>
              </p:cNvSpPr>
              <p:nvPr/>
            </p:nvSpPr>
            <p:spPr bwMode="auto">
              <a:xfrm>
                <a:off x="2516" y="2615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0" name="Freeform 578"/>
              <p:cNvSpPr>
                <a:spLocks/>
              </p:cNvSpPr>
              <p:nvPr/>
            </p:nvSpPr>
            <p:spPr bwMode="auto">
              <a:xfrm>
                <a:off x="2515" y="262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1" name="Freeform 579"/>
              <p:cNvSpPr>
                <a:spLocks/>
              </p:cNvSpPr>
              <p:nvPr/>
            </p:nvSpPr>
            <p:spPr bwMode="auto">
              <a:xfrm>
                <a:off x="2514" y="2636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2" name="Freeform 580"/>
              <p:cNvSpPr>
                <a:spLocks/>
              </p:cNvSpPr>
              <p:nvPr/>
            </p:nvSpPr>
            <p:spPr bwMode="auto">
              <a:xfrm>
                <a:off x="2513" y="2646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3" name="Freeform 581"/>
              <p:cNvSpPr>
                <a:spLocks/>
              </p:cNvSpPr>
              <p:nvPr/>
            </p:nvSpPr>
            <p:spPr bwMode="auto">
              <a:xfrm>
                <a:off x="2512" y="2656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4" name="Freeform 582"/>
              <p:cNvSpPr>
                <a:spLocks/>
              </p:cNvSpPr>
              <p:nvPr/>
            </p:nvSpPr>
            <p:spPr bwMode="auto">
              <a:xfrm>
                <a:off x="2511" y="2667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5" name="Freeform 583"/>
              <p:cNvSpPr>
                <a:spLocks/>
              </p:cNvSpPr>
              <p:nvPr/>
            </p:nvSpPr>
            <p:spPr bwMode="auto">
              <a:xfrm>
                <a:off x="2510" y="2677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6" name="Freeform 584"/>
              <p:cNvSpPr>
                <a:spLocks/>
              </p:cNvSpPr>
              <p:nvPr/>
            </p:nvSpPr>
            <p:spPr bwMode="auto">
              <a:xfrm>
                <a:off x="2509" y="268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7" name="Freeform 585"/>
              <p:cNvSpPr>
                <a:spLocks/>
              </p:cNvSpPr>
              <p:nvPr/>
            </p:nvSpPr>
            <p:spPr bwMode="auto">
              <a:xfrm>
                <a:off x="2508" y="2698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8" name="Freeform 586"/>
              <p:cNvSpPr>
                <a:spLocks/>
              </p:cNvSpPr>
              <p:nvPr/>
            </p:nvSpPr>
            <p:spPr bwMode="auto">
              <a:xfrm>
                <a:off x="2507" y="2708"/>
                <a:ext cx="4" cy="7"/>
              </a:xfrm>
              <a:custGeom>
                <a:avLst/>
                <a:gdLst>
                  <a:gd name="T0" fmla="*/ 13 w 16"/>
                  <a:gd name="T1" fmla="*/ 28 h 28"/>
                  <a:gd name="T2" fmla="*/ 0 w 16"/>
                  <a:gd name="T3" fmla="*/ 27 h 28"/>
                  <a:gd name="T4" fmla="*/ 3 w 16"/>
                  <a:gd name="T5" fmla="*/ 0 h 28"/>
                  <a:gd name="T6" fmla="*/ 16 w 16"/>
                  <a:gd name="T7" fmla="*/ 1 h 28"/>
                  <a:gd name="T8" fmla="*/ 13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3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29" name="Freeform 587"/>
              <p:cNvSpPr>
                <a:spLocks/>
              </p:cNvSpPr>
              <p:nvPr/>
            </p:nvSpPr>
            <p:spPr bwMode="auto">
              <a:xfrm>
                <a:off x="2506" y="2718"/>
                <a:ext cx="4" cy="8"/>
              </a:xfrm>
              <a:custGeom>
                <a:avLst/>
                <a:gdLst>
                  <a:gd name="T0" fmla="*/ 13 w 16"/>
                  <a:gd name="T1" fmla="*/ 29 h 29"/>
                  <a:gd name="T2" fmla="*/ 0 w 16"/>
                  <a:gd name="T3" fmla="*/ 28 h 29"/>
                  <a:gd name="T4" fmla="*/ 3 w 16"/>
                  <a:gd name="T5" fmla="*/ 0 h 29"/>
                  <a:gd name="T6" fmla="*/ 16 w 16"/>
                  <a:gd name="T7" fmla="*/ 1 h 29"/>
                  <a:gd name="T8" fmla="*/ 13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0" name="Freeform 588"/>
              <p:cNvSpPr>
                <a:spLocks/>
              </p:cNvSpPr>
              <p:nvPr/>
            </p:nvSpPr>
            <p:spPr bwMode="auto">
              <a:xfrm>
                <a:off x="2505" y="2729"/>
                <a:ext cx="4" cy="7"/>
              </a:xfrm>
              <a:custGeom>
                <a:avLst/>
                <a:gdLst>
                  <a:gd name="T0" fmla="*/ 12 w 15"/>
                  <a:gd name="T1" fmla="*/ 28 h 28"/>
                  <a:gd name="T2" fmla="*/ 0 w 15"/>
                  <a:gd name="T3" fmla="*/ 27 h 28"/>
                  <a:gd name="T4" fmla="*/ 2 w 15"/>
                  <a:gd name="T5" fmla="*/ 0 h 28"/>
                  <a:gd name="T6" fmla="*/ 15 w 15"/>
                  <a:gd name="T7" fmla="*/ 1 h 28"/>
                  <a:gd name="T8" fmla="*/ 12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1" name="Freeform 589"/>
              <p:cNvSpPr>
                <a:spLocks/>
              </p:cNvSpPr>
              <p:nvPr/>
            </p:nvSpPr>
            <p:spPr bwMode="auto">
              <a:xfrm>
                <a:off x="2504" y="2739"/>
                <a:ext cx="4" cy="7"/>
              </a:xfrm>
              <a:custGeom>
                <a:avLst/>
                <a:gdLst>
                  <a:gd name="T0" fmla="*/ 13 w 15"/>
                  <a:gd name="T1" fmla="*/ 29 h 29"/>
                  <a:gd name="T2" fmla="*/ 0 w 15"/>
                  <a:gd name="T3" fmla="*/ 28 h 29"/>
                  <a:gd name="T4" fmla="*/ 2 w 15"/>
                  <a:gd name="T5" fmla="*/ 0 h 29"/>
                  <a:gd name="T6" fmla="*/ 15 w 15"/>
                  <a:gd name="T7" fmla="*/ 1 h 29"/>
                  <a:gd name="T8" fmla="*/ 13 w 15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5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2" name="Freeform 590"/>
              <p:cNvSpPr>
                <a:spLocks/>
              </p:cNvSpPr>
              <p:nvPr/>
            </p:nvSpPr>
            <p:spPr bwMode="auto">
              <a:xfrm>
                <a:off x="2504" y="2750"/>
                <a:ext cx="3" cy="7"/>
              </a:xfrm>
              <a:custGeom>
                <a:avLst/>
                <a:gdLst>
                  <a:gd name="T0" fmla="*/ 14 w 15"/>
                  <a:gd name="T1" fmla="*/ 28 h 28"/>
                  <a:gd name="T2" fmla="*/ 0 w 15"/>
                  <a:gd name="T3" fmla="*/ 26 h 28"/>
                  <a:gd name="T4" fmla="*/ 3 w 15"/>
                  <a:gd name="T5" fmla="*/ 0 h 28"/>
                  <a:gd name="T6" fmla="*/ 15 w 15"/>
                  <a:gd name="T7" fmla="*/ 1 h 28"/>
                  <a:gd name="T8" fmla="*/ 14 w 15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5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3" name="Freeform 591"/>
              <p:cNvSpPr>
                <a:spLocks/>
              </p:cNvSpPr>
              <p:nvPr/>
            </p:nvSpPr>
            <p:spPr bwMode="auto">
              <a:xfrm>
                <a:off x="2503" y="2760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4" name="Freeform 592"/>
              <p:cNvSpPr>
                <a:spLocks/>
              </p:cNvSpPr>
              <p:nvPr/>
            </p:nvSpPr>
            <p:spPr bwMode="auto">
              <a:xfrm>
                <a:off x="2502" y="2770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5" name="Freeform 593"/>
              <p:cNvSpPr>
                <a:spLocks/>
              </p:cNvSpPr>
              <p:nvPr/>
            </p:nvSpPr>
            <p:spPr bwMode="auto">
              <a:xfrm>
                <a:off x="2501" y="2780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6" name="Freeform 594"/>
              <p:cNvSpPr>
                <a:spLocks/>
              </p:cNvSpPr>
              <p:nvPr/>
            </p:nvSpPr>
            <p:spPr bwMode="auto">
              <a:xfrm>
                <a:off x="2500" y="279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7" name="Freeform 595"/>
              <p:cNvSpPr>
                <a:spLocks/>
              </p:cNvSpPr>
              <p:nvPr/>
            </p:nvSpPr>
            <p:spPr bwMode="auto">
              <a:xfrm>
                <a:off x="2499" y="2801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8" name="Freeform 596"/>
              <p:cNvSpPr>
                <a:spLocks/>
              </p:cNvSpPr>
              <p:nvPr/>
            </p:nvSpPr>
            <p:spPr bwMode="auto">
              <a:xfrm>
                <a:off x="2498" y="281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39" name="Freeform 597"/>
              <p:cNvSpPr>
                <a:spLocks/>
              </p:cNvSpPr>
              <p:nvPr/>
            </p:nvSpPr>
            <p:spPr bwMode="auto">
              <a:xfrm>
                <a:off x="2497" y="2822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0" name="Freeform 598"/>
              <p:cNvSpPr>
                <a:spLocks/>
              </p:cNvSpPr>
              <p:nvPr/>
            </p:nvSpPr>
            <p:spPr bwMode="auto">
              <a:xfrm>
                <a:off x="2496" y="283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1" name="Freeform 599"/>
              <p:cNvSpPr>
                <a:spLocks/>
              </p:cNvSpPr>
              <p:nvPr/>
            </p:nvSpPr>
            <p:spPr bwMode="auto">
              <a:xfrm>
                <a:off x="2495" y="2843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2" name="Freeform 600"/>
              <p:cNvSpPr>
                <a:spLocks/>
              </p:cNvSpPr>
              <p:nvPr/>
            </p:nvSpPr>
            <p:spPr bwMode="auto">
              <a:xfrm>
                <a:off x="2494" y="2853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3" name="Freeform 601"/>
              <p:cNvSpPr>
                <a:spLocks/>
              </p:cNvSpPr>
              <p:nvPr/>
            </p:nvSpPr>
            <p:spPr bwMode="auto">
              <a:xfrm>
                <a:off x="2493" y="2863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4" name="Freeform 602"/>
              <p:cNvSpPr>
                <a:spLocks/>
              </p:cNvSpPr>
              <p:nvPr/>
            </p:nvSpPr>
            <p:spPr bwMode="auto">
              <a:xfrm>
                <a:off x="2492" y="2874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5" name="Freeform 603"/>
              <p:cNvSpPr>
                <a:spLocks/>
              </p:cNvSpPr>
              <p:nvPr/>
            </p:nvSpPr>
            <p:spPr bwMode="auto">
              <a:xfrm>
                <a:off x="2491" y="2884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6" name="Freeform 604"/>
              <p:cNvSpPr>
                <a:spLocks/>
              </p:cNvSpPr>
              <p:nvPr/>
            </p:nvSpPr>
            <p:spPr bwMode="auto">
              <a:xfrm>
                <a:off x="2491" y="2894"/>
                <a:ext cx="3" cy="4"/>
              </a:xfrm>
              <a:custGeom>
                <a:avLst/>
                <a:gdLst>
                  <a:gd name="T0" fmla="*/ 13 w 14"/>
                  <a:gd name="T1" fmla="*/ 13 h 13"/>
                  <a:gd name="T2" fmla="*/ 14 w 14"/>
                  <a:gd name="T3" fmla="*/ 2 h 13"/>
                  <a:gd name="T4" fmla="*/ 0 w 14"/>
                  <a:gd name="T5" fmla="*/ 0 h 13"/>
                  <a:gd name="T6" fmla="*/ 0 w 14"/>
                  <a:gd name="T7" fmla="*/ 12 h 13"/>
                  <a:gd name="T8" fmla="*/ 13 w 14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3" y="13"/>
                    </a:moveTo>
                    <a:lnTo>
                      <a:pt x="14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7" name="Freeform 605"/>
              <p:cNvSpPr>
                <a:spLocks/>
              </p:cNvSpPr>
              <p:nvPr/>
            </p:nvSpPr>
            <p:spPr bwMode="auto">
              <a:xfrm>
                <a:off x="1909" y="75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8" name="Freeform 606"/>
              <p:cNvSpPr>
                <a:spLocks/>
              </p:cNvSpPr>
              <p:nvPr/>
            </p:nvSpPr>
            <p:spPr bwMode="auto">
              <a:xfrm>
                <a:off x="1908" y="766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2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149" name="Freeform 607"/>
              <p:cNvSpPr>
                <a:spLocks/>
              </p:cNvSpPr>
              <p:nvPr/>
            </p:nvSpPr>
            <p:spPr bwMode="auto">
              <a:xfrm>
                <a:off x="1907" y="776"/>
                <a:ext cx="4" cy="8"/>
              </a:xfrm>
              <a:custGeom>
                <a:avLst/>
                <a:gdLst>
                  <a:gd name="T0" fmla="*/ 12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2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809"/>
            <p:cNvGrpSpPr>
              <a:grpSpLocks/>
            </p:cNvGrpSpPr>
            <p:nvPr/>
          </p:nvGrpSpPr>
          <p:grpSpPr bwMode="auto">
            <a:xfrm>
              <a:off x="1610" y="787"/>
              <a:ext cx="300" cy="2040"/>
              <a:chOff x="1610" y="787"/>
              <a:chExt cx="300" cy="2040"/>
            </a:xfrm>
          </p:grpSpPr>
          <p:sp>
            <p:nvSpPr>
              <p:cNvPr id="621750" name="Freeform 609"/>
              <p:cNvSpPr>
                <a:spLocks/>
              </p:cNvSpPr>
              <p:nvPr/>
            </p:nvSpPr>
            <p:spPr bwMode="auto">
              <a:xfrm>
                <a:off x="1906" y="787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1" name="Freeform 610"/>
              <p:cNvSpPr>
                <a:spLocks/>
              </p:cNvSpPr>
              <p:nvPr/>
            </p:nvSpPr>
            <p:spPr bwMode="auto">
              <a:xfrm>
                <a:off x="1905" y="797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7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2" name="Freeform 611"/>
              <p:cNvSpPr>
                <a:spLocks/>
              </p:cNvSpPr>
              <p:nvPr/>
            </p:nvSpPr>
            <p:spPr bwMode="auto">
              <a:xfrm>
                <a:off x="1904" y="807"/>
                <a:ext cx="4" cy="8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3" name="Freeform 612"/>
              <p:cNvSpPr>
                <a:spLocks/>
              </p:cNvSpPr>
              <p:nvPr/>
            </p:nvSpPr>
            <p:spPr bwMode="auto">
              <a:xfrm>
                <a:off x="1902" y="818"/>
                <a:ext cx="5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4" name="Freeform 613"/>
              <p:cNvSpPr>
                <a:spLocks/>
              </p:cNvSpPr>
              <p:nvPr/>
            </p:nvSpPr>
            <p:spPr bwMode="auto">
              <a:xfrm>
                <a:off x="1902" y="828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5" name="Freeform 614"/>
              <p:cNvSpPr>
                <a:spLocks/>
              </p:cNvSpPr>
              <p:nvPr/>
            </p:nvSpPr>
            <p:spPr bwMode="auto">
              <a:xfrm>
                <a:off x="1901" y="838"/>
                <a:ext cx="4" cy="7"/>
              </a:xfrm>
              <a:custGeom>
                <a:avLst/>
                <a:gdLst>
                  <a:gd name="T0" fmla="*/ 13 w 17"/>
                  <a:gd name="T1" fmla="*/ 28 h 28"/>
                  <a:gd name="T2" fmla="*/ 0 w 17"/>
                  <a:gd name="T3" fmla="*/ 26 h 28"/>
                  <a:gd name="T4" fmla="*/ 3 w 17"/>
                  <a:gd name="T5" fmla="*/ 0 h 28"/>
                  <a:gd name="T6" fmla="*/ 17 w 17"/>
                  <a:gd name="T7" fmla="*/ 1 h 28"/>
                  <a:gd name="T8" fmla="*/ 13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3" y="28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6" name="Freeform 615"/>
              <p:cNvSpPr>
                <a:spLocks/>
              </p:cNvSpPr>
              <p:nvPr/>
            </p:nvSpPr>
            <p:spPr bwMode="auto">
              <a:xfrm>
                <a:off x="1899" y="849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7" name="Freeform 616"/>
              <p:cNvSpPr>
                <a:spLocks/>
              </p:cNvSpPr>
              <p:nvPr/>
            </p:nvSpPr>
            <p:spPr bwMode="auto">
              <a:xfrm>
                <a:off x="1898" y="859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2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8" name="Freeform 617"/>
              <p:cNvSpPr>
                <a:spLocks/>
              </p:cNvSpPr>
              <p:nvPr/>
            </p:nvSpPr>
            <p:spPr bwMode="auto">
              <a:xfrm>
                <a:off x="1897" y="869"/>
                <a:ext cx="5" cy="8"/>
              </a:xfrm>
              <a:custGeom>
                <a:avLst/>
                <a:gdLst>
                  <a:gd name="T0" fmla="*/ 12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2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59" name="Freeform 618"/>
              <p:cNvSpPr>
                <a:spLocks/>
              </p:cNvSpPr>
              <p:nvPr/>
            </p:nvSpPr>
            <p:spPr bwMode="auto">
              <a:xfrm>
                <a:off x="1896" y="879"/>
                <a:ext cx="4" cy="8"/>
              </a:xfrm>
              <a:custGeom>
                <a:avLst/>
                <a:gdLst>
                  <a:gd name="T0" fmla="*/ 13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2 h 29"/>
                  <a:gd name="T8" fmla="*/ 13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0" name="Freeform 619"/>
              <p:cNvSpPr>
                <a:spLocks/>
              </p:cNvSpPr>
              <p:nvPr/>
            </p:nvSpPr>
            <p:spPr bwMode="auto">
              <a:xfrm>
                <a:off x="1895" y="890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1" name="Freeform 620"/>
              <p:cNvSpPr>
                <a:spLocks/>
              </p:cNvSpPr>
              <p:nvPr/>
            </p:nvSpPr>
            <p:spPr bwMode="auto">
              <a:xfrm>
                <a:off x="1894" y="900"/>
                <a:ext cx="4" cy="7"/>
              </a:xfrm>
              <a:custGeom>
                <a:avLst/>
                <a:gdLst>
                  <a:gd name="T0" fmla="*/ 13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3 h 30"/>
                  <a:gd name="T8" fmla="*/ 13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3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2" name="Freeform 621"/>
              <p:cNvSpPr>
                <a:spLocks/>
              </p:cNvSpPr>
              <p:nvPr/>
            </p:nvSpPr>
            <p:spPr bwMode="auto">
              <a:xfrm>
                <a:off x="1893" y="911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3" name="Freeform 622"/>
              <p:cNvSpPr>
                <a:spLocks/>
              </p:cNvSpPr>
              <p:nvPr/>
            </p:nvSpPr>
            <p:spPr bwMode="auto">
              <a:xfrm>
                <a:off x="1892" y="921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4" name="Freeform 623"/>
              <p:cNvSpPr>
                <a:spLocks/>
              </p:cNvSpPr>
              <p:nvPr/>
            </p:nvSpPr>
            <p:spPr bwMode="auto">
              <a:xfrm>
                <a:off x="1891" y="931"/>
                <a:ext cx="4" cy="8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5" name="Freeform 624"/>
              <p:cNvSpPr>
                <a:spLocks/>
              </p:cNvSpPr>
              <p:nvPr/>
            </p:nvSpPr>
            <p:spPr bwMode="auto">
              <a:xfrm>
                <a:off x="1890" y="941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6" name="Freeform 625"/>
              <p:cNvSpPr>
                <a:spLocks/>
              </p:cNvSpPr>
              <p:nvPr/>
            </p:nvSpPr>
            <p:spPr bwMode="auto">
              <a:xfrm>
                <a:off x="1889" y="95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7" name="Freeform 626"/>
              <p:cNvSpPr>
                <a:spLocks/>
              </p:cNvSpPr>
              <p:nvPr/>
            </p:nvSpPr>
            <p:spPr bwMode="auto">
              <a:xfrm>
                <a:off x="1888" y="962"/>
                <a:ext cx="4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8" name="Freeform 627"/>
              <p:cNvSpPr>
                <a:spLocks/>
              </p:cNvSpPr>
              <p:nvPr/>
            </p:nvSpPr>
            <p:spPr bwMode="auto">
              <a:xfrm>
                <a:off x="1887" y="973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4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69" name="Freeform 628"/>
              <p:cNvSpPr>
                <a:spLocks/>
              </p:cNvSpPr>
              <p:nvPr/>
            </p:nvSpPr>
            <p:spPr bwMode="auto">
              <a:xfrm>
                <a:off x="1886" y="983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2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0" name="Freeform 629"/>
              <p:cNvSpPr>
                <a:spLocks/>
              </p:cNvSpPr>
              <p:nvPr/>
            </p:nvSpPr>
            <p:spPr bwMode="auto">
              <a:xfrm>
                <a:off x="1885" y="993"/>
                <a:ext cx="4" cy="7"/>
              </a:xfrm>
              <a:custGeom>
                <a:avLst/>
                <a:gdLst>
                  <a:gd name="T0" fmla="*/ 12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1 h 28"/>
                  <a:gd name="T8" fmla="*/ 12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2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1" name="Freeform 630"/>
              <p:cNvSpPr>
                <a:spLocks/>
              </p:cNvSpPr>
              <p:nvPr/>
            </p:nvSpPr>
            <p:spPr bwMode="auto">
              <a:xfrm>
                <a:off x="1883" y="1003"/>
                <a:ext cx="5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3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2" name="Freeform 631"/>
              <p:cNvSpPr>
                <a:spLocks/>
              </p:cNvSpPr>
              <p:nvPr/>
            </p:nvSpPr>
            <p:spPr bwMode="auto">
              <a:xfrm>
                <a:off x="1882" y="1014"/>
                <a:ext cx="5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2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3" name="Freeform 632"/>
              <p:cNvSpPr>
                <a:spLocks/>
              </p:cNvSpPr>
              <p:nvPr/>
            </p:nvSpPr>
            <p:spPr bwMode="auto">
              <a:xfrm>
                <a:off x="1881" y="1024"/>
                <a:ext cx="5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4" name="Freeform 633"/>
              <p:cNvSpPr>
                <a:spLocks/>
              </p:cNvSpPr>
              <p:nvPr/>
            </p:nvSpPr>
            <p:spPr bwMode="auto">
              <a:xfrm>
                <a:off x="1880" y="1034"/>
                <a:ext cx="4" cy="8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4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5" name="Freeform 634"/>
              <p:cNvSpPr>
                <a:spLocks/>
              </p:cNvSpPr>
              <p:nvPr/>
            </p:nvSpPr>
            <p:spPr bwMode="auto">
              <a:xfrm>
                <a:off x="1879" y="1045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6" name="Freeform 635"/>
              <p:cNvSpPr>
                <a:spLocks/>
              </p:cNvSpPr>
              <p:nvPr/>
            </p:nvSpPr>
            <p:spPr bwMode="auto">
              <a:xfrm>
                <a:off x="1878" y="1055"/>
                <a:ext cx="4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7" name="Freeform 636"/>
              <p:cNvSpPr>
                <a:spLocks/>
              </p:cNvSpPr>
              <p:nvPr/>
            </p:nvSpPr>
            <p:spPr bwMode="auto">
              <a:xfrm>
                <a:off x="1877" y="106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8" name="Freeform 637"/>
              <p:cNvSpPr>
                <a:spLocks/>
              </p:cNvSpPr>
              <p:nvPr/>
            </p:nvSpPr>
            <p:spPr bwMode="auto">
              <a:xfrm>
                <a:off x="1876" y="107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79" name="Freeform 638"/>
              <p:cNvSpPr>
                <a:spLocks/>
              </p:cNvSpPr>
              <p:nvPr/>
            </p:nvSpPr>
            <p:spPr bwMode="auto">
              <a:xfrm>
                <a:off x="1875" y="1086"/>
                <a:ext cx="4" cy="7"/>
              </a:xfrm>
              <a:custGeom>
                <a:avLst/>
                <a:gdLst>
                  <a:gd name="T0" fmla="*/ 12 w 16"/>
                  <a:gd name="T1" fmla="*/ 28 h 28"/>
                  <a:gd name="T2" fmla="*/ 0 w 16"/>
                  <a:gd name="T3" fmla="*/ 26 h 28"/>
                  <a:gd name="T4" fmla="*/ 2 w 16"/>
                  <a:gd name="T5" fmla="*/ 0 h 28"/>
                  <a:gd name="T6" fmla="*/ 16 w 16"/>
                  <a:gd name="T7" fmla="*/ 1 h 28"/>
                  <a:gd name="T8" fmla="*/ 12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2" y="28"/>
                    </a:moveTo>
                    <a:lnTo>
                      <a:pt x="0" y="26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0" name="Freeform 639"/>
              <p:cNvSpPr>
                <a:spLocks/>
              </p:cNvSpPr>
              <p:nvPr/>
            </p:nvSpPr>
            <p:spPr bwMode="auto">
              <a:xfrm>
                <a:off x="1874" y="1096"/>
                <a:ext cx="4" cy="8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4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1" name="Freeform 640"/>
              <p:cNvSpPr>
                <a:spLocks/>
              </p:cNvSpPr>
              <p:nvPr/>
            </p:nvSpPr>
            <p:spPr bwMode="auto">
              <a:xfrm>
                <a:off x="1873" y="1107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2" name="Freeform 641"/>
              <p:cNvSpPr>
                <a:spLocks/>
              </p:cNvSpPr>
              <p:nvPr/>
            </p:nvSpPr>
            <p:spPr bwMode="auto">
              <a:xfrm>
                <a:off x="1872" y="1117"/>
                <a:ext cx="4" cy="7"/>
              </a:xfrm>
              <a:custGeom>
                <a:avLst/>
                <a:gdLst>
                  <a:gd name="T0" fmla="*/ 13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3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3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3" name="Freeform 642"/>
              <p:cNvSpPr>
                <a:spLocks/>
              </p:cNvSpPr>
              <p:nvPr/>
            </p:nvSpPr>
            <p:spPr bwMode="auto">
              <a:xfrm>
                <a:off x="1871" y="1128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4 w 16"/>
                  <a:gd name="T5" fmla="*/ 0 h 28"/>
                  <a:gd name="T6" fmla="*/ 16 w 16"/>
                  <a:gd name="T7" fmla="*/ 1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4" name="Freeform 643"/>
              <p:cNvSpPr>
                <a:spLocks/>
              </p:cNvSpPr>
              <p:nvPr/>
            </p:nvSpPr>
            <p:spPr bwMode="auto">
              <a:xfrm>
                <a:off x="1870" y="1138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5" name="Freeform 644"/>
              <p:cNvSpPr>
                <a:spLocks/>
              </p:cNvSpPr>
              <p:nvPr/>
            </p:nvSpPr>
            <p:spPr bwMode="auto">
              <a:xfrm>
                <a:off x="1869" y="1148"/>
                <a:ext cx="4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6" name="Freeform 645"/>
              <p:cNvSpPr>
                <a:spLocks/>
              </p:cNvSpPr>
              <p:nvPr/>
            </p:nvSpPr>
            <p:spPr bwMode="auto">
              <a:xfrm>
                <a:off x="1868" y="1158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7" name="Freeform 646"/>
              <p:cNvSpPr>
                <a:spLocks/>
              </p:cNvSpPr>
              <p:nvPr/>
            </p:nvSpPr>
            <p:spPr bwMode="auto">
              <a:xfrm>
                <a:off x="1867" y="1169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3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8" name="Freeform 647"/>
              <p:cNvSpPr>
                <a:spLocks/>
              </p:cNvSpPr>
              <p:nvPr/>
            </p:nvSpPr>
            <p:spPr bwMode="auto">
              <a:xfrm>
                <a:off x="1866" y="1179"/>
                <a:ext cx="4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89" name="Freeform 648"/>
              <p:cNvSpPr>
                <a:spLocks/>
              </p:cNvSpPr>
              <p:nvPr/>
            </p:nvSpPr>
            <p:spPr bwMode="auto">
              <a:xfrm>
                <a:off x="1864" y="118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4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0" name="Freeform 649"/>
              <p:cNvSpPr>
                <a:spLocks/>
              </p:cNvSpPr>
              <p:nvPr/>
            </p:nvSpPr>
            <p:spPr bwMode="auto">
              <a:xfrm>
                <a:off x="1863" y="1200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1" name="Freeform 650"/>
              <p:cNvSpPr>
                <a:spLocks/>
              </p:cNvSpPr>
              <p:nvPr/>
            </p:nvSpPr>
            <p:spPr bwMode="auto">
              <a:xfrm>
                <a:off x="1862" y="1210"/>
                <a:ext cx="5" cy="7"/>
              </a:xfrm>
              <a:custGeom>
                <a:avLst/>
                <a:gdLst>
                  <a:gd name="T0" fmla="*/ 12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1 h 29"/>
                  <a:gd name="T8" fmla="*/ 12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2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2" name="Freeform 651"/>
              <p:cNvSpPr>
                <a:spLocks/>
              </p:cNvSpPr>
              <p:nvPr/>
            </p:nvSpPr>
            <p:spPr bwMode="auto">
              <a:xfrm>
                <a:off x="1861" y="1220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6 h 29"/>
                  <a:gd name="T4" fmla="*/ 3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3" name="Freeform 652"/>
              <p:cNvSpPr>
                <a:spLocks/>
              </p:cNvSpPr>
              <p:nvPr/>
            </p:nvSpPr>
            <p:spPr bwMode="auto">
              <a:xfrm>
                <a:off x="1860" y="1231"/>
                <a:ext cx="4" cy="7"/>
              </a:xfrm>
              <a:custGeom>
                <a:avLst/>
                <a:gdLst>
                  <a:gd name="T0" fmla="*/ 14 w 16"/>
                  <a:gd name="T1" fmla="*/ 30 h 30"/>
                  <a:gd name="T2" fmla="*/ 0 w 16"/>
                  <a:gd name="T3" fmla="*/ 28 h 30"/>
                  <a:gd name="T4" fmla="*/ 2 w 16"/>
                  <a:gd name="T5" fmla="*/ 0 h 30"/>
                  <a:gd name="T6" fmla="*/ 16 w 16"/>
                  <a:gd name="T7" fmla="*/ 2 h 30"/>
                  <a:gd name="T8" fmla="*/ 14 w 1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4" y="30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4" name="Freeform 653"/>
              <p:cNvSpPr>
                <a:spLocks/>
              </p:cNvSpPr>
              <p:nvPr/>
            </p:nvSpPr>
            <p:spPr bwMode="auto">
              <a:xfrm>
                <a:off x="1859" y="1241"/>
                <a:ext cx="4" cy="7"/>
              </a:xfrm>
              <a:custGeom>
                <a:avLst/>
                <a:gdLst>
                  <a:gd name="T0" fmla="*/ 14 w 16"/>
                  <a:gd name="T1" fmla="*/ 28 h 28"/>
                  <a:gd name="T2" fmla="*/ 0 w 16"/>
                  <a:gd name="T3" fmla="*/ 27 h 28"/>
                  <a:gd name="T4" fmla="*/ 2 w 16"/>
                  <a:gd name="T5" fmla="*/ 0 h 28"/>
                  <a:gd name="T6" fmla="*/ 16 w 16"/>
                  <a:gd name="T7" fmla="*/ 2 h 28"/>
                  <a:gd name="T8" fmla="*/ 14 w 16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8">
                    <a:moveTo>
                      <a:pt x="14" y="28"/>
                    </a:moveTo>
                    <a:lnTo>
                      <a:pt x="0" y="27"/>
                    </a:lnTo>
                    <a:lnTo>
                      <a:pt x="2" y="0"/>
                    </a:lnTo>
                    <a:lnTo>
                      <a:pt x="16" y="2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5" name="Freeform 654"/>
              <p:cNvSpPr>
                <a:spLocks/>
              </p:cNvSpPr>
              <p:nvPr/>
            </p:nvSpPr>
            <p:spPr bwMode="auto">
              <a:xfrm>
                <a:off x="1858" y="1251"/>
                <a:ext cx="4" cy="8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4 w 16"/>
                  <a:gd name="T5" fmla="*/ 0 h 29"/>
                  <a:gd name="T6" fmla="*/ 16 w 16"/>
                  <a:gd name="T7" fmla="*/ 1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6" name="Freeform 655"/>
              <p:cNvSpPr>
                <a:spLocks/>
              </p:cNvSpPr>
              <p:nvPr/>
            </p:nvSpPr>
            <p:spPr bwMode="auto">
              <a:xfrm>
                <a:off x="1857" y="126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7 h 28"/>
                  <a:gd name="T4" fmla="*/ 3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7" name="Freeform 656"/>
              <p:cNvSpPr>
                <a:spLocks/>
              </p:cNvSpPr>
              <p:nvPr/>
            </p:nvSpPr>
            <p:spPr bwMode="auto">
              <a:xfrm>
                <a:off x="1856" y="127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8" name="Freeform 657"/>
              <p:cNvSpPr>
                <a:spLocks/>
              </p:cNvSpPr>
              <p:nvPr/>
            </p:nvSpPr>
            <p:spPr bwMode="auto">
              <a:xfrm>
                <a:off x="1855" y="1282"/>
                <a:ext cx="4" cy="7"/>
              </a:xfrm>
              <a:custGeom>
                <a:avLst/>
                <a:gdLst>
                  <a:gd name="T0" fmla="*/ 14 w 17"/>
                  <a:gd name="T1" fmla="*/ 28 h 28"/>
                  <a:gd name="T2" fmla="*/ 0 w 17"/>
                  <a:gd name="T3" fmla="*/ 26 h 28"/>
                  <a:gd name="T4" fmla="*/ 4 w 17"/>
                  <a:gd name="T5" fmla="*/ 0 h 28"/>
                  <a:gd name="T6" fmla="*/ 17 w 17"/>
                  <a:gd name="T7" fmla="*/ 1 h 28"/>
                  <a:gd name="T8" fmla="*/ 14 w 17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8">
                    <a:moveTo>
                      <a:pt x="14" y="28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7" y="1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99" name="Freeform 658"/>
              <p:cNvSpPr>
                <a:spLocks/>
              </p:cNvSpPr>
              <p:nvPr/>
            </p:nvSpPr>
            <p:spPr bwMode="auto">
              <a:xfrm>
                <a:off x="1854" y="1293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0" name="Freeform 659"/>
              <p:cNvSpPr>
                <a:spLocks/>
              </p:cNvSpPr>
              <p:nvPr/>
            </p:nvSpPr>
            <p:spPr bwMode="auto">
              <a:xfrm>
                <a:off x="1853" y="1303"/>
                <a:ext cx="4" cy="7"/>
              </a:xfrm>
              <a:custGeom>
                <a:avLst/>
                <a:gdLst>
                  <a:gd name="T0" fmla="*/ 14 w 16"/>
                  <a:gd name="T1" fmla="*/ 29 h 29"/>
                  <a:gd name="T2" fmla="*/ 0 w 16"/>
                  <a:gd name="T3" fmla="*/ 28 h 29"/>
                  <a:gd name="T4" fmla="*/ 2 w 16"/>
                  <a:gd name="T5" fmla="*/ 0 h 29"/>
                  <a:gd name="T6" fmla="*/ 16 w 16"/>
                  <a:gd name="T7" fmla="*/ 3 h 29"/>
                  <a:gd name="T8" fmla="*/ 14 w 16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9">
                    <a:moveTo>
                      <a:pt x="14" y="29"/>
                    </a:moveTo>
                    <a:lnTo>
                      <a:pt x="0" y="28"/>
                    </a:lnTo>
                    <a:lnTo>
                      <a:pt x="2" y="0"/>
                    </a:lnTo>
                    <a:lnTo>
                      <a:pt x="16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1" name="Freeform 660"/>
              <p:cNvSpPr>
                <a:spLocks/>
              </p:cNvSpPr>
              <p:nvPr/>
            </p:nvSpPr>
            <p:spPr bwMode="auto">
              <a:xfrm>
                <a:off x="1852" y="1313"/>
                <a:ext cx="4" cy="2"/>
              </a:xfrm>
              <a:custGeom>
                <a:avLst/>
                <a:gdLst>
                  <a:gd name="T0" fmla="*/ 14 w 14"/>
                  <a:gd name="T1" fmla="*/ 8 h 8"/>
                  <a:gd name="T2" fmla="*/ 14 w 14"/>
                  <a:gd name="T3" fmla="*/ 6 h 8"/>
                  <a:gd name="T4" fmla="*/ 14 w 14"/>
                  <a:gd name="T5" fmla="*/ 1 h 8"/>
                  <a:gd name="T6" fmla="*/ 1 w 14"/>
                  <a:gd name="T7" fmla="*/ 0 h 8"/>
                  <a:gd name="T8" fmla="*/ 0 w 14"/>
                  <a:gd name="T9" fmla="*/ 5 h 8"/>
                  <a:gd name="T10" fmla="*/ 14 w 14"/>
                  <a:gd name="T11" fmla="*/ 8 h 8"/>
                  <a:gd name="T12" fmla="*/ 14 w 14"/>
                  <a:gd name="T13" fmla="*/ 8 h 8"/>
                  <a:gd name="T14" fmla="*/ 14 w 14"/>
                  <a:gd name="T15" fmla="*/ 6 h 8"/>
                  <a:gd name="T16" fmla="*/ 14 w 14"/>
                  <a:gd name="T17" fmla="*/ 6 h 8"/>
                  <a:gd name="T18" fmla="*/ 14 w 14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lnTo>
                      <a:pt x="14" y="6"/>
                    </a:lnTo>
                    <a:lnTo>
                      <a:pt x="14" y="1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2" name="Freeform 661"/>
              <p:cNvSpPr>
                <a:spLocks/>
              </p:cNvSpPr>
              <p:nvPr/>
            </p:nvSpPr>
            <p:spPr bwMode="auto">
              <a:xfrm>
                <a:off x="1851" y="1315"/>
                <a:ext cx="5" cy="6"/>
              </a:xfrm>
              <a:custGeom>
                <a:avLst/>
                <a:gdLst>
                  <a:gd name="T0" fmla="*/ 14 w 18"/>
                  <a:gd name="T1" fmla="*/ 24 h 24"/>
                  <a:gd name="T2" fmla="*/ 0 w 18"/>
                  <a:gd name="T3" fmla="*/ 22 h 24"/>
                  <a:gd name="T4" fmla="*/ 4 w 18"/>
                  <a:gd name="T5" fmla="*/ 0 h 24"/>
                  <a:gd name="T6" fmla="*/ 18 w 18"/>
                  <a:gd name="T7" fmla="*/ 3 h 24"/>
                  <a:gd name="T8" fmla="*/ 14 w 1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14" y="24"/>
                    </a:moveTo>
                    <a:lnTo>
                      <a:pt x="0" y="22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3" name="Freeform 662"/>
              <p:cNvSpPr>
                <a:spLocks/>
              </p:cNvSpPr>
              <p:nvPr/>
            </p:nvSpPr>
            <p:spPr bwMode="auto">
              <a:xfrm>
                <a:off x="1850" y="1323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4" name="Freeform 663"/>
              <p:cNvSpPr>
                <a:spLocks/>
              </p:cNvSpPr>
              <p:nvPr/>
            </p:nvSpPr>
            <p:spPr bwMode="auto">
              <a:xfrm>
                <a:off x="1848" y="1334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6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5" name="Freeform 664"/>
              <p:cNvSpPr>
                <a:spLocks/>
              </p:cNvSpPr>
              <p:nvPr/>
            </p:nvSpPr>
            <p:spPr bwMode="auto">
              <a:xfrm>
                <a:off x="1847" y="1344"/>
                <a:ext cx="4" cy="7"/>
              </a:xfrm>
              <a:custGeom>
                <a:avLst/>
                <a:gdLst>
                  <a:gd name="T0" fmla="*/ 14 w 18"/>
                  <a:gd name="T1" fmla="*/ 31 h 31"/>
                  <a:gd name="T2" fmla="*/ 0 w 18"/>
                  <a:gd name="T3" fmla="*/ 28 h 31"/>
                  <a:gd name="T4" fmla="*/ 4 w 18"/>
                  <a:gd name="T5" fmla="*/ 0 h 31"/>
                  <a:gd name="T6" fmla="*/ 18 w 18"/>
                  <a:gd name="T7" fmla="*/ 3 h 31"/>
                  <a:gd name="T8" fmla="*/ 14 w 1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14" y="31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6" name="Freeform 665"/>
              <p:cNvSpPr>
                <a:spLocks/>
              </p:cNvSpPr>
              <p:nvPr/>
            </p:nvSpPr>
            <p:spPr bwMode="auto">
              <a:xfrm>
                <a:off x="1845" y="1354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7" name="Freeform 666"/>
              <p:cNvSpPr>
                <a:spLocks/>
              </p:cNvSpPr>
              <p:nvPr/>
            </p:nvSpPr>
            <p:spPr bwMode="auto">
              <a:xfrm>
                <a:off x="1843" y="1364"/>
                <a:ext cx="5" cy="8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8" name="Freeform 667"/>
              <p:cNvSpPr>
                <a:spLocks/>
              </p:cNvSpPr>
              <p:nvPr/>
            </p:nvSpPr>
            <p:spPr bwMode="auto">
              <a:xfrm>
                <a:off x="1842" y="1375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09" name="Freeform 668"/>
              <p:cNvSpPr>
                <a:spLocks/>
              </p:cNvSpPr>
              <p:nvPr/>
            </p:nvSpPr>
            <p:spPr bwMode="auto">
              <a:xfrm>
                <a:off x="1840" y="1385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0" name="Freeform 669"/>
              <p:cNvSpPr>
                <a:spLocks/>
              </p:cNvSpPr>
              <p:nvPr/>
            </p:nvSpPr>
            <p:spPr bwMode="auto">
              <a:xfrm>
                <a:off x="1838" y="1395"/>
                <a:ext cx="5" cy="8"/>
              </a:xfrm>
              <a:custGeom>
                <a:avLst/>
                <a:gdLst>
                  <a:gd name="T0" fmla="*/ 14 w 18"/>
                  <a:gd name="T1" fmla="*/ 31 h 31"/>
                  <a:gd name="T2" fmla="*/ 0 w 18"/>
                  <a:gd name="T3" fmla="*/ 28 h 31"/>
                  <a:gd name="T4" fmla="*/ 5 w 18"/>
                  <a:gd name="T5" fmla="*/ 0 h 31"/>
                  <a:gd name="T6" fmla="*/ 18 w 18"/>
                  <a:gd name="T7" fmla="*/ 3 h 31"/>
                  <a:gd name="T8" fmla="*/ 14 w 1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14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1" name="Freeform 670"/>
              <p:cNvSpPr>
                <a:spLocks/>
              </p:cNvSpPr>
              <p:nvPr/>
            </p:nvSpPr>
            <p:spPr bwMode="auto">
              <a:xfrm>
                <a:off x="1837" y="1406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5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2" name="Freeform 671"/>
              <p:cNvSpPr>
                <a:spLocks/>
              </p:cNvSpPr>
              <p:nvPr/>
            </p:nvSpPr>
            <p:spPr bwMode="auto">
              <a:xfrm>
                <a:off x="1835" y="1416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3" name="Freeform 672"/>
              <p:cNvSpPr>
                <a:spLocks/>
              </p:cNvSpPr>
              <p:nvPr/>
            </p:nvSpPr>
            <p:spPr bwMode="auto">
              <a:xfrm>
                <a:off x="1833" y="1426"/>
                <a:ext cx="5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4" name="Freeform 673"/>
              <p:cNvSpPr>
                <a:spLocks/>
              </p:cNvSpPr>
              <p:nvPr/>
            </p:nvSpPr>
            <p:spPr bwMode="auto">
              <a:xfrm>
                <a:off x="1832" y="1436"/>
                <a:ext cx="4" cy="8"/>
              </a:xfrm>
              <a:custGeom>
                <a:avLst/>
                <a:gdLst>
                  <a:gd name="T0" fmla="*/ 12 w 17"/>
                  <a:gd name="T1" fmla="*/ 31 h 31"/>
                  <a:gd name="T2" fmla="*/ 0 w 17"/>
                  <a:gd name="T3" fmla="*/ 28 h 31"/>
                  <a:gd name="T4" fmla="*/ 3 w 17"/>
                  <a:gd name="T5" fmla="*/ 0 h 31"/>
                  <a:gd name="T6" fmla="*/ 17 w 17"/>
                  <a:gd name="T7" fmla="*/ 3 h 31"/>
                  <a:gd name="T8" fmla="*/ 12 w 17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1">
                    <a:moveTo>
                      <a:pt x="12" y="31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5" name="Freeform 674"/>
              <p:cNvSpPr>
                <a:spLocks/>
              </p:cNvSpPr>
              <p:nvPr/>
            </p:nvSpPr>
            <p:spPr bwMode="auto">
              <a:xfrm>
                <a:off x="1830" y="1447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1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6" name="Freeform 675"/>
              <p:cNvSpPr>
                <a:spLocks/>
              </p:cNvSpPr>
              <p:nvPr/>
            </p:nvSpPr>
            <p:spPr bwMode="auto">
              <a:xfrm>
                <a:off x="1828" y="1457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5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7" name="Freeform 676"/>
              <p:cNvSpPr>
                <a:spLocks/>
              </p:cNvSpPr>
              <p:nvPr/>
            </p:nvSpPr>
            <p:spPr bwMode="auto">
              <a:xfrm>
                <a:off x="1827" y="1467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8" name="Freeform 677"/>
              <p:cNvSpPr>
                <a:spLocks/>
              </p:cNvSpPr>
              <p:nvPr/>
            </p:nvSpPr>
            <p:spPr bwMode="auto">
              <a:xfrm>
                <a:off x="1825" y="1477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19" name="Freeform 678"/>
              <p:cNvSpPr>
                <a:spLocks/>
              </p:cNvSpPr>
              <p:nvPr/>
            </p:nvSpPr>
            <p:spPr bwMode="auto">
              <a:xfrm>
                <a:off x="1824" y="1487"/>
                <a:ext cx="4" cy="8"/>
              </a:xfrm>
              <a:custGeom>
                <a:avLst/>
                <a:gdLst>
                  <a:gd name="T0" fmla="*/ 14 w 18"/>
                  <a:gd name="T1" fmla="*/ 31 h 31"/>
                  <a:gd name="T2" fmla="*/ 0 w 18"/>
                  <a:gd name="T3" fmla="*/ 28 h 31"/>
                  <a:gd name="T4" fmla="*/ 4 w 18"/>
                  <a:gd name="T5" fmla="*/ 0 h 31"/>
                  <a:gd name="T6" fmla="*/ 18 w 18"/>
                  <a:gd name="T7" fmla="*/ 3 h 31"/>
                  <a:gd name="T8" fmla="*/ 14 w 1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14" y="31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0" name="Freeform 679"/>
              <p:cNvSpPr>
                <a:spLocks/>
              </p:cNvSpPr>
              <p:nvPr/>
            </p:nvSpPr>
            <p:spPr bwMode="auto">
              <a:xfrm>
                <a:off x="1822" y="1498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1" name="Freeform 680"/>
              <p:cNvSpPr>
                <a:spLocks/>
              </p:cNvSpPr>
              <p:nvPr/>
            </p:nvSpPr>
            <p:spPr bwMode="auto">
              <a:xfrm>
                <a:off x="1820" y="1508"/>
                <a:ext cx="5" cy="7"/>
              </a:xfrm>
              <a:custGeom>
                <a:avLst/>
                <a:gdLst>
                  <a:gd name="T0" fmla="*/ 12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2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2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2" name="Freeform 681"/>
              <p:cNvSpPr>
                <a:spLocks/>
              </p:cNvSpPr>
              <p:nvPr/>
            </p:nvSpPr>
            <p:spPr bwMode="auto">
              <a:xfrm>
                <a:off x="1819" y="1518"/>
                <a:ext cx="4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3" name="Freeform 682"/>
              <p:cNvSpPr>
                <a:spLocks/>
              </p:cNvSpPr>
              <p:nvPr/>
            </p:nvSpPr>
            <p:spPr bwMode="auto">
              <a:xfrm>
                <a:off x="1817" y="1528"/>
                <a:ext cx="4" cy="8"/>
              </a:xfrm>
              <a:custGeom>
                <a:avLst/>
                <a:gdLst>
                  <a:gd name="T0" fmla="*/ 14 w 18"/>
                  <a:gd name="T1" fmla="*/ 31 h 31"/>
                  <a:gd name="T2" fmla="*/ 0 w 18"/>
                  <a:gd name="T3" fmla="*/ 28 h 31"/>
                  <a:gd name="T4" fmla="*/ 5 w 18"/>
                  <a:gd name="T5" fmla="*/ 0 h 31"/>
                  <a:gd name="T6" fmla="*/ 18 w 18"/>
                  <a:gd name="T7" fmla="*/ 3 h 31"/>
                  <a:gd name="T8" fmla="*/ 14 w 18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1">
                    <a:moveTo>
                      <a:pt x="14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4" name="Freeform 683"/>
              <p:cNvSpPr>
                <a:spLocks/>
              </p:cNvSpPr>
              <p:nvPr/>
            </p:nvSpPr>
            <p:spPr bwMode="auto">
              <a:xfrm>
                <a:off x="1815" y="1539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6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5" name="Freeform 684"/>
              <p:cNvSpPr>
                <a:spLocks/>
              </p:cNvSpPr>
              <p:nvPr/>
            </p:nvSpPr>
            <p:spPr bwMode="auto">
              <a:xfrm>
                <a:off x="1814" y="1549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6" name="Freeform 685"/>
              <p:cNvSpPr>
                <a:spLocks/>
              </p:cNvSpPr>
              <p:nvPr/>
            </p:nvSpPr>
            <p:spPr bwMode="auto">
              <a:xfrm>
                <a:off x="1812" y="1559"/>
                <a:ext cx="5" cy="7"/>
              </a:xfrm>
              <a:custGeom>
                <a:avLst/>
                <a:gdLst>
                  <a:gd name="T0" fmla="*/ 12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2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2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7" name="Freeform 686"/>
              <p:cNvSpPr>
                <a:spLocks/>
              </p:cNvSpPr>
              <p:nvPr/>
            </p:nvSpPr>
            <p:spPr bwMode="auto">
              <a:xfrm>
                <a:off x="1811" y="1569"/>
                <a:ext cx="4" cy="8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8" name="Freeform 687"/>
              <p:cNvSpPr>
                <a:spLocks/>
              </p:cNvSpPr>
              <p:nvPr/>
            </p:nvSpPr>
            <p:spPr bwMode="auto">
              <a:xfrm>
                <a:off x="1809" y="1579"/>
                <a:ext cx="4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29" name="Freeform 688"/>
              <p:cNvSpPr>
                <a:spLocks/>
              </p:cNvSpPr>
              <p:nvPr/>
            </p:nvSpPr>
            <p:spPr bwMode="auto">
              <a:xfrm>
                <a:off x="1807" y="1590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0" name="Freeform 689"/>
              <p:cNvSpPr>
                <a:spLocks/>
              </p:cNvSpPr>
              <p:nvPr/>
            </p:nvSpPr>
            <p:spPr bwMode="auto">
              <a:xfrm>
                <a:off x="1805" y="1600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1" name="Freeform 690"/>
              <p:cNvSpPr>
                <a:spLocks/>
              </p:cNvSpPr>
              <p:nvPr/>
            </p:nvSpPr>
            <p:spPr bwMode="auto">
              <a:xfrm>
                <a:off x="1804" y="1610"/>
                <a:ext cx="4" cy="8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3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2" name="Freeform 691"/>
              <p:cNvSpPr>
                <a:spLocks/>
              </p:cNvSpPr>
              <p:nvPr/>
            </p:nvSpPr>
            <p:spPr bwMode="auto">
              <a:xfrm>
                <a:off x="1802" y="1621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3" name="Freeform 692"/>
              <p:cNvSpPr>
                <a:spLocks/>
              </p:cNvSpPr>
              <p:nvPr/>
            </p:nvSpPr>
            <p:spPr bwMode="auto">
              <a:xfrm>
                <a:off x="1801" y="1631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4" name="Freeform 693"/>
              <p:cNvSpPr>
                <a:spLocks/>
              </p:cNvSpPr>
              <p:nvPr/>
            </p:nvSpPr>
            <p:spPr bwMode="auto">
              <a:xfrm>
                <a:off x="1799" y="1641"/>
                <a:ext cx="5" cy="8"/>
              </a:xfrm>
              <a:custGeom>
                <a:avLst/>
                <a:gdLst>
                  <a:gd name="T0" fmla="*/ 12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1 h 29"/>
                  <a:gd name="T8" fmla="*/ 12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2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5" name="Freeform 694"/>
              <p:cNvSpPr>
                <a:spLocks/>
              </p:cNvSpPr>
              <p:nvPr/>
            </p:nvSpPr>
            <p:spPr bwMode="auto">
              <a:xfrm>
                <a:off x="1797" y="1651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6" name="Freeform 695"/>
              <p:cNvSpPr>
                <a:spLocks/>
              </p:cNvSpPr>
              <p:nvPr/>
            </p:nvSpPr>
            <p:spPr bwMode="auto">
              <a:xfrm>
                <a:off x="1796" y="1662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5 w 17"/>
                  <a:gd name="T5" fmla="*/ 0 h 29"/>
                  <a:gd name="T6" fmla="*/ 17 w 17"/>
                  <a:gd name="T7" fmla="*/ 3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7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7" name="Freeform 696"/>
              <p:cNvSpPr>
                <a:spLocks/>
              </p:cNvSpPr>
              <p:nvPr/>
            </p:nvSpPr>
            <p:spPr bwMode="auto">
              <a:xfrm>
                <a:off x="1794" y="1672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8" name="Freeform 697"/>
              <p:cNvSpPr>
                <a:spLocks/>
              </p:cNvSpPr>
              <p:nvPr/>
            </p:nvSpPr>
            <p:spPr bwMode="auto">
              <a:xfrm>
                <a:off x="1792" y="1682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39" name="Freeform 698"/>
              <p:cNvSpPr>
                <a:spLocks/>
              </p:cNvSpPr>
              <p:nvPr/>
            </p:nvSpPr>
            <p:spPr bwMode="auto">
              <a:xfrm>
                <a:off x="1791" y="1692"/>
                <a:ext cx="4" cy="8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0" name="Freeform 699"/>
              <p:cNvSpPr>
                <a:spLocks/>
              </p:cNvSpPr>
              <p:nvPr/>
            </p:nvSpPr>
            <p:spPr bwMode="auto">
              <a:xfrm>
                <a:off x="1789" y="1703"/>
                <a:ext cx="5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1" name="Freeform 700"/>
              <p:cNvSpPr>
                <a:spLocks/>
              </p:cNvSpPr>
              <p:nvPr/>
            </p:nvSpPr>
            <p:spPr bwMode="auto">
              <a:xfrm>
                <a:off x="1787" y="1713"/>
                <a:ext cx="5" cy="7"/>
              </a:xfrm>
              <a:custGeom>
                <a:avLst/>
                <a:gdLst>
                  <a:gd name="T0" fmla="*/ 14 w 20"/>
                  <a:gd name="T1" fmla="*/ 29 h 29"/>
                  <a:gd name="T2" fmla="*/ 0 w 20"/>
                  <a:gd name="T3" fmla="*/ 28 h 29"/>
                  <a:gd name="T4" fmla="*/ 6 w 20"/>
                  <a:gd name="T5" fmla="*/ 0 h 29"/>
                  <a:gd name="T6" fmla="*/ 20 w 20"/>
                  <a:gd name="T7" fmla="*/ 3 h 29"/>
                  <a:gd name="T8" fmla="*/ 14 w 2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9">
                    <a:moveTo>
                      <a:pt x="14" y="29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20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2" name="Freeform 701"/>
              <p:cNvSpPr>
                <a:spLocks/>
              </p:cNvSpPr>
              <p:nvPr/>
            </p:nvSpPr>
            <p:spPr bwMode="auto">
              <a:xfrm>
                <a:off x="1786" y="1723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3" name="Freeform 702"/>
              <p:cNvSpPr>
                <a:spLocks/>
              </p:cNvSpPr>
              <p:nvPr/>
            </p:nvSpPr>
            <p:spPr bwMode="auto">
              <a:xfrm>
                <a:off x="1784" y="1733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4" name="Freeform 703"/>
              <p:cNvSpPr>
                <a:spLocks/>
              </p:cNvSpPr>
              <p:nvPr/>
            </p:nvSpPr>
            <p:spPr bwMode="auto">
              <a:xfrm>
                <a:off x="1783" y="1744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5" name="Freeform 704"/>
              <p:cNvSpPr>
                <a:spLocks/>
              </p:cNvSpPr>
              <p:nvPr/>
            </p:nvSpPr>
            <p:spPr bwMode="auto">
              <a:xfrm>
                <a:off x="1781" y="1754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6" name="Freeform 705"/>
              <p:cNvSpPr>
                <a:spLocks/>
              </p:cNvSpPr>
              <p:nvPr/>
            </p:nvSpPr>
            <p:spPr bwMode="auto">
              <a:xfrm>
                <a:off x="1779" y="1764"/>
                <a:ext cx="5" cy="8"/>
              </a:xfrm>
              <a:custGeom>
                <a:avLst/>
                <a:gdLst>
                  <a:gd name="T0" fmla="*/ 12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2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2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7" name="Freeform 706"/>
              <p:cNvSpPr>
                <a:spLocks/>
              </p:cNvSpPr>
              <p:nvPr/>
            </p:nvSpPr>
            <p:spPr bwMode="auto">
              <a:xfrm>
                <a:off x="1778" y="1774"/>
                <a:ext cx="4" cy="8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8" name="Freeform 707"/>
              <p:cNvSpPr>
                <a:spLocks/>
              </p:cNvSpPr>
              <p:nvPr/>
            </p:nvSpPr>
            <p:spPr bwMode="auto">
              <a:xfrm>
                <a:off x="1776" y="1785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49" name="Freeform 708"/>
              <p:cNvSpPr>
                <a:spLocks/>
              </p:cNvSpPr>
              <p:nvPr/>
            </p:nvSpPr>
            <p:spPr bwMode="auto">
              <a:xfrm>
                <a:off x="1774" y="1795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0" name="Freeform 709"/>
              <p:cNvSpPr>
                <a:spLocks/>
              </p:cNvSpPr>
              <p:nvPr/>
            </p:nvSpPr>
            <p:spPr bwMode="auto">
              <a:xfrm>
                <a:off x="1773" y="1805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1" name="Freeform 710"/>
              <p:cNvSpPr>
                <a:spLocks/>
              </p:cNvSpPr>
              <p:nvPr/>
            </p:nvSpPr>
            <p:spPr bwMode="auto">
              <a:xfrm>
                <a:off x="1771" y="1815"/>
                <a:ext cx="5" cy="8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2" name="Freeform 711"/>
              <p:cNvSpPr>
                <a:spLocks/>
              </p:cNvSpPr>
              <p:nvPr/>
            </p:nvSpPr>
            <p:spPr bwMode="auto">
              <a:xfrm>
                <a:off x="1770" y="1826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3" name="Freeform 712"/>
              <p:cNvSpPr>
                <a:spLocks/>
              </p:cNvSpPr>
              <p:nvPr/>
            </p:nvSpPr>
            <p:spPr bwMode="auto">
              <a:xfrm>
                <a:off x="1768" y="1836"/>
                <a:ext cx="4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4" name="Freeform 713"/>
              <p:cNvSpPr>
                <a:spLocks/>
              </p:cNvSpPr>
              <p:nvPr/>
            </p:nvSpPr>
            <p:spPr bwMode="auto">
              <a:xfrm>
                <a:off x="1766" y="1846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5" name="Freeform 714"/>
              <p:cNvSpPr>
                <a:spLocks/>
              </p:cNvSpPr>
              <p:nvPr/>
            </p:nvSpPr>
            <p:spPr bwMode="auto">
              <a:xfrm>
                <a:off x="1764" y="1856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6" name="Freeform 715"/>
              <p:cNvSpPr>
                <a:spLocks/>
              </p:cNvSpPr>
              <p:nvPr/>
            </p:nvSpPr>
            <p:spPr bwMode="auto">
              <a:xfrm>
                <a:off x="1763" y="1867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5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7" name="Freeform 716"/>
              <p:cNvSpPr>
                <a:spLocks/>
              </p:cNvSpPr>
              <p:nvPr/>
            </p:nvSpPr>
            <p:spPr bwMode="auto">
              <a:xfrm>
                <a:off x="1761" y="1877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8" name="Freeform 717"/>
              <p:cNvSpPr>
                <a:spLocks/>
              </p:cNvSpPr>
              <p:nvPr/>
            </p:nvSpPr>
            <p:spPr bwMode="auto">
              <a:xfrm>
                <a:off x="1760" y="1887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59" name="Freeform 718"/>
              <p:cNvSpPr>
                <a:spLocks/>
              </p:cNvSpPr>
              <p:nvPr/>
            </p:nvSpPr>
            <p:spPr bwMode="auto">
              <a:xfrm>
                <a:off x="1758" y="1897"/>
                <a:ext cx="5" cy="8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0" name="Freeform 719"/>
              <p:cNvSpPr>
                <a:spLocks/>
              </p:cNvSpPr>
              <p:nvPr/>
            </p:nvSpPr>
            <p:spPr bwMode="auto">
              <a:xfrm>
                <a:off x="1756" y="1907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1" name="Freeform 720"/>
              <p:cNvSpPr>
                <a:spLocks/>
              </p:cNvSpPr>
              <p:nvPr/>
            </p:nvSpPr>
            <p:spPr bwMode="auto">
              <a:xfrm>
                <a:off x="1755" y="1918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6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2" name="Freeform 721"/>
              <p:cNvSpPr>
                <a:spLocks/>
              </p:cNvSpPr>
              <p:nvPr/>
            </p:nvSpPr>
            <p:spPr bwMode="auto">
              <a:xfrm>
                <a:off x="1753" y="1928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5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3" name="Freeform 722"/>
              <p:cNvSpPr>
                <a:spLocks/>
              </p:cNvSpPr>
              <p:nvPr/>
            </p:nvSpPr>
            <p:spPr bwMode="auto">
              <a:xfrm>
                <a:off x="1751" y="1938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4" name="Freeform 723"/>
              <p:cNvSpPr>
                <a:spLocks/>
              </p:cNvSpPr>
              <p:nvPr/>
            </p:nvSpPr>
            <p:spPr bwMode="auto">
              <a:xfrm>
                <a:off x="1750" y="1948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5" name="Freeform 724"/>
              <p:cNvSpPr>
                <a:spLocks/>
              </p:cNvSpPr>
              <p:nvPr/>
            </p:nvSpPr>
            <p:spPr bwMode="auto">
              <a:xfrm>
                <a:off x="1748" y="1959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6" name="Freeform 725"/>
              <p:cNvSpPr>
                <a:spLocks/>
              </p:cNvSpPr>
              <p:nvPr/>
            </p:nvSpPr>
            <p:spPr bwMode="auto">
              <a:xfrm>
                <a:off x="1747" y="1969"/>
                <a:ext cx="4" cy="7"/>
              </a:xfrm>
              <a:custGeom>
                <a:avLst/>
                <a:gdLst>
                  <a:gd name="T0" fmla="*/ 12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2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2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7" name="Freeform 726"/>
              <p:cNvSpPr>
                <a:spLocks/>
              </p:cNvSpPr>
              <p:nvPr/>
            </p:nvSpPr>
            <p:spPr bwMode="auto">
              <a:xfrm>
                <a:off x="1745" y="1979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8" name="Freeform 727"/>
              <p:cNvSpPr>
                <a:spLocks/>
              </p:cNvSpPr>
              <p:nvPr/>
            </p:nvSpPr>
            <p:spPr bwMode="auto">
              <a:xfrm>
                <a:off x="1743" y="1989"/>
                <a:ext cx="5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5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69" name="Freeform 728"/>
              <p:cNvSpPr>
                <a:spLocks/>
              </p:cNvSpPr>
              <p:nvPr/>
            </p:nvSpPr>
            <p:spPr bwMode="auto">
              <a:xfrm>
                <a:off x="1742" y="2000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0" name="Freeform 729"/>
              <p:cNvSpPr>
                <a:spLocks/>
              </p:cNvSpPr>
              <p:nvPr/>
            </p:nvSpPr>
            <p:spPr bwMode="auto">
              <a:xfrm>
                <a:off x="1740" y="2010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1" name="Freeform 730"/>
              <p:cNvSpPr>
                <a:spLocks/>
              </p:cNvSpPr>
              <p:nvPr/>
            </p:nvSpPr>
            <p:spPr bwMode="auto">
              <a:xfrm>
                <a:off x="1738" y="2020"/>
                <a:ext cx="5" cy="8"/>
              </a:xfrm>
              <a:custGeom>
                <a:avLst/>
                <a:gdLst>
                  <a:gd name="T0" fmla="*/ 12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3 h 30"/>
                  <a:gd name="T8" fmla="*/ 12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2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2" name="Freeform 731"/>
              <p:cNvSpPr>
                <a:spLocks/>
              </p:cNvSpPr>
              <p:nvPr/>
            </p:nvSpPr>
            <p:spPr bwMode="auto">
              <a:xfrm>
                <a:off x="1737" y="2031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3" name="Freeform 732"/>
              <p:cNvSpPr>
                <a:spLocks/>
              </p:cNvSpPr>
              <p:nvPr/>
            </p:nvSpPr>
            <p:spPr bwMode="auto">
              <a:xfrm>
                <a:off x="1735" y="2041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4" name="Freeform 733"/>
              <p:cNvSpPr>
                <a:spLocks/>
              </p:cNvSpPr>
              <p:nvPr/>
            </p:nvSpPr>
            <p:spPr bwMode="auto">
              <a:xfrm>
                <a:off x="1733" y="2051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5" name="Freeform 734"/>
              <p:cNvSpPr>
                <a:spLocks/>
              </p:cNvSpPr>
              <p:nvPr/>
            </p:nvSpPr>
            <p:spPr bwMode="auto">
              <a:xfrm>
                <a:off x="1732" y="2061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6" name="Freeform 735"/>
              <p:cNvSpPr>
                <a:spLocks/>
              </p:cNvSpPr>
              <p:nvPr/>
            </p:nvSpPr>
            <p:spPr bwMode="auto">
              <a:xfrm>
                <a:off x="1730" y="2072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7 h 29"/>
                  <a:gd name="T4" fmla="*/ 3 w 17"/>
                  <a:gd name="T5" fmla="*/ 0 h 29"/>
                  <a:gd name="T6" fmla="*/ 17 w 17"/>
                  <a:gd name="T7" fmla="*/ 3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7" name="Freeform 736"/>
              <p:cNvSpPr>
                <a:spLocks/>
              </p:cNvSpPr>
              <p:nvPr/>
            </p:nvSpPr>
            <p:spPr bwMode="auto">
              <a:xfrm>
                <a:off x="1729" y="2082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8" name="Freeform 737"/>
              <p:cNvSpPr>
                <a:spLocks/>
              </p:cNvSpPr>
              <p:nvPr/>
            </p:nvSpPr>
            <p:spPr bwMode="auto">
              <a:xfrm>
                <a:off x="1727" y="2092"/>
                <a:ext cx="4" cy="8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79" name="Freeform 738"/>
              <p:cNvSpPr>
                <a:spLocks/>
              </p:cNvSpPr>
              <p:nvPr/>
            </p:nvSpPr>
            <p:spPr bwMode="auto">
              <a:xfrm>
                <a:off x="1725" y="2102"/>
                <a:ext cx="5" cy="8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0" name="Freeform 739"/>
              <p:cNvSpPr>
                <a:spLocks/>
              </p:cNvSpPr>
              <p:nvPr/>
            </p:nvSpPr>
            <p:spPr bwMode="auto">
              <a:xfrm>
                <a:off x="1723" y="2113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1" name="Freeform 740"/>
              <p:cNvSpPr>
                <a:spLocks/>
              </p:cNvSpPr>
              <p:nvPr/>
            </p:nvSpPr>
            <p:spPr bwMode="auto">
              <a:xfrm>
                <a:off x="1722" y="2123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6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2" name="Freeform 741"/>
              <p:cNvSpPr>
                <a:spLocks/>
              </p:cNvSpPr>
              <p:nvPr/>
            </p:nvSpPr>
            <p:spPr bwMode="auto">
              <a:xfrm>
                <a:off x="1720" y="2133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3" name="Freeform 742"/>
              <p:cNvSpPr>
                <a:spLocks/>
              </p:cNvSpPr>
              <p:nvPr/>
            </p:nvSpPr>
            <p:spPr bwMode="auto">
              <a:xfrm>
                <a:off x="1719" y="2143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4" name="Freeform 743"/>
              <p:cNvSpPr>
                <a:spLocks/>
              </p:cNvSpPr>
              <p:nvPr/>
            </p:nvSpPr>
            <p:spPr bwMode="auto">
              <a:xfrm>
                <a:off x="1717" y="2154"/>
                <a:ext cx="5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5" name="Freeform 744"/>
              <p:cNvSpPr>
                <a:spLocks/>
              </p:cNvSpPr>
              <p:nvPr/>
            </p:nvSpPr>
            <p:spPr bwMode="auto">
              <a:xfrm>
                <a:off x="1716" y="2164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6" name="Freeform 745"/>
              <p:cNvSpPr>
                <a:spLocks/>
              </p:cNvSpPr>
              <p:nvPr/>
            </p:nvSpPr>
            <p:spPr bwMode="auto">
              <a:xfrm>
                <a:off x="1714" y="2174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7" name="Freeform 746"/>
              <p:cNvSpPr>
                <a:spLocks/>
              </p:cNvSpPr>
              <p:nvPr/>
            </p:nvSpPr>
            <p:spPr bwMode="auto">
              <a:xfrm>
                <a:off x="1712" y="2184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8" name="Freeform 747"/>
              <p:cNvSpPr>
                <a:spLocks/>
              </p:cNvSpPr>
              <p:nvPr/>
            </p:nvSpPr>
            <p:spPr bwMode="auto">
              <a:xfrm>
                <a:off x="1710" y="2195"/>
                <a:ext cx="5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6 h 29"/>
                  <a:gd name="T4" fmla="*/ 5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89" name="Freeform 748"/>
              <p:cNvSpPr>
                <a:spLocks/>
              </p:cNvSpPr>
              <p:nvPr/>
            </p:nvSpPr>
            <p:spPr bwMode="auto">
              <a:xfrm>
                <a:off x="1709" y="2205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0" name="Freeform 749"/>
              <p:cNvSpPr>
                <a:spLocks/>
              </p:cNvSpPr>
              <p:nvPr/>
            </p:nvSpPr>
            <p:spPr bwMode="auto">
              <a:xfrm>
                <a:off x="1707" y="2215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1" name="Freeform 750"/>
              <p:cNvSpPr>
                <a:spLocks/>
              </p:cNvSpPr>
              <p:nvPr/>
            </p:nvSpPr>
            <p:spPr bwMode="auto">
              <a:xfrm>
                <a:off x="1706" y="2225"/>
                <a:ext cx="4" cy="8"/>
              </a:xfrm>
              <a:custGeom>
                <a:avLst/>
                <a:gdLst>
                  <a:gd name="T0" fmla="*/ 12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2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2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2" name="Freeform 751"/>
              <p:cNvSpPr>
                <a:spLocks/>
              </p:cNvSpPr>
              <p:nvPr/>
            </p:nvSpPr>
            <p:spPr bwMode="auto">
              <a:xfrm>
                <a:off x="1704" y="2236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3" name="Freeform 752"/>
              <p:cNvSpPr>
                <a:spLocks/>
              </p:cNvSpPr>
              <p:nvPr/>
            </p:nvSpPr>
            <p:spPr bwMode="auto">
              <a:xfrm>
                <a:off x="1702" y="2246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4" name="Freeform 753"/>
              <p:cNvSpPr>
                <a:spLocks/>
              </p:cNvSpPr>
              <p:nvPr/>
            </p:nvSpPr>
            <p:spPr bwMode="auto">
              <a:xfrm>
                <a:off x="1701" y="2256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5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5" name="Freeform 754"/>
              <p:cNvSpPr>
                <a:spLocks/>
              </p:cNvSpPr>
              <p:nvPr/>
            </p:nvSpPr>
            <p:spPr bwMode="auto">
              <a:xfrm>
                <a:off x="1699" y="2266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6" name="Freeform 755"/>
              <p:cNvSpPr>
                <a:spLocks/>
              </p:cNvSpPr>
              <p:nvPr/>
            </p:nvSpPr>
            <p:spPr bwMode="auto">
              <a:xfrm>
                <a:off x="1697" y="2277"/>
                <a:ext cx="5" cy="7"/>
              </a:xfrm>
              <a:custGeom>
                <a:avLst/>
                <a:gdLst>
                  <a:gd name="T0" fmla="*/ 13 w 17"/>
                  <a:gd name="T1" fmla="*/ 29 h 29"/>
                  <a:gd name="T2" fmla="*/ 0 w 17"/>
                  <a:gd name="T3" fmla="*/ 26 h 29"/>
                  <a:gd name="T4" fmla="*/ 3 w 17"/>
                  <a:gd name="T5" fmla="*/ 0 h 29"/>
                  <a:gd name="T6" fmla="*/ 17 w 17"/>
                  <a:gd name="T7" fmla="*/ 1 h 29"/>
                  <a:gd name="T8" fmla="*/ 13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3" y="29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7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7" name="Freeform 756"/>
              <p:cNvSpPr>
                <a:spLocks/>
              </p:cNvSpPr>
              <p:nvPr/>
            </p:nvSpPr>
            <p:spPr bwMode="auto">
              <a:xfrm>
                <a:off x="1696" y="2287"/>
                <a:ext cx="4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2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8" name="Freeform 757"/>
              <p:cNvSpPr>
                <a:spLocks/>
              </p:cNvSpPr>
              <p:nvPr/>
            </p:nvSpPr>
            <p:spPr bwMode="auto">
              <a:xfrm>
                <a:off x="1694" y="2297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3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899" name="Freeform 758"/>
              <p:cNvSpPr>
                <a:spLocks/>
              </p:cNvSpPr>
              <p:nvPr/>
            </p:nvSpPr>
            <p:spPr bwMode="auto">
              <a:xfrm>
                <a:off x="1692" y="2307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0" name="Freeform 759"/>
              <p:cNvSpPr>
                <a:spLocks/>
              </p:cNvSpPr>
              <p:nvPr/>
            </p:nvSpPr>
            <p:spPr bwMode="auto">
              <a:xfrm>
                <a:off x="1691" y="2317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1" name="Freeform 760"/>
              <p:cNvSpPr>
                <a:spLocks/>
              </p:cNvSpPr>
              <p:nvPr/>
            </p:nvSpPr>
            <p:spPr bwMode="auto">
              <a:xfrm>
                <a:off x="1689" y="2328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6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2" name="Freeform 761"/>
              <p:cNvSpPr>
                <a:spLocks/>
              </p:cNvSpPr>
              <p:nvPr/>
            </p:nvSpPr>
            <p:spPr bwMode="auto">
              <a:xfrm>
                <a:off x="1688" y="2338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3" name="Freeform 762"/>
              <p:cNvSpPr>
                <a:spLocks/>
              </p:cNvSpPr>
              <p:nvPr/>
            </p:nvSpPr>
            <p:spPr bwMode="auto">
              <a:xfrm>
                <a:off x="1686" y="2348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4" name="Freeform 763"/>
              <p:cNvSpPr>
                <a:spLocks/>
              </p:cNvSpPr>
              <p:nvPr/>
            </p:nvSpPr>
            <p:spPr bwMode="auto">
              <a:xfrm>
                <a:off x="1684" y="2358"/>
                <a:ext cx="5" cy="8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5" name="Freeform 764"/>
              <p:cNvSpPr>
                <a:spLocks/>
              </p:cNvSpPr>
              <p:nvPr/>
            </p:nvSpPr>
            <p:spPr bwMode="auto">
              <a:xfrm>
                <a:off x="1683" y="2369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6" name="Freeform 765"/>
              <p:cNvSpPr>
                <a:spLocks/>
              </p:cNvSpPr>
              <p:nvPr/>
            </p:nvSpPr>
            <p:spPr bwMode="auto">
              <a:xfrm>
                <a:off x="1681" y="2379"/>
                <a:ext cx="4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7" name="Freeform 766"/>
              <p:cNvSpPr>
                <a:spLocks/>
              </p:cNvSpPr>
              <p:nvPr/>
            </p:nvSpPr>
            <p:spPr bwMode="auto">
              <a:xfrm>
                <a:off x="1679" y="2389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8" name="Freeform 767"/>
              <p:cNvSpPr>
                <a:spLocks/>
              </p:cNvSpPr>
              <p:nvPr/>
            </p:nvSpPr>
            <p:spPr bwMode="auto">
              <a:xfrm>
                <a:off x="1678" y="2399"/>
                <a:ext cx="4" cy="8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09" name="Freeform 768"/>
              <p:cNvSpPr>
                <a:spLocks/>
              </p:cNvSpPr>
              <p:nvPr/>
            </p:nvSpPr>
            <p:spPr bwMode="auto">
              <a:xfrm>
                <a:off x="1676" y="2410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0" name="Freeform 769"/>
              <p:cNvSpPr>
                <a:spLocks/>
              </p:cNvSpPr>
              <p:nvPr/>
            </p:nvSpPr>
            <p:spPr bwMode="auto">
              <a:xfrm>
                <a:off x="1674" y="2420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1" name="Freeform 770"/>
              <p:cNvSpPr>
                <a:spLocks/>
              </p:cNvSpPr>
              <p:nvPr/>
            </p:nvSpPr>
            <p:spPr bwMode="auto">
              <a:xfrm>
                <a:off x="1673" y="2430"/>
                <a:ext cx="4" cy="8"/>
              </a:xfrm>
              <a:custGeom>
                <a:avLst/>
                <a:gdLst>
                  <a:gd name="T0" fmla="*/ 12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3 h 30"/>
                  <a:gd name="T8" fmla="*/ 12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2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2" name="Freeform 771"/>
              <p:cNvSpPr>
                <a:spLocks/>
              </p:cNvSpPr>
              <p:nvPr/>
            </p:nvSpPr>
            <p:spPr bwMode="auto">
              <a:xfrm>
                <a:off x="1671" y="2440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3" name="Freeform 772"/>
              <p:cNvSpPr>
                <a:spLocks/>
              </p:cNvSpPr>
              <p:nvPr/>
            </p:nvSpPr>
            <p:spPr bwMode="auto">
              <a:xfrm>
                <a:off x="1669" y="2451"/>
                <a:ext cx="5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5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4" name="Freeform 773"/>
              <p:cNvSpPr>
                <a:spLocks/>
              </p:cNvSpPr>
              <p:nvPr/>
            </p:nvSpPr>
            <p:spPr bwMode="auto">
              <a:xfrm>
                <a:off x="1668" y="2461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5" name="Freeform 774"/>
              <p:cNvSpPr>
                <a:spLocks/>
              </p:cNvSpPr>
              <p:nvPr/>
            </p:nvSpPr>
            <p:spPr bwMode="auto">
              <a:xfrm>
                <a:off x="1666" y="2471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6" name="Freeform 775"/>
              <p:cNvSpPr>
                <a:spLocks/>
              </p:cNvSpPr>
              <p:nvPr/>
            </p:nvSpPr>
            <p:spPr bwMode="auto">
              <a:xfrm>
                <a:off x="1665" y="2482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7" name="Freeform 776"/>
              <p:cNvSpPr>
                <a:spLocks/>
              </p:cNvSpPr>
              <p:nvPr/>
            </p:nvSpPr>
            <p:spPr bwMode="auto">
              <a:xfrm>
                <a:off x="1663" y="2492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8" name="Freeform 777"/>
              <p:cNvSpPr>
                <a:spLocks/>
              </p:cNvSpPr>
              <p:nvPr/>
            </p:nvSpPr>
            <p:spPr bwMode="auto">
              <a:xfrm>
                <a:off x="1661" y="2502"/>
                <a:ext cx="5" cy="8"/>
              </a:xfrm>
              <a:custGeom>
                <a:avLst/>
                <a:gdLst>
                  <a:gd name="T0" fmla="*/ 14 w 20"/>
                  <a:gd name="T1" fmla="*/ 29 h 29"/>
                  <a:gd name="T2" fmla="*/ 0 w 20"/>
                  <a:gd name="T3" fmla="*/ 26 h 29"/>
                  <a:gd name="T4" fmla="*/ 6 w 20"/>
                  <a:gd name="T5" fmla="*/ 0 h 29"/>
                  <a:gd name="T6" fmla="*/ 20 w 20"/>
                  <a:gd name="T7" fmla="*/ 1 h 29"/>
                  <a:gd name="T8" fmla="*/ 14 w 20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20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19" name="Freeform 778"/>
              <p:cNvSpPr>
                <a:spLocks/>
              </p:cNvSpPr>
              <p:nvPr/>
            </p:nvSpPr>
            <p:spPr bwMode="auto">
              <a:xfrm>
                <a:off x="1660" y="2512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0" name="Freeform 779"/>
              <p:cNvSpPr>
                <a:spLocks/>
              </p:cNvSpPr>
              <p:nvPr/>
            </p:nvSpPr>
            <p:spPr bwMode="auto">
              <a:xfrm>
                <a:off x="1658" y="2523"/>
                <a:ext cx="4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1" name="Freeform 780"/>
              <p:cNvSpPr>
                <a:spLocks/>
              </p:cNvSpPr>
              <p:nvPr/>
            </p:nvSpPr>
            <p:spPr bwMode="auto">
              <a:xfrm>
                <a:off x="1656" y="2533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2" name="Freeform 781"/>
              <p:cNvSpPr>
                <a:spLocks/>
              </p:cNvSpPr>
              <p:nvPr/>
            </p:nvSpPr>
            <p:spPr bwMode="auto">
              <a:xfrm>
                <a:off x="1655" y="2543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3" name="Freeform 782"/>
              <p:cNvSpPr>
                <a:spLocks/>
              </p:cNvSpPr>
              <p:nvPr/>
            </p:nvSpPr>
            <p:spPr bwMode="auto">
              <a:xfrm>
                <a:off x="1653" y="2553"/>
                <a:ext cx="5" cy="8"/>
              </a:xfrm>
              <a:custGeom>
                <a:avLst/>
                <a:gdLst>
                  <a:gd name="T0" fmla="*/ 12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2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2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4" name="Freeform 783"/>
              <p:cNvSpPr>
                <a:spLocks/>
              </p:cNvSpPr>
              <p:nvPr/>
            </p:nvSpPr>
            <p:spPr bwMode="auto">
              <a:xfrm>
                <a:off x="1652" y="2564"/>
                <a:ext cx="4" cy="7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5" name="Freeform 784"/>
              <p:cNvSpPr>
                <a:spLocks/>
              </p:cNvSpPr>
              <p:nvPr/>
            </p:nvSpPr>
            <p:spPr bwMode="auto">
              <a:xfrm>
                <a:off x="1650" y="2574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6" name="Freeform 785"/>
              <p:cNvSpPr>
                <a:spLocks/>
              </p:cNvSpPr>
              <p:nvPr/>
            </p:nvSpPr>
            <p:spPr bwMode="auto">
              <a:xfrm>
                <a:off x="1648" y="2584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7" name="Freeform 786"/>
              <p:cNvSpPr>
                <a:spLocks/>
              </p:cNvSpPr>
              <p:nvPr/>
            </p:nvSpPr>
            <p:spPr bwMode="auto">
              <a:xfrm>
                <a:off x="1646" y="2594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8" name="Freeform 787"/>
              <p:cNvSpPr>
                <a:spLocks/>
              </p:cNvSpPr>
              <p:nvPr/>
            </p:nvSpPr>
            <p:spPr bwMode="auto">
              <a:xfrm>
                <a:off x="1645" y="2605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29" name="Freeform 788"/>
              <p:cNvSpPr>
                <a:spLocks/>
              </p:cNvSpPr>
              <p:nvPr/>
            </p:nvSpPr>
            <p:spPr bwMode="auto">
              <a:xfrm>
                <a:off x="1643" y="2615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3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0" name="Freeform 789"/>
              <p:cNvSpPr>
                <a:spLocks/>
              </p:cNvSpPr>
              <p:nvPr/>
            </p:nvSpPr>
            <p:spPr bwMode="auto">
              <a:xfrm>
                <a:off x="1642" y="2625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1" name="Freeform 790"/>
              <p:cNvSpPr>
                <a:spLocks/>
              </p:cNvSpPr>
              <p:nvPr/>
            </p:nvSpPr>
            <p:spPr bwMode="auto">
              <a:xfrm>
                <a:off x="1640" y="2635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2" name="Freeform 791"/>
              <p:cNvSpPr>
                <a:spLocks/>
              </p:cNvSpPr>
              <p:nvPr/>
            </p:nvSpPr>
            <p:spPr bwMode="auto">
              <a:xfrm>
                <a:off x="1638" y="2646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6 h 29"/>
                  <a:gd name="T4" fmla="*/ 5 w 18"/>
                  <a:gd name="T5" fmla="*/ 0 h 29"/>
                  <a:gd name="T6" fmla="*/ 18 w 18"/>
                  <a:gd name="T7" fmla="*/ 1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8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3" name="Freeform 792"/>
              <p:cNvSpPr>
                <a:spLocks/>
              </p:cNvSpPr>
              <p:nvPr/>
            </p:nvSpPr>
            <p:spPr bwMode="auto">
              <a:xfrm>
                <a:off x="1637" y="2656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5 w 17"/>
                  <a:gd name="T5" fmla="*/ 0 h 30"/>
                  <a:gd name="T6" fmla="*/ 17 w 17"/>
                  <a:gd name="T7" fmla="*/ 3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7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4" name="Freeform 793"/>
              <p:cNvSpPr>
                <a:spLocks/>
              </p:cNvSpPr>
              <p:nvPr/>
            </p:nvSpPr>
            <p:spPr bwMode="auto">
              <a:xfrm>
                <a:off x="1635" y="2666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5" name="Freeform 794"/>
              <p:cNvSpPr>
                <a:spLocks/>
              </p:cNvSpPr>
              <p:nvPr/>
            </p:nvSpPr>
            <p:spPr bwMode="auto">
              <a:xfrm>
                <a:off x="1633" y="2676"/>
                <a:ext cx="5" cy="8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6" name="Freeform 795"/>
              <p:cNvSpPr>
                <a:spLocks/>
              </p:cNvSpPr>
              <p:nvPr/>
            </p:nvSpPr>
            <p:spPr bwMode="auto">
              <a:xfrm>
                <a:off x="1632" y="2687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7" name="Freeform 796"/>
              <p:cNvSpPr>
                <a:spLocks/>
              </p:cNvSpPr>
              <p:nvPr/>
            </p:nvSpPr>
            <p:spPr bwMode="auto">
              <a:xfrm>
                <a:off x="1630" y="2697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8" name="Freeform 797"/>
              <p:cNvSpPr>
                <a:spLocks/>
              </p:cNvSpPr>
              <p:nvPr/>
            </p:nvSpPr>
            <p:spPr bwMode="auto">
              <a:xfrm>
                <a:off x="1628" y="2707"/>
                <a:ext cx="5" cy="7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6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39" name="Freeform 798"/>
              <p:cNvSpPr>
                <a:spLocks/>
              </p:cNvSpPr>
              <p:nvPr/>
            </p:nvSpPr>
            <p:spPr bwMode="auto">
              <a:xfrm>
                <a:off x="1627" y="2717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5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0" name="Freeform 799"/>
              <p:cNvSpPr>
                <a:spLocks/>
              </p:cNvSpPr>
              <p:nvPr/>
            </p:nvSpPr>
            <p:spPr bwMode="auto">
              <a:xfrm>
                <a:off x="1625" y="2727"/>
                <a:ext cx="5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4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1" name="Freeform 800"/>
              <p:cNvSpPr>
                <a:spLocks/>
              </p:cNvSpPr>
              <p:nvPr/>
            </p:nvSpPr>
            <p:spPr bwMode="auto">
              <a:xfrm>
                <a:off x="1624" y="2738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2" name="Freeform 801"/>
              <p:cNvSpPr>
                <a:spLocks/>
              </p:cNvSpPr>
              <p:nvPr/>
            </p:nvSpPr>
            <p:spPr bwMode="auto">
              <a:xfrm>
                <a:off x="1622" y="2748"/>
                <a:ext cx="4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7 h 29"/>
                  <a:gd name="T4" fmla="*/ 4 w 18"/>
                  <a:gd name="T5" fmla="*/ 0 h 29"/>
                  <a:gd name="T6" fmla="*/ 18 w 18"/>
                  <a:gd name="T7" fmla="*/ 3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3" name="Freeform 802"/>
              <p:cNvSpPr>
                <a:spLocks/>
              </p:cNvSpPr>
              <p:nvPr/>
            </p:nvSpPr>
            <p:spPr bwMode="auto">
              <a:xfrm>
                <a:off x="1620" y="2758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8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4" name="Freeform 803"/>
              <p:cNvSpPr>
                <a:spLocks/>
              </p:cNvSpPr>
              <p:nvPr/>
            </p:nvSpPr>
            <p:spPr bwMode="auto">
              <a:xfrm>
                <a:off x="1619" y="2768"/>
                <a:ext cx="4" cy="8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8 h 30"/>
                  <a:gd name="T4" fmla="*/ 5 w 18"/>
                  <a:gd name="T5" fmla="*/ 0 h 30"/>
                  <a:gd name="T6" fmla="*/ 18 w 18"/>
                  <a:gd name="T7" fmla="*/ 2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8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5" name="Freeform 804"/>
              <p:cNvSpPr>
                <a:spLocks/>
              </p:cNvSpPr>
              <p:nvPr/>
            </p:nvSpPr>
            <p:spPr bwMode="auto">
              <a:xfrm>
                <a:off x="1617" y="2779"/>
                <a:ext cx="4" cy="7"/>
              </a:xfrm>
              <a:custGeom>
                <a:avLst/>
                <a:gdLst>
                  <a:gd name="T0" fmla="*/ 14 w 17"/>
                  <a:gd name="T1" fmla="*/ 29 h 29"/>
                  <a:gd name="T2" fmla="*/ 0 w 17"/>
                  <a:gd name="T3" fmla="*/ 26 h 29"/>
                  <a:gd name="T4" fmla="*/ 5 w 17"/>
                  <a:gd name="T5" fmla="*/ 0 h 29"/>
                  <a:gd name="T6" fmla="*/ 17 w 17"/>
                  <a:gd name="T7" fmla="*/ 1 h 29"/>
                  <a:gd name="T8" fmla="*/ 14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7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6" name="Freeform 805"/>
              <p:cNvSpPr>
                <a:spLocks/>
              </p:cNvSpPr>
              <p:nvPr/>
            </p:nvSpPr>
            <p:spPr bwMode="auto">
              <a:xfrm>
                <a:off x="1615" y="2789"/>
                <a:ext cx="5" cy="7"/>
              </a:xfrm>
              <a:custGeom>
                <a:avLst/>
                <a:gdLst>
                  <a:gd name="T0" fmla="*/ 14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4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4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7" name="Freeform 806"/>
              <p:cNvSpPr>
                <a:spLocks/>
              </p:cNvSpPr>
              <p:nvPr/>
            </p:nvSpPr>
            <p:spPr bwMode="auto">
              <a:xfrm>
                <a:off x="1614" y="2799"/>
                <a:ext cx="4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8" name="Freeform 807"/>
              <p:cNvSpPr>
                <a:spLocks/>
              </p:cNvSpPr>
              <p:nvPr/>
            </p:nvSpPr>
            <p:spPr bwMode="auto">
              <a:xfrm>
                <a:off x="1612" y="2809"/>
                <a:ext cx="5" cy="8"/>
              </a:xfrm>
              <a:custGeom>
                <a:avLst/>
                <a:gdLst>
                  <a:gd name="T0" fmla="*/ 12 w 17"/>
                  <a:gd name="T1" fmla="*/ 29 h 29"/>
                  <a:gd name="T2" fmla="*/ 0 w 17"/>
                  <a:gd name="T3" fmla="*/ 28 h 29"/>
                  <a:gd name="T4" fmla="*/ 3 w 17"/>
                  <a:gd name="T5" fmla="*/ 0 h 29"/>
                  <a:gd name="T6" fmla="*/ 17 w 17"/>
                  <a:gd name="T7" fmla="*/ 2 h 29"/>
                  <a:gd name="T8" fmla="*/ 12 w 17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9">
                    <a:moveTo>
                      <a:pt x="12" y="29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949" name="Freeform 808"/>
              <p:cNvSpPr>
                <a:spLocks/>
              </p:cNvSpPr>
              <p:nvPr/>
            </p:nvSpPr>
            <p:spPr bwMode="auto">
              <a:xfrm>
                <a:off x="1610" y="2820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1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1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10"/>
            <p:cNvGrpSpPr>
              <a:grpSpLocks/>
            </p:cNvGrpSpPr>
            <p:nvPr/>
          </p:nvGrpSpPr>
          <p:grpSpPr bwMode="auto">
            <a:xfrm>
              <a:off x="200" y="1243"/>
              <a:ext cx="5176" cy="2621"/>
              <a:chOff x="200" y="1243"/>
              <a:chExt cx="5176" cy="2621"/>
            </a:xfrm>
          </p:grpSpPr>
          <p:sp>
            <p:nvSpPr>
              <p:cNvPr id="27661" name="Freeform 810"/>
              <p:cNvSpPr>
                <a:spLocks/>
              </p:cNvSpPr>
              <p:nvPr/>
            </p:nvSpPr>
            <p:spPr bwMode="auto">
              <a:xfrm>
                <a:off x="1609" y="2830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7 h 30"/>
                  <a:gd name="T4" fmla="*/ 5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2" name="Freeform 811"/>
              <p:cNvSpPr>
                <a:spLocks/>
              </p:cNvSpPr>
              <p:nvPr/>
            </p:nvSpPr>
            <p:spPr bwMode="auto">
              <a:xfrm>
                <a:off x="1607" y="2840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7 h 29"/>
                  <a:gd name="T4" fmla="*/ 5 w 18"/>
                  <a:gd name="T5" fmla="*/ 0 h 29"/>
                  <a:gd name="T6" fmla="*/ 18 w 18"/>
                  <a:gd name="T7" fmla="*/ 3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8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3" name="Freeform 812"/>
              <p:cNvSpPr>
                <a:spLocks/>
              </p:cNvSpPr>
              <p:nvPr/>
            </p:nvSpPr>
            <p:spPr bwMode="auto">
              <a:xfrm>
                <a:off x="1605" y="2850"/>
                <a:ext cx="5" cy="8"/>
              </a:xfrm>
              <a:custGeom>
                <a:avLst/>
                <a:gdLst>
                  <a:gd name="T0" fmla="*/ 14 w 18"/>
                  <a:gd name="T1" fmla="*/ 29 h 29"/>
                  <a:gd name="T2" fmla="*/ 0 w 18"/>
                  <a:gd name="T3" fmla="*/ 28 h 29"/>
                  <a:gd name="T4" fmla="*/ 4 w 18"/>
                  <a:gd name="T5" fmla="*/ 0 h 29"/>
                  <a:gd name="T6" fmla="*/ 18 w 18"/>
                  <a:gd name="T7" fmla="*/ 2 h 29"/>
                  <a:gd name="T8" fmla="*/ 14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4" y="29"/>
                    </a:moveTo>
                    <a:lnTo>
                      <a:pt x="0" y="28"/>
                    </a:lnTo>
                    <a:lnTo>
                      <a:pt x="4" y="0"/>
                    </a:lnTo>
                    <a:lnTo>
                      <a:pt x="18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4" name="Freeform 813"/>
              <p:cNvSpPr>
                <a:spLocks/>
              </p:cNvSpPr>
              <p:nvPr/>
            </p:nvSpPr>
            <p:spPr bwMode="auto">
              <a:xfrm>
                <a:off x="1604" y="2861"/>
                <a:ext cx="4" cy="7"/>
              </a:xfrm>
              <a:custGeom>
                <a:avLst/>
                <a:gdLst>
                  <a:gd name="T0" fmla="*/ 14 w 17"/>
                  <a:gd name="T1" fmla="*/ 30 h 30"/>
                  <a:gd name="T2" fmla="*/ 0 w 17"/>
                  <a:gd name="T3" fmla="*/ 28 h 30"/>
                  <a:gd name="T4" fmla="*/ 3 w 17"/>
                  <a:gd name="T5" fmla="*/ 0 h 30"/>
                  <a:gd name="T6" fmla="*/ 17 w 17"/>
                  <a:gd name="T7" fmla="*/ 2 h 30"/>
                  <a:gd name="T8" fmla="*/ 14 w 17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4" y="30"/>
                    </a:moveTo>
                    <a:lnTo>
                      <a:pt x="0" y="28"/>
                    </a:lnTo>
                    <a:lnTo>
                      <a:pt x="3" y="0"/>
                    </a:lnTo>
                    <a:lnTo>
                      <a:pt x="17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5" name="Freeform 814"/>
              <p:cNvSpPr>
                <a:spLocks/>
              </p:cNvSpPr>
              <p:nvPr/>
            </p:nvSpPr>
            <p:spPr bwMode="auto">
              <a:xfrm>
                <a:off x="1602" y="2871"/>
                <a:ext cx="5" cy="7"/>
              </a:xfrm>
              <a:custGeom>
                <a:avLst/>
                <a:gdLst>
                  <a:gd name="T0" fmla="*/ 13 w 18"/>
                  <a:gd name="T1" fmla="*/ 29 h 29"/>
                  <a:gd name="T2" fmla="*/ 0 w 18"/>
                  <a:gd name="T3" fmla="*/ 26 h 29"/>
                  <a:gd name="T4" fmla="*/ 4 w 18"/>
                  <a:gd name="T5" fmla="*/ 0 h 29"/>
                  <a:gd name="T6" fmla="*/ 18 w 18"/>
                  <a:gd name="T7" fmla="*/ 1 h 29"/>
                  <a:gd name="T8" fmla="*/ 13 w 18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9">
                    <a:moveTo>
                      <a:pt x="13" y="29"/>
                    </a:moveTo>
                    <a:lnTo>
                      <a:pt x="0" y="26"/>
                    </a:lnTo>
                    <a:lnTo>
                      <a:pt x="4" y="0"/>
                    </a:lnTo>
                    <a:lnTo>
                      <a:pt x="18" y="1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6" name="Freeform 815"/>
              <p:cNvSpPr>
                <a:spLocks/>
              </p:cNvSpPr>
              <p:nvPr/>
            </p:nvSpPr>
            <p:spPr bwMode="auto">
              <a:xfrm>
                <a:off x="1601" y="2881"/>
                <a:ext cx="4" cy="8"/>
              </a:xfrm>
              <a:custGeom>
                <a:avLst/>
                <a:gdLst>
                  <a:gd name="T0" fmla="*/ 13 w 18"/>
                  <a:gd name="T1" fmla="*/ 30 h 30"/>
                  <a:gd name="T2" fmla="*/ 0 w 18"/>
                  <a:gd name="T3" fmla="*/ 27 h 30"/>
                  <a:gd name="T4" fmla="*/ 4 w 18"/>
                  <a:gd name="T5" fmla="*/ 0 h 30"/>
                  <a:gd name="T6" fmla="*/ 18 w 18"/>
                  <a:gd name="T7" fmla="*/ 3 h 30"/>
                  <a:gd name="T8" fmla="*/ 13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3" y="30"/>
                    </a:moveTo>
                    <a:lnTo>
                      <a:pt x="0" y="27"/>
                    </a:lnTo>
                    <a:lnTo>
                      <a:pt x="4" y="0"/>
                    </a:lnTo>
                    <a:lnTo>
                      <a:pt x="18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7" name="Freeform 816"/>
              <p:cNvSpPr>
                <a:spLocks/>
              </p:cNvSpPr>
              <p:nvPr/>
            </p:nvSpPr>
            <p:spPr bwMode="auto">
              <a:xfrm>
                <a:off x="1599" y="2892"/>
                <a:ext cx="5" cy="6"/>
              </a:xfrm>
              <a:custGeom>
                <a:avLst/>
                <a:gdLst>
                  <a:gd name="T0" fmla="*/ 14 w 18"/>
                  <a:gd name="T1" fmla="*/ 24 h 24"/>
                  <a:gd name="T2" fmla="*/ 18 w 18"/>
                  <a:gd name="T3" fmla="*/ 3 h 24"/>
                  <a:gd name="T4" fmla="*/ 4 w 18"/>
                  <a:gd name="T5" fmla="*/ 0 h 24"/>
                  <a:gd name="T6" fmla="*/ 0 w 18"/>
                  <a:gd name="T7" fmla="*/ 22 h 24"/>
                  <a:gd name="T8" fmla="*/ 14 w 18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14" y="24"/>
                    </a:moveTo>
                    <a:lnTo>
                      <a:pt x="18" y="3"/>
                    </a:lnTo>
                    <a:lnTo>
                      <a:pt x="4" y="0"/>
                    </a:lnTo>
                    <a:lnTo>
                      <a:pt x="0" y="22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8" name="Freeform 817"/>
              <p:cNvSpPr>
                <a:spLocks/>
              </p:cNvSpPr>
              <p:nvPr/>
            </p:nvSpPr>
            <p:spPr bwMode="auto">
              <a:xfrm>
                <a:off x="1318" y="1243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7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69" name="Freeform 818"/>
              <p:cNvSpPr>
                <a:spLocks/>
              </p:cNvSpPr>
              <p:nvPr/>
            </p:nvSpPr>
            <p:spPr bwMode="auto">
              <a:xfrm>
                <a:off x="1316" y="1253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8 h 30"/>
                  <a:gd name="T4" fmla="*/ 7 w 21"/>
                  <a:gd name="T5" fmla="*/ 0 h 30"/>
                  <a:gd name="T6" fmla="*/ 21 w 21"/>
                  <a:gd name="T7" fmla="*/ 4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0" name="Freeform 819"/>
              <p:cNvSpPr>
                <a:spLocks/>
              </p:cNvSpPr>
              <p:nvPr/>
            </p:nvSpPr>
            <p:spPr bwMode="auto">
              <a:xfrm>
                <a:off x="1314" y="1264"/>
                <a:ext cx="5" cy="7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6 h 30"/>
                  <a:gd name="T4" fmla="*/ 5 w 19"/>
                  <a:gd name="T5" fmla="*/ 0 h 30"/>
                  <a:gd name="T6" fmla="*/ 19 w 19"/>
                  <a:gd name="T7" fmla="*/ 2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1" name="Freeform 820"/>
              <p:cNvSpPr>
                <a:spLocks/>
              </p:cNvSpPr>
              <p:nvPr/>
            </p:nvSpPr>
            <p:spPr bwMode="auto">
              <a:xfrm>
                <a:off x="1312" y="1274"/>
                <a:ext cx="5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2" name="Freeform 821"/>
              <p:cNvSpPr>
                <a:spLocks/>
              </p:cNvSpPr>
              <p:nvPr/>
            </p:nvSpPr>
            <p:spPr bwMode="auto">
              <a:xfrm>
                <a:off x="1310" y="1284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3" name="Freeform 822"/>
              <p:cNvSpPr>
                <a:spLocks/>
              </p:cNvSpPr>
              <p:nvPr/>
            </p:nvSpPr>
            <p:spPr bwMode="auto">
              <a:xfrm>
                <a:off x="1308" y="1294"/>
                <a:ext cx="4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4" name="Freeform 823"/>
              <p:cNvSpPr>
                <a:spLocks/>
              </p:cNvSpPr>
              <p:nvPr/>
            </p:nvSpPr>
            <p:spPr bwMode="auto">
              <a:xfrm>
                <a:off x="1305" y="1304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6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5" name="Freeform 824"/>
              <p:cNvSpPr>
                <a:spLocks/>
              </p:cNvSpPr>
              <p:nvPr/>
            </p:nvSpPr>
            <p:spPr bwMode="auto">
              <a:xfrm>
                <a:off x="1303" y="1315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6" name="Freeform 825"/>
              <p:cNvSpPr>
                <a:spLocks/>
              </p:cNvSpPr>
              <p:nvPr/>
            </p:nvSpPr>
            <p:spPr bwMode="auto">
              <a:xfrm>
                <a:off x="1301" y="1325"/>
                <a:ext cx="5" cy="7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7" name="Freeform 826"/>
              <p:cNvSpPr>
                <a:spLocks/>
              </p:cNvSpPr>
              <p:nvPr/>
            </p:nvSpPr>
            <p:spPr bwMode="auto">
              <a:xfrm>
                <a:off x="1299" y="1335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8 h 31"/>
                  <a:gd name="T4" fmla="*/ 7 w 21"/>
                  <a:gd name="T5" fmla="*/ 0 h 31"/>
                  <a:gd name="T6" fmla="*/ 21 w 21"/>
                  <a:gd name="T7" fmla="*/ 4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8" name="Freeform 827"/>
              <p:cNvSpPr>
                <a:spLocks/>
              </p:cNvSpPr>
              <p:nvPr/>
            </p:nvSpPr>
            <p:spPr bwMode="auto">
              <a:xfrm>
                <a:off x="1297" y="1345"/>
                <a:ext cx="4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9" name="Freeform 828"/>
              <p:cNvSpPr>
                <a:spLocks/>
              </p:cNvSpPr>
              <p:nvPr/>
            </p:nvSpPr>
            <p:spPr bwMode="auto">
              <a:xfrm>
                <a:off x="1294" y="1355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2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68" name="Freeform 829"/>
              <p:cNvSpPr>
                <a:spLocks/>
              </p:cNvSpPr>
              <p:nvPr/>
            </p:nvSpPr>
            <p:spPr bwMode="auto">
              <a:xfrm>
                <a:off x="1292" y="1365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69" name="Freeform 830"/>
              <p:cNvSpPr>
                <a:spLocks/>
              </p:cNvSpPr>
              <p:nvPr/>
            </p:nvSpPr>
            <p:spPr bwMode="auto">
              <a:xfrm>
                <a:off x="1290" y="1375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6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1" name="Freeform 831"/>
              <p:cNvSpPr>
                <a:spLocks/>
              </p:cNvSpPr>
              <p:nvPr/>
            </p:nvSpPr>
            <p:spPr bwMode="auto">
              <a:xfrm>
                <a:off x="1288" y="1385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2" name="Freeform 832"/>
              <p:cNvSpPr>
                <a:spLocks/>
              </p:cNvSpPr>
              <p:nvPr/>
            </p:nvSpPr>
            <p:spPr bwMode="auto">
              <a:xfrm>
                <a:off x="1286" y="1396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3" name="Freeform 833"/>
              <p:cNvSpPr>
                <a:spLocks/>
              </p:cNvSpPr>
              <p:nvPr/>
            </p:nvSpPr>
            <p:spPr bwMode="auto">
              <a:xfrm>
                <a:off x="1283" y="1406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4" name="Freeform 834"/>
              <p:cNvSpPr>
                <a:spLocks/>
              </p:cNvSpPr>
              <p:nvPr/>
            </p:nvSpPr>
            <p:spPr bwMode="auto">
              <a:xfrm>
                <a:off x="1281" y="1416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5" name="Freeform 835"/>
              <p:cNvSpPr>
                <a:spLocks/>
              </p:cNvSpPr>
              <p:nvPr/>
            </p:nvSpPr>
            <p:spPr bwMode="auto">
              <a:xfrm>
                <a:off x="1279" y="1426"/>
                <a:ext cx="5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6" name="Freeform 836"/>
              <p:cNvSpPr>
                <a:spLocks/>
              </p:cNvSpPr>
              <p:nvPr/>
            </p:nvSpPr>
            <p:spPr bwMode="auto">
              <a:xfrm>
                <a:off x="1277" y="1436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7" name="Freeform 837"/>
              <p:cNvSpPr>
                <a:spLocks/>
              </p:cNvSpPr>
              <p:nvPr/>
            </p:nvSpPr>
            <p:spPr bwMode="auto">
              <a:xfrm>
                <a:off x="1275" y="1446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8" name="Freeform 838"/>
              <p:cNvSpPr>
                <a:spLocks/>
              </p:cNvSpPr>
              <p:nvPr/>
            </p:nvSpPr>
            <p:spPr bwMode="auto">
              <a:xfrm>
                <a:off x="1273" y="1456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6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79" name="Freeform 839"/>
              <p:cNvSpPr>
                <a:spLocks/>
              </p:cNvSpPr>
              <p:nvPr/>
            </p:nvSpPr>
            <p:spPr bwMode="auto">
              <a:xfrm>
                <a:off x="1270" y="1467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7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0" name="Freeform 840"/>
              <p:cNvSpPr>
                <a:spLocks/>
              </p:cNvSpPr>
              <p:nvPr/>
            </p:nvSpPr>
            <p:spPr bwMode="auto">
              <a:xfrm>
                <a:off x="1268" y="1477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7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1" name="Freeform 841"/>
              <p:cNvSpPr>
                <a:spLocks/>
              </p:cNvSpPr>
              <p:nvPr/>
            </p:nvSpPr>
            <p:spPr bwMode="auto">
              <a:xfrm>
                <a:off x="1266" y="1487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6 h 30"/>
                  <a:gd name="T4" fmla="*/ 7 w 21"/>
                  <a:gd name="T5" fmla="*/ 0 h 30"/>
                  <a:gd name="T6" fmla="*/ 21 w 21"/>
                  <a:gd name="T7" fmla="*/ 2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2" name="Freeform 842"/>
              <p:cNvSpPr>
                <a:spLocks/>
              </p:cNvSpPr>
              <p:nvPr/>
            </p:nvSpPr>
            <p:spPr bwMode="auto">
              <a:xfrm>
                <a:off x="1264" y="1497"/>
                <a:ext cx="5" cy="7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3" name="Freeform 843"/>
              <p:cNvSpPr>
                <a:spLocks/>
              </p:cNvSpPr>
              <p:nvPr/>
            </p:nvSpPr>
            <p:spPr bwMode="auto">
              <a:xfrm>
                <a:off x="1262" y="1507"/>
                <a:ext cx="4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4" name="Freeform 844"/>
              <p:cNvSpPr>
                <a:spLocks/>
              </p:cNvSpPr>
              <p:nvPr/>
            </p:nvSpPr>
            <p:spPr bwMode="auto">
              <a:xfrm>
                <a:off x="1259" y="1517"/>
                <a:ext cx="5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5" name="Freeform 845"/>
              <p:cNvSpPr>
                <a:spLocks/>
              </p:cNvSpPr>
              <p:nvPr/>
            </p:nvSpPr>
            <p:spPr bwMode="auto">
              <a:xfrm>
                <a:off x="1257" y="1528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6" name="Freeform 846"/>
              <p:cNvSpPr>
                <a:spLocks/>
              </p:cNvSpPr>
              <p:nvPr/>
            </p:nvSpPr>
            <p:spPr bwMode="auto">
              <a:xfrm>
                <a:off x="1255" y="1538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7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7" name="Freeform 847"/>
              <p:cNvSpPr>
                <a:spLocks/>
              </p:cNvSpPr>
              <p:nvPr/>
            </p:nvSpPr>
            <p:spPr bwMode="auto">
              <a:xfrm>
                <a:off x="1253" y="1548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7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8" name="Freeform 848"/>
              <p:cNvSpPr>
                <a:spLocks/>
              </p:cNvSpPr>
              <p:nvPr/>
            </p:nvSpPr>
            <p:spPr bwMode="auto">
              <a:xfrm>
                <a:off x="1251" y="1558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8 h 31"/>
                  <a:gd name="T4" fmla="*/ 7 w 21"/>
                  <a:gd name="T5" fmla="*/ 0 h 31"/>
                  <a:gd name="T6" fmla="*/ 21 w 21"/>
                  <a:gd name="T7" fmla="*/ 4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89" name="Freeform 849"/>
              <p:cNvSpPr>
                <a:spLocks/>
              </p:cNvSpPr>
              <p:nvPr/>
            </p:nvSpPr>
            <p:spPr bwMode="auto">
              <a:xfrm>
                <a:off x="1249" y="1568"/>
                <a:ext cx="4" cy="8"/>
              </a:xfrm>
              <a:custGeom>
                <a:avLst/>
                <a:gdLst>
                  <a:gd name="T0" fmla="*/ 12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2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2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0" name="Freeform 850"/>
              <p:cNvSpPr>
                <a:spLocks/>
              </p:cNvSpPr>
              <p:nvPr/>
            </p:nvSpPr>
            <p:spPr bwMode="auto">
              <a:xfrm>
                <a:off x="1246" y="1578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2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1" name="Freeform 851"/>
              <p:cNvSpPr>
                <a:spLocks/>
              </p:cNvSpPr>
              <p:nvPr/>
            </p:nvSpPr>
            <p:spPr bwMode="auto">
              <a:xfrm>
                <a:off x="1244" y="1588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6 h 30"/>
                  <a:gd name="T4" fmla="*/ 5 w 19"/>
                  <a:gd name="T5" fmla="*/ 0 h 30"/>
                  <a:gd name="T6" fmla="*/ 19 w 19"/>
                  <a:gd name="T7" fmla="*/ 2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2" name="Freeform 852"/>
              <p:cNvSpPr>
                <a:spLocks/>
              </p:cNvSpPr>
              <p:nvPr/>
            </p:nvSpPr>
            <p:spPr bwMode="auto">
              <a:xfrm>
                <a:off x="1242" y="1599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3" name="Freeform 853"/>
              <p:cNvSpPr>
                <a:spLocks/>
              </p:cNvSpPr>
              <p:nvPr/>
            </p:nvSpPr>
            <p:spPr bwMode="auto">
              <a:xfrm>
                <a:off x="1240" y="1609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4" name="Freeform 854"/>
              <p:cNvSpPr>
                <a:spLocks/>
              </p:cNvSpPr>
              <p:nvPr/>
            </p:nvSpPr>
            <p:spPr bwMode="auto">
              <a:xfrm>
                <a:off x="1238" y="1619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5" name="Freeform 855"/>
              <p:cNvSpPr>
                <a:spLocks/>
              </p:cNvSpPr>
              <p:nvPr/>
            </p:nvSpPr>
            <p:spPr bwMode="auto">
              <a:xfrm>
                <a:off x="1235" y="1629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6" name="Freeform 856"/>
              <p:cNvSpPr>
                <a:spLocks/>
              </p:cNvSpPr>
              <p:nvPr/>
            </p:nvSpPr>
            <p:spPr bwMode="auto">
              <a:xfrm>
                <a:off x="1233" y="1639"/>
                <a:ext cx="5" cy="8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3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7" name="Freeform 857"/>
              <p:cNvSpPr>
                <a:spLocks/>
              </p:cNvSpPr>
              <p:nvPr/>
            </p:nvSpPr>
            <p:spPr bwMode="auto">
              <a:xfrm>
                <a:off x="1231" y="1649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8" name="Freeform 858"/>
              <p:cNvSpPr>
                <a:spLocks/>
              </p:cNvSpPr>
              <p:nvPr/>
            </p:nvSpPr>
            <p:spPr bwMode="auto">
              <a:xfrm>
                <a:off x="1229" y="1659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599" name="Freeform 859"/>
              <p:cNvSpPr>
                <a:spLocks/>
              </p:cNvSpPr>
              <p:nvPr/>
            </p:nvSpPr>
            <p:spPr bwMode="auto">
              <a:xfrm>
                <a:off x="1227" y="1670"/>
                <a:ext cx="5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0" name="Freeform 860"/>
              <p:cNvSpPr>
                <a:spLocks/>
              </p:cNvSpPr>
              <p:nvPr/>
            </p:nvSpPr>
            <p:spPr bwMode="auto">
              <a:xfrm>
                <a:off x="1225" y="1680"/>
                <a:ext cx="4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6 h 30"/>
                  <a:gd name="T4" fmla="*/ 6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1" name="Freeform 861"/>
              <p:cNvSpPr>
                <a:spLocks/>
              </p:cNvSpPr>
              <p:nvPr/>
            </p:nvSpPr>
            <p:spPr bwMode="auto">
              <a:xfrm>
                <a:off x="1222" y="1690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6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2" name="Freeform 862"/>
              <p:cNvSpPr>
                <a:spLocks/>
              </p:cNvSpPr>
              <p:nvPr/>
            </p:nvSpPr>
            <p:spPr bwMode="auto">
              <a:xfrm>
                <a:off x="1220" y="1700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3" name="Freeform 863"/>
              <p:cNvSpPr>
                <a:spLocks/>
              </p:cNvSpPr>
              <p:nvPr/>
            </p:nvSpPr>
            <p:spPr bwMode="auto">
              <a:xfrm>
                <a:off x="1218" y="1710"/>
                <a:ext cx="5" cy="8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4" name="Freeform 864"/>
              <p:cNvSpPr>
                <a:spLocks/>
              </p:cNvSpPr>
              <p:nvPr/>
            </p:nvSpPr>
            <p:spPr bwMode="auto">
              <a:xfrm>
                <a:off x="1216" y="1720"/>
                <a:ext cx="5" cy="8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5" name="Freeform 865"/>
              <p:cNvSpPr>
                <a:spLocks/>
              </p:cNvSpPr>
              <p:nvPr/>
            </p:nvSpPr>
            <p:spPr bwMode="auto">
              <a:xfrm>
                <a:off x="1214" y="1731"/>
                <a:ext cx="4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6" name="Freeform 866"/>
              <p:cNvSpPr>
                <a:spLocks/>
              </p:cNvSpPr>
              <p:nvPr/>
            </p:nvSpPr>
            <p:spPr bwMode="auto">
              <a:xfrm>
                <a:off x="1211" y="1741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7" name="Freeform 867"/>
              <p:cNvSpPr>
                <a:spLocks/>
              </p:cNvSpPr>
              <p:nvPr/>
            </p:nvSpPr>
            <p:spPr bwMode="auto">
              <a:xfrm>
                <a:off x="1209" y="1751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8" name="Freeform 868"/>
              <p:cNvSpPr>
                <a:spLocks/>
              </p:cNvSpPr>
              <p:nvPr/>
            </p:nvSpPr>
            <p:spPr bwMode="auto">
              <a:xfrm>
                <a:off x="1207" y="1761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6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09" name="Freeform 869"/>
              <p:cNvSpPr>
                <a:spLocks/>
              </p:cNvSpPr>
              <p:nvPr/>
            </p:nvSpPr>
            <p:spPr bwMode="auto">
              <a:xfrm>
                <a:off x="1205" y="1771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7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0" name="Freeform 870"/>
              <p:cNvSpPr>
                <a:spLocks/>
              </p:cNvSpPr>
              <p:nvPr/>
            </p:nvSpPr>
            <p:spPr bwMode="auto">
              <a:xfrm>
                <a:off x="1203" y="1781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6 h 30"/>
                  <a:gd name="T4" fmla="*/ 7 w 21"/>
                  <a:gd name="T5" fmla="*/ 0 h 30"/>
                  <a:gd name="T6" fmla="*/ 21 w 21"/>
                  <a:gd name="T7" fmla="*/ 2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1" name="Freeform 871"/>
              <p:cNvSpPr>
                <a:spLocks/>
              </p:cNvSpPr>
              <p:nvPr/>
            </p:nvSpPr>
            <p:spPr bwMode="auto">
              <a:xfrm>
                <a:off x="1200" y="1791"/>
                <a:ext cx="5" cy="8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7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2" name="Freeform 872"/>
              <p:cNvSpPr>
                <a:spLocks/>
              </p:cNvSpPr>
              <p:nvPr/>
            </p:nvSpPr>
            <p:spPr bwMode="auto">
              <a:xfrm>
                <a:off x="1198" y="1802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3" name="Freeform 873"/>
              <p:cNvSpPr>
                <a:spLocks/>
              </p:cNvSpPr>
              <p:nvPr/>
            </p:nvSpPr>
            <p:spPr bwMode="auto">
              <a:xfrm>
                <a:off x="1196" y="1812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4" name="Freeform 874"/>
              <p:cNvSpPr>
                <a:spLocks/>
              </p:cNvSpPr>
              <p:nvPr/>
            </p:nvSpPr>
            <p:spPr bwMode="auto">
              <a:xfrm>
                <a:off x="1194" y="1822"/>
                <a:ext cx="5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5" name="Freeform 875"/>
              <p:cNvSpPr>
                <a:spLocks/>
              </p:cNvSpPr>
              <p:nvPr/>
            </p:nvSpPr>
            <p:spPr bwMode="auto">
              <a:xfrm>
                <a:off x="1192" y="1832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6" name="Freeform 876"/>
              <p:cNvSpPr>
                <a:spLocks/>
              </p:cNvSpPr>
              <p:nvPr/>
            </p:nvSpPr>
            <p:spPr bwMode="auto">
              <a:xfrm>
                <a:off x="1190" y="1842"/>
                <a:ext cx="4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7" name="Freeform 877"/>
              <p:cNvSpPr>
                <a:spLocks/>
              </p:cNvSpPr>
              <p:nvPr/>
            </p:nvSpPr>
            <p:spPr bwMode="auto">
              <a:xfrm>
                <a:off x="1187" y="1852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7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8" name="Freeform 878"/>
              <p:cNvSpPr>
                <a:spLocks/>
              </p:cNvSpPr>
              <p:nvPr/>
            </p:nvSpPr>
            <p:spPr bwMode="auto">
              <a:xfrm>
                <a:off x="1185" y="1862"/>
                <a:ext cx="5" cy="8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8 h 31"/>
                  <a:gd name="T4" fmla="*/ 7 w 21"/>
                  <a:gd name="T5" fmla="*/ 0 h 31"/>
                  <a:gd name="T6" fmla="*/ 21 w 21"/>
                  <a:gd name="T7" fmla="*/ 4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19" name="Freeform 879"/>
              <p:cNvSpPr>
                <a:spLocks/>
              </p:cNvSpPr>
              <p:nvPr/>
            </p:nvSpPr>
            <p:spPr bwMode="auto">
              <a:xfrm>
                <a:off x="1183" y="1872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4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0" name="Freeform 880"/>
              <p:cNvSpPr>
                <a:spLocks/>
              </p:cNvSpPr>
              <p:nvPr/>
            </p:nvSpPr>
            <p:spPr bwMode="auto">
              <a:xfrm>
                <a:off x="1181" y="1883"/>
                <a:ext cx="5" cy="7"/>
              </a:xfrm>
              <a:custGeom>
                <a:avLst/>
                <a:gdLst>
                  <a:gd name="T0" fmla="*/ 12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2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2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1" name="Freeform 881"/>
              <p:cNvSpPr>
                <a:spLocks/>
              </p:cNvSpPr>
              <p:nvPr/>
            </p:nvSpPr>
            <p:spPr bwMode="auto">
              <a:xfrm>
                <a:off x="1179" y="1893"/>
                <a:ext cx="4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2" name="Freeform 882"/>
              <p:cNvSpPr>
                <a:spLocks/>
              </p:cNvSpPr>
              <p:nvPr/>
            </p:nvSpPr>
            <p:spPr bwMode="auto">
              <a:xfrm>
                <a:off x="1176" y="1903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3" name="Freeform 883"/>
              <p:cNvSpPr>
                <a:spLocks/>
              </p:cNvSpPr>
              <p:nvPr/>
            </p:nvSpPr>
            <p:spPr bwMode="auto">
              <a:xfrm>
                <a:off x="1174" y="1913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4" name="Freeform 884"/>
              <p:cNvSpPr>
                <a:spLocks/>
              </p:cNvSpPr>
              <p:nvPr/>
            </p:nvSpPr>
            <p:spPr bwMode="auto">
              <a:xfrm>
                <a:off x="1172" y="1923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7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5" name="Freeform 885"/>
              <p:cNvSpPr>
                <a:spLocks/>
              </p:cNvSpPr>
              <p:nvPr/>
            </p:nvSpPr>
            <p:spPr bwMode="auto">
              <a:xfrm>
                <a:off x="1170" y="1933"/>
                <a:ext cx="5" cy="8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3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6" name="Freeform 886"/>
              <p:cNvSpPr>
                <a:spLocks/>
              </p:cNvSpPr>
              <p:nvPr/>
            </p:nvSpPr>
            <p:spPr bwMode="auto">
              <a:xfrm>
                <a:off x="1168" y="1944"/>
                <a:ext cx="5" cy="7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6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7" name="Freeform 887"/>
              <p:cNvSpPr>
                <a:spLocks/>
              </p:cNvSpPr>
              <p:nvPr/>
            </p:nvSpPr>
            <p:spPr bwMode="auto">
              <a:xfrm>
                <a:off x="1166" y="1954"/>
                <a:ext cx="4" cy="7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8" name="Freeform 888"/>
              <p:cNvSpPr>
                <a:spLocks/>
              </p:cNvSpPr>
              <p:nvPr/>
            </p:nvSpPr>
            <p:spPr bwMode="auto">
              <a:xfrm>
                <a:off x="1163" y="1964"/>
                <a:ext cx="5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4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29" name="Freeform 889"/>
              <p:cNvSpPr>
                <a:spLocks/>
              </p:cNvSpPr>
              <p:nvPr/>
            </p:nvSpPr>
            <p:spPr bwMode="auto">
              <a:xfrm>
                <a:off x="1161" y="1974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0" name="Freeform 890"/>
              <p:cNvSpPr>
                <a:spLocks/>
              </p:cNvSpPr>
              <p:nvPr/>
            </p:nvSpPr>
            <p:spPr bwMode="auto">
              <a:xfrm>
                <a:off x="1159" y="1984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6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1" name="Freeform 891"/>
              <p:cNvSpPr>
                <a:spLocks/>
              </p:cNvSpPr>
              <p:nvPr/>
            </p:nvSpPr>
            <p:spPr bwMode="auto">
              <a:xfrm>
                <a:off x="1157" y="1994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6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2" name="Freeform 892"/>
              <p:cNvSpPr>
                <a:spLocks/>
              </p:cNvSpPr>
              <p:nvPr/>
            </p:nvSpPr>
            <p:spPr bwMode="auto">
              <a:xfrm>
                <a:off x="1155" y="2004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6 h 30"/>
                  <a:gd name="T4" fmla="*/ 7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3" name="Freeform 893"/>
              <p:cNvSpPr>
                <a:spLocks/>
              </p:cNvSpPr>
              <p:nvPr/>
            </p:nvSpPr>
            <p:spPr bwMode="auto">
              <a:xfrm>
                <a:off x="1152" y="2015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4" name="Freeform 894"/>
              <p:cNvSpPr>
                <a:spLocks/>
              </p:cNvSpPr>
              <p:nvPr/>
            </p:nvSpPr>
            <p:spPr bwMode="auto">
              <a:xfrm>
                <a:off x="1150" y="2025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5" name="Freeform 895"/>
              <p:cNvSpPr>
                <a:spLocks/>
              </p:cNvSpPr>
              <p:nvPr/>
            </p:nvSpPr>
            <p:spPr bwMode="auto">
              <a:xfrm>
                <a:off x="1148" y="2035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2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6" name="Freeform 896"/>
              <p:cNvSpPr>
                <a:spLocks/>
              </p:cNvSpPr>
              <p:nvPr/>
            </p:nvSpPr>
            <p:spPr bwMode="auto">
              <a:xfrm>
                <a:off x="1146" y="2045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7" name="Freeform 897"/>
              <p:cNvSpPr>
                <a:spLocks/>
              </p:cNvSpPr>
              <p:nvPr/>
            </p:nvSpPr>
            <p:spPr bwMode="auto">
              <a:xfrm>
                <a:off x="1144" y="2055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8" name="Freeform 898"/>
              <p:cNvSpPr>
                <a:spLocks/>
              </p:cNvSpPr>
              <p:nvPr/>
            </p:nvSpPr>
            <p:spPr bwMode="auto">
              <a:xfrm>
                <a:off x="1142" y="2065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6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39" name="Freeform 899"/>
              <p:cNvSpPr>
                <a:spLocks/>
              </p:cNvSpPr>
              <p:nvPr/>
            </p:nvSpPr>
            <p:spPr bwMode="auto">
              <a:xfrm>
                <a:off x="1139" y="2075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7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0" name="Freeform 900"/>
              <p:cNvSpPr>
                <a:spLocks/>
              </p:cNvSpPr>
              <p:nvPr/>
            </p:nvSpPr>
            <p:spPr bwMode="auto">
              <a:xfrm>
                <a:off x="1137" y="2086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8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1" name="Freeform 901"/>
              <p:cNvSpPr>
                <a:spLocks/>
              </p:cNvSpPr>
              <p:nvPr/>
            </p:nvSpPr>
            <p:spPr bwMode="auto">
              <a:xfrm>
                <a:off x="1135" y="2096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2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2" name="Freeform 902"/>
              <p:cNvSpPr>
                <a:spLocks/>
              </p:cNvSpPr>
              <p:nvPr/>
            </p:nvSpPr>
            <p:spPr bwMode="auto">
              <a:xfrm>
                <a:off x="1133" y="2106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6 h 30"/>
                  <a:gd name="T4" fmla="*/ 5 w 19"/>
                  <a:gd name="T5" fmla="*/ 0 h 30"/>
                  <a:gd name="T6" fmla="*/ 19 w 19"/>
                  <a:gd name="T7" fmla="*/ 2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3" name="Freeform 903"/>
              <p:cNvSpPr>
                <a:spLocks/>
              </p:cNvSpPr>
              <p:nvPr/>
            </p:nvSpPr>
            <p:spPr bwMode="auto">
              <a:xfrm>
                <a:off x="1131" y="2116"/>
                <a:ext cx="4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4" name="Freeform 904"/>
              <p:cNvSpPr>
                <a:spLocks/>
              </p:cNvSpPr>
              <p:nvPr/>
            </p:nvSpPr>
            <p:spPr bwMode="auto">
              <a:xfrm>
                <a:off x="1128" y="2126"/>
                <a:ext cx="5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5" name="Freeform 905"/>
              <p:cNvSpPr>
                <a:spLocks/>
              </p:cNvSpPr>
              <p:nvPr/>
            </p:nvSpPr>
            <p:spPr bwMode="auto">
              <a:xfrm>
                <a:off x="1126" y="2136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6" name="Freeform 906"/>
              <p:cNvSpPr>
                <a:spLocks/>
              </p:cNvSpPr>
              <p:nvPr/>
            </p:nvSpPr>
            <p:spPr bwMode="auto">
              <a:xfrm>
                <a:off x="1124" y="2147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6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7" name="Freeform 907"/>
              <p:cNvSpPr>
                <a:spLocks/>
              </p:cNvSpPr>
              <p:nvPr/>
            </p:nvSpPr>
            <p:spPr bwMode="auto">
              <a:xfrm>
                <a:off x="1122" y="2157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8" name="Freeform 908"/>
              <p:cNvSpPr>
                <a:spLocks/>
              </p:cNvSpPr>
              <p:nvPr/>
            </p:nvSpPr>
            <p:spPr bwMode="auto">
              <a:xfrm>
                <a:off x="1120" y="2167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8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49" name="Freeform 909"/>
              <p:cNvSpPr>
                <a:spLocks/>
              </p:cNvSpPr>
              <p:nvPr/>
            </p:nvSpPr>
            <p:spPr bwMode="auto">
              <a:xfrm>
                <a:off x="1118" y="2177"/>
                <a:ext cx="4" cy="7"/>
              </a:xfrm>
              <a:custGeom>
                <a:avLst/>
                <a:gdLst>
                  <a:gd name="T0" fmla="*/ 12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2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2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0" name="Freeform 910"/>
              <p:cNvSpPr>
                <a:spLocks/>
              </p:cNvSpPr>
              <p:nvPr/>
            </p:nvSpPr>
            <p:spPr bwMode="auto">
              <a:xfrm>
                <a:off x="1115" y="2187"/>
                <a:ext cx="5" cy="8"/>
              </a:xfrm>
              <a:custGeom>
                <a:avLst/>
                <a:gdLst>
                  <a:gd name="T0" fmla="*/ 12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2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2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1" name="Freeform 911"/>
              <p:cNvSpPr>
                <a:spLocks/>
              </p:cNvSpPr>
              <p:nvPr/>
            </p:nvSpPr>
            <p:spPr bwMode="auto">
              <a:xfrm>
                <a:off x="1113" y="2197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6 h 30"/>
                  <a:gd name="T4" fmla="*/ 5 w 19"/>
                  <a:gd name="T5" fmla="*/ 0 h 30"/>
                  <a:gd name="T6" fmla="*/ 19 w 19"/>
                  <a:gd name="T7" fmla="*/ 2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2" name="Freeform 912"/>
              <p:cNvSpPr>
                <a:spLocks/>
              </p:cNvSpPr>
              <p:nvPr/>
            </p:nvSpPr>
            <p:spPr bwMode="auto">
              <a:xfrm>
                <a:off x="1111" y="2207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3" name="Freeform 913"/>
              <p:cNvSpPr>
                <a:spLocks/>
              </p:cNvSpPr>
              <p:nvPr/>
            </p:nvSpPr>
            <p:spPr bwMode="auto">
              <a:xfrm>
                <a:off x="1109" y="2218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4" name="Freeform 914"/>
              <p:cNvSpPr>
                <a:spLocks/>
              </p:cNvSpPr>
              <p:nvPr/>
            </p:nvSpPr>
            <p:spPr bwMode="auto">
              <a:xfrm>
                <a:off x="1107" y="2228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5" name="Freeform 915"/>
              <p:cNvSpPr>
                <a:spLocks/>
              </p:cNvSpPr>
              <p:nvPr/>
            </p:nvSpPr>
            <p:spPr bwMode="auto">
              <a:xfrm>
                <a:off x="1104" y="2238"/>
                <a:ext cx="5" cy="7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6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6" name="Freeform 916"/>
              <p:cNvSpPr>
                <a:spLocks/>
              </p:cNvSpPr>
              <p:nvPr/>
            </p:nvSpPr>
            <p:spPr bwMode="auto">
              <a:xfrm>
                <a:off x="1102" y="2248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7" name="Freeform 917"/>
              <p:cNvSpPr>
                <a:spLocks/>
              </p:cNvSpPr>
              <p:nvPr/>
            </p:nvSpPr>
            <p:spPr bwMode="auto">
              <a:xfrm>
                <a:off x="1100" y="2258"/>
                <a:ext cx="5" cy="8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2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8" name="Freeform 918"/>
              <p:cNvSpPr>
                <a:spLocks/>
              </p:cNvSpPr>
              <p:nvPr/>
            </p:nvSpPr>
            <p:spPr bwMode="auto">
              <a:xfrm>
                <a:off x="1098" y="2268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59" name="Freeform 919"/>
              <p:cNvSpPr>
                <a:spLocks/>
              </p:cNvSpPr>
              <p:nvPr/>
            </p:nvSpPr>
            <p:spPr bwMode="auto">
              <a:xfrm>
                <a:off x="1096" y="2278"/>
                <a:ext cx="4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0" name="Freeform 920"/>
              <p:cNvSpPr>
                <a:spLocks/>
              </p:cNvSpPr>
              <p:nvPr/>
            </p:nvSpPr>
            <p:spPr bwMode="auto">
              <a:xfrm>
                <a:off x="1093" y="2288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6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1" name="Freeform 921"/>
              <p:cNvSpPr>
                <a:spLocks/>
              </p:cNvSpPr>
              <p:nvPr/>
            </p:nvSpPr>
            <p:spPr bwMode="auto">
              <a:xfrm>
                <a:off x="1091" y="2299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6 h 30"/>
                  <a:gd name="T4" fmla="*/ 6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2" name="Freeform 922"/>
              <p:cNvSpPr>
                <a:spLocks/>
              </p:cNvSpPr>
              <p:nvPr/>
            </p:nvSpPr>
            <p:spPr bwMode="auto">
              <a:xfrm>
                <a:off x="1089" y="2309"/>
                <a:ext cx="5" cy="7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7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3" name="Freeform 923"/>
              <p:cNvSpPr>
                <a:spLocks/>
              </p:cNvSpPr>
              <p:nvPr/>
            </p:nvSpPr>
            <p:spPr bwMode="auto">
              <a:xfrm>
                <a:off x="1087" y="2319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2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4" name="Freeform 924"/>
              <p:cNvSpPr>
                <a:spLocks/>
              </p:cNvSpPr>
              <p:nvPr/>
            </p:nvSpPr>
            <p:spPr bwMode="auto">
              <a:xfrm>
                <a:off x="1085" y="2329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5" name="Freeform 925"/>
              <p:cNvSpPr>
                <a:spLocks/>
              </p:cNvSpPr>
              <p:nvPr/>
            </p:nvSpPr>
            <p:spPr bwMode="auto">
              <a:xfrm>
                <a:off x="1083" y="2339"/>
                <a:ext cx="4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6" name="Freeform 926"/>
              <p:cNvSpPr>
                <a:spLocks/>
              </p:cNvSpPr>
              <p:nvPr/>
            </p:nvSpPr>
            <p:spPr bwMode="auto">
              <a:xfrm>
                <a:off x="1080" y="2350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7" name="Freeform 927"/>
              <p:cNvSpPr>
                <a:spLocks/>
              </p:cNvSpPr>
              <p:nvPr/>
            </p:nvSpPr>
            <p:spPr bwMode="auto">
              <a:xfrm>
                <a:off x="1078" y="2360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8" name="Freeform 928"/>
              <p:cNvSpPr>
                <a:spLocks/>
              </p:cNvSpPr>
              <p:nvPr/>
            </p:nvSpPr>
            <p:spPr bwMode="auto">
              <a:xfrm>
                <a:off x="1076" y="2370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69" name="Freeform 929"/>
              <p:cNvSpPr>
                <a:spLocks/>
              </p:cNvSpPr>
              <p:nvPr/>
            </p:nvSpPr>
            <p:spPr bwMode="auto">
              <a:xfrm>
                <a:off x="1074" y="2380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6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0" name="Freeform 930"/>
              <p:cNvSpPr>
                <a:spLocks/>
              </p:cNvSpPr>
              <p:nvPr/>
            </p:nvSpPr>
            <p:spPr bwMode="auto">
              <a:xfrm>
                <a:off x="1072" y="2390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7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1" name="Freeform 931"/>
              <p:cNvSpPr>
                <a:spLocks/>
              </p:cNvSpPr>
              <p:nvPr/>
            </p:nvSpPr>
            <p:spPr bwMode="auto">
              <a:xfrm>
                <a:off x="1069" y="2400"/>
                <a:ext cx="5" cy="8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7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2" name="Freeform 932"/>
              <p:cNvSpPr>
                <a:spLocks/>
              </p:cNvSpPr>
              <p:nvPr/>
            </p:nvSpPr>
            <p:spPr bwMode="auto">
              <a:xfrm>
                <a:off x="1067" y="2410"/>
                <a:ext cx="5" cy="8"/>
              </a:xfrm>
              <a:custGeom>
                <a:avLst/>
                <a:gdLst>
                  <a:gd name="T0" fmla="*/ 12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2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2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3" name="Freeform 933"/>
              <p:cNvSpPr>
                <a:spLocks/>
              </p:cNvSpPr>
              <p:nvPr/>
            </p:nvSpPr>
            <p:spPr bwMode="auto">
              <a:xfrm>
                <a:off x="1065" y="2420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2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4" name="Freeform 934"/>
              <p:cNvSpPr>
                <a:spLocks/>
              </p:cNvSpPr>
              <p:nvPr/>
            </p:nvSpPr>
            <p:spPr bwMode="auto">
              <a:xfrm>
                <a:off x="1063" y="2431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5" name="Freeform 935"/>
              <p:cNvSpPr>
                <a:spLocks/>
              </p:cNvSpPr>
              <p:nvPr/>
            </p:nvSpPr>
            <p:spPr bwMode="auto">
              <a:xfrm>
                <a:off x="1061" y="2441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6" name="Freeform 936"/>
              <p:cNvSpPr>
                <a:spLocks/>
              </p:cNvSpPr>
              <p:nvPr/>
            </p:nvSpPr>
            <p:spPr bwMode="auto">
              <a:xfrm>
                <a:off x="1059" y="2451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7" name="Freeform 937"/>
              <p:cNvSpPr>
                <a:spLocks/>
              </p:cNvSpPr>
              <p:nvPr/>
            </p:nvSpPr>
            <p:spPr bwMode="auto">
              <a:xfrm>
                <a:off x="1056" y="2461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8" name="Freeform 938"/>
              <p:cNvSpPr>
                <a:spLocks/>
              </p:cNvSpPr>
              <p:nvPr/>
            </p:nvSpPr>
            <p:spPr bwMode="auto">
              <a:xfrm>
                <a:off x="1054" y="2471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79" name="Freeform 939"/>
              <p:cNvSpPr>
                <a:spLocks/>
              </p:cNvSpPr>
              <p:nvPr/>
            </p:nvSpPr>
            <p:spPr bwMode="auto">
              <a:xfrm>
                <a:off x="1052" y="2481"/>
                <a:ext cx="5" cy="8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8 h 30"/>
                  <a:gd name="T4" fmla="*/ 7 w 21"/>
                  <a:gd name="T5" fmla="*/ 0 h 30"/>
                  <a:gd name="T6" fmla="*/ 21 w 21"/>
                  <a:gd name="T7" fmla="*/ 4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0" name="Freeform 940"/>
              <p:cNvSpPr>
                <a:spLocks/>
              </p:cNvSpPr>
              <p:nvPr/>
            </p:nvSpPr>
            <p:spPr bwMode="auto">
              <a:xfrm>
                <a:off x="1050" y="2491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1" name="Freeform 941"/>
              <p:cNvSpPr>
                <a:spLocks/>
              </p:cNvSpPr>
              <p:nvPr/>
            </p:nvSpPr>
            <p:spPr bwMode="auto">
              <a:xfrm>
                <a:off x="1048" y="2502"/>
                <a:ext cx="4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2" name="Freeform 942"/>
              <p:cNvSpPr>
                <a:spLocks/>
              </p:cNvSpPr>
              <p:nvPr/>
            </p:nvSpPr>
            <p:spPr bwMode="auto">
              <a:xfrm>
                <a:off x="1045" y="2512"/>
                <a:ext cx="5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2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3" name="Freeform 943"/>
              <p:cNvSpPr>
                <a:spLocks/>
              </p:cNvSpPr>
              <p:nvPr/>
            </p:nvSpPr>
            <p:spPr bwMode="auto">
              <a:xfrm>
                <a:off x="1043" y="2522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6 h 30"/>
                  <a:gd name="T4" fmla="*/ 6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4" name="Freeform 944"/>
              <p:cNvSpPr>
                <a:spLocks/>
              </p:cNvSpPr>
              <p:nvPr/>
            </p:nvSpPr>
            <p:spPr bwMode="auto">
              <a:xfrm>
                <a:off x="1041" y="2532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6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5" name="Freeform 945"/>
              <p:cNvSpPr>
                <a:spLocks/>
              </p:cNvSpPr>
              <p:nvPr/>
            </p:nvSpPr>
            <p:spPr bwMode="auto">
              <a:xfrm>
                <a:off x="1039" y="2542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6" name="Freeform 946"/>
              <p:cNvSpPr>
                <a:spLocks/>
              </p:cNvSpPr>
              <p:nvPr/>
            </p:nvSpPr>
            <p:spPr bwMode="auto">
              <a:xfrm>
                <a:off x="1037" y="2552"/>
                <a:ext cx="5" cy="8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7" name="Freeform 947"/>
              <p:cNvSpPr>
                <a:spLocks/>
              </p:cNvSpPr>
              <p:nvPr/>
            </p:nvSpPr>
            <p:spPr bwMode="auto">
              <a:xfrm>
                <a:off x="1034" y="2563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7 h 30"/>
                  <a:gd name="T4" fmla="*/ 7 w 21"/>
                  <a:gd name="T5" fmla="*/ 0 h 30"/>
                  <a:gd name="T6" fmla="*/ 21 w 21"/>
                  <a:gd name="T7" fmla="*/ 3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8" name="Freeform 948"/>
              <p:cNvSpPr>
                <a:spLocks/>
              </p:cNvSpPr>
              <p:nvPr/>
            </p:nvSpPr>
            <p:spPr bwMode="auto">
              <a:xfrm>
                <a:off x="1032" y="2573"/>
                <a:ext cx="5" cy="7"/>
              </a:xfrm>
              <a:custGeom>
                <a:avLst/>
                <a:gdLst>
                  <a:gd name="T0" fmla="*/ 12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2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2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89" name="Freeform 949"/>
              <p:cNvSpPr>
                <a:spLocks/>
              </p:cNvSpPr>
              <p:nvPr/>
            </p:nvSpPr>
            <p:spPr bwMode="auto">
              <a:xfrm>
                <a:off x="1030" y="2583"/>
                <a:ext cx="5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0" name="Freeform 950"/>
              <p:cNvSpPr>
                <a:spLocks/>
              </p:cNvSpPr>
              <p:nvPr/>
            </p:nvSpPr>
            <p:spPr bwMode="auto">
              <a:xfrm>
                <a:off x="1028" y="2593"/>
                <a:ext cx="5" cy="7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4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1" name="Freeform 951"/>
              <p:cNvSpPr>
                <a:spLocks/>
              </p:cNvSpPr>
              <p:nvPr/>
            </p:nvSpPr>
            <p:spPr bwMode="auto">
              <a:xfrm>
                <a:off x="1026" y="2603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6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6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2" name="Freeform 952"/>
              <p:cNvSpPr>
                <a:spLocks/>
              </p:cNvSpPr>
              <p:nvPr/>
            </p:nvSpPr>
            <p:spPr bwMode="auto">
              <a:xfrm>
                <a:off x="1024" y="2613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6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3" name="Freeform 953"/>
              <p:cNvSpPr>
                <a:spLocks/>
              </p:cNvSpPr>
              <p:nvPr/>
            </p:nvSpPr>
            <p:spPr bwMode="auto">
              <a:xfrm>
                <a:off x="1021" y="2623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7 h 31"/>
                  <a:gd name="T4" fmla="*/ 7 w 19"/>
                  <a:gd name="T5" fmla="*/ 0 h 31"/>
                  <a:gd name="T6" fmla="*/ 19 w 19"/>
                  <a:gd name="T7" fmla="*/ 3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4" name="Freeform 954"/>
              <p:cNvSpPr>
                <a:spLocks/>
              </p:cNvSpPr>
              <p:nvPr/>
            </p:nvSpPr>
            <p:spPr bwMode="auto">
              <a:xfrm>
                <a:off x="1019" y="2634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7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5" name="Freeform 955"/>
              <p:cNvSpPr>
                <a:spLocks/>
              </p:cNvSpPr>
              <p:nvPr/>
            </p:nvSpPr>
            <p:spPr bwMode="auto">
              <a:xfrm>
                <a:off x="1017" y="2644"/>
                <a:ext cx="5" cy="7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7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6" name="Freeform 956"/>
              <p:cNvSpPr>
                <a:spLocks/>
              </p:cNvSpPr>
              <p:nvPr/>
            </p:nvSpPr>
            <p:spPr bwMode="auto">
              <a:xfrm>
                <a:off x="1015" y="2654"/>
                <a:ext cx="5" cy="7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7" name="Freeform 957"/>
              <p:cNvSpPr>
                <a:spLocks/>
              </p:cNvSpPr>
              <p:nvPr/>
            </p:nvSpPr>
            <p:spPr bwMode="auto">
              <a:xfrm>
                <a:off x="1013" y="2664"/>
                <a:ext cx="4" cy="7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8" name="Freeform 958"/>
              <p:cNvSpPr>
                <a:spLocks/>
              </p:cNvSpPr>
              <p:nvPr/>
            </p:nvSpPr>
            <p:spPr bwMode="auto">
              <a:xfrm>
                <a:off x="1010" y="2674"/>
                <a:ext cx="5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7 h 29"/>
                  <a:gd name="T4" fmla="*/ 5 w 19"/>
                  <a:gd name="T5" fmla="*/ 0 h 29"/>
                  <a:gd name="T6" fmla="*/ 19 w 19"/>
                  <a:gd name="T7" fmla="*/ 3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699" name="Freeform 959"/>
              <p:cNvSpPr>
                <a:spLocks/>
              </p:cNvSpPr>
              <p:nvPr/>
            </p:nvSpPr>
            <p:spPr bwMode="auto">
              <a:xfrm>
                <a:off x="1008" y="2684"/>
                <a:ext cx="5" cy="8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6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6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0" name="Freeform 960"/>
              <p:cNvSpPr>
                <a:spLocks/>
              </p:cNvSpPr>
              <p:nvPr/>
            </p:nvSpPr>
            <p:spPr bwMode="auto">
              <a:xfrm>
                <a:off x="1006" y="2694"/>
                <a:ext cx="5" cy="8"/>
              </a:xfrm>
              <a:custGeom>
                <a:avLst/>
                <a:gdLst>
                  <a:gd name="T0" fmla="*/ 14 w 19"/>
                  <a:gd name="T1" fmla="*/ 31 h 31"/>
                  <a:gd name="T2" fmla="*/ 0 w 19"/>
                  <a:gd name="T3" fmla="*/ 28 h 31"/>
                  <a:gd name="T4" fmla="*/ 7 w 19"/>
                  <a:gd name="T5" fmla="*/ 0 h 31"/>
                  <a:gd name="T6" fmla="*/ 19 w 19"/>
                  <a:gd name="T7" fmla="*/ 4 h 31"/>
                  <a:gd name="T8" fmla="*/ 14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1" name="Freeform 961"/>
              <p:cNvSpPr>
                <a:spLocks/>
              </p:cNvSpPr>
              <p:nvPr/>
            </p:nvSpPr>
            <p:spPr bwMode="auto">
              <a:xfrm>
                <a:off x="1004" y="2704"/>
                <a:ext cx="5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8 h 30"/>
                  <a:gd name="T4" fmla="*/ 7 w 19"/>
                  <a:gd name="T5" fmla="*/ 0 h 30"/>
                  <a:gd name="T6" fmla="*/ 19 w 19"/>
                  <a:gd name="T7" fmla="*/ 4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19" y="4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2" name="Freeform 962"/>
              <p:cNvSpPr>
                <a:spLocks/>
              </p:cNvSpPr>
              <p:nvPr/>
            </p:nvSpPr>
            <p:spPr bwMode="auto">
              <a:xfrm>
                <a:off x="1002" y="2715"/>
                <a:ext cx="5" cy="7"/>
              </a:xfrm>
              <a:custGeom>
                <a:avLst/>
                <a:gdLst>
                  <a:gd name="T0" fmla="*/ 14 w 21"/>
                  <a:gd name="T1" fmla="*/ 30 h 30"/>
                  <a:gd name="T2" fmla="*/ 0 w 21"/>
                  <a:gd name="T3" fmla="*/ 26 h 30"/>
                  <a:gd name="T4" fmla="*/ 7 w 21"/>
                  <a:gd name="T5" fmla="*/ 0 h 30"/>
                  <a:gd name="T6" fmla="*/ 21 w 21"/>
                  <a:gd name="T7" fmla="*/ 2 h 30"/>
                  <a:gd name="T8" fmla="*/ 14 w 21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4" y="30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3" name="Freeform 963"/>
              <p:cNvSpPr>
                <a:spLocks/>
              </p:cNvSpPr>
              <p:nvPr/>
            </p:nvSpPr>
            <p:spPr bwMode="auto">
              <a:xfrm>
                <a:off x="999" y="2725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7 h 31"/>
                  <a:gd name="T4" fmla="*/ 7 w 21"/>
                  <a:gd name="T5" fmla="*/ 0 h 31"/>
                  <a:gd name="T6" fmla="*/ 21 w 21"/>
                  <a:gd name="T7" fmla="*/ 3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21" y="3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4" name="Freeform 964"/>
              <p:cNvSpPr>
                <a:spLocks/>
              </p:cNvSpPr>
              <p:nvPr/>
            </p:nvSpPr>
            <p:spPr bwMode="auto">
              <a:xfrm>
                <a:off x="997" y="2735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5" name="Freeform 965"/>
              <p:cNvSpPr>
                <a:spLocks/>
              </p:cNvSpPr>
              <p:nvPr/>
            </p:nvSpPr>
            <p:spPr bwMode="auto">
              <a:xfrm>
                <a:off x="995" y="2745"/>
                <a:ext cx="5" cy="8"/>
              </a:xfrm>
              <a:custGeom>
                <a:avLst/>
                <a:gdLst>
                  <a:gd name="T0" fmla="*/ 13 w 19"/>
                  <a:gd name="T1" fmla="*/ 29 h 29"/>
                  <a:gd name="T2" fmla="*/ 0 w 19"/>
                  <a:gd name="T3" fmla="*/ 26 h 29"/>
                  <a:gd name="T4" fmla="*/ 5 w 19"/>
                  <a:gd name="T5" fmla="*/ 0 h 29"/>
                  <a:gd name="T6" fmla="*/ 19 w 19"/>
                  <a:gd name="T7" fmla="*/ 2 h 29"/>
                  <a:gd name="T8" fmla="*/ 13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3" y="29"/>
                    </a:moveTo>
                    <a:lnTo>
                      <a:pt x="0" y="26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6" name="Freeform 966"/>
              <p:cNvSpPr>
                <a:spLocks/>
              </p:cNvSpPr>
              <p:nvPr/>
            </p:nvSpPr>
            <p:spPr bwMode="auto">
              <a:xfrm>
                <a:off x="993" y="2755"/>
                <a:ext cx="5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7" name="Freeform 967"/>
              <p:cNvSpPr>
                <a:spLocks/>
              </p:cNvSpPr>
              <p:nvPr/>
            </p:nvSpPr>
            <p:spPr bwMode="auto">
              <a:xfrm>
                <a:off x="991" y="2766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6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6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8" name="Freeform 968"/>
              <p:cNvSpPr>
                <a:spLocks/>
              </p:cNvSpPr>
              <p:nvPr/>
            </p:nvSpPr>
            <p:spPr bwMode="auto">
              <a:xfrm>
                <a:off x="989" y="2776"/>
                <a:ext cx="4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09" name="Freeform 969"/>
              <p:cNvSpPr>
                <a:spLocks/>
              </p:cNvSpPr>
              <p:nvPr/>
            </p:nvSpPr>
            <p:spPr bwMode="auto">
              <a:xfrm>
                <a:off x="986" y="2786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0" name="Freeform 970"/>
              <p:cNvSpPr>
                <a:spLocks/>
              </p:cNvSpPr>
              <p:nvPr/>
            </p:nvSpPr>
            <p:spPr bwMode="auto">
              <a:xfrm>
                <a:off x="984" y="2796"/>
                <a:ext cx="5" cy="7"/>
              </a:xfrm>
              <a:custGeom>
                <a:avLst/>
                <a:gdLst>
                  <a:gd name="T0" fmla="*/ 14 w 21"/>
                  <a:gd name="T1" fmla="*/ 31 h 31"/>
                  <a:gd name="T2" fmla="*/ 0 w 21"/>
                  <a:gd name="T3" fmla="*/ 28 h 31"/>
                  <a:gd name="T4" fmla="*/ 7 w 21"/>
                  <a:gd name="T5" fmla="*/ 0 h 31"/>
                  <a:gd name="T6" fmla="*/ 21 w 21"/>
                  <a:gd name="T7" fmla="*/ 4 h 31"/>
                  <a:gd name="T8" fmla="*/ 14 w 21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1">
                    <a:moveTo>
                      <a:pt x="14" y="31"/>
                    </a:moveTo>
                    <a:lnTo>
                      <a:pt x="0" y="28"/>
                    </a:lnTo>
                    <a:lnTo>
                      <a:pt x="7" y="0"/>
                    </a:lnTo>
                    <a:lnTo>
                      <a:pt x="21" y="4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1" name="Freeform 971"/>
              <p:cNvSpPr>
                <a:spLocks/>
              </p:cNvSpPr>
              <p:nvPr/>
            </p:nvSpPr>
            <p:spPr bwMode="auto">
              <a:xfrm>
                <a:off x="982" y="2806"/>
                <a:ext cx="5" cy="8"/>
              </a:xfrm>
              <a:custGeom>
                <a:avLst/>
                <a:gdLst>
                  <a:gd name="T0" fmla="*/ 12 w 19"/>
                  <a:gd name="T1" fmla="*/ 30 h 30"/>
                  <a:gd name="T2" fmla="*/ 0 w 19"/>
                  <a:gd name="T3" fmla="*/ 28 h 30"/>
                  <a:gd name="T4" fmla="*/ 5 w 19"/>
                  <a:gd name="T5" fmla="*/ 0 h 30"/>
                  <a:gd name="T6" fmla="*/ 19 w 19"/>
                  <a:gd name="T7" fmla="*/ 4 h 30"/>
                  <a:gd name="T8" fmla="*/ 12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2" y="30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4"/>
                    </a:lnTo>
                    <a:lnTo>
                      <a:pt x="12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2" name="Freeform 972"/>
              <p:cNvSpPr>
                <a:spLocks/>
              </p:cNvSpPr>
              <p:nvPr/>
            </p:nvSpPr>
            <p:spPr bwMode="auto">
              <a:xfrm>
                <a:off x="980" y="2816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8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8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3" name="Freeform 973"/>
              <p:cNvSpPr>
                <a:spLocks/>
              </p:cNvSpPr>
              <p:nvPr/>
            </p:nvSpPr>
            <p:spPr bwMode="auto">
              <a:xfrm>
                <a:off x="978" y="2826"/>
                <a:ext cx="5" cy="8"/>
              </a:xfrm>
              <a:custGeom>
                <a:avLst/>
                <a:gdLst>
                  <a:gd name="T0" fmla="*/ 13 w 19"/>
                  <a:gd name="T1" fmla="*/ 31 h 31"/>
                  <a:gd name="T2" fmla="*/ 0 w 19"/>
                  <a:gd name="T3" fmla="*/ 27 h 31"/>
                  <a:gd name="T4" fmla="*/ 5 w 19"/>
                  <a:gd name="T5" fmla="*/ 0 h 31"/>
                  <a:gd name="T6" fmla="*/ 19 w 19"/>
                  <a:gd name="T7" fmla="*/ 3 h 31"/>
                  <a:gd name="T8" fmla="*/ 13 w 19"/>
                  <a:gd name="T9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1">
                    <a:moveTo>
                      <a:pt x="13" y="31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1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4" name="Freeform 974"/>
              <p:cNvSpPr>
                <a:spLocks/>
              </p:cNvSpPr>
              <p:nvPr/>
            </p:nvSpPr>
            <p:spPr bwMode="auto">
              <a:xfrm>
                <a:off x="976" y="2836"/>
                <a:ext cx="4" cy="8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2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2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5" name="Freeform 975"/>
              <p:cNvSpPr>
                <a:spLocks/>
              </p:cNvSpPr>
              <p:nvPr/>
            </p:nvSpPr>
            <p:spPr bwMode="auto">
              <a:xfrm>
                <a:off x="973" y="2847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6 h 29"/>
                  <a:gd name="T4" fmla="*/ 7 w 19"/>
                  <a:gd name="T5" fmla="*/ 0 h 29"/>
                  <a:gd name="T6" fmla="*/ 19 w 19"/>
                  <a:gd name="T7" fmla="*/ 2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19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6" name="Freeform 976"/>
              <p:cNvSpPr>
                <a:spLocks/>
              </p:cNvSpPr>
              <p:nvPr/>
            </p:nvSpPr>
            <p:spPr bwMode="auto">
              <a:xfrm>
                <a:off x="971" y="2857"/>
                <a:ext cx="5" cy="7"/>
              </a:xfrm>
              <a:custGeom>
                <a:avLst/>
                <a:gdLst>
                  <a:gd name="T0" fmla="*/ 14 w 19"/>
                  <a:gd name="T1" fmla="*/ 30 h 30"/>
                  <a:gd name="T2" fmla="*/ 0 w 19"/>
                  <a:gd name="T3" fmla="*/ 27 h 30"/>
                  <a:gd name="T4" fmla="*/ 7 w 19"/>
                  <a:gd name="T5" fmla="*/ 0 h 30"/>
                  <a:gd name="T6" fmla="*/ 19 w 19"/>
                  <a:gd name="T7" fmla="*/ 3 h 30"/>
                  <a:gd name="T8" fmla="*/ 14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4" y="30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7" name="Freeform 977"/>
              <p:cNvSpPr>
                <a:spLocks/>
              </p:cNvSpPr>
              <p:nvPr/>
            </p:nvSpPr>
            <p:spPr bwMode="auto">
              <a:xfrm>
                <a:off x="969" y="2867"/>
                <a:ext cx="5" cy="7"/>
              </a:xfrm>
              <a:custGeom>
                <a:avLst/>
                <a:gdLst>
                  <a:gd name="T0" fmla="*/ 14 w 19"/>
                  <a:gd name="T1" fmla="*/ 29 h 29"/>
                  <a:gd name="T2" fmla="*/ 0 w 19"/>
                  <a:gd name="T3" fmla="*/ 27 h 29"/>
                  <a:gd name="T4" fmla="*/ 7 w 19"/>
                  <a:gd name="T5" fmla="*/ 0 h 29"/>
                  <a:gd name="T6" fmla="*/ 19 w 19"/>
                  <a:gd name="T7" fmla="*/ 3 h 29"/>
                  <a:gd name="T8" fmla="*/ 14 w 19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9">
                    <a:moveTo>
                      <a:pt x="14" y="29"/>
                    </a:moveTo>
                    <a:lnTo>
                      <a:pt x="0" y="27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8" name="Freeform 978"/>
              <p:cNvSpPr>
                <a:spLocks/>
              </p:cNvSpPr>
              <p:nvPr/>
            </p:nvSpPr>
            <p:spPr bwMode="auto">
              <a:xfrm>
                <a:off x="967" y="2877"/>
                <a:ext cx="5" cy="8"/>
              </a:xfrm>
              <a:custGeom>
                <a:avLst/>
                <a:gdLst>
                  <a:gd name="T0" fmla="*/ 14 w 21"/>
                  <a:gd name="T1" fmla="*/ 29 h 29"/>
                  <a:gd name="T2" fmla="*/ 0 w 21"/>
                  <a:gd name="T3" fmla="*/ 26 h 29"/>
                  <a:gd name="T4" fmla="*/ 7 w 21"/>
                  <a:gd name="T5" fmla="*/ 0 h 29"/>
                  <a:gd name="T6" fmla="*/ 21 w 21"/>
                  <a:gd name="T7" fmla="*/ 2 h 29"/>
                  <a:gd name="T8" fmla="*/ 14 w 21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4" y="29"/>
                    </a:moveTo>
                    <a:lnTo>
                      <a:pt x="0" y="26"/>
                    </a:lnTo>
                    <a:lnTo>
                      <a:pt x="7" y="0"/>
                    </a:lnTo>
                    <a:lnTo>
                      <a:pt x="21" y="2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19" name="Freeform 979"/>
              <p:cNvSpPr>
                <a:spLocks/>
              </p:cNvSpPr>
              <p:nvPr/>
            </p:nvSpPr>
            <p:spPr bwMode="auto">
              <a:xfrm>
                <a:off x="965" y="2887"/>
                <a:ext cx="4" cy="8"/>
              </a:xfrm>
              <a:custGeom>
                <a:avLst/>
                <a:gdLst>
                  <a:gd name="T0" fmla="*/ 13 w 19"/>
                  <a:gd name="T1" fmla="*/ 30 h 30"/>
                  <a:gd name="T2" fmla="*/ 0 w 19"/>
                  <a:gd name="T3" fmla="*/ 27 h 30"/>
                  <a:gd name="T4" fmla="*/ 5 w 19"/>
                  <a:gd name="T5" fmla="*/ 0 h 30"/>
                  <a:gd name="T6" fmla="*/ 19 w 19"/>
                  <a:gd name="T7" fmla="*/ 3 h 30"/>
                  <a:gd name="T8" fmla="*/ 13 w 19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30">
                    <a:moveTo>
                      <a:pt x="13" y="30"/>
                    </a:moveTo>
                    <a:lnTo>
                      <a:pt x="0" y="27"/>
                    </a:lnTo>
                    <a:lnTo>
                      <a:pt x="5" y="0"/>
                    </a:lnTo>
                    <a:lnTo>
                      <a:pt x="19" y="3"/>
                    </a:lnTo>
                    <a:lnTo>
                      <a:pt x="13" y="3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0" name="Freeform 980"/>
              <p:cNvSpPr>
                <a:spLocks/>
              </p:cNvSpPr>
              <p:nvPr/>
            </p:nvSpPr>
            <p:spPr bwMode="auto">
              <a:xfrm>
                <a:off x="963" y="2897"/>
                <a:ext cx="4" cy="192"/>
              </a:xfrm>
              <a:custGeom>
                <a:avLst/>
                <a:gdLst>
                  <a:gd name="T0" fmla="*/ 13 w 17"/>
                  <a:gd name="T1" fmla="*/ 0 h 767"/>
                  <a:gd name="T2" fmla="*/ 17 w 17"/>
                  <a:gd name="T3" fmla="*/ 767 h 767"/>
                  <a:gd name="T4" fmla="*/ 3 w 17"/>
                  <a:gd name="T5" fmla="*/ 767 h 767"/>
                  <a:gd name="T6" fmla="*/ 0 w 17"/>
                  <a:gd name="T7" fmla="*/ 0 h 767"/>
                  <a:gd name="T8" fmla="*/ 13 w 17"/>
                  <a:gd name="T9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67">
                    <a:moveTo>
                      <a:pt x="13" y="0"/>
                    </a:moveTo>
                    <a:lnTo>
                      <a:pt x="17" y="767"/>
                    </a:lnTo>
                    <a:lnTo>
                      <a:pt x="3" y="767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1" name="Freeform 981"/>
              <p:cNvSpPr>
                <a:spLocks/>
              </p:cNvSpPr>
              <p:nvPr/>
            </p:nvSpPr>
            <p:spPr bwMode="auto">
              <a:xfrm>
                <a:off x="1599" y="3089"/>
                <a:ext cx="75" cy="703"/>
              </a:xfrm>
              <a:custGeom>
                <a:avLst/>
                <a:gdLst>
                  <a:gd name="T0" fmla="*/ 14 w 298"/>
                  <a:gd name="T1" fmla="*/ 0 h 2813"/>
                  <a:gd name="T2" fmla="*/ 298 w 298"/>
                  <a:gd name="T3" fmla="*/ 2812 h 2813"/>
                  <a:gd name="T4" fmla="*/ 285 w 298"/>
                  <a:gd name="T5" fmla="*/ 2813 h 2813"/>
                  <a:gd name="T6" fmla="*/ 0 w 298"/>
                  <a:gd name="T7" fmla="*/ 1 h 2813"/>
                  <a:gd name="T8" fmla="*/ 14 w 298"/>
                  <a:gd name="T9" fmla="*/ 0 h 2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2813">
                    <a:moveTo>
                      <a:pt x="14" y="0"/>
                    </a:moveTo>
                    <a:lnTo>
                      <a:pt x="298" y="2812"/>
                    </a:lnTo>
                    <a:lnTo>
                      <a:pt x="285" y="2813"/>
                    </a:lnTo>
                    <a:lnTo>
                      <a:pt x="0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2" name="Freeform 982"/>
              <p:cNvSpPr>
                <a:spLocks/>
              </p:cNvSpPr>
              <p:nvPr/>
            </p:nvSpPr>
            <p:spPr bwMode="auto">
              <a:xfrm>
                <a:off x="964" y="3088"/>
                <a:ext cx="391" cy="749"/>
              </a:xfrm>
              <a:custGeom>
                <a:avLst/>
                <a:gdLst>
                  <a:gd name="T0" fmla="*/ 12 w 1564"/>
                  <a:gd name="T1" fmla="*/ 0 h 2996"/>
                  <a:gd name="T2" fmla="*/ 1564 w 1564"/>
                  <a:gd name="T3" fmla="*/ 2989 h 2996"/>
                  <a:gd name="T4" fmla="*/ 1552 w 1564"/>
                  <a:gd name="T5" fmla="*/ 2996 h 2996"/>
                  <a:gd name="T6" fmla="*/ 0 w 1564"/>
                  <a:gd name="T7" fmla="*/ 6 h 2996"/>
                  <a:gd name="T8" fmla="*/ 12 w 1564"/>
                  <a:gd name="T9" fmla="*/ 0 h 2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4" h="2996">
                    <a:moveTo>
                      <a:pt x="12" y="0"/>
                    </a:moveTo>
                    <a:lnTo>
                      <a:pt x="1564" y="2989"/>
                    </a:lnTo>
                    <a:lnTo>
                      <a:pt x="1552" y="299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3" name="Freeform 983"/>
              <p:cNvSpPr>
                <a:spLocks/>
              </p:cNvSpPr>
              <p:nvPr/>
            </p:nvSpPr>
            <p:spPr bwMode="auto">
              <a:xfrm>
                <a:off x="2495" y="3089"/>
                <a:ext cx="209" cy="775"/>
              </a:xfrm>
              <a:custGeom>
                <a:avLst/>
                <a:gdLst>
                  <a:gd name="T0" fmla="*/ 13 w 839"/>
                  <a:gd name="T1" fmla="*/ 0 h 3103"/>
                  <a:gd name="T2" fmla="*/ 839 w 839"/>
                  <a:gd name="T3" fmla="*/ 3100 h 3103"/>
                  <a:gd name="T4" fmla="*/ 825 w 839"/>
                  <a:gd name="T5" fmla="*/ 3103 h 3103"/>
                  <a:gd name="T6" fmla="*/ 0 w 839"/>
                  <a:gd name="T7" fmla="*/ 4 h 3103"/>
                  <a:gd name="T8" fmla="*/ 13 w 839"/>
                  <a:gd name="T9" fmla="*/ 0 h 3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9" h="3103">
                    <a:moveTo>
                      <a:pt x="13" y="0"/>
                    </a:moveTo>
                    <a:lnTo>
                      <a:pt x="839" y="3100"/>
                    </a:lnTo>
                    <a:lnTo>
                      <a:pt x="825" y="3103"/>
                    </a:ln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4" name="Freeform 984"/>
              <p:cNvSpPr>
                <a:spLocks/>
              </p:cNvSpPr>
              <p:nvPr/>
            </p:nvSpPr>
            <p:spPr bwMode="auto">
              <a:xfrm>
                <a:off x="3813" y="3088"/>
                <a:ext cx="350" cy="193"/>
              </a:xfrm>
              <a:custGeom>
                <a:avLst/>
                <a:gdLst>
                  <a:gd name="T0" fmla="*/ 7 w 1403"/>
                  <a:gd name="T1" fmla="*/ 0 h 772"/>
                  <a:gd name="T2" fmla="*/ 1403 w 1403"/>
                  <a:gd name="T3" fmla="*/ 760 h 772"/>
                  <a:gd name="T4" fmla="*/ 1397 w 1403"/>
                  <a:gd name="T5" fmla="*/ 772 h 772"/>
                  <a:gd name="T6" fmla="*/ 0 w 1403"/>
                  <a:gd name="T7" fmla="*/ 11 h 772"/>
                  <a:gd name="T8" fmla="*/ 7 w 1403"/>
                  <a:gd name="T9" fmla="*/ 0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3" h="772">
                    <a:moveTo>
                      <a:pt x="7" y="0"/>
                    </a:moveTo>
                    <a:lnTo>
                      <a:pt x="1403" y="760"/>
                    </a:lnTo>
                    <a:lnTo>
                      <a:pt x="1397" y="772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5" name="Freeform 985"/>
              <p:cNvSpPr>
                <a:spLocks/>
              </p:cNvSpPr>
              <p:nvPr/>
            </p:nvSpPr>
            <p:spPr bwMode="auto">
              <a:xfrm>
                <a:off x="4673" y="3088"/>
                <a:ext cx="96" cy="128"/>
              </a:xfrm>
              <a:custGeom>
                <a:avLst/>
                <a:gdLst>
                  <a:gd name="T0" fmla="*/ 11 w 381"/>
                  <a:gd name="T1" fmla="*/ 0 h 510"/>
                  <a:gd name="T2" fmla="*/ 381 w 381"/>
                  <a:gd name="T3" fmla="*/ 503 h 510"/>
                  <a:gd name="T4" fmla="*/ 370 w 381"/>
                  <a:gd name="T5" fmla="*/ 510 h 510"/>
                  <a:gd name="T6" fmla="*/ 0 w 381"/>
                  <a:gd name="T7" fmla="*/ 9 h 510"/>
                  <a:gd name="T8" fmla="*/ 11 w 381"/>
                  <a:gd name="T9" fmla="*/ 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1" h="510">
                    <a:moveTo>
                      <a:pt x="11" y="0"/>
                    </a:moveTo>
                    <a:lnTo>
                      <a:pt x="381" y="503"/>
                    </a:lnTo>
                    <a:lnTo>
                      <a:pt x="370" y="510"/>
                    </a:lnTo>
                    <a:lnTo>
                      <a:pt x="0" y="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6" name="Freeform 986"/>
              <p:cNvSpPr>
                <a:spLocks/>
              </p:cNvSpPr>
              <p:nvPr/>
            </p:nvSpPr>
            <p:spPr bwMode="auto">
              <a:xfrm>
                <a:off x="2494" y="2897"/>
                <a:ext cx="4" cy="192"/>
              </a:xfrm>
              <a:custGeom>
                <a:avLst/>
                <a:gdLst>
                  <a:gd name="T0" fmla="*/ 12 w 16"/>
                  <a:gd name="T1" fmla="*/ 0 h 767"/>
                  <a:gd name="T2" fmla="*/ 16 w 16"/>
                  <a:gd name="T3" fmla="*/ 767 h 767"/>
                  <a:gd name="T4" fmla="*/ 2 w 16"/>
                  <a:gd name="T5" fmla="*/ 767 h 767"/>
                  <a:gd name="T6" fmla="*/ 0 w 16"/>
                  <a:gd name="T7" fmla="*/ 0 h 767"/>
                  <a:gd name="T8" fmla="*/ 12 w 16"/>
                  <a:gd name="T9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67">
                    <a:moveTo>
                      <a:pt x="12" y="0"/>
                    </a:moveTo>
                    <a:lnTo>
                      <a:pt x="16" y="767"/>
                    </a:lnTo>
                    <a:lnTo>
                      <a:pt x="2" y="767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7" name="Freeform 987"/>
              <p:cNvSpPr>
                <a:spLocks/>
              </p:cNvSpPr>
              <p:nvPr/>
            </p:nvSpPr>
            <p:spPr bwMode="auto">
              <a:xfrm>
                <a:off x="4672" y="2897"/>
                <a:ext cx="4" cy="192"/>
              </a:xfrm>
              <a:custGeom>
                <a:avLst/>
                <a:gdLst>
                  <a:gd name="T0" fmla="*/ 14 w 17"/>
                  <a:gd name="T1" fmla="*/ 0 h 767"/>
                  <a:gd name="T2" fmla="*/ 17 w 17"/>
                  <a:gd name="T3" fmla="*/ 767 h 767"/>
                  <a:gd name="T4" fmla="*/ 3 w 17"/>
                  <a:gd name="T5" fmla="*/ 767 h 767"/>
                  <a:gd name="T6" fmla="*/ 0 w 17"/>
                  <a:gd name="T7" fmla="*/ 0 h 767"/>
                  <a:gd name="T8" fmla="*/ 14 w 17"/>
                  <a:gd name="T9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67">
                    <a:moveTo>
                      <a:pt x="14" y="0"/>
                    </a:moveTo>
                    <a:lnTo>
                      <a:pt x="17" y="767"/>
                    </a:lnTo>
                    <a:lnTo>
                      <a:pt x="3" y="767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8" name="Freeform 988"/>
              <p:cNvSpPr>
                <a:spLocks/>
              </p:cNvSpPr>
              <p:nvPr/>
            </p:nvSpPr>
            <p:spPr bwMode="auto">
              <a:xfrm>
                <a:off x="5158" y="3136"/>
                <a:ext cx="144" cy="7"/>
              </a:xfrm>
              <a:custGeom>
                <a:avLst/>
                <a:gdLst>
                  <a:gd name="T0" fmla="*/ 577 w 577"/>
                  <a:gd name="T1" fmla="*/ 0 h 29"/>
                  <a:gd name="T2" fmla="*/ 0 w 577"/>
                  <a:gd name="T3" fmla="*/ 3 h 29"/>
                  <a:gd name="T4" fmla="*/ 0 w 577"/>
                  <a:gd name="T5" fmla="*/ 29 h 29"/>
                  <a:gd name="T6" fmla="*/ 577 w 577"/>
                  <a:gd name="T7" fmla="*/ 27 h 29"/>
                  <a:gd name="T8" fmla="*/ 577 w 577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7" h="29">
                    <a:moveTo>
                      <a:pt x="577" y="0"/>
                    </a:moveTo>
                    <a:lnTo>
                      <a:pt x="0" y="3"/>
                    </a:lnTo>
                    <a:lnTo>
                      <a:pt x="0" y="29"/>
                    </a:lnTo>
                    <a:lnTo>
                      <a:pt x="577" y="27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29" name="Freeform 989"/>
              <p:cNvSpPr>
                <a:spLocks/>
              </p:cNvSpPr>
              <p:nvPr/>
            </p:nvSpPr>
            <p:spPr bwMode="auto">
              <a:xfrm>
                <a:off x="5309" y="3082"/>
                <a:ext cx="67" cy="123"/>
              </a:xfrm>
              <a:custGeom>
                <a:avLst/>
                <a:gdLst>
                  <a:gd name="T0" fmla="*/ 170 w 170"/>
                  <a:gd name="T1" fmla="*/ 84 h 169"/>
                  <a:gd name="T2" fmla="*/ 0 w 170"/>
                  <a:gd name="T3" fmla="*/ 0 h 169"/>
                  <a:gd name="T4" fmla="*/ 2 w 170"/>
                  <a:gd name="T5" fmla="*/ 169 h 169"/>
                  <a:gd name="T6" fmla="*/ 170 w 170"/>
                  <a:gd name="T7" fmla="*/ 84 h 169"/>
                  <a:gd name="T8" fmla="*/ 170 w 170"/>
                  <a:gd name="T9" fmla="*/ 8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69">
                    <a:moveTo>
                      <a:pt x="170" y="84"/>
                    </a:moveTo>
                    <a:lnTo>
                      <a:pt x="0" y="0"/>
                    </a:lnTo>
                    <a:lnTo>
                      <a:pt x="2" y="169"/>
                    </a:lnTo>
                    <a:lnTo>
                      <a:pt x="170" y="84"/>
                    </a:lnTo>
                    <a:lnTo>
                      <a:pt x="170" y="8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31" name="Rectangle 991"/>
              <p:cNvSpPr>
                <a:spLocks noChangeArrowheads="1"/>
              </p:cNvSpPr>
              <p:nvPr/>
            </p:nvSpPr>
            <p:spPr bwMode="auto">
              <a:xfrm>
                <a:off x="200" y="2931"/>
                <a:ext cx="851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Topsoil Replaced/</a:t>
                </a:r>
              </a:p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Revegetation</a:t>
                </a:r>
              </a:p>
            </p:txBody>
          </p:sp>
          <p:sp>
            <p:nvSpPr>
              <p:cNvPr id="621732" name="Rectangle 992"/>
              <p:cNvSpPr>
                <a:spLocks noChangeArrowheads="1"/>
              </p:cNvSpPr>
              <p:nvPr/>
            </p:nvSpPr>
            <p:spPr bwMode="auto">
              <a:xfrm>
                <a:off x="1125" y="2934"/>
                <a:ext cx="416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Regrade</a:t>
                </a:r>
              </a:p>
            </p:txBody>
          </p:sp>
          <p:sp>
            <p:nvSpPr>
              <p:cNvPr id="621733" name="Rectangle 993"/>
              <p:cNvSpPr>
                <a:spLocks noChangeArrowheads="1"/>
              </p:cNvSpPr>
              <p:nvPr/>
            </p:nvSpPr>
            <p:spPr bwMode="auto">
              <a:xfrm>
                <a:off x="1821" y="2947"/>
                <a:ext cx="526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Backfilling</a:t>
                </a:r>
              </a:p>
            </p:txBody>
          </p:sp>
          <p:sp>
            <p:nvSpPr>
              <p:cNvPr id="621734" name="Rectangle 994"/>
              <p:cNvSpPr>
                <a:spLocks noChangeArrowheads="1"/>
              </p:cNvSpPr>
              <p:nvPr/>
            </p:nvSpPr>
            <p:spPr bwMode="auto">
              <a:xfrm>
                <a:off x="2881" y="2940"/>
                <a:ext cx="629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Active Pit</a:t>
                </a:r>
              </a:p>
            </p:txBody>
          </p:sp>
          <p:sp>
            <p:nvSpPr>
              <p:cNvPr id="621735" name="Freeform 995"/>
              <p:cNvSpPr>
                <a:spLocks noEditPoints="1"/>
              </p:cNvSpPr>
              <p:nvPr/>
            </p:nvSpPr>
            <p:spPr bwMode="auto">
              <a:xfrm>
                <a:off x="2714" y="2472"/>
                <a:ext cx="47" cy="59"/>
              </a:xfrm>
              <a:custGeom>
                <a:avLst/>
                <a:gdLst>
                  <a:gd name="T0" fmla="*/ 17 w 187"/>
                  <a:gd name="T1" fmla="*/ 225 h 238"/>
                  <a:gd name="T2" fmla="*/ 9 w 187"/>
                  <a:gd name="T3" fmla="*/ 222 h 238"/>
                  <a:gd name="T4" fmla="*/ 4 w 187"/>
                  <a:gd name="T5" fmla="*/ 216 h 238"/>
                  <a:gd name="T6" fmla="*/ 0 w 187"/>
                  <a:gd name="T7" fmla="*/ 210 h 238"/>
                  <a:gd name="T8" fmla="*/ 0 w 187"/>
                  <a:gd name="T9" fmla="*/ 197 h 238"/>
                  <a:gd name="T10" fmla="*/ 2 w 187"/>
                  <a:gd name="T11" fmla="*/ 175 h 238"/>
                  <a:gd name="T12" fmla="*/ 3 w 187"/>
                  <a:gd name="T13" fmla="*/ 148 h 238"/>
                  <a:gd name="T14" fmla="*/ 3 w 187"/>
                  <a:gd name="T15" fmla="*/ 127 h 238"/>
                  <a:gd name="T16" fmla="*/ 3 w 187"/>
                  <a:gd name="T17" fmla="*/ 110 h 238"/>
                  <a:gd name="T18" fmla="*/ 3 w 187"/>
                  <a:gd name="T19" fmla="*/ 86 h 238"/>
                  <a:gd name="T20" fmla="*/ 3 w 187"/>
                  <a:gd name="T21" fmla="*/ 56 h 238"/>
                  <a:gd name="T22" fmla="*/ 2 w 187"/>
                  <a:gd name="T23" fmla="*/ 33 h 238"/>
                  <a:gd name="T24" fmla="*/ 3 w 187"/>
                  <a:gd name="T25" fmla="*/ 19 h 238"/>
                  <a:gd name="T26" fmla="*/ 7 w 187"/>
                  <a:gd name="T27" fmla="*/ 11 h 238"/>
                  <a:gd name="T28" fmla="*/ 13 w 187"/>
                  <a:gd name="T29" fmla="*/ 3 h 238"/>
                  <a:gd name="T30" fmla="*/ 22 w 187"/>
                  <a:gd name="T31" fmla="*/ 0 h 238"/>
                  <a:gd name="T32" fmla="*/ 35 w 187"/>
                  <a:gd name="T33" fmla="*/ 2 h 238"/>
                  <a:gd name="T34" fmla="*/ 69 w 187"/>
                  <a:gd name="T35" fmla="*/ 16 h 238"/>
                  <a:gd name="T36" fmla="*/ 98 w 187"/>
                  <a:gd name="T37" fmla="*/ 28 h 238"/>
                  <a:gd name="T38" fmla="*/ 135 w 187"/>
                  <a:gd name="T39" fmla="*/ 49 h 238"/>
                  <a:gd name="T40" fmla="*/ 159 w 187"/>
                  <a:gd name="T41" fmla="*/ 71 h 238"/>
                  <a:gd name="T42" fmla="*/ 173 w 187"/>
                  <a:gd name="T43" fmla="*/ 90 h 238"/>
                  <a:gd name="T44" fmla="*/ 182 w 187"/>
                  <a:gd name="T45" fmla="*/ 108 h 238"/>
                  <a:gd name="T46" fmla="*/ 187 w 187"/>
                  <a:gd name="T47" fmla="*/ 128 h 238"/>
                  <a:gd name="T48" fmla="*/ 186 w 187"/>
                  <a:gd name="T49" fmla="*/ 151 h 238"/>
                  <a:gd name="T50" fmla="*/ 181 w 187"/>
                  <a:gd name="T51" fmla="*/ 174 h 238"/>
                  <a:gd name="T52" fmla="*/ 168 w 187"/>
                  <a:gd name="T53" fmla="*/ 197 h 238"/>
                  <a:gd name="T54" fmla="*/ 150 w 187"/>
                  <a:gd name="T55" fmla="*/ 215 h 238"/>
                  <a:gd name="T56" fmla="*/ 134 w 187"/>
                  <a:gd name="T57" fmla="*/ 226 h 238"/>
                  <a:gd name="T58" fmla="*/ 120 w 187"/>
                  <a:gd name="T59" fmla="*/ 232 h 238"/>
                  <a:gd name="T60" fmla="*/ 93 w 187"/>
                  <a:gd name="T61" fmla="*/ 238 h 238"/>
                  <a:gd name="T62" fmla="*/ 60 w 187"/>
                  <a:gd name="T63" fmla="*/ 238 h 238"/>
                  <a:gd name="T64" fmla="*/ 32 w 187"/>
                  <a:gd name="T65" fmla="*/ 231 h 238"/>
                  <a:gd name="T66" fmla="*/ 103 w 187"/>
                  <a:gd name="T67" fmla="*/ 77 h 238"/>
                  <a:gd name="T68" fmla="*/ 80 w 187"/>
                  <a:gd name="T69" fmla="*/ 66 h 238"/>
                  <a:gd name="T70" fmla="*/ 42 w 187"/>
                  <a:gd name="T71" fmla="*/ 49 h 238"/>
                  <a:gd name="T72" fmla="*/ 49 w 187"/>
                  <a:gd name="T73" fmla="*/ 196 h 238"/>
                  <a:gd name="T74" fmla="*/ 63 w 187"/>
                  <a:gd name="T75" fmla="*/ 199 h 238"/>
                  <a:gd name="T76" fmla="*/ 87 w 187"/>
                  <a:gd name="T77" fmla="*/ 198 h 238"/>
                  <a:gd name="T78" fmla="*/ 110 w 187"/>
                  <a:gd name="T79" fmla="*/ 194 h 238"/>
                  <a:gd name="T80" fmla="*/ 124 w 187"/>
                  <a:gd name="T81" fmla="*/ 187 h 238"/>
                  <a:gd name="T82" fmla="*/ 134 w 187"/>
                  <a:gd name="T83" fmla="*/ 175 h 238"/>
                  <a:gd name="T84" fmla="*/ 142 w 187"/>
                  <a:gd name="T85" fmla="*/ 161 h 238"/>
                  <a:gd name="T86" fmla="*/ 145 w 187"/>
                  <a:gd name="T87" fmla="*/ 146 h 238"/>
                  <a:gd name="T88" fmla="*/ 145 w 187"/>
                  <a:gd name="T89" fmla="*/ 131 h 238"/>
                  <a:gd name="T90" fmla="*/ 140 w 187"/>
                  <a:gd name="T91" fmla="*/ 113 h 238"/>
                  <a:gd name="T92" fmla="*/ 129 w 187"/>
                  <a:gd name="T93" fmla="*/ 98 h 238"/>
                  <a:gd name="T94" fmla="*/ 114 w 187"/>
                  <a:gd name="T95" fmla="*/ 8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7" h="238">
                    <a:moveTo>
                      <a:pt x="21" y="225"/>
                    </a:moveTo>
                    <a:lnTo>
                      <a:pt x="17" y="225"/>
                    </a:lnTo>
                    <a:lnTo>
                      <a:pt x="13" y="224"/>
                    </a:lnTo>
                    <a:lnTo>
                      <a:pt x="9" y="222"/>
                    </a:lnTo>
                    <a:lnTo>
                      <a:pt x="7" y="220"/>
                    </a:lnTo>
                    <a:lnTo>
                      <a:pt x="4" y="216"/>
                    </a:lnTo>
                    <a:lnTo>
                      <a:pt x="2" y="213"/>
                    </a:lnTo>
                    <a:lnTo>
                      <a:pt x="0" y="210"/>
                    </a:lnTo>
                    <a:lnTo>
                      <a:pt x="0" y="206"/>
                    </a:lnTo>
                    <a:lnTo>
                      <a:pt x="0" y="197"/>
                    </a:lnTo>
                    <a:lnTo>
                      <a:pt x="0" y="188"/>
                    </a:lnTo>
                    <a:lnTo>
                      <a:pt x="2" y="175"/>
                    </a:lnTo>
                    <a:lnTo>
                      <a:pt x="2" y="162"/>
                    </a:lnTo>
                    <a:lnTo>
                      <a:pt x="3" y="148"/>
                    </a:lnTo>
                    <a:lnTo>
                      <a:pt x="3" y="137"/>
                    </a:lnTo>
                    <a:lnTo>
                      <a:pt x="3" y="127"/>
                    </a:lnTo>
                    <a:lnTo>
                      <a:pt x="3" y="119"/>
                    </a:lnTo>
                    <a:lnTo>
                      <a:pt x="3" y="110"/>
                    </a:lnTo>
                    <a:lnTo>
                      <a:pt x="3" y="99"/>
                    </a:lnTo>
                    <a:lnTo>
                      <a:pt x="3" y="86"/>
                    </a:lnTo>
                    <a:lnTo>
                      <a:pt x="3" y="71"/>
                    </a:lnTo>
                    <a:lnTo>
                      <a:pt x="3" y="56"/>
                    </a:lnTo>
                    <a:lnTo>
                      <a:pt x="2" y="43"/>
                    </a:lnTo>
                    <a:lnTo>
                      <a:pt x="2" y="33"/>
                    </a:lnTo>
                    <a:lnTo>
                      <a:pt x="2" y="23"/>
                    </a:lnTo>
                    <a:lnTo>
                      <a:pt x="3" y="19"/>
                    </a:lnTo>
                    <a:lnTo>
                      <a:pt x="4" y="15"/>
                    </a:lnTo>
                    <a:lnTo>
                      <a:pt x="7" y="11"/>
                    </a:lnTo>
                    <a:lnTo>
                      <a:pt x="9" y="7"/>
                    </a:lnTo>
                    <a:lnTo>
                      <a:pt x="13" y="3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5" y="2"/>
                    </a:lnTo>
                    <a:lnTo>
                      <a:pt x="51" y="9"/>
                    </a:lnTo>
                    <a:lnTo>
                      <a:pt x="69" y="16"/>
                    </a:lnTo>
                    <a:lnTo>
                      <a:pt x="78" y="20"/>
                    </a:lnTo>
                    <a:lnTo>
                      <a:pt x="98" y="28"/>
                    </a:lnTo>
                    <a:lnTo>
                      <a:pt x="117" y="38"/>
                    </a:lnTo>
                    <a:lnTo>
                      <a:pt x="135" y="49"/>
                    </a:lnTo>
                    <a:lnTo>
                      <a:pt x="152" y="63"/>
                    </a:lnTo>
                    <a:lnTo>
                      <a:pt x="159" y="71"/>
                    </a:lnTo>
                    <a:lnTo>
                      <a:pt x="167" y="80"/>
                    </a:lnTo>
                    <a:lnTo>
                      <a:pt x="173" y="90"/>
                    </a:lnTo>
                    <a:lnTo>
                      <a:pt x="178" y="99"/>
                    </a:lnTo>
                    <a:lnTo>
                      <a:pt x="182" y="108"/>
                    </a:lnTo>
                    <a:lnTo>
                      <a:pt x="185" y="118"/>
                    </a:lnTo>
                    <a:lnTo>
                      <a:pt x="187" y="128"/>
                    </a:lnTo>
                    <a:lnTo>
                      <a:pt x="187" y="138"/>
                    </a:lnTo>
                    <a:lnTo>
                      <a:pt x="186" y="151"/>
                    </a:lnTo>
                    <a:lnTo>
                      <a:pt x="185" y="162"/>
                    </a:lnTo>
                    <a:lnTo>
                      <a:pt x="181" y="174"/>
                    </a:lnTo>
                    <a:lnTo>
                      <a:pt x="175" y="185"/>
                    </a:lnTo>
                    <a:lnTo>
                      <a:pt x="168" y="197"/>
                    </a:lnTo>
                    <a:lnTo>
                      <a:pt x="161" y="206"/>
                    </a:lnTo>
                    <a:lnTo>
                      <a:pt x="150" y="215"/>
                    </a:lnTo>
                    <a:lnTo>
                      <a:pt x="140" y="222"/>
                    </a:lnTo>
                    <a:lnTo>
                      <a:pt x="134" y="226"/>
                    </a:lnTo>
                    <a:lnTo>
                      <a:pt x="128" y="229"/>
                    </a:lnTo>
                    <a:lnTo>
                      <a:pt x="120" y="232"/>
                    </a:lnTo>
                    <a:lnTo>
                      <a:pt x="111" y="234"/>
                    </a:lnTo>
                    <a:lnTo>
                      <a:pt x="93" y="238"/>
                    </a:lnTo>
                    <a:lnTo>
                      <a:pt x="72" y="238"/>
                    </a:lnTo>
                    <a:lnTo>
                      <a:pt x="60" y="238"/>
                    </a:lnTo>
                    <a:lnTo>
                      <a:pt x="47" y="235"/>
                    </a:lnTo>
                    <a:lnTo>
                      <a:pt x="32" y="231"/>
                    </a:lnTo>
                    <a:lnTo>
                      <a:pt x="21" y="225"/>
                    </a:lnTo>
                    <a:close/>
                    <a:moveTo>
                      <a:pt x="103" y="77"/>
                    </a:moveTo>
                    <a:lnTo>
                      <a:pt x="94" y="72"/>
                    </a:lnTo>
                    <a:lnTo>
                      <a:pt x="80" y="66"/>
                    </a:lnTo>
                    <a:lnTo>
                      <a:pt x="64" y="58"/>
                    </a:lnTo>
                    <a:lnTo>
                      <a:pt x="42" y="49"/>
                    </a:lnTo>
                    <a:lnTo>
                      <a:pt x="42" y="192"/>
                    </a:lnTo>
                    <a:lnTo>
                      <a:pt x="49" y="196"/>
                    </a:lnTo>
                    <a:lnTo>
                      <a:pt x="55" y="197"/>
                    </a:lnTo>
                    <a:lnTo>
                      <a:pt x="63" y="199"/>
                    </a:lnTo>
                    <a:lnTo>
                      <a:pt x="72" y="199"/>
                    </a:lnTo>
                    <a:lnTo>
                      <a:pt x="87" y="198"/>
                    </a:lnTo>
                    <a:lnTo>
                      <a:pt x="100" y="197"/>
                    </a:lnTo>
                    <a:lnTo>
                      <a:pt x="110" y="194"/>
                    </a:lnTo>
                    <a:lnTo>
                      <a:pt x="117" y="190"/>
                    </a:lnTo>
                    <a:lnTo>
                      <a:pt x="124" y="187"/>
                    </a:lnTo>
                    <a:lnTo>
                      <a:pt x="129" y="180"/>
                    </a:lnTo>
                    <a:lnTo>
                      <a:pt x="134" y="175"/>
                    </a:lnTo>
                    <a:lnTo>
                      <a:pt x="138" y="169"/>
                    </a:lnTo>
                    <a:lnTo>
                      <a:pt x="142" y="161"/>
                    </a:lnTo>
                    <a:lnTo>
                      <a:pt x="144" y="154"/>
                    </a:lnTo>
                    <a:lnTo>
                      <a:pt x="145" y="146"/>
                    </a:lnTo>
                    <a:lnTo>
                      <a:pt x="147" y="138"/>
                    </a:lnTo>
                    <a:lnTo>
                      <a:pt x="145" y="131"/>
                    </a:lnTo>
                    <a:lnTo>
                      <a:pt x="143" y="122"/>
                    </a:lnTo>
                    <a:lnTo>
                      <a:pt x="140" y="113"/>
                    </a:lnTo>
                    <a:lnTo>
                      <a:pt x="135" y="105"/>
                    </a:lnTo>
                    <a:lnTo>
                      <a:pt x="129" y="98"/>
                    </a:lnTo>
                    <a:lnTo>
                      <a:pt x="122" y="91"/>
                    </a:lnTo>
                    <a:lnTo>
                      <a:pt x="114" y="84"/>
                    </a:lnTo>
                    <a:lnTo>
                      <a:pt x="103" y="7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36" name="Freeform 996"/>
              <p:cNvSpPr>
                <a:spLocks noEditPoints="1"/>
              </p:cNvSpPr>
              <p:nvPr/>
            </p:nvSpPr>
            <p:spPr bwMode="auto">
              <a:xfrm>
                <a:off x="2768" y="2474"/>
                <a:ext cx="13" cy="55"/>
              </a:xfrm>
              <a:custGeom>
                <a:avLst/>
                <a:gdLst>
                  <a:gd name="T0" fmla="*/ 24 w 52"/>
                  <a:gd name="T1" fmla="*/ 42 h 220"/>
                  <a:gd name="T2" fmla="*/ 15 w 52"/>
                  <a:gd name="T3" fmla="*/ 38 h 220"/>
                  <a:gd name="T4" fmla="*/ 9 w 52"/>
                  <a:gd name="T5" fmla="*/ 33 h 220"/>
                  <a:gd name="T6" fmla="*/ 5 w 52"/>
                  <a:gd name="T7" fmla="*/ 25 h 220"/>
                  <a:gd name="T8" fmla="*/ 5 w 52"/>
                  <a:gd name="T9" fmla="*/ 16 h 220"/>
                  <a:gd name="T10" fmla="*/ 9 w 52"/>
                  <a:gd name="T11" fmla="*/ 8 h 220"/>
                  <a:gd name="T12" fmla="*/ 15 w 52"/>
                  <a:gd name="T13" fmla="*/ 2 h 220"/>
                  <a:gd name="T14" fmla="*/ 24 w 52"/>
                  <a:gd name="T15" fmla="*/ 0 h 220"/>
                  <a:gd name="T16" fmla="*/ 33 w 52"/>
                  <a:gd name="T17" fmla="*/ 0 h 220"/>
                  <a:gd name="T18" fmla="*/ 40 w 52"/>
                  <a:gd name="T19" fmla="*/ 2 h 220"/>
                  <a:gd name="T20" fmla="*/ 48 w 52"/>
                  <a:gd name="T21" fmla="*/ 8 h 220"/>
                  <a:gd name="T22" fmla="*/ 50 w 52"/>
                  <a:gd name="T23" fmla="*/ 16 h 220"/>
                  <a:gd name="T24" fmla="*/ 50 w 52"/>
                  <a:gd name="T25" fmla="*/ 25 h 220"/>
                  <a:gd name="T26" fmla="*/ 48 w 52"/>
                  <a:gd name="T27" fmla="*/ 33 h 220"/>
                  <a:gd name="T28" fmla="*/ 40 w 52"/>
                  <a:gd name="T29" fmla="*/ 38 h 220"/>
                  <a:gd name="T30" fmla="*/ 33 w 52"/>
                  <a:gd name="T31" fmla="*/ 42 h 220"/>
                  <a:gd name="T32" fmla="*/ 40 w 52"/>
                  <a:gd name="T33" fmla="*/ 147 h 220"/>
                  <a:gd name="T34" fmla="*/ 42 w 52"/>
                  <a:gd name="T35" fmla="*/ 174 h 220"/>
                  <a:gd name="T36" fmla="*/ 42 w 52"/>
                  <a:gd name="T37" fmla="*/ 199 h 220"/>
                  <a:gd name="T38" fmla="*/ 40 w 52"/>
                  <a:gd name="T39" fmla="*/ 207 h 220"/>
                  <a:gd name="T40" fmla="*/ 36 w 52"/>
                  <a:gd name="T41" fmla="*/ 213 h 220"/>
                  <a:gd name="T42" fmla="*/ 29 w 52"/>
                  <a:gd name="T43" fmla="*/ 217 h 220"/>
                  <a:gd name="T44" fmla="*/ 21 w 52"/>
                  <a:gd name="T45" fmla="*/ 220 h 220"/>
                  <a:gd name="T46" fmla="*/ 14 w 52"/>
                  <a:gd name="T47" fmla="*/ 217 h 220"/>
                  <a:gd name="T48" fmla="*/ 7 w 52"/>
                  <a:gd name="T49" fmla="*/ 213 h 220"/>
                  <a:gd name="T50" fmla="*/ 2 w 52"/>
                  <a:gd name="T51" fmla="*/ 207 h 220"/>
                  <a:gd name="T52" fmla="*/ 1 w 52"/>
                  <a:gd name="T53" fmla="*/ 199 h 220"/>
                  <a:gd name="T54" fmla="*/ 1 w 52"/>
                  <a:gd name="T55" fmla="*/ 174 h 220"/>
                  <a:gd name="T56" fmla="*/ 0 w 52"/>
                  <a:gd name="T57" fmla="*/ 147 h 220"/>
                  <a:gd name="T58" fmla="*/ 1 w 52"/>
                  <a:gd name="T59" fmla="*/ 115 h 220"/>
                  <a:gd name="T60" fmla="*/ 3 w 52"/>
                  <a:gd name="T61" fmla="*/ 84 h 220"/>
                  <a:gd name="T62" fmla="*/ 5 w 52"/>
                  <a:gd name="T63" fmla="*/ 76 h 220"/>
                  <a:gd name="T64" fmla="*/ 9 w 52"/>
                  <a:gd name="T65" fmla="*/ 70 h 220"/>
                  <a:gd name="T66" fmla="*/ 15 w 52"/>
                  <a:gd name="T67" fmla="*/ 66 h 220"/>
                  <a:gd name="T68" fmla="*/ 24 w 52"/>
                  <a:gd name="T69" fmla="*/ 63 h 220"/>
                  <a:gd name="T70" fmla="*/ 31 w 52"/>
                  <a:gd name="T71" fmla="*/ 66 h 220"/>
                  <a:gd name="T72" fmla="*/ 38 w 52"/>
                  <a:gd name="T73" fmla="*/ 70 h 220"/>
                  <a:gd name="T74" fmla="*/ 42 w 52"/>
                  <a:gd name="T75" fmla="*/ 76 h 220"/>
                  <a:gd name="T76" fmla="*/ 44 w 52"/>
                  <a:gd name="T77" fmla="*/ 84 h 220"/>
                  <a:gd name="T78" fmla="*/ 42 w 52"/>
                  <a:gd name="T79" fmla="*/ 115 h 220"/>
                  <a:gd name="T80" fmla="*/ 40 w 52"/>
                  <a:gd name="T81" fmla="*/ 14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220">
                    <a:moveTo>
                      <a:pt x="28" y="42"/>
                    </a:moveTo>
                    <a:lnTo>
                      <a:pt x="24" y="42"/>
                    </a:lnTo>
                    <a:lnTo>
                      <a:pt x="20" y="40"/>
                    </a:lnTo>
                    <a:lnTo>
                      <a:pt x="15" y="38"/>
                    </a:lnTo>
                    <a:lnTo>
                      <a:pt x="12" y="35"/>
                    </a:lnTo>
                    <a:lnTo>
                      <a:pt x="9" y="33"/>
                    </a:lnTo>
                    <a:lnTo>
                      <a:pt x="7" y="29"/>
                    </a:lnTo>
                    <a:lnTo>
                      <a:pt x="5" y="25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7" y="12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2"/>
                    </a:lnTo>
                    <a:lnTo>
                      <a:pt x="20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6" y="1"/>
                    </a:lnTo>
                    <a:lnTo>
                      <a:pt x="40" y="2"/>
                    </a:lnTo>
                    <a:lnTo>
                      <a:pt x="44" y="5"/>
                    </a:lnTo>
                    <a:lnTo>
                      <a:pt x="48" y="8"/>
                    </a:lnTo>
                    <a:lnTo>
                      <a:pt x="49" y="12"/>
                    </a:lnTo>
                    <a:lnTo>
                      <a:pt x="50" y="16"/>
                    </a:lnTo>
                    <a:lnTo>
                      <a:pt x="52" y="20"/>
                    </a:lnTo>
                    <a:lnTo>
                      <a:pt x="50" y="25"/>
                    </a:lnTo>
                    <a:lnTo>
                      <a:pt x="49" y="29"/>
                    </a:lnTo>
                    <a:lnTo>
                      <a:pt x="48" y="33"/>
                    </a:lnTo>
                    <a:lnTo>
                      <a:pt x="44" y="35"/>
                    </a:lnTo>
                    <a:lnTo>
                      <a:pt x="40" y="38"/>
                    </a:lnTo>
                    <a:lnTo>
                      <a:pt x="36" y="40"/>
                    </a:lnTo>
                    <a:lnTo>
                      <a:pt x="33" y="42"/>
                    </a:lnTo>
                    <a:lnTo>
                      <a:pt x="28" y="42"/>
                    </a:lnTo>
                    <a:close/>
                    <a:moveTo>
                      <a:pt x="40" y="147"/>
                    </a:moveTo>
                    <a:lnTo>
                      <a:pt x="40" y="157"/>
                    </a:lnTo>
                    <a:lnTo>
                      <a:pt x="42" y="174"/>
                    </a:lnTo>
                    <a:lnTo>
                      <a:pt x="42" y="189"/>
                    </a:lnTo>
                    <a:lnTo>
                      <a:pt x="42" y="199"/>
                    </a:lnTo>
                    <a:lnTo>
                      <a:pt x="42" y="204"/>
                    </a:lnTo>
                    <a:lnTo>
                      <a:pt x="40" y="207"/>
                    </a:lnTo>
                    <a:lnTo>
                      <a:pt x="38" y="211"/>
                    </a:lnTo>
                    <a:lnTo>
                      <a:pt x="36" y="213"/>
                    </a:lnTo>
                    <a:lnTo>
                      <a:pt x="33" y="216"/>
                    </a:lnTo>
                    <a:lnTo>
                      <a:pt x="29" y="217"/>
                    </a:lnTo>
                    <a:lnTo>
                      <a:pt x="25" y="218"/>
                    </a:lnTo>
                    <a:lnTo>
                      <a:pt x="21" y="220"/>
                    </a:lnTo>
                    <a:lnTo>
                      <a:pt x="17" y="218"/>
                    </a:lnTo>
                    <a:lnTo>
                      <a:pt x="14" y="217"/>
                    </a:lnTo>
                    <a:lnTo>
                      <a:pt x="10" y="216"/>
                    </a:lnTo>
                    <a:lnTo>
                      <a:pt x="7" y="213"/>
                    </a:lnTo>
                    <a:lnTo>
                      <a:pt x="5" y="211"/>
                    </a:lnTo>
                    <a:lnTo>
                      <a:pt x="2" y="207"/>
                    </a:lnTo>
                    <a:lnTo>
                      <a:pt x="1" y="204"/>
                    </a:lnTo>
                    <a:lnTo>
                      <a:pt x="1" y="199"/>
                    </a:lnTo>
                    <a:lnTo>
                      <a:pt x="1" y="189"/>
                    </a:lnTo>
                    <a:lnTo>
                      <a:pt x="1" y="174"/>
                    </a:lnTo>
                    <a:lnTo>
                      <a:pt x="0" y="157"/>
                    </a:lnTo>
                    <a:lnTo>
                      <a:pt x="0" y="147"/>
                    </a:lnTo>
                    <a:lnTo>
                      <a:pt x="1" y="133"/>
                    </a:lnTo>
                    <a:lnTo>
                      <a:pt x="1" y="115"/>
                    </a:lnTo>
                    <a:lnTo>
                      <a:pt x="2" y="98"/>
                    </a:lnTo>
                    <a:lnTo>
                      <a:pt x="3" y="84"/>
                    </a:lnTo>
                    <a:lnTo>
                      <a:pt x="3" y="78"/>
                    </a:lnTo>
                    <a:lnTo>
                      <a:pt x="5" y="76"/>
                    </a:lnTo>
                    <a:lnTo>
                      <a:pt x="6" y="72"/>
                    </a:lnTo>
                    <a:lnTo>
                      <a:pt x="9" y="70"/>
                    </a:lnTo>
                    <a:lnTo>
                      <a:pt x="12" y="67"/>
                    </a:lnTo>
                    <a:lnTo>
                      <a:pt x="15" y="66"/>
                    </a:lnTo>
                    <a:lnTo>
                      <a:pt x="19" y="64"/>
                    </a:lnTo>
                    <a:lnTo>
                      <a:pt x="24" y="63"/>
                    </a:lnTo>
                    <a:lnTo>
                      <a:pt x="28" y="64"/>
                    </a:lnTo>
                    <a:lnTo>
                      <a:pt x="31" y="66"/>
                    </a:lnTo>
                    <a:lnTo>
                      <a:pt x="35" y="67"/>
                    </a:lnTo>
                    <a:lnTo>
                      <a:pt x="38" y="70"/>
                    </a:lnTo>
                    <a:lnTo>
                      <a:pt x="40" y="72"/>
                    </a:lnTo>
                    <a:lnTo>
                      <a:pt x="42" y="76"/>
                    </a:lnTo>
                    <a:lnTo>
                      <a:pt x="43" y="78"/>
                    </a:lnTo>
                    <a:lnTo>
                      <a:pt x="44" y="84"/>
                    </a:lnTo>
                    <a:lnTo>
                      <a:pt x="43" y="98"/>
                    </a:lnTo>
                    <a:lnTo>
                      <a:pt x="42" y="115"/>
                    </a:lnTo>
                    <a:lnTo>
                      <a:pt x="42" y="133"/>
                    </a:lnTo>
                    <a:lnTo>
                      <a:pt x="40" y="14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37" name="Freeform 997"/>
              <p:cNvSpPr>
                <a:spLocks/>
              </p:cNvSpPr>
              <p:nvPr/>
            </p:nvSpPr>
            <p:spPr bwMode="auto">
              <a:xfrm>
                <a:off x="2787" y="2489"/>
                <a:ext cx="31" cy="41"/>
              </a:xfrm>
              <a:custGeom>
                <a:avLst/>
                <a:gdLst>
                  <a:gd name="T0" fmla="*/ 104 w 127"/>
                  <a:gd name="T1" fmla="*/ 48 h 162"/>
                  <a:gd name="T2" fmla="*/ 96 w 127"/>
                  <a:gd name="T3" fmla="*/ 42 h 162"/>
                  <a:gd name="T4" fmla="*/ 87 w 127"/>
                  <a:gd name="T5" fmla="*/ 35 h 162"/>
                  <a:gd name="T6" fmla="*/ 65 w 127"/>
                  <a:gd name="T7" fmla="*/ 37 h 162"/>
                  <a:gd name="T8" fmla="*/ 51 w 127"/>
                  <a:gd name="T9" fmla="*/ 39 h 162"/>
                  <a:gd name="T10" fmla="*/ 46 w 127"/>
                  <a:gd name="T11" fmla="*/ 43 h 162"/>
                  <a:gd name="T12" fmla="*/ 47 w 127"/>
                  <a:gd name="T13" fmla="*/ 48 h 162"/>
                  <a:gd name="T14" fmla="*/ 57 w 127"/>
                  <a:gd name="T15" fmla="*/ 56 h 162"/>
                  <a:gd name="T16" fmla="*/ 80 w 127"/>
                  <a:gd name="T17" fmla="*/ 66 h 162"/>
                  <a:gd name="T18" fmla="*/ 99 w 127"/>
                  <a:gd name="T19" fmla="*/ 76 h 162"/>
                  <a:gd name="T20" fmla="*/ 116 w 127"/>
                  <a:gd name="T21" fmla="*/ 89 h 162"/>
                  <a:gd name="T22" fmla="*/ 125 w 127"/>
                  <a:gd name="T23" fmla="*/ 101 h 162"/>
                  <a:gd name="T24" fmla="*/ 127 w 127"/>
                  <a:gd name="T25" fmla="*/ 110 h 162"/>
                  <a:gd name="T26" fmla="*/ 127 w 127"/>
                  <a:gd name="T27" fmla="*/ 120 h 162"/>
                  <a:gd name="T28" fmla="*/ 123 w 127"/>
                  <a:gd name="T29" fmla="*/ 132 h 162"/>
                  <a:gd name="T30" fmla="*/ 118 w 127"/>
                  <a:gd name="T31" fmla="*/ 141 h 162"/>
                  <a:gd name="T32" fmla="*/ 109 w 127"/>
                  <a:gd name="T33" fmla="*/ 148 h 162"/>
                  <a:gd name="T34" fmla="*/ 94 w 127"/>
                  <a:gd name="T35" fmla="*/ 156 h 162"/>
                  <a:gd name="T36" fmla="*/ 70 w 127"/>
                  <a:gd name="T37" fmla="*/ 161 h 162"/>
                  <a:gd name="T38" fmla="*/ 47 w 127"/>
                  <a:gd name="T39" fmla="*/ 162 h 162"/>
                  <a:gd name="T40" fmla="*/ 29 w 127"/>
                  <a:gd name="T41" fmla="*/ 159 h 162"/>
                  <a:gd name="T42" fmla="*/ 12 w 127"/>
                  <a:gd name="T43" fmla="*/ 152 h 162"/>
                  <a:gd name="T44" fmla="*/ 3 w 127"/>
                  <a:gd name="T45" fmla="*/ 143 h 162"/>
                  <a:gd name="T46" fmla="*/ 0 w 127"/>
                  <a:gd name="T47" fmla="*/ 137 h 162"/>
                  <a:gd name="T48" fmla="*/ 0 w 127"/>
                  <a:gd name="T49" fmla="*/ 129 h 162"/>
                  <a:gd name="T50" fmla="*/ 3 w 127"/>
                  <a:gd name="T51" fmla="*/ 124 h 162"/>
                  <a:gd name="T52" fmla="*/ 9 w 127"/>
                  <a:gd name="T53" fmla="*/ 119 h 162"/>
                  <a:gd name="T54" fmla="*/ 26 w 127"/>
                  <a:gd name="T55" fmla="*/ 119 h 162"/>
                  <a:gd name="T56" fmla="*/ 48 w 127"/>
                  <a:gd name="T57" fmla="*/ 126 h 162"/>
                  <a:gd name="T58" fmla="*/ 69 w 127"/>
                  <a:gd name="T59" fmla="*/ 126 h 162"/>
                  <a:gd name="T60" fmla="*/ 82 w 127"/>
                  <a:gd name="T61" fmla="*/ 122 h 162"/>
                  <a:gd name="T62" fmla="*/ 85 w 127"/>
                  <a:gd name="T63" fmla="*/ 118 h 162"/>
                  <a:gd name="T64" fmla="*/ 85 w 127"/>
                  <a:gd name="T65" fmla="*/ 112 h 162"/>
                  <a:gd name="T66" fmla="*/ 75 w 127"/>
                  <a:gd name="T67" fmla="*/ 103 h 162"/>
                  <a:gd name="T68" fmla="*/ 52 w 127"/>
                  <a:gd name="T69" fmla="*/ 92 h 162"/>
                  <a:gd name="T70" fmla="*/ 32 w 127"/>
                  <a:gd name="T71" fmla="*/ 84 h 162"/>
                  <a:gd name="T72" fmla="*/ 18 w 127"/>
                  <a:gd name="T73" fmla="*/ 72 h 162"/>
                  <a:gd name="T74" fmla="*/ 9 w 127"/>
                  <a:gd name="T75" fmla="*/ 59 h 162"/>
                  <a:gd name="T76" fmla="*/ 6 w 127"/>
                  <a:gd name="T77" fmla="*/ 50 h 162"/>
                  <a:gd name="T78" fmla="*/ 6 w 127"/>
                  <a:gd name="T79" fmla="*/ 38 h 162"/>
                  <a:gd name="T80" fmla="*/ 10 w 127"/>
                  <a:gd name="T81" fmla="*/ 26 h 162"/>
                  <a:gd name="T82" fmla="*/ 18 w 127"/>
                  <a:gd name="T83" fmla="*/ 16 h 162"/>
                  <a:gd name="T84" fmla="*/ 31 w 127"/>
                  <a:gd name="T85" fmla="*/ 9 h 162"/>
                  <a:gd name="T86" fmla="*/ 47 w 127"/>
                  <a:gd name="T87" fmla="*/ 3 h 162"/>
                  <a:gd name="T88" fmla="*/ 75 w 127"/>
                  <a:gd name="T89" fmla="*/ 1 h 162"/>
                  <a:gd name="T90" fmla="*/ 106 w 127"/>
                  <a:gd name="T91" fmla="*/ 1 h 162"/>
                  <a:gd name="T92" fmla="*/ 120 w 127"/>
                  <a:gd name="T93" fmla="*/ 7 h 162"/>
                  <a:gd name="T94" fmla="*/ 123 w 127"/>
                  <a:gd name="T95" fmla="*/ 16 h 162"/>
                  <a:gd name="T96" fmla="*/ 123 w 127"/>
                  <a:gd name="T97" fmla="*/ 34 h 162"/>
                  <a:gd name="T98" fmla="*/ 118 w 127"/>
                  <a:gd name="T99" fmla="*/ 44 h 162"/>
                  <a:gd name="T100" fmla="*/ 113 w 127"/>
                  <a:gd name="T101" fmla="*/ 4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7" h="162">
                    <a:moveTo>
                      <a:pt x="111" y="48"/>
                    </a:moveTo>
                    <a:lnTo>
                      <a:pt x="104" y="48"/>
                    </a:lnTo>
                    <a:lnTo>
                      <a:pt x="99" y="45"/>
                    </a:lnTo>
                    <a:lnTo>
                      <a:pt x="96" y="42"/>
                    </a:lnTo>
                    <a:lnTo>
                      <a:pt x="93" y="37"/>
                    </a:lnTo>
                    <a:lnTo>
                      <a:pt x="87" y="35"/>
                    </a:lnTo>
                    <a:lnTo>
                      <a:pt x="80" y="35"/>
                    </a:lnTo>
                    <a:lnTo>
                      <a:pt x="65" y="37"/>
                    </a:lnTo>
                    <a:lnTo>
                      <a:pt x="55" y="38"/>
                    </a:lnTo>
                    <a:lnTo>
                      <a:pt x="51" y="39"/>
                    </a:lnTo>
                    <a:lnTo>
                      <a:pt x="47" y="40"/>
                    </a:lnTo>
                    <a:lnTo>
                      <a:pt x="46" y="43"/>
                    </a:lnTo>
                    <a:lnTo>
                      <a:pt x="46" y="45"/>
                    </a:lnTo>
                    <a:lnTo>
                      <a:pt x="47" y="48"/>
                    </a:lnTo>
                    <a:lnTo>
                      <a:pt x="51" y="52"/>
                    </a:lnTo>
                    <a:lnTo>
                      <a:pt x="57" y="56"/>
                    </a:lnTo>
                    <a:lnTo>
                      <a:pt x="66" y="59"/>
                    </a:lnTo>
                    <a:lnTo>
                      <a:pt x="80" y="66"/>
                    </a:lnTo>
                    <a:lnTo>
                      <a:pt x="92" y="72"/>
                    </a:lnTo>
                    <a:lnTo>
                      <a:pt x="99" y="76"/>
                    </a:lnTo>
                    <a:lnTo>
                      <a:pt x="106" y="80"/>
                    </a:lnTo>
                    <a:lnTo>
                      <a:pt x="116" y="89"/>
                    </a:lnTo>
                    <a:lnTo>
                      <a:pt x="122" y="96"/>
                    </a:lnTo>
                    <a:lnTo>
                      <a:pt x="125" y="101"/>
                    </a:lnTo>
                    <a:lnTo>
                      <a:pt x="126" y="105"/>
                    </a:lnTo>
                    <a:lnTo>
                      <a:pt x="127" y="110"/>
                    </a:lnTo>
                    <a:lnTo>
                      <a:pt x="127" y="114"/>
                    </a:lnTo>
                    <a:lnTo>
                      <a:pt x="127" y="120"/>
                    </a:lnTo>
                    <a:lnTo>
                      <a:pt x="126" y="126"/>
                    </a:lnTo>
                    <a:lnTo>
                      <a:pt x="123" y="132"/>
                    </a:lnTo>
                    <a:lnTo>
                      <a:pt x="121" y="136"/>
                    </a:lnTo>
                    <a:lnTo>
                      <a:pt x="118" y="141"/>
                    </a:lnTo>
                    <a:lnTo>
                      <a:pt x="115" y="145"/>
                    </a:lnTo>
                    <a:lnTo>
                      <a:pt x="109" y="148"/>
                    </a:lnTo>
                    <a:lnTo>
                      <a:pt x="104" y="152"/>
                    </a:lnTo>
                    <a:lnTo>
                      <a:pt x="94" y="156"/>
                    </a:lnTo>
                    <a:lnTo>
                      <a:pt x="83" y="160"/>
                    </a:lnTo>
                    <a:lnTo>
                      <a:pt x="70" y="161"/>
                    </a:lnTo>
                    <a:lnTo>
                      <a:pt x="57" y="162"/>
                    </a:lnTo>
                    <a:lnTo>
                      <a:pt x="47" y="162"/>
                    </a:lnTo>
                    <a:lnTo>
                      <a:pt x="38" y="161"/>
                    </a:lnTo>
                    <a:lnTo>
                      <a:pt x="29" y="159"/>
                    </a:lnTo>
                    <a:lnTo>
                      <a:pt x="22" y="156"/>
                    </a:lnTo>
                    <a:lnTo>
                      <a:pt x="12" y="152"/>
                    </a:lnTo>
                    <a:lnTo>
                      <a:pt x="5" y="146"/>
                    </a:lnTo>
                    <a:lnTo>
                      <a:pt x="3" y="143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129"/>
                    </a:lnTo>
                    <a:lnTo>
                      <a:pt x="0" y="127"/>
                    </a:lnTo>
                    <a:lnTo>
                      <a:pt x="3" y="124"/>
                    </a:lnTo>
                    <a:lnTo>
                      <a:pt x="4" y="122"/>
                    </a:lnTo>
                    <a:lnTo>
                      <a:pt x="9" y="119"/>
                    </a:lnTo>
                    <a:lnTo>
                      <a:pt x="17" y="118"/>
                    </a:lnTo>
                    <a:lnTo>
                      <a:pt x="26" y="119"/>
                    </a:lnTo>
                    <a:lnTo>
                      <a:pt x="37" y="123"/>
                    </a:lnTo>
                    <a:lnTo>
                      <a:pt x="48" y="126"/>
                    </a:lnTo>
                    <a:lnTo>
                      <a:pt x="56" y="127"/>
                    </a:lnTo>
                    <a:lnTo>
                      <a:pt x="69" y="126"/>
                    </a:lnTo>
                    <a:lnTo>
                      <a:pt x="79" y="124"/>
                    </a:lnTo>
                    <a:lnTo>
                      <a:pt x="82" y="122"/>
                    </a:lnTo>
                    <a:lnTo>
                      <a:pt x="84" y="120"/>
                    </a:lnTo>
                    <a:lnTo>
                      <a:pt x="85" y="118"/>
                    </a:lnTo>
                    <a:lnTo>
                      <a:pt x="87" y="115"/>
                    </a:lnTo>
                    <a:lnTo>
                      <a:pt x="85" y="112"/>
                    </a:lnTo>
                    <a:lnTo>
                      <a:pt x="82" y="106"/>
                    </a:lnTo>
                    <a:lnTo>
                      <a:pt x="75" y="103"/>
                    </a:lnTo>
                    <a:lnTo>
                      <a:pt x="65" y="99"/>
                    </a:lnTo>
                    <a:lnTo>
                      <a:pt x="52" y="92"/>
                    </a:lnTo>
                    <a:lnTo>
                      <a:pt x="41" y="87"/>
                    </a:lnTo>
                    <a:lnTo>
                      <a:pt x="32" y="84"/>
                    </a:lnTo>
                    <a:lnTo>
                      <a:pt x="27" y="80"/>
                    </a:lnTo>
                    <a:lnTo>
                      <a:pt x="18" y="72"/>
                    </a:lnTo>
                    <a:lnTo>
                      <a:pt x="12" y="63"/>
                    </a:lnTo>
                    <a:lnTo>
                      <a:pt x="9" y="59"/>
                    </a:lnTo>
                    <a:lnTo>
                      <a:pt x="8" y="54"/>
                    </a:lnTo>
                    <a:lnTo>
                      <a:pt x="6" y="50"/>
                    </a:lnTo>
                    <a:lnTo>
                      <a:pt x="6" y="45"/>
                    </a:lnTo>
                    <a:lnTo>
                      <a:pt x="6" y="38"/>
                    </a:lnTo>
                    <a:lnTo>
                      <a:pt x="8" y="31"/>
                    </a:lnTo>
                    <a:lnTo>
                      <a:pt x="10" y="2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4" y="12"/>
                    </a:lnTo>
                    <a:lnTo>
                      <a:pt x="31" y="9"/>
                    </a:lnTo>
                    <a:lnTo>
                      <a:pt x="37" y="6"/>
                    </a:lnTo>
                    <a:lnTo>
                      <a:pt x="47" y="3"/>
                    </a:lnTo>
                    <a:lnTo>
                      <a:pt x="60" y="1"/>
                    </a:lnTo>
                    <a:lnTo>
                      <a:pt x="75" y="1"/>
                    </a:lnTo>
                    <a:lnTo>
                      <a:pt x="93" y="0"/>
                    </a:lnTo>
                    <a:lnTo>
                      <a:pt x="106" y="1"/>
                    </a:lnTo>
                    <a:lnTo>
                      <a:pt x="115" y="3"/>
                    </a:lnTo>
                    <a:lnTo>
                      <a:pt x="120" y="7"/>
                    </a:lnTo>
                    <a:lnTo>
                      <a:pt x="122" y="11"/>
                    </a:lnTo>
                    <a:lnTo>
                      <a:pt x="123" y="16"/>
                    </a:lnTo>
                    <a:lnTo>
                      <a:pt x="125" y="23"/>
                    </a:lnTo>
                    <a:lnTo>
                      <a:pt x="123" y="34"/>
                    </a:lnTo>
                    <a:lnTo>
                      <a:pt x="121" y="42"/>
                    </a:lnTo>
                    <a:lnTo>
                      <a:pt x="118" y="44"/>
                    </a:lnTo>
                    <a:lnTo>
                      <a:pt x="117" y="47"/>
                    </a:lnTo>
                    <a:lnTo>
                      <a:pt x="113" y="48"/>
                    </a:lnTo>
                    <a:lnTo>
                      <a:pt x="111" y="4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38" name="Freeform 998"/>
              <p:cNvSpPr>
                <a:spLocks/>
              </p:cNvSpPr>
              <p:nvPr/>
            </p:nvSpPr>
            <p:spPr bwMode="auto">
              <a:xfrm>
                <a:off x="2822" y="2477"/>
                <a:ext cx="34" cy="53"/>
              </a:xfrm>
              <a:custGeom>
                <a:avLst/>
                <a:gdLst>
                  <a:gd name="T0" fmla="*/ 110 w 134"/>
                  <a:gd name="T1" fmla="*/ 85 h 209"/>
                  <a:gd name="T2" fmla="*/ 103 w 134"/>
                  <a:gd name="T3" fmla="*/ 85 h 209"/>
                  <a:gd name="T4" fmla="*/ 94 w 134"/>
                  <a:gd name="T5" fmla="*/ 85 h 209"/>
                  <a:gd name="T6" fmla="*/ 87 w 134"/>
                  <a:gd name="T7" fmla="*/ 111 h 209"/>
                  <a:gd name="T8" fmla="*/ 89 w 134"/>
                  <a:gd name="T9" fmla="*/ 150 h 209"/>
                  <a:gd name="T10" fmla="*/ 89 w 134"/>
                  <a:gd name="T11" fmla="*/ 164 h 209"/>
                  <a:gd name="T12" fmla="*/ 89 w 134"/>
                  <a:gd name="T13" fmla="*/ 173 h 209"/>
                  <a:gd name="T14" fmla="*/ 89 w 134"/>
                  <a:gd name="T15" fmla="*/ 184 h 209"/>
                  <a:gd name="T16" fmla="*/ 86 w 134"/>
                  <a:gd name="T17" fmla="*/ 197 h 209"/>
                  <a:gd name="T18" fmla="*/ 80 w 134"/>
                  <a:gd name="T19" fmla="*/ 206 h 209"/>
                  <a:gd name="T20" fmla="*/ 72 w 134"/>
                  <a:gd name="T21" fmla="*/ 209 h 209"/>
                  <a:gd name="T22" fmla="*/ 63 w 134"/>
                  <a:gd name="T23" fmla="*/ 209 h 209"/>
                  <a:gd name="T24" fmla="*/ 57 w 134"/>
                  <a:gd name="T25" fmla="*/ 207 h 209"/>
                  <a:gd name="T26" fmla="*/ 50 w 134"/>
                  <a:gd name="T27" fmla="*/ 202 h 209"/>
                  <a:gd name="T28" fmla="*/ 47 w 134"/>
                  <a:gd name="T29" fmla="*/ 195 h 209"/>
                  <a:gd name="T30" fmla="*/ 47 w 134"/>
                  <a:gd name="T31" fmla="*/ 185 h 209"/>
                  <a:gd name="T32" fmla="*/ 48 w 134"/>
                  <a:gd name="T33" fmla="*/ 167 h 209"/>
                  <a:gd name="T34" fmla="*/ 48 w 134"/>
                  <a:gd name="T35" fmla="*/ 150 h 209"/>
                  <a:gd name="T36" fmla="*/ 47 w 134"/>
                  <a:gd name="T37" fmla="*/ 113 h 209"/>
                  <a:gd name="T38" fmla="*/ 34 w 134"/>
                  <a:gd name="T39" fmla="*/ 86 h 209"/>
                  <a:gd name="T40" fmla="*/ 14 w 134"/>
                  <a:gd name="T41" fmla="*/ 84 h 209"/>
                  <a:gd name="T42" fmla="*/ 6 w 134"/>
                  <a:gd name="T43" fmla="*/ 81 h 209"/>
                  <a:gd name="T44" fmla="*/ 2 w 134"/>
                  <a:gd name="T45" fmla="*/ 76 h 209"/>
                  <a:gd name="T46" fmla="*/ 0 w 134"/>
                  <a:gd name="T47" fmla="*/ 70 h 209"/>
                  <a:gd name="T48" fmla="*/ 0 w 134"/>
                  <a:gd name="T49" fmla="*/ 62 h 209"/>
                  <a:gd name="T50" fmla="*/ 2 w 134"/>
                  <a:gd name="T51" fmla="*/ 54 h 209"/>
                  <a:gd name="T52" fmla="*/ 7 w 134"/>
                  <a:gd name="T53" fmla="*/ 49 h 209"/>
                  <a:gd name="T54" fmla="*/ 15 w 134"/>
                  <a:gd name="T55" fmla="*/ 47 h 209"/>
                  <a:gd name="T56" fmla="*/ 28 w 134"/>
                  <a:gd name="T57" fmla="*/ 47 h 209"/>
                  <a:gd name="T58" fmla="*/ 44 w 134"/>
                  <a:gd name="T59" fmla="*/ 42 h 209"/>
                  <a:gd name="T60" fmla="*/ 43 w 134"/>
                  <a:gd name="T61" fmla="*/ 24 h 209"/>
                  <a:gd name="T62" fmla="*/ 43 w 134"/>
                  <a:gd name="T63" fmla="*/ 15 h 209"/>
                  <a:gd name="T64" fmla="*/ 47 w 134"/>
                  <a:gd name="T65" fmla="*/ 7 h 209"/>
                  <a:gd name="T66" fmla="*/ 52 w 134"/>
                  <a:gd name="T67" fmla="*/ 2 h 209"/>
                  <a:gd name="T68" fmla="*/ 59 w 134"/>
                  <a:gd name="T69" fmla="*/ 0 h 209"/>
                  <a:gd name="T70" fmla="*/ 68 w 134"/>
                  <a:gd name="T71" fmla="*/ 0 h 209"/>
                  <a:gd name="T72" fmla="*/ 77 w 134"/>
                  <a:gd name="T73" fmla="*/ 5 h 209"/>
                  <a:gd name="T74" fmla="*/ 82 w 134"/>
                  <a:gd name="T75" fmla="*/ 14 h 209"/>
                  <a:gd name="T76" fmla="*/ 85 w 134"/>
                  <a:gd name="T77" fmla="*/ 28 h 209"/>
                  <a:gd name="T78" fmla="*/ 85 w 134"/>
                  <a:gd name="T79" fmla="*/ 47 h 209"/>
                  <a:gd name="T80" fmla="*/ 100 w 134"/>
                  <a:gd name="T81" fmla="*/ 45 h 209"/>
                  <a:gd name="T82" fmla="*/ 123 w 134"/>
                  <a:gd name="T83" fmla="*/ 48 h 209"/>
                  <a:gd name="T84" fmla="*/ 132 w 134"/>
                  <a:gd name="T85" fmla="*/ 54 h 209"/>
                  <a:gd name="T86" fmla="*/ 134 w 134"/>
                  <a:gd name="T87" fmla="*/ 66 h 209"/>
                  <a:gd name="T88" fmla="*/ 133 w 134"/>
                  <a:gd name="T89" fmla="*/ 73 h 209"/>
                  <a:gd name="T90" fmla="*/ 129 w 134"/>
                  <a:gd name="T91" fmla="*/ 80 h 209"/>
                  <a:gd name="T92" fmla="*/ 122 w 134"/>
                  <a:gd name="T93" fmla="*/ 84 h 209"/>
                  <a:gd name="T94" fmla="*/ 114 w 134"/>
                  <a:gd name="T95" fmla="*/ 85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" h="209">
                    <a:moveTo>
                      <a:pt x="114" y="85"/>
                    </a:moveTo>
                    <a:lnTo>
                      <a:pt x="110" y="85"/>
                    </a:lnTo>
                    <a:lnTo>
                      <a:pt x="106" y="85"/>
                    </a:lnTo>
                    <a:lnTo>
                      <a:pt x="103" y="85"/>
                    </a:lnTo>
                    <a:lnTo>
                      <a:pt x="100" y="85"/>
                    </a:lnTo>
                    <a:lnTo>
                      <a:pt x="94" y="85"/>
                    </a:lnTo>
                    <a:lnTo>
                      <a:pt x="86" y="86"/>
                    </a:lnTo>
                    <a:lnTo>
                      <a:pt x="87" y="111"/>
                    </a:lnTo>
                    <a:lnTo>
                      <a:pt x="87" y="133"/>
                    </a:lnTo>
                    <a:lnTo>
                      <a:pt x="89" y="150"/>
                    </a:lnTo>
                    <a:lnTo>
                      <a:pt x="89" y="161"/>
                    </a:lnTo>
                    <a:lnTo>
                      <a:pt x="89" y="164"/>
                    </a:lnTo>
                    <a:lnTo>
                      <a:pt x="89" y="169"/>
                    </a:lnTo>
                    <a:lnTo>
                      <a:pt x="89" y="173"/>
                    </a:lnTo>
                    <a:lnTo>
                      <a:pt x="89" y="176"/>
                    </a:lnTo>
                    <a:lnTo>
                      <a:pt x="89" y="184"/>
                    </a:lnTo>
                    <a:lnTo>
                      <a:pt x="87" y="192"/>
                    </a:lnTo>
                    <a:lnTo>
                      <a:pt x="86" y="197"/>
                    </a:lnTo>
                    <a:lnTo>
                      <a:pt x="84" y="202"/>
                    </a:lnTo>
                    <a:lnTo>
                      <a:pt x="80" y="206"/>
                    </a:lnTo>
                    <a:lnTo>
                      <a:pt x="77" y="208"/>
                    </a:lnTo>
                    <a:lnTo>
                      <a:pt x="72" y="209"/>
                    </a:lnTo>
                    <a:lnTo>
                      <a:pt x="67" y="209"/>
                    </a:lnTo>
                    <a:lnTo>
                      <a:pt x="63" y="209"/>
                    </a:lnTo>
                    <a:lnTo>
                      <a:pt x="59" y="208"/>
                    </a:lnTo>
                    <a:lnTo>
                      <a:pt x="57" y="207"/>
                    </a:lnTo>
                    <a:lnTo>
                      <a:pt x="53" y="206"/>
                    </a:lnTo>
                    <a:lnTo>
                      <a:pt x="50" y="202"/>
                    </a:lnTo>
                    <a:lnTo>
                      <a:pt x="48" y="199"/>
                    </a:lnTo>
                    <a:lnTo>
                      <a:pt x="47" y="195"/>
                    </a:lnTo>
                    <a:lnTo>
                      <a:pt x="47" y="192"/>
                    </a:lnTo>
                    <a:lnTo>
                      <a:pt x="47" y="185"/>
                    </a:lnTo>
                    <a:lnTo>
                      <a:pt x="48" y="176"/>
                    </a:lnTo>
                    <a:lnTo>
                      <a:pt x="48" y="167"/>
                    </a:lnTo>
                    <a:lnTo>
                      <a:pt x="48" y="161"/>
                    </a:lnTo>
                    <a:lnTo>
                      <a:pt x="48" y="150"/>
                    </a:lnTo>
                    <a:lnTo>
                      <a:pt x="47" y="133"/>
                    </a:lnTo>
                    <a:lnTo>
                      <a:pt x="47" y="113"/>
                    </a:lnTo>
                    <a:lnTo>
                      <a:pt x="45" y="86"/>
                    </a:lnTo>
                    <a:lnTo>
                      <a:pt x="34" y="86"/>
                    </a:lnTo>
                    <a:lnTo>
                      <a:pt x="17" y="84"/>
                    </a:lnTo>
                    <a:lnTo>
                      <a:pt x="14" y="84"/>
                    </a:lnTo>
                    <a:lnTo>
                      <a:pt x="10" y="82"/>
                    </a:lnTo>
                    <a:lnTo>
                      <a:pt x="6" y="81"/>
                    </a:lnTo>
                    <a:lnTo>
                      <a:pt x="3" y="78"/>
                    </a:lnTo>
                    <a:lnTo>
                      <a:pt x="2" y="76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1" y="58"/>
                    </a:lnTo>
                    <a:lnTo>
                      <a:pt x="2" y="54"/>
                    </a:lnTo>
                    <a:lnTo>
                      <a:pt x="5" y="52"/>
                    </a:lnTo>
                    <a:lnTo>
                      <a:pt x="7" y="49"/>
                    </a:lnTo>
                    <a:lnTo>
                      <a:pt x="11" y="48"/>
                    </a:lnTo>
                    <a:lnTo>
                      <a:pt x="15" y="47"/>
                    </a:lnTo>
                    <a:lnTo>
                      <a:pt x="19" y="47"/>
                    </a:lnTo>
                    <a:lnTo>
                      <a:pt x="28" y="47"/>
                    </a:lnTo>
                    <a:lnTo>
                      <a:pt x="44" y="48"/>
                    </a:lnTo>
                    <a:lnTo>
                      <a:pt x="44" y="42"/>
                    </a:lnTo>
                    <a:lnTo>
                      <a:pt x="43" y="33"/>
                    </a:lnTo>
                    <a:lnTo>
                      <a:pt x="43" y="24"/>
                    </a:lnTo>
                    <a:lnTo>
                      <a:pt x="43" y="19"/>
                    </a:lnTo>
                    <a:lnTo>
                      <a:pt x="43" y="15"/>
                    </a:lnTo>
                    <a:lnTo>
                      <a:pt x="44" y="11"/>
                    </a:lnTo>
                    <a:lnTo>
                      <a:pt x="47" y="7"/>
                    </a:lnTo>
                    <a:lnTo>
                      <a:pt x="49" y="5"/>
                    </a:lnTo>
                    <a:lnTo>
                      <a:pt x="52" y="2"/>
                    </a:lnTo>
                    <a:lnTo>
                      <a:pt x="56" y="1"/>
                    </a:lnTo>
                    <a:lnTo>
                      <a:pt x="59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3" y="2"/>
                    </a:lnTo>
                    <a:lnTo>
                      <a:pt x="77" y="5"/>
                    </a:lnTo>
                    <a:lnTo>
                      <a:pt x="80" y="8"/>
                    </a:lnTo>
                    <a:lnTo>
                      <a:pt x="82" y="14"/>
                    </a:lnTo>
                    <a:lnTo>
                      <a:pt x="84" y="20"/>
                    </a:lnTo>
                    <a:lnTo>
                      <a:pt x="85" y="28"/>
                    </a:lnTo>
                    <a:lnTo>
                      <a:pt x="85" y="35"/>
                    </a:lnTo>
                    <a:lnTo>
                      <a:pt x="85" y="47"/>
                    </a:lnTo>
                    <a:lnTo>
                      <a:pt x="94" y="47"/>
                    </a:lnTo>
                    <a:lnTo>
                      <a:pt x="100" y="45"/>
                    </a:lnTo>
                    <a:lnTo>
                      <a:pt x="114" y="47"/>
                    </a:lnTo>
                    <a:lnTo>
                      <a:pt x="123" y="48"/>
                    </a:lnTo>
                    <a:lnTo>
                      <a:pt x="128" y="50"/>
                    </a:lnTo>
                    <a:lnTo>
                      <a:pt x="132" y="54"/>
                    </a:lnTo>
                    <a:lnTo>
                      <a:pt x="133" y="59"/>
                    </a:lnTo>
                    <a:lnTo>
                      <a:pt x="134" y="66"/>
                    </a:lnTo>
                    <a:lnTo>
                      <a:pt x="134" y="70"/>
                    </a:lnTo>
                    <a:lnTo>
                      <a:pt x="133" y="73"/>
                    </a:lnTo>
                    <a:lnTo>
                      <a:pt x="132" y="76"/>
                    </a:lnTo>
                    <a:lnTo>
                      <a:pt x="129" y="80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5"/>
                    </a:lnTo>
                    <a:lnTo>
                      <a:pt x="114" y="8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39" name="Freeform 999"/>
              <p:cNvSpPr>
                <a:spLocks noEditPoints="1"/>
              </p:cNvSpPr>
              <p:nvPr/>
            </p:nvSpPr>
            <p:spPr bwMode="auto">
              <a:xfrm>
                <a:off x="2859" y="2490"/>
                <a:ext cx="38" cy="40"/>
              </a:xfrm>
              <a:custGeom>
                <a:avLst/>
                <a:gdLst>
                  <a:gd name="T0" fmla="*/ 130 w 152"/>
                  <a:gd name="T1" fmla="*/ 158 h 158"/>
                  <a:gd name="T2" fmla="*/ 118 w 152"/>
                  <a:gd name="T3" fmla="*/ 152 h 158"/>
                  <a:gd name="T4" fmla="*/ 99 w 152"/>
                  <a:gd name="T5" fmla="*/ 152 h 158"/>
                  <a:gd name="T6" fmla="*/ 79 w 152"/>
                  <a:gd name="T7" fmla="*/ 158 h 158"/>
                  <a:gd name="T8" fmla="*/ 62 w 152"/>
                  <a:gd name="T9" fmla="*/ 158 h 158"/>
                  <a:gd name="T10" fmla="*/ 46 w 152"/>
                  <a:gd name="T11" fmla="*/ 156 h 158"/>
                  <a:gd name="T12" fmla="*/ 33 w 152"/>
                  <a:gd name="T13" fmla="*/ 152 h 158"/>
                  <a:gd name="T14" fmla="*/ 21 w 152"/>
                  <a:gd name="T15" fmla="*/ 144 h 158"/>
                  <a:gd name="T16" fmla="*/ 13 w 152"/>
                  <a:gd name="T17" fmla="*/ 135 h 158"/>
                  <a:gd name="T18" fmla="*/ 6 w 152"/>
                  <a:gd name="T19" fmla="*/ 124 h 158"/>
                  <a:gd name="T20" fmla="*/ 1 w 152"/>
                  <a:gd name="T21" fmla="*/ 102 h 158"/>
                  <a:gd name="T22" fmla="*/ 0 w 152"/>
                  <a:gd name="T23" fmla="*/ 75 h 158"/>
                  <a:gd name="T24" fmla="*/ 4 w 152"/>
                  <a:gd name="T25" fmla="*/ 60 h 158"/>
                  <a:gd name="T26" fmla="*/ 10 w 152"/>
                  <a:gd name="T27" fmla="*/ 45 h 158"/>
                  <a:gd name="T28" fmla="*/ 19 w 152"/>
                  <a:gd name="T29" fmla="*/ 31 h 158"/>
                  <a:gd name="T30" fmla="*/ 32 w 152"/>
                  <a:gd name="T31" fmla="*/ 20 h 158"/>
                  <a:gd name="T32" fmla="*/ 47 w 152"/>
                  <a:gd name="T33" fmla="*/ 9 h 158"/>
                  <a:gd name="T34" fmla="*/ 62 w 152"/>
                  <a:gd name="T35" fmla="*/ 4 h 158"/>
                  <a:gd name="T36" fmla="*/ 79 w 152"/>
                  <a:gd name="T37" fmla="*/ 0 h 158"/>
                  <a:gd name="T38" fmla="*/ 95 w 152"/>
                  <a:gd name="T39" fmla="*/ 0 h 158"/>
                  <a:gd name="T40" fmla="*/ 112 w 152"/>
                  <a:gd name="T41" fmla="*/ 4 h 158"/>
                  <a:gd name="T42" fmla="*/ 130 w 152"/>
                  <a:gd name="T43" fmla="*/ 13 h 158"/>
                  <a:gd name="T44" fmla="*/ 140 w 152"/>
                  <a:gd name="T45" fmla="*/ 21 h 158"/>
                  <a:gd name="T46" fmla="*/ 142 w 152"/>
                  <a:gd name="T47" fmla="*/ 27 h 158"/>
                  <a:gd name="T48" fmla="*/ 142 w 152"/>
                  <a:gd name="T49" fmla="*/ 35 h 158"/>
                  <a:gd name="T50" fmla="*/ 138 w 152"/>
                  <a:gd name="T51" fmla="*/ 45 h 158"/>
                  <a:gd name="T52" fmla="*/ 136 w 152"/>
                  <a:gd name="T53" fmla="*/ 63 h 158"/>
                  <a:gd name="T54" fmla="*/ 136 w 152"/>
                  <a:gd name="T55" fmla="*/ 86 h 158"/>
                  <a:gd name="T56" fmla="*/ 138 w 152"/>
                  <a:gd name="T57" fmla="*/ 105 h 158"/>
                  <a:gd name="T58" fmla="*/ 142 w 152"/>
                  <a:gd name="T59" fmla="*/ 116 h 158"/>
                  <a:gd name="T60" fmla="*/ 151 w 152"/>
                  <a:gd name="T61" fmla="*/ 137 h 158"/>
                  <a:gd name="T62" fmla="*/ 152 w 152"/>
                  <a:gd name="T63" fmla="*/ 144 h 158"/>
                  <a:gd name="T64" fmla="*/ 149 w 152"/>
                  <a:gd name="T65" fmla="*/ 151 h 158"/>
                  <a:gd name="T66" fmla="*/ 144 w 152"/>
                  <a:gd name="T67" fmla="*/ 156 h 158"/>
                  <a:gd name="T68" fmla="*/ 137 w 152"/>
                  <a:gd name="T69" fmla="*/ 158 h 158"/>
                  <a:gd name="T70" fmla="*/ 97 w 152"/>
                  <a:gd name="T71" fmla="*/ 61 h 158"/>
                  <a:gd name="T72" fmla="*/ 98 w 152"/>
                  <a:gd name="T73" fmla="*/ 51 h 158"/>
                  <a:gd name="T74" fmla="*/ 99 w 152"/>
                  <a:gd name="T75" fmla="*/ 37 h 158"/>
                  <a:gd name="T76" fmla="*/ 94 w 152"/>
                  <a:gd name="T77" fmla="*/ 35 h 158"/>
                  <a:gd name="T78" fmla="*/ 90 w 152"/>
                  <a:gd name="T79" fmla="*/ 35 h 158"/>
                  <a:gd name="T80" fmla="*/ 71 w 152"/>
                  <a:gd name="T81" fmla="*/ 39 h 158"/>
                  <a:gd name="T82" fmla="*/ 55 w 152"/>
                  <a:gd name="T83" fmla="*/ 50 h 158"/>
                  <a:gd name="T84" fmla="*/ 44 w 152"/>
                  <a:gd name="T85" fmla="*/ 67 h 158"/>
                  <a:gd name="T86" fmla="*/ 41 w 152"/>
                  <a:gd name="T87" fmla="*/ 86 h 158"/>
                  <a:gd name="T88" fmla="*/ 42 w 152"/>
                  <a:gd name="T89" fmla="*/ 102 h 158"/>
                  <a:gd name="T90" fmla="*/ 47 w 152"/>
                  <a:gd name="T91" fmla="*/ 115 h 158"/>
                  <a:gd name="T92" fmla="*/ 56 w 152"/>
                  <a:gd name="T93" fmla="*/ 121 h 158"/>
                  <a:gd name="T94" fmla="*/ 69 w 152"/>
                  <a:gd name="T95" fmla="*/ 124 h 158"/>
                  <a:gd name="T96" fmla="*/ 85 w 152"/>
                  <a:gd name="T97" fmla="*/ 121 h 158"/>
                  <a:gd name="T98" fmla="*/ 100 w 152"/>
                  <a:gd name="T99" fmla="*/ 112 h 158"/>
                  <a:gd name="T100" fmla="*/ 98 w 152"/>
                  <a:gd name="T101" fmla="*/ 83 h 158"/>
                  <a:gd name="T102" fmla="*/ 97 w 152"/>
                  <a:gd name="T103" fmla="*/ 6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2" h="158">
                    <a:moveTo>
                      <a:pt x="133" y="158"/>
                    </a:moveTo>
                    <a:lnTo>
                      <a:pt x="130" y="158"/>
                    </a:lnTo>
                    <a:lnTo>
                      <a:pt x="125" y="156"/>
                    </a:lnTo>
                    <a:lnTo>
                      <a:pt x="118" y="152"/>
                    </a:lnTo>
                    <a:lnTo>
                      <a:pt x="112" y="145"/>
                    </a:lnTo>
                    <a:lnTo>
                      <a:pt x="99" y="152"/>
                    </a:lnTo>
                    <a:lnTo>
                      <a:pt x="88" y="156"/>
                    </a:lnTo>
                    <a:lnTo>
                      <a:pt x="79" y="158"/>
                    </a:lnTo>
                    <a:lnTo>
                      <a:pt x="70" y="158"/>
                    </a:lnTo>
                    <a:lnTo>
                      <a:pt x="62" y="158"/>
                    </a:lnTo>
                    <a:lnTo>
                      <a:pt x="53" y="157"/>
                    </a:lnTo>
                    <a:lnTo>
                      <a:pt x="46" y="156"/>
                    </a:lnTo>
                    <a:lnTo>
                      <a:pt x="39" y="154"/>
                    </a:lnTo>
                    <a:lnTo>
                      <a:pt x="33" y="152"/>
                    </a:lnTo>
                    <a:lnTo>
                      <a:pt x="27" y="148"/>
                    </a:lnTo>
                    <a:lnTo>
                      <a:pt x="21" y="144"/>
                    </a:lnTo>
                    <a:lnTo>
                      <a:pt x="18" y="140"/>
                    </a:lnTo>
                    <a:lnTo>
                      <a:pt x="13" y="135"/>
                    </a:lnTo>
                    <a:lnTo>
                      <a:pt x="9" y="130"/>
                    </a:lnTo>
                    <a:lnTo>
                      <a:pt x="6" y="124"/>
                    </a:lnTo>
                    <a:lnTo>
                      <a:pt x="4" y="117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8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10" y="45"/>
                    </a:lnTo>
                    <a:lnTo>
                      <a:pt x="14" y="39"/>
                    </a:lnTo>
                    <a:lnTo>
                      <a:pt x="19" y="31"/>
                    </a:lnTo>
                    <a:lnTo>
                      <a:pt x="25" y="25"/>
                    </a:lnTo>
                    <a:lnTo>
                      <a:pt x="32" y="20"/>
                    </a:lnTo>
                    <a:lnTo>
                      <a:pt x="39" y="14"/>
                    </a:lnTo>
                    <a:lnTo>
                      <a:pt x="47" y="9"/>
                    </a:lnTo>
                    <a:lnTo>
                      <a:pt x="55" y="7"/>
                    </a:lnTo>
                    <a:lnTo>
                      <a:pt x="62" y="4"/>
                    </a:lnTo>
                    <a:lnTo>
                      <a:pt x="71" y="2"/>
                    </a:lnTo>
                    <a:lnTo>
                      <a:pt x="79" y="0"/>
                    </a:lnTo>
                    <a:lnTo>
                      <a:pt x="88" y="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2" y="4"/>
                    </a:lnTo>
                    <a:lnTo>
                      <a:pt x="121" y="8"/>
                    </a:lnTo>
                    <a:lnTo>
                      <a:pt x="130" y="13"/>
                    </a:lnTo>
                    <a:lnTo>
                      <a:pt x="137" y="18"/>
                    </a:lnTo>
                    <a:lnTo>
                      <a:pt x="140" y="21"/>
                    </a:lnTo>
                    <a:lnTo>
                      <a:pt x="141" y="23"/>
                    </a:lnTo>
                    <a:lnTo>
                      <a:pt x="142" y="27"/>
                    </a:lnTo>
                    <a:lnTo>
                      <a:pt x="142" y="30"/>
                    </a:lnTo>
                    <a:lnTo>
                      <a:pt x="142" y="35"/>
                    </a:lnTo>
                    <a:lnTo>
                      <a:pt x="140" y="39"/>
                    </a:lnTo>
                    <a:lnTo>
                      <a:pt x="138" y="45"/>
                    </a:lnTo>
                    <a:lnTo>
                      <a:pt x="137" y="53"/>
                    </a:lnTo>
                    <a:lnTo>
                      <a:pt x="136" y="63"/>
                    </a:lnTo>
                    <a:lnTo>
                      <a:pt x="136" y="73"/>
                    </a:lnTo>
                    <a:lnTo>
                      <a:pt x="136" y="86"/>
                    </a:lnTo>
                    <a:lnTo>
                      <a:pt x="137" y="96"/>
                    </a:lnTo>
                    <a:lnTo>
                      <a:pt x="138" y="105"/>
                    </a:lnTo>
                    <a:lnTo>
                      <a:pt x="140" y="112"/>
                    </a:lnTo>
                    <a:lnTo>
                      <a:pt x="142" y="116"/>
                    </a:lnTo>
                    <a:lnTo>
                      <a:pt x="147" y="128"/>
                    </a:lnTo>
                    <a:lnTo>
                      <a:pt x="151" y="137"/>
                    </a:lnTo>
                    <a:lnTo>
                      <a:pt x="152" y="142"/>
                    </a:lnTo>
                    <a:lnTo>
                      <a:pt x="152" y="144"/>
                    </a:lnTo>
                    <a:lnTo>
                      <a:pt x="151" y="148"/>
                    </a:lnTo>
                    <a:lnTo>
                      <a:pt x="149" y="151"/>
                    </a:lnTo>
                    <a:lnTo>
                      <a:pt x="146" y="153"/>
                    </a:lnTo>
                    <a:lnTo>
                      <a:pt x="144" y="156"/>
                    </a:lnTo>
                    <a:lnTo>
                      <a:pt x="140" y="157"/>
                    </a:lnTo>
                    <a:lnTo>
                      <a:pt x="137" y="158"/>
                    </a:lnTo>
                    <a:lnTo>
                      <a:pt x="133" y="158"/>
                    </a:lnTo>
                    <a:close/>
                    <a:moveTo>
                      <a:pt x="97" y="61"/>
                    </a:moveTo>
                    <a:lnTo>
                      <a:pt x="97" y="56"/>
                    </a:lnTo>
                    <a:lnTo>
                      <a:pt x="98" y="51"/>
                    </a:lnTo>
                    <a:lnTo>
                      <a:pt x="98" y="45"/>
                    </a:lnTo>
                    <a:lnTo>
                      <a:pt x="99" y="37"/>
                    </a:lnTo>
                    <a:lnTo>
                      <a:pt x="97" y="36"/>
                    </a:lnTo>
                    <a:lnTo>
                      <a:pt x="94" y="35"/>
                    </a:lnTo>
                    <a:lnTo>
                      <a:pt x="91" y="35"/>
                    </a:lnTo>
                    <a:lnTo>
                      <a:pt x="90" y="35"/>
                    </a:lnTo>
                    <a:lnTo>
                      <a:pt x="80" y="36"/>
                    </a:lnTo>
                    <a:lnTo>
                      <a:pt x="71" y="39"/>
                    </a:lnTo>
                    <a:lnTo>
                      <a:pt x="63" y="44"/>
                    </a:lnTo>
                    <a:lnTo>
                      <a:pt x="55" y="50"/>
                    </a:lnTo>
                    <a:lnTo>
                      <a:pt x="48" y="58"/>
                    </a:lnTo>
                    <a:lnTo>
                      <a:pt x="44" y="67"/>
                    </a:lnTo>
                    <a:lnTo>
                      <a:pt x="41" y="75"/>
                    </a:lnTo>
                    <a:lnTo>
                      <a:pt x="41" y="86"/>
                    </a:lnTo>
                    <a:lnTo>
                      <a:pt x="41" y="95"/>
                    </a:lnTo>
                    <a:lnTo>
                      <a:pt x="42" y="102"/>
                    </a:lnTo>
                    <a:lnTo>
                      <a:pt x="44" y="109"/>
                    </a:lnTo>
                    <a:lnTo>
                      <a:pt x="47" y="115"/>
                    </a:lnTo>
                    <a:lnTo>
                      <a:pt x="51" y="119"/>
                    </a:lnTo>
                    <a:lnTo>
                      <a:pt x="56" y="121"/>
                    </a:lnTo>
                    <a:lnTo>
                      <a:pt x="62" y="124"/>
                    </a:lnTo>
                    <a:lnTo>
                      <a:pt x="69" y="124"/>
                    </a:lnTo>
                    <a:lnTo>
                      <a:pt x="77" y="124"/>
                    </a:lnTo>
                    <a:lnTo>
                      <a:pt x="85" y="121"/>
                    </a:lnTo>
                    <a:lnTo>
                      <a:pt x="94" y="117"/>
                    </a:lnTo>
                    <a:lnTo>
                      <a:pt x="100" y="112"/>
                    </a:lnTo>
                    <a:lnTo>
                      <a:pt x="99" y="97"/>
                    </a:lnTo>
                    <a:lnTo>
                      <a:pt x="98" y="83"/>
                    </a:lnTo>
                    <a:lnTo>
                      <a:pt x="97" y="70"/>
                    </a:lnTo>
                    <a:lnTo>
                      <a:pt x="97" y="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0" name="Freeform 1000"/>
              <p:cNvSpPr>
                <a:spLocks/>
              </p:cNvSpPr>
              <p:nvPr/>
            </p:nvSpPr>
            <p:spPr bwMode="auto">
              <a:xfrm>
                <a:off x="2901" y="2488"/>
                <a:ext cx="35" cy="42"/>
              </a:xfrm>
              <a:custGeom>
                <a:avLst/>
                <a:gdLst>
                  <a:gd name="T0" fmla="*/ 117 w 142"/>
                  <a:gd name="T1" fmla="*/ 168 h 168"/>
                  <a:gd name="T2" fmla="*/ 110 w 142"/>
                  <a:gd name="T3" fmla="*/ 165 h 168"/>
                  <a:gd name="T4" fmla="*/ 105 w 142"/>
                  <a:gd name="T5" fmla="*/ 161 h 168"/>
                  <a:gd name="T6" fmla="*/ 102 w 142"/>
                  <a:gd name="T7" fmla="*/ 155 h 168"/>
                  <a:gd name="T8" fmla="*/ 99 w 142"/>
                  <a:gd name="T9" fmla="*/ 136 h 168"/>
                  <a:gd name="T10" fmla="*/ 95 w 142"/>
                  <a:gd name="T11" fmla="*/ 105 h 168"/>
                  <a:gd name="T12" fmla="*/ 95 w 142"/>
                  <a:gd name="T13" fmla="*/ 86 h 168"/>
                  <a:gd name="T14" fmla="*/ 95 w 142"/>
                  <a:gd name="T15" fmla="*/ 70 h 168"/>
                  <a:gd name="T16" fmla="*/ 96 w 142"/>
                  <a:gd name="T17" fmla="*/ 63 h 168"/>
                  <a:gd name="T18" fmla="*/ 96 w 142"/>
                  <a:gd name="T19" fmla="*/ 56 h 168"/>
                  <a:gd name="T20" fmla="*/ 96 w 142"/>
                  <a:gd name="T21" fmla="*/ 48 h 168"/>
                  <a:gd name="T22" fmla="*/ 93 w 142"/>
                  <a:gd name="T23" fmla="*/ 42 h 168"/>
                  <a:gd name="T24" fmla="*/ 84 w 142"/>
                  <a:gd name="T25" fmla="*/ 43 h 168"/>
                  <a:gd name="T26" fmla="*/ 72 w 142"/>
                  <a:gd name="T27" fmla="*/ 51 h 168"/>
                  <a:gd name="T28" fmla="*/ 60 w 142"/>
                  <a:gd name="T29" fmla="*/ 66 h 168"/>
                  <a:gd name="T30" fmla="*/ 51 w 142"/>
                  <a:gd name="T31" fmla="*/ 86 h 168"/>
                  <a:gd name="T32" fmla="*/ 47 w 142"/>
                  <a:gd name="T33" fmla="*/ 103 h 168"/>
                  <a:gd name="T34" fmla="*/ 46 w 142"/>
                  <a:gd name="T35" fmla="*/ 117 h 168"/>
                  <a:gd name="T36" fmla="*/ 44 w 142"/>
                  <a:gd name="T37" fmla="*/ 128 h 168"/>
                  <a:gd name="T38" fmla="*/ 43 w 142"/>
                  <a:gd name="T39" fmla="*/ 144 h 168"/>
                  <a:gd name="T40" fmla="*/ 43 w 142"/>
                  <a:gd name="T41" fmla="*/ 152 h 168"/>
                  <a:gd name="T42" fmla="*/ 39 w 142"/>
                  <a:gd name="T43" fmla="*/ 159 h 168"/>
                  <a:gd name="T44" fmla="*/ 34 w 142"/>
                  <a:gd name="T45" fmla="*/ 165 h 168"/>
                  <a:gd name="T46" fmla="*/ 26 w 142"/>
                  <a:gd name="T47" fmla="*/ 168 h 168"/>
                  <a:gd name="T48" fmla="*/ 19 w 142"/>
                  <a:gd name="T49" fmla="*/ 168 h 168"/>
                  <a:gd name="T50" fmla="*/ 11 w 142"/>
                  <a:gd name="T51" fmla="*/ 165 h 168"/>
                  <a:gd name="T52" fmla="*/ 5 w 142"/>
                  <a:gd name="T53" fmla="*/ 160 h 168"/>
                  <a:gd name="T54" fmla="*/ 2 w 142"/>
                  <a:gd name="T55" fmla="*/ 152 h 168"/>
                  <a:gd name="T56" fmla="*/ 2 w 142"/>
                  <a:gd name="T57" fmla="*/ 144 h 168"/>
                  <a:gd name="T58" fmla="*/ 1 w 142"/>
                  <a:gd name="T59" fmla="*/ 128 h 168"/>
                  <a:gd name="T60" fmla="*/ 1 w 142"/>
                  <a:gd name="T61" fmla="*/ 116 h 168"/>
                  <a:gd name="T62" fmla="*/ 1 w 142"/>
                  <a:gd name="T63" fmla="*/ 96 h 168"/>
                  <a:gd name="T64" fmla="*/ 4 w 142"/>
                  <a:gd name="T65" fmla="*/ 72 h 168"/>
                  <a:gd name="T66" fmla="*/ 5 w 142"/>
                  <a:gd name="T67" fmla="*/ 53 h 168"/>
                  <a:gd name="T68" fmla="*/ 5 w 142"/>
                  <a:gd name="T69" fmla="*/ 41 h 168"/>
                  <a:gd name="T70" fmla="*/ 4 w 142"/>
                  <a:gd name="T71" fmla="*/ 25 h 168"/>
                  <a:gd name="T72" fmla="*/ 4 w 142"/>
                  <a:gd name="T73" fmla="*/ 15 h 168"/>
                  <a:gd name="T74" fmla="*/ 7 w 142"/>
                  <a:gd name="T75" fmla="*/ 9 h 168"/>
                  <a:gd name="T76" fmla="*/ 12 w 142"/>
                  <a:gd name="T77" fmla="*/ 4 h 168"/>
                  <a:gd name="T78" fmla="*/ 20 w 142"/>
                  <a:gd name="T79" fmla="*/ 1 h 168"/>
                  <a:gd name="T80" fmla="*/ 29 w 142"/>
                  <a:gd name="T81" fmla="*/ 1 h 168"/>
                  <a:gd name="T82" fmla="*/ 35 w 142"/>
                  <a:gd name="T83" fmla="*/ 4 h 168"/>
                  <a:gd name="T84" fmla="*/ 42 w 142"/>
                  <a:gd name="T85" fmla="*/ 9 h 168"/>
                  <a:gd name="T86" fmla="*/ 44 w 142"/>
                  <a:gd name="T87" fmla="*/ 18 h 168"/>
                  <a:gd name="T88" fmla="*/ 44 w 142"/>
                  <a:gd name="T89" fmla="*/ 25 h 168"/>
                  <a:gd name="T90" fmla="*/ 67 w 142"/>
                  <a:gd name="T91" fmla="*/ 9 h 168"/>
                  <a:gd name="T92" fmla="*/ 79 w 142"/>
                  <a:gd name="T93" fmla="*/ 5 h 168"/>
                  <a:gd name="T94" fmla="*/ 90 w 142"/>
                  <a:gd name="T95" fmla="*/ 4 h 168"/>
                  <a:gd name="T96" fmla="*/ 103 w 142"/>
                  <a:gd name="T97" fmla="*/ 5 h 168"/>
                  <a:gd name="T98" fmla="*/ 113 w 142"/>
                  <a:gd name="T99" fmla="*/ 9 h 168"/>
                  <a:gd name="T100" fmla="*/ 122 w 142"/>
                  <a:gd name="T101" fmla="*/ 16 h 168"/>
                  <a:gd name="T102" fmla="*/ 128 w 142"/>
                  <a:gd name="T103" fmla="*/ 27 h 168"/>
                  <a:gd name="T104" fmla="*/ 133 w 142"/>
                  <a:gd name="T105" fmla="*/ 46 h 168"/>
                  <a:gd name="T106" fmla="*/ 136 w 142"/>
                  <a:gd name="T107" fmla="*/ 72 h 168"/>
                  <a:gd name="T108" fmla="*/ 136 w 142"/>
                  <a:gd name="T109" fmla="*/ 88 h 168"/>
                  <a:gd name="T110" fmla="*/ 136 w 142"/>
                  <a:gd name="T111" fmla="*/ 104 h 168"/>
                  <a:gd name="T112" fmla="*/ 141 w 142"/>
                  <a:gd name="T113" fmla="*/ 136 h 168"/>
                  <a:gd name="T114" fmla="*/ 141 w 142"/>
                  <a:gd name="T115" fmla="*/ 152 h 168"/>
                  <a:gd name="T116" fmla="*/ 138 w 142"/>
                  <a:gd name="T117" fmla="*/ 160 h 168"/>
                  <a:gd name="T118" fmla="*/ 132 w 142"/>
                  <a:gd name="T119" fmla="*/ 165 h 168"/>
                  <a:gd name="T120" fmla="*/ 126 w 142"/>
                  <a:gd name="T121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2" h="168">
                    <a:moveTo>
                      <a:pt x="121" y="168"/>
                    </a:moveTo>
                    <a:lnTo>
                      <a:pt x="117" y="168"/>
                    </a:lnTo>
                    <a:lnTo>
                      <a:pt x="113" y="166"/>
                    </a:lnTo>
                    <a:lnTo>
                      <a:pt x="110" y="165"/>
                    </a:lnTo>
                    <a:lnTo>
                      <a:pt x="107" y="164"/>
                    </a:lnTo>
                    <a:lnTo>
                      <a:pt x="105" y="161"/>
                    </a:lnTo>
                    <a:lnTo>
                      <a:pt x="103" y="158"/>
                    </a:lnTo>
                    <a:lnTo>
                      <a:pt x="102" y="155"/>
                    </a:lnTo>
                    <a:lnTo>
                      <a:pt x="102" y="150"/>
                    </a:lnTo>
                    <a:lnTo>
                      <a:pt x="99" y="136"/>
                    </a:lnTo>
                    <a:lnTo>
                      <a:pt x="96" y="121"/>
                    </a:lnTo>
                    <a:lnTo>
                      <a:pt x="95" y="105"/>
                    </a:lnTo>
                    <a:lnTo>
                      <a:pt x="95" y="91"/>
                    </a:lnTo>
                    <a:lnTo>
                      <a:pt x="95" y="86"/>
                    </a:lnTo>
                    <a:lnTo>
                      <a:pt x="95" y="77"/>
                    </a:lnTo>
                    <a:lnTo>
                      <a:pt x="95" y="70"/>
                    </a:lnTo>
                    <a:lnTo>
                      <a:pt x="95" y="65"/>
                    </a:lnTo>
                    <a:lnTo>
                      <a:pt x="96" y="63"/>
                    </a:lnTo>
                    <a:lnTo>
                      <a:pt x="96" y="60"/>
                    </a:lnTo>
                    <a:lnTo>
                      <a:pt x="96" y="56"/>
                    </a:lnTo>
                    <a:lnTo>
                      <a:pt x="96" y="53"/>
                    </a:lnTo>
                    <a:lnTo>
                      <a:pt x="96" y="48"/>
                    </a:lnTo>
                    <a:lnTo>
                      <a:pt x="95" y="44"/>
                    </a:lnTo>
                    <a:lnTo>
                      <a:pt x="93" y="42"/>
                    </a:lnTo>
                    <a:lnTo>
                      <a:pt x="90" y="42"/>
                    </a:lnTo>
                    <a:lnTo>
                      <a:pt x="84" y="43"/>
                    </a:lnTo>
                    <a:lnTo>
                      <a:pt x="79" y="46"/>
                    </a:lnTo>
                    <a:lnTo>
                      <a:pt x="72" y="51"/>
                    </a:lnTo>
                    <a:lnTo>
                      <a:pt x="66" y="57"/>
                    </a:lnTo>
                    <a:lnTo>
                      <a:pt x="60" y="66"/>
                    </a:lnTo>
                    <a:lnTo>
                      <a:pt x="54" y="75"/>
                    </a:lnTo>
                    <a:lnTo>
                      <a:pt x="51" y="86"/>
                    </a:lnTo>
                    <a:lnTo>
                      <a:pt x="47" y="98"/>
                    </a:lnTo>
                    <a:lnTo>
                      <a:pt x="47" y="103"/>
                    </a:lnTo>
                    <a:lnTo>
                      <a:pt x="46" y="110"/>
                    </a:lnTo>
                    <a:lnTo>
                      <a:pt x="46" y="117"/>
                    </a:lnTo>
                    <a:lnTo>
                      <a:pt x="44" y="123"/>
                    </a:lnTo>
                    <a:lnTo>
                      <a:pt x="44" y="128"/>
                    </a:lnTo>
                    <a:lnTo>
                      <a:pt x="44" y="136"/>
                    </a:lnTo>
                    <a:lnTo>
                      <a:pt x="43" y="144"/>
                    </a:lnTo>
                    <a:lnTo>
                      <a:pt x="43" y="149"/>
                    </a:lnTo>
                    <a:lnTo>
                      <a:pt x="43" y="152"/>
                    </a:lnTo>
                    <a:lnTo>
                      <a:pt x="42" y="156"/>
                    </a:lnTo>
                    <a:lnTo>
                      <a:pt x="39" y="159"/>
                    </a:lnTo>
                    <a:lnTo>
                      <a:pt x="37" y="163"/>
                    </a:lnTo>
                    <a:lnTo>
                      <a:pt x="34" y="165"/>
                    </a:lnTo>
                    <a:lnTo>
                      <a:pt x="30" y="166"/>
                    </a:lnTo>
                    <a:lnTo>
                      <a:pt x="26" y="168"/>
                    </a:lnTo>
                    <a:lnTo>
                      <a:pt x="23" y="168"/>
                    </a:lnTo>
                    <a:lnTo>
                      <a:pt x="19" y="168"/>
                    </a:lnTo>
                    <a:lnTo>
                      <a:pt x="14" y="166"/>
                    </a:lnTo>
                    <a:lnTo>
                      <a:pt x="11" y="165"/>
                    </a:lnTo>
                    <a:lnTo>
                      <a:pt x="7" y="163"/>
                    </a:lnTo>
                    <a:lnTo>
                      <a:pt x="5" y="160"/>
                    </a:lnTo>
                    <a:lnTo>
                      <a:pt x="4" y="156"/>
                    </a:lnTo>
                    <a:lnTo>
                      <a:pt x="2" y="152"/>
                    </a:lnTo>
                    <a:lnTo>
                      <a:pt x="2" y="149"/>
                    </a:lnTo>
                    <a:lnTo>
                      <a:pt x="2" y="144"/>
                    </a:lnTo>
                    <a:lnTo>
                      <a:pt x="1" y="136"/>
                    </a:lnTo>
                    <a:lnTo>
                      <a:pt x="1" y="128"/>
                    </a:lnTo>
                    <a:lnTo>
                      <a:pt x="0" y="123"/>
                    </a:lnTo>
                    <a:lnTo>
                      <a:pt x="1" y="116"/>
                    </a:lnTo>
                    <a:lnTo>
                      <a:pt x="1" y="107"/>
                    </a:lnTo>
                    <a:lnTo>
                      <a:pt x="1" y="96"/>
                    </a:lnTo>
                    <a:lnTo>
                      <a:pt x="2" y="85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5" y="53"/>
                    </a:lnTo>
                    <a:lnTo>
                      <a:pt x="5" y="46"/>
                    </a:lnTo>
                    <a:lnTo>
                      <a:pt x="5" y="41"/>
                    </a:lnTo>
                    <a:lnTo>
                      <a:pt x="4" y="33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5" y="11"/>
                    </a:lnTo>
                    <a:lnTo>
                      <a:pt x="7" y="9"/>
                    </a:lnTo>
                    <a:lnTo>
                      <a:pt x="10" y="6"/>
                    </a:lnTo>
                    <a:lnTo>
                      <a:pt x="12" y="4"/>
                    </a:lnTo>
                    <a:lnTo>
                      <a:pt x="16" y="1"/>
                    </a:lnTo>
                    <a:lnTo>
                      <a:pt x="20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9" y="6"/>
                    </a:lnTo>
                    <a:lnTo>
                      <a:pt x="42" y="9"/>
                    </a:lnTo>
                    <a:lnTo>
                      <a:pt x="43" y="13"/>
                    </a:lnTo>
                    <a:lnTo>
                      <a:pt x="44" y="18"/>
                    </a:lnTo>
                    <a:lnTo>
                      <a:pt x="44" y="23"/>
                    </a:lnTo>
                    <a:lnTo>
                      <a:pt x="44" y="25"/>
                    </a:lnTo>
                    <a:lnTo>
                      <a:pt x="56" y="15"/>
                    </a:lnTo>
                    <a:lnTo>
                      <a:pt x="67" y="9"/>
                    </a:lnTo>
                    <a:lnTo>
                      <a:pt x="72" y="6"/>
                    </a:lnTo>
                    <a:lnTo>
                      <a:pt x="79" y="5"/>
                    </a:lnTo>
                    <a:lnTo>
                      <a:pt x="84" y="4"/>
                    </a:lnTo>
                    <a:lnTo>
                      <a:pt x="90" y="4"/>
                    </a:lnTo>
                    <a:lnTo>
                      <a:pt x="96" y="4"/>
                    </a:lnTo>
                    <a:lnTo>
                      <a:pt x="103" y="5"/>
                    </a:lnTo>
                    <a:lnTo>
                      <a:pt x="108" y="6"/>
                    </a:lnTo>
                    <a:lnTo>
                      <a:pt x="113" y="9"/>
                    </a:lnTo>
                    <a:lnTo>
                      <a:pt x="118" y="13"/>
                    </a:lnTo>
                    <a:lnTo>
                      <a:pt x="122" y="16"/>
                    </a:lnTo>
                    <a:lnTo>
                      <a:pt x="126" y="21"/>
                    </a:lnTo>
                    <a:lnTo>
                      <a:pt x="128" y="27"/>
                    </a:lnTo>
                    <a:lnTo>
                      <a:pt x="132" y="34"/>
                    </a:lnTo>
                    <a:lnTo>
                      <a:pt x="133" y="46"/>
                    </a:lnTo>
                    <a:lnTo>
                      <a:pt x="135" y="57"/>
                    </a:lnTo>
                    <a:lnTo>
                      <a:pt x="136" y="72"/>
                    </a:lnTo>
                    <a:lnTo>
                      <a:pt x="136" y="82"/>
                    </a:lnTo>
                    <a:lnTo>
                      <a:pt x="136" y="88"/>
                    </a:lnTo>
                    <a:lnTo>
                      <a:pt x="136" y="91"/>
                    </a:lnTo>
                    <a:lnTo>
                      <a:pt x="136" y="104"/>
                    </a:lnTo>
                    <a:lnTo>
                      <a:pt x="138" y="121"/>
                    </a:lnTo>
                    <a:lnTo>
                      <a:pt x="141" y="136"/>
                    </a:lnTo>
                    <a:lnTo>
                      <a:pt x="142" y="149"/>
                    </a:lnTo>
                    <a:lnTo>
                      <a:pt x="141" y="152"/>
                    </a:lnTo>
                    <a:lnTo>
                      <a:pt x="140" y="156"/>
                    </a:lnTo>
                    <a:lnTo>
                      <a:pt x="138" y="160"/>
                    </a:lnTo>
                    <a:lnTo>
                      <a:pt x="136" y="163"/>
                    </a:lnTo>
                    <a:lnTo>
                      <a:pt x="132" y="165"/>
                    </a:lnTo>
                    <a:lnTo>
                      <a:pt x="129" y="166"/>
                    </a:lnTo>
                    <a:lnTo>
                      <a:pt x="126" y="168"/>
                    </a:lnTo>
                    <a:lnTo>
                      <a:pt x="121" y="16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1" name="Freeform 1001"/>
              <p:cNvSpPr>
                <a:spLocks/>
              </p:cNvSpPr>
              <p:nvPr/>
            </p:nvSpPr>
            <p:spPr bwMode="auto">
              <a:xfrm>
                <a:off x="2939" y="2489"/>
                <a:ext cx="35" cy="41"/>
              </a:xfrm>
              <a:custGeom>
                <a:avLst/>
                <a:gdLst>
                  <a:gd name="T0" fmla="*/ 61 w 138"/>
                  <a:gd name="T1" fmla="*/ 160 h 161"/>
                  <a:gd name="T2" fmla="*/ 40 w 138"/>
                  <a:gd name="T3" fmla="*/ 155 h 161"/>
                  <a:gd name="T4" fmla="*/ 28 w 138"/>
                  <a:gd name="T5" fmla="*/ 147 h 161"/>
                  <a:gd name="T6" fmla="*/ 16 w 138"/>
                  <a:gd name="T7" fmla="*/ 139 h 161"/>
                  <a:gd name="T8" fmla="*/ 9 w 138"/>
                  <a:gd name="T9" fmla="*/ 128 h 161"/>
                  <a:gd name="T10" fmla="*/ 2 w 138"/>
                  <a:gd name="T11" fmla="*/ 116 h 161"/>
                  <a:gd name="T12" fmla="*/ 0 w 138"/>
                  <a:gd name="T13" fmla="*/ 102 h 161"/>
                  <a:gd name="T14" fmla="*/ 1 w 138"/>
                  <a:gd name="T15" fmla="*/ 79 h 161"/>
                  <a:gd name="T16" fmla="*/ 11 w 138"/>
                  <a:gd name="T17" fmla="*/ 49 h 161"/>
                  <a:gd name="T18" fmla="*/ 26 w 138"/>
                  <a:gd name="T19" fmla="*/ 27 h 161"/>
                  <a:gd name="T20" fmla="*/ 39 w 138"/>
                  <a:gd name="T21" fmla="*/ 13 h 161"/>
                  <a:gd name="T22" fmla="*/ 52 w 138"/>
                  <a:gd name="T23" fmla="*/ 5 h 161"/>
                  <a:gd name="T24" fmla="*/ 67 w 138"/>
                  <a:gd name="T25" fmla="*/ 0 h 161"/>
                  <a:gd name="T26" fmla="*/ 82 w 138"/>
                  <a:gd name="T27" fmla="*/ 0 h 161"/>
                  <a:gd name="T28" fmla="*/ 100 w 138"/>
                  <a:gd name="T29" fmla="*/ 4 h 161"/>
                  <a:gd name="T30" fmla="*/ 121 w 138"/>
                  <a:gd name="T31" fmla="*/ 13 h 161"/>
                  <a:gd name="T32" fmla="*/ 132 w 138"/>
                  <a:gd name="T33" fmla="*/ 22 h 161"/>
                  <a:gd name="T34" fmla="*/ 134 w 138"/>
                  <a:gd name="T35" fmla="*/ 28 h 161"/>
                  <a:gd name="T36" fmla="*/ 134 w 138"/>
                  <a:gd name="T37" fmla="*/ 34 h 161"/>
                  <a:gd name="T38" fmla="*/ 132 w 138"/>
                  <a:gd name="T39" fmla="*/ 41 h 161"/>
                  <a:gd name="T40" fmla="*/ 127 w 138"/>
                  <a:gd name="T41" fmla="*/ 46 h 161"/>
                  <a:gd name="T42" fmla="*/ 121 w 138"/>
                  <a:gd name="T43" fmla="*/ 48 h 161"/>
                  <a:gd name="T44" fmla="*/ 113 w 138"/>
                  <a:gd name="T45" fmla="*/ 48 h 161"/>
                  <a:gd name="T46" fmla="*/ 105 w 138"/>
                  <a:gd name="T47" fmla="*/ 46 h 161"/>
                  <a:gd name="T48" fmla="*/ 96 w 138"/>
                  <a:gd name="T49" fmla="*/ 39 h 161"/>
                  <a:gd name="T50" fmla="*/ 82 w 138"/>
                  <a:gd name="T51" fmla="*/ 36 h 161"/>
                  <a:gd name="T52" fmla="*/ 68 w 138"/>
                  <a:gd name="T53" fmla="*/ 37 h 161"/>
                  <a:gd name="T54" fmla="*/ 57 w 138"/>
                  <a:gd name="T55" fmla="*/ 48 h 161"/>
                  <a:gd name="T56" fmla="*/ 44 w 138"/>
                  <a:gd name="T57" fmla="*/ 67 h 161"/>
                  <a:gd name="T58" fmla="*/ 38 w 138"/>
                  <a:gd name="T59" fmla="*/ 85 h 161"/>
                  <a:gd name="T60" fmla="*/ 38 w 138"/>
                  <a:gd name="T61" fmla="*/ 100 h 161"/>
                  <a:gd name="T62" fmla="*/ 44 w 138"/>
                  <a:gd name="T63" fmla="*/ 113 h 161"/>
                  <a:gd name="T64" fmla="*/ 54 w 138"/>
                  <a:gd name="T65" fmla="*/ 121 h 161"/>
                  <a:gd name="T66" fmla="*/ 68 w 138"/>
                  <a:gd name="T67" fmla="*/ 125 h 161"/>
                  <a:gd name="T68" fmla="*/ 81 w 138"/>
                  <a:gd name="T69" fmla="*/ 126 h 161"/>
                  <a:gd name="T70" fmla="*/ 94 w 138"/>
                  <a:gd name="T71" fmla="*/ 122 h 161"/>
                  <a:gd name="T72" fmla="*/ 112 w 138"/>
                  <a:gd name="T73" fmla="*/ 113 h 161"/>
                  <a:gd name="T74" fmla="*/ 123 w 138"/>
                  <a:gd name="T75" fmla="*/ 112 h 161"/>
                  <a:gd name="T76" fmla="*/ 129 w 138"/>
                  <a:gd name="T77" fmla="*/ 114 h 161"/>
                  <a:gd name="T78" fmla="*/ 134 w 138"/>
                  <a:gd name="T79" fmla="*/ 119 h 161"/>
                  <a:gd name="T80" fmla="*/ 137 w 138"/>
                  <a:gd name="T81" fmla="*/ 126 h 161"/>
                  <a:gd name="T82" fmla="*/ 137 w 138"/>
                  <a:gd name="T83" fmla="*/ 132 h 161"/>
                  <a:gd name="T84" fmla="*/ 134 w 138"/>
                  <a:gd name="T85" fmla="*/ 137 h 161"/>
                  <a:gd name="T86" fmla="*/ 124 w 138"/>
                  <a:gd name="T87" fmla="*/ 146 h 161"/>
                  <a:gd name="T88" fmla="*/ 103 w 138"/>
                  <a:gd name="T89" fmla="*/ 156 h 161"/>
                  <a:gd name="T90" fmla="*/ 84 w 138"/>
                  <a:gd name="T91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8" h="161">
                    <a:moveTo>
                      <a:pt x="76" y="161"/>
                    </a:moveTo>
                    <a:lnTo>
                      <a:pt x="61" y="160"/>
                    </a:lnTo>
                    <a:lnTo>
                      <a:pt x="47" y="158"/>
                    </a:lnTo>
                    <a:lnTo>
                      <a:pt x="40" y="155"/>
                    </a:lnTo>
                    <a:lnTo>
                      <a:pt x="34" y="151"/>
                    </a:lnTo>
                    <a:lnTo>
                      <a:pt x="28" y="147"/>
                    </a:lnTo>
                    <a:lnTo>
                      <a:pt x="23" y="144"/>
                    </a:lnTo>
                    <a:lnTo>
                      <a:pt x="16" y="139"/>
                    </a:lnTo>
                    <a:lnTo>
                      <a:pt x="12" y="133"/>
                    </a:lnTo>
                    <a:lnTo>
                      <a:pt x="9" y="128"/>
                    </a:lnTo>
                    <a:lnTo>
                      <a:pt x="5" y="122"/>
                    </a:lnTo>
                    <a:lnTo>
                      <a:pt x="2" y="116"/>
                    </a:lnTo>
                    <a:lnTo>
                      <a:pt x="1" y="108"/>
                    </a:lnTo>
                    <a:lnTo>
                      <a:pt x="0" y="102"/>
                    </a:lnTo>
                    <a:lnTo>
                      <a:pt x="0" y="94"/>
                    </a:lnTo>
                    <a:lnTo>
                      <a:pt x="1" y="79"/>
                    </a:lnTo>
                    <a:lnTo>
                      <a:pt x="5" y="65"/>
                    </a:lnTo>
                    <a:lnTo>
                      <a:pt x="11" y="49"/>
                    </a:lnTo>
                    <a:lnTo>
                      <a:pt x="20" y="34"/>
                    </a:lnTo>
                    <a:lnTo>
                      <a:pt x="26" y="27"/>
                    </a:lnTo>
                    <a:lnTo>
                      <a:pt x="33" y="19"/>
                    </a:lnTo>
                    <a:lnTo>
                      <a:pt x="39" y="13"/>
                    </a:lnTo>
                    <a:lnTo>
                      <a:pt x="45" y="9"/>
                    </a:lnTo>
                    <a:lnTo>
                      <a:pt x="52" y="5"/>
                    </a:lnTo>
                    <a:lnTo>
                      <a:pt x="59" y="1"/>
                    </a:lnTo>
                    <a:lnTo>
                      <a:pt x="67" y="0"/>
                    </a:lnTo>
                    <a:lnTo>
                      <a:pt x="75" y="0"/>
                    </a:lnTo>
                    <a:lnTo>
                      <a:pt x="82" y="0"/>
                    </a:lnTo>
                    <a:lnTo>
                      <a:pt x="91" y="1"/>
                    </a:lnTo>
                    <a:lnTo>
                      <a:pt x="100" y="4"/>
                    </a:lnTo>
                    <a:lnTo>
                      <a:pt x="110" y="8"/>
                    </a:lnTo>
                    <a:lnTo>
                      <a:pt x="121" y="13"/>
                    </a:lnTo>
                    <a:lnTo>
                      <a:pt x="129" y="19"/>
                    </a:lnTo>
                    <a:lnTo>
                      <a:pt x="132" y="22"/>
                    </a:lnTo>
                    <a:lnTo>
                      <a:pt x="133" y="24"/>
                    </a:lnTo>
                    <a:lnTo>
                      <a:pt x="134" y="28"/>
                    </a:lnTo>
                    <a:lnTo>
                      <a:pt x="134" y="30"/>
                    </a:lnTo>
                    <a:lnTo>
                      <a:pt x="134" y="34"/>
                    </a:lnTo>
                    <a:lnTo>
                      <a:pt x="133" y="37"/>
                    </a:lnTo>
                    <a:lnTo>
                      <a:pt x="132" y="41"/>
                    </a:lnTo>
                    <a:lnTo>
                      <a:pt x="131" y="43"/>
                    </a:lnTo>
                    <a:lnTo>
                      <a:pt x="127" y="46"/>
                    </a:lnTo>
                    <a:lnTo>
                      <a:pt x="124" y="47"/>
                    </a:lnTo>
                    <a:lnTo>
                      <a:pt x="121" y="48"/>
                    </a:lnTo>
                    <a:lnTo>
                      <a:pt x="117" y="49"/>
                    </a:lnTo>
                    <a:lnTo>
                      <a:pt x="113" y="48"/>
                    </a:lnTo>
                    <a:lnTo>
                      <a:pt x="109" y="47"/>
                    </a:lnTo>
                    <a:lnTo>
                      <a:pt x="105" y="46"/>
                    </a:lnTo>
                    <a:lnTo>
                      <a:pt x="101" y="42"/>
                    </a:lnTo>
                    <a:lnTo>
                      <a:pt x="96" y="39"/>
                    </a:lnTo>
                    <a:lnTo>
                      <a:pt x="90" y="37"/>
                    </a:lnTo>
                    <a:lnTo>
                      <a:pt x="82" y="36"/>
                    </a:lnTo>
                    <a:lnTo>
                      <a:pt x="75" y="36"/>
                    </a:lnTo>
                    <a:lnTo>
                      <a:pt x="68" y="37"/>
                    </a:lnTo>
                    <a:lnTo>
                      <a:pt x="63" y="41"/>
                    </a:lnTo>
                    <a:lnTo>
                      <a:pt x="57" y="48"/>
                    </a:lnTo>
                    <a:lnTo>
                      <a:pt x="51" y="57"/>
                    </a:lnTo>
                    <a:lnTo>
                      <a:pt x="44" y="67"/>
                    </a:lnTo>
                    <a:lnTo>
                      <a:pt x="40" y="77"/>
                    </a:lnTo>
                    <a:lnTo>
                      <a:pt x="38" y="85"/>
                    </a:lnTo>
                    <a:lnTo>
                      <a:pt x="38" y="94"/>
                    </a:lnTo>
                    <a:lnTo>
                      <a:pt x="38" y="100"/>
                    </a:lnTo>
                    <a:lnTo>
                      <a:pt x="40" y="107"/>
                    </a:lnTo>
                    <a:lnTo>
                      <a:pt x="44" y="113"/>
                    </a:lnTo>
                    <a:lnTo>
                      <a:pt x="48" y="117"/>
                    </a:lnTo>
                    <a:lnTo>
                      <a:pt x="54" y="121"/>
                    </a:lnTo>
                    <a:lnTo>
                      <a:pt x="61" y="123"/>
                    </a:lnTo>
                    <a:lnTo>
                      <a:pt x="68" y="125"/>
                    </a:lnTo>
                    <a:lnTo>
                      <a:pt x="76" y="126"/>
                    </a:lnTo>
                    <a:lnTo>
                      <a:pt x="81" y="126"/>
                    </a:lnTo>
                    <a:lnTo>
                      <a:pt x="87" y="123"/>
                    </a:lnTo>
                    <a:lnTo>
                      <a:pt x="94" y="122"/>
                    </a:lnTo>
                    <a:lnTo>
                      <a:pt x="100" y="118"/>
                    </a:lnTo>
                    <a:lnTo>
                      <a:pt x="112" y="113"/>
                    </a:lnTo>
                    <a:lnTo>
                      <a:pt x="119" y="111"/>
                    </a:lnTo>
                    <a:lnTo>
                      <a:pt x="123" y="112"/>
                    </a:lnTo>
                    <a:lnTo>
                      <a:pt x="126" y="112"/>
                    </a:lnTo>
                    <a:lnTo>
                      <a:pt x="129" y="114"/>
                    </a:lnTo>
                    <a:lnTo>
                      <a:pt x="132" y="117"/>
                    </a:lnTo>
                    <a:lnTo>
                      <a:pt x="134" y="119"/>
                    </a:lnTo>
                    <a:lnTo>
                      <a:pt x="137" y="122"/>
                    </a:lnTo>
                    <a:lnTo>
                      <a:pt x="137" y="126"/>
                    </a:lnTo>
                    <a:lnTo>
                      <a:pt x="138" y="130"/>
                    </a:lnTo>
                    <a:lnTo>
                      <a:pt x="137" y="132"/>
                    </a:lnTo>
                    <a:lnTo>
                      <a:pt x="136" y="135"/>
                    </a:lnTo>
                    <a:lnTo>
                      <a:pt x="134" y="137"/>
                    </a:lnTo>
                    <a:lnTo>
                      <a:pt x="132" y="141"/>
                    </a:lnTo>
                    <a:lnTo>
                      <a:pt x="124" y="146"/>
                    </a:lnTo>
                    <a:lnTo>
                      <a:pt x="113" y="151"/>
                    </a:lnTo>
                    <a:lnTo>
                      <a:pt x="103" y="156"/>
                    </a:lnTo>
                    <a:lnTo>
                      <a:pt x="93" y="159"/>
                    </a:lnTo>
                    <a:lnTo>
                      <a:pt x="84" y="161"/>
                    </a:lnTo>
                    <a:lnTo>
                      <a:pt x="76" y="16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2" name="Freeform 1002"/>
              <p:cNvSpPr>
                <a:spLocks noEditPoints="1"/>
              </p:cNvSpPr>
              <p:nvPr/>
            </p:nvSpPr>
            <p:spPr bwMode="auto">
              <a:xfrm>
                <a:off x="2978" y="2490"/>
                <a:ext cx="38" cy="39"/>
              </a:xfrm>
              <a:custGeom>
                <a:avLst/>
                <a:gdLst>
                  <a:gd name="T0" fmla="*/ 66 w 151"/>
                  <a:gd name="T1" fmla="*/ 157 h 157"/>
                  <a:gd name="T2" fmla="*/ 43 w 151"/>
                  <a:gd name="T3" fmla="*/ 151 h 157"/>
                  <a:gd name="T4" fmla="*/ 30 w 151"/>
                  <a:gd name="T5" fmla="*/ 144 h 157"/>
                  <a:gd name="T6" fmla="*/ 19 w 151"/>
                  <a:gd name="T7" fmla="*/ 137 h 157"/>
                  <a:gd name="T8" fmla="*/ 10 w 151"/>
                  <a:gd name="T9" fmla="*/ 125 h 157"/>
                  <a:gd name="T10" fmla="*/ 4 w 151"/>
                  <a:gd name="T11" fmla="*/ 112 h 157"/>
                  <a:gd name="T12" fmla="*/ 1 w 151"/>
                  <a:gd name="T13" fmla="*/ 98 h 157"/>
                  <a:gd name="T14" fmla="*/ 1 w 151"/>
                  <a:gd name="T15" fmla="*/ 81 h 157"/>
                  <a:gd name="T16" fmla="*/ 4 w 151"/>
                  <a:gd name="T17" fmla="*/ 64 h 157"/>
                  <a:gd name="T18" fmla="*/ 7 w 151"/>
                  <a:gd name="T19" fmla="*/ 49 h 157"/>
                  <a:gd name="T20" fmla="*/ 15 w 151"/>
                  <a:gd name="T21" fmla="*/ 35 h 157"/>
                  <a:gd name="T22" fmla="*/ 25 w 151"/>
                  <a:gd name="T23" fmla="*/ 22 h 157"/>
                  <a:gd name="T24" fmla="*/ 38 w 151"/>
                  <a:gd name="T25" fmla="*/ 11 h 157"/>
                  <a:gd name="T26" fmla="*/ 53 w 151"/>
                  <a:gd name="T27" fmla="*/ 4 h 157"/>
                  <a:gd name="T28" fmla="*/ 70 w 151"/>
                  <a:gd name="T29" fmla="*/ 0 h 157"/>
                  <a:gd name="T30" fmla="*/ 90 w 151"/>
                  <a:gd name="T31" fmla="*/ 0 h 157"/>
                  <a:gd name="T32" fmla="*/ 112 w 151"/>
                  <a:gd name="T33" fmla="*/ 4 h 157"/>
                  <a:gd name="T34" fmla="*/ 126 w 151"/>
                  <a:gd name="T35" fmla="*/ 11 h 157"/>
                  <a:gd name="T36" fmla="*/ 135 w 151"/>
                  <a:gd name="T37" fmla="*/ 18 h 157"/>
                  <a:gd name="T38" fmla="*/ 140 w 151"/>
                  <a:gd name="T39" fmla="*/ 26 h 157"/>
                  <a:gd name="T40" fmla="*/ 142 w 151"/>
                  <a:gd name="T41" fmla="*/ 36 h 157"/>
                  <a:gd name="T42" fmla="*/ 142 w 151"/>
                  <a:gd name="T43" fmla="*/ 49 h 157"/>
                  <a:gd name="T44" fmla="*/ 133 w 151"/>
                  <a:gd name="T45" fmla="*/ 63 h 157"/>
                  <a:gd name="T46" fmla="*/ 113 w 151"/>
                  <a:gd name="T47" fmla="*/ 77 h 157"/>
                  <a:gd name="T48" fmla="*/ 43 w 151"/>
                  <a:gd name="T49" fmla="*/ 107 h 157"/>
                  <a:gd name="T50" fmla="*/ 60 w 151"/>
                  <a:gd name="T51" fmla="*/ 119 h 157"/>
                  <a:gd name="T52" fmla="*/ 83 w 151"/>
                  <a:gd name="T53" fmla="*/ 123 h 157"/>
                  <a:gd name="T54" fmla="*/ 100 w 151"/>
                  <a:gd name="T55" fmla="*/ 120 h 157"/>
                  <a:gd name="T56" fmla="*/ 116 w 151"/>
                  <a:gd name="T57" fmla="*/ 115 h 157"/>
                  <a:gd name="T58" fmla="*/ 136 w 151"/>
                  <a:gd name="T59" fmla="*/ 107 h 157"/>
                  <a:gd name="T60" fmla="*/ 147 w 151"/>
                  <a:gd name="T61" fmla="*/ 111 h 157"/>
                  <a:gd name="T62" fmla="*/ 151 w 151"/>
                  <a:gd name="T63" fmla="*/ 121 h 157"/>
                  <a:gd name="T64" fmla="*/ 149 w 151"/>
                  <a:gd name="T65" fmla="*/ 130 h 157"/>
                  <a:gd name="T66" fmla="*/ 145 w 151"/>
                  <a:gd name="T67" fmla="*/ 137 h 157"/>
                  <a:gd name="T68" fmla="*/ 126 w 151"/>
                  <a:gd name="T69" fmla="*/ 149 h 157"/>
                  <a:gd name="T70" fmla="*/ 105 w 151"/>
                  <a:gd name="T71" fmla="*/ 156 h 157"/>
                  <a:gd name="T72" fmla="*/ 83 w 151"/>
                  <a:gd name="T73" fmla="*/ 157 h 157"/>
                  <a:gd name="T74" fmla="*/ 72 w 151"/>
                  <a:gd name="T75" fmla="*/ 36 h 157"/>
                  <a:gd name="T76" fmla="*/ 61 w 151"/>
                  <a:gd name="T77" fmla="*/ 40 h 157"/>
                  <a:gd name="T78" fmla="*/ 51 w 151"/>
                  <a:gd name="T79" fmla="*/ 49 h 157"/>
                  <a:gd name="T80" fmla="*/ 43 w 151"/>
                  <a:gd name="T81" fmla="*/ 63 h 157"/>
                  <a:gd name="T82" fmla="*/ 56 w 151"/>
                  <a:gd name="T83" fmla="*/ 64 h 157"/>
                  <a:gd name="T84" fmla="*/ 90 w 151"/>
                  <a:gd name="T85" fmla="*/ 49 h 157"/>
                  <a:gd name="T86" fmla="*/ 99 w 151"/>
                  <a:gd name="T87" fmla="*/ 39 h 157"/>
                  <a:gd name="T88" fmla="*/ 86 w 151"/>
                  <a:gd name="T89" fmla="*/ 3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1" h="157">
                    <a:moveTo>
                      <a:pt x="83" y="157"/>
                    </a:moveTo>
                    <a:lnTo>
                      <a:pt x="66" y="157"/>
                    </a:lnTo>
                    <a:lnTo>
                      <a:pt x="51" y="153"/>
                    </a:lnTo>
                    <a:lnTo>
                      <a:pt x="43" y="151"/>
                    </a:lnTo>
                    <a:lnTo>
                      <a:pt x="37" y="148"/>
                    </a:lnTo>
                    <a:lnTo>
                      <a:pt x="30" y="144"/>
                    </a:lnTo>
                    <a:lnTo>
                      <a:pt x="25" y="140"/>
                    </a:lnTo>
                    <a:lnTo>
                      <a:pt x="19" y="137"/>
                    </a:lnTo>
                    <a:lnTo>
                      <a:pt x="14" y="131"/>
                    </a:lnTo>
                    <a:lnTo>
                      <a:pt x="10" y="125"/>
                    </a:lnTo>
                    <a:lnTo>
                      <a:pt x="6" y="119"/>
                    </a:lnTo>
                    <a:lnTo>
                      <a:pt x="4" y="112"/>
                    </a:lnTo>
                    <a:lnTo>
                      <a:pt x="2" y="105"/>
                    </a:lnTo>
                    <a:lnTo>
                      <a:pt x="1" y="98"/>
                    </a:lnTo>
                    <a:lnTo>
                      <a:pt x="0" y="89"/>
                    </a:lnTo>
                    <a:lnTo>
                      <a:pt x="1" y="81"/>
                    </a:lnTo>
                    <a:lnTo>
                      <a:pt x="1" y="72"/>
                    </a:lnTo>
                    <a:lnTo>
                      <a:pt x="4" y="64"/>
                    </a:lnTo>
                    <a:lnTo>
                      <a:pt x="5" y="56"/>
                    </a:lnTo>
                    <a:lnTo>
                      <a:pt x="7" y="49"/>
                    </a:lnTo>
                    <a:lnTo>
                      <a:pt x="11" y="41"/>
                    </a:lnTo>
                    <a:lnTo>
                      <a:pt x="15" y="35"/>
                    </a:lnTo>
                    <a:lnTo>
                      <a:pt x="20" y="28"/>
                    </a:lnTo>
                    <a:lnTo>
                      <a:pt x="25" y="22"/>
                    </a:lnTo>
                    <a:lnTo>
                      <a:pt x="32" y="16"/>
                    </a:lnTo>
                    <a:lnTo>
                      <a:pt x="38" y="11"/>
                    </a:lnTo>
                    <a:lnTo>
                      <a:pt x="46" y="7"/>
                    </a:lnTo>
                    <a:lnTo>
                      <a:pt x="53" y="4"/>
                    </a:lnTo>
                    <a:lnTo>
                      <a:pt x="61" y="2"/>
                    </a:lnTo>
                    <a:lnTo>
                      <a:pt x="70" y="0"/>
                    </a:lnTo>
                    <a:lnTo>
                      <a:pt x="79" y="0"/>
                    </a:lnTo>
                    <a:lnTo>
                      <a:pt x="90" y="0"/>
                    </a:lnTo>
                    <a:lnTo>
                      <a:pt x="102" y="2"/>
                    </a:lnTo>
                    <a:lnTo>
                      <a:pt x="112" y="4"/>
                    </a:lnTo>
                    <a:lnTo>
                      <a:pt x="121" y="8"/>
                    </a:lnTo>
                    <a:lnTo>
                      <a:pt x="126" y="11"/>
                    </a:lnTo>
                    <a:lnTo>
                      <a:pt x="131" y="14"/>
                    </a:lnTo>
                    <a:lnTo>
                      <a:pt x="135" y="18"/>
                    </a:lnTo>
                    <a:lnTo>
                      <a:pt x="137" y="22"/>
                    </a:lnTo>
                    <a:lnTo>
                      <a:pt x="140" y="26"/>
                    </a:lnTo>
                    <a:lnTo>
                      <a:pt x="142" y="31"/>
                    </a:lnTo>
                    <a:lnTo>
                      <a:pt x="142" y="36"/>
                    </a:lnTo>
                    <a:lnTo>
                      <a:pt x="144" y="41"/>
                    </a:lnTo>
                    <a:lnTo>
                      <a:pt x="142" y="49"/>
                    </a:lnTo>
                    <a:lnTo>
                      <a:pt x="138" y="56"/>
                    </a:lnTo>
                    <a:lnTo>
                      <a:pt x="133" y="63"/>
                    </a:lnTo>
                    <a:lnTo>
                      <a:pt x="125" y="69"/>
                    </a:lnTo>
                    <a:lnTo>
                      <a:pt x="113" y="77"/>
                    </a:lnTo>
                    <a:lnTo>
                      <a:pt x="91" y="86"/>
                    </a:lnTo>
                    <a:lnTo>
                      <a:pt x="43" y="107"/>
                    </a:lnTo>
                    <a:lnTo>
                      <a:pt x="51" y="114"/>
                    </a:lnTo>
                    <a:lnTo>
                      <a:pt x="60" y="119"/>
                    </a:lnTo>
                    <a:lnTo>
                      <a:pt x="70" y="121"/>
                    </a:lnTo>
                    <a:lnTo>
                      <a:pt x="83" y="123"/>
                    </a:lnTo>
                    <a:lnTo>
                      <a:pt x="91" y="121"/>
                    </a:lnTo>
                    <a:lnTo>
                      <a:pt x="100" y="120"/>
                    </a:lnTo>
                    <a:lnTo>
                      <a:pt x="109" y="117"/>
                    </a:lnTo>
                    <a:lnTo>
                      <a:pt x="116" y="115"/>
                    </a:lnTo>
                    <a:lnTo>
                      <a:pt x="127" y="109"/>
                    </a:lnTo>
                    <a:lnTo>
                      <a:pt x="136" y="107"/>
                    </a:lnTo>
                    <a:lnTo>
                      <a:pt x="142" y="109"/>
                    </a:lnTo>
                    <a:lnTo>
                      <a:pt x="147" y="111"/>
                    </a:lnTo>
                    <a:lnTo>
                      <a:pt x="150" y="115"/>
                    </a:lnTo>
                    <a:lnTo>
                      <a:pt x="151" y="121"/>
                    </a:lnTo>
                    <a:lnTo>
                      <a:pt x="150" y="126"/>
                    </a:lnTo>
                    <a:lnTo>
                      <a:pt x="149" y="130"/>
                    </a:lnTo>
                    <a:lnTo>
                      <a:pt x="147" y="133"/>
                    </a:lnTo>
                    <a:lnTo>
                      <a:pt x="145" y="137"/>
                    </a:lnTo>
                    <a:lnTo>
                      <a:pt x="137" y="143"/>
                    </a:lnTo>
                    <a:lnTo>
                      <a:pt x="126" y="149"/>
                    </a:lnTo>
                    <a:lnTo>
                      <a:pt x="116" y="153"/>
                    </a:lnTo>
                    <a:lnTo>
                      <a:pt x="105" y="156"/>
                    </a:lnTo>
                    <a:lnTo>
                      <a:pt x="94" y="157"/>
                    </a:lnTo>
                    <a:lnTo>
                      <a:pt x="83" y="157"/>
                    </a:lnTo>
                    <a:close/>
                    <a:moveTo>
                      <a:pt x="79" y="35"/>
                    </a:moveTo>
                    <a:lnTo>
                      <a:pt x="72" y="36"/>
                    </a:lnTo>
                    <a:lnTo>
                      <a:pt x="66" y="37"/>
                    </a:lnTo>
                    <a:lnTo>
                      <a:pt x="61" y="40"/>
                    </a:lnTo>
                    <a:lnTo>
                      <a:pt x="55" y="44"/>
                    </a:lnTo>
                    <a:lnTo>
                      <a:pt x="51" y="49"/>
                    </a:lnTo>
                    <a:lnTo>
                      <a:pt x="47" y="55"/>
                    </a:lnTo>
                    <a:lnTo>
                      <a:pt x="43" y="63"/>
                    </a:lnTo>
                    <a:lnTo>
                      <a:pt x="39" y="70"/>
                    </a:lnTo>
                    <a:lnTo>
                      <a:pt x="56" y="64"/>
                    </a:lnTo>
                    <a:lnTo>
                      <a:pt x="72" y="56"/>
                    </a:lnTo>
                    <a:lnTo>
                      <a:pt x="90" y="49"/>
                    </a:lnTo>
                    <a:lnTo>
                      <a:pt x="104" y="40"/>
                    </a:lnTo>
                    <a:lnTo>
                      <a:pt x="99" y="39"/>
                    </a:lnTo>
                    <a:lnTo>
                      <a:pt x="93" y="36"/>
                    </a:lnTo>
                    <a:lnTo>
                      <a:pt x="86" y="35"/>
                    </a:lnTo>
                    <a:lnTo>
                      <a:pt x="79" y="3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3" name="Freeform 1003"/>
              <p:cNvSpPr>
                <a:spLocks/>
              </p:cNvSpPr>
              <p:nvPr/>
            </p:nvSpPr>
            <p:spPr bwMode="auto">
              <a:xfrm>
                <a:off x="3053" y="2494"/>
                <a:ext cx="41" cy="17"/>
              </a:xfrm>
              <a:custGeom>
                <a:avLst/>
                <a:gdLst>
                  <a:gd name="T0" fmla="*/ 109 w 165"/>
                  <a:gd name="T1" fmla="*/ 67 h 67"/>
                  <a:gd name="T2" fmla="*/ 94 w 165"/>
                  <a:gd name="T3" fmla="*/ 62 h 67"/>
                  <a:gd name="T4" fmla="*/ 76 w 165"/>
                  <a:gd name="T5" fmla="*/ 49 h 67"/>
                  <a:gd name="T6" fmla="*/ 60 w 165"/>
                  <a:gd name="T7" fmla="*/ 31 h 67"/>
                  <a:gd name="T8" fmla="*/ 49 w 165"/>
                  <a:gd name="T9" fmla="*/ 37 h 67"/>
                  <a:gd name="T10" fmla="*/ 35 w 165"/>
                  <a:gd name="T11" fmla="*/ 53 h 67"/>
                  <a:gd name="T12" fmla="*/ 29 w 165"/>
                  <a:gd name="T13" fmla="*/ 59 h 67"/>
                  <a:gd name="T14" fmla="*/ 19 w 165"/>
                  <a:gd name="T15" fmla="*/ 61 h 67"/>
                  <a:gd name="T16" fmla="*/ 6 w 165"/>
                  <a:gd name="T17" fmla="*/ 57 h 67"/>
                  <a:gd name="T18" fmla="*/ 1 w 165"/>
                  <a:gd name="T19" fmla="*/ 52 h 67"/>
                  <a:gd name="T20" fmla="*/ 0 w 165"/>
                  <a:gd name="T21" fmla="*/ 45 h 67"/>
                  <a:gd name="T22" fmla="*/ 2 w 165"/>
                  <a:gd name="T23" fmla="*/ 39 h 67"/>
                  <a:gd name="T24" fmla="*/ 11 w 165"/>
                  <a:gd name="T25" fmla="*/ 24 h 67"/>
                  <a:gd name="T26" fmla="*/ 24 w 165"/>
                  <a:gd name="T27" fmla="*/ 12 h 67"/>
                  <a:gd name="T28" fmla="*/ 42 w 165"/>
                  <a:gd name="T29" fmla="*/ 4 h 67"/>
                  <a:gd name="T30" fmla="*/ 60 w 165"/>
                  <a:gd name="T31" fmla="*/ 0 h 67"/>
                  <a:gd name="T32" fmla="*/ 74 w 165"/>
                  <a:gd name="T33" fmla="*/ 2 h 67"/>
                  <a:gd name="T34" fmla="*/ 85 w 165"/>
                  <a:gd name="T35" fmla="*/ 9 h 67"/>
                  <a:gd name="T36" fmla="*/ 102 w 165"/>
                  <a:gd name="T37" fmla="*/ 25 h 67"/>
                  <a:gd name="T38" fmla="*/ 110 w 165"/>
                  <a:gd name="T39" fmla="*/ 33 h 67"/>
                  <a:gd name="T40" fmla="*/ 119 w 165"/>
                  <a:gd name="T41" fmla="*/ 35 h 67"/>
                  <a:gd name="T42" fmla="*/ 124 w 165"/>
                  <a:gd name="T43" fmla="*/ 24 h 67"/>
                  <a:gd name="T44" fmla="*/ 133 w 165"/>
                  <a:gd name="T45" fmla="*/ 10 h 67"/>
                  <a:gd name="T46" fmla="*/ 146 w 165"/>
                  <a:gd name="T47" fmla="*/ 5 h 67"/>
                  <a:gd name="T48" fmla="*/ 154 w 165"/>
                  <a:gd name="T49" fmla="*/ 6 h 67"/>
                  <a:gd name="T50" fmla="*/ 160 w 165"/>
                  <a:gd name="T51" fmla="*/ 10 h 67"/>
                  <a:gd name="T52" fmla="*/ 164 w 165"/>
                  <a:gd name="T53" fmla="*/ 15 h 67"/>
                  <a:gd name="T54" fmla="*/ 165 w 165"/>
                  <a:gd name="T55" fmla="*/ 24 h 67"/>
                  <a:gd name="T56" fmla="*/ 161 w 165"/>
                  <a:gd name="T57" fmla="*/ 38 h 67"/>
                  <a:gd name="T58" fmla="*/ 152 w 165"/>
                  <a:gd name="T59" fmla="*/ 52 h 67"/>
                  <a:gd name="T60" fmla="*/ 137 w 165"/>
                  <a:gd name="T61" fmla="*/ 63 h 67"/>
                  <a:gd name="T62" fmla="*/ 119 w 165"/>
                  <a:gd name="T63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5" h="67">
                    <a:moveTo>
                      <a:pt x="119" y="67"/>
                    </a:moveTo>
                    <a:lnTo>
                      <a:pt x="109" y="67"/>
                    </a:lnTo>
                    <a:lnTo>
                      <a:pt x="102" y="65"/>
                    </a:lnTo>
                    <a:lnTo>
                      <a:pt x="94" y="62"/>
                    </a:lnTo>
                    <a:lnTo>
                      <a:pt x="86" y="57"/>
                    </a:lnTo>
                    <a:lnTo>
                      <a:pt x="76" y="49"/>
                    </a:lnTo>
                    <a:lnTo>
                      <a:pt x="63" y="35"/>
                    </a:lnTo>
                    <a:lnTo>
                      <a:pt x="60" y="31"/>
                    </a:lnTo>
                    <a:lnTo>
                      <a:pt x="54" y="33"/>
                    </a:lnTo>
                    <a:lnTo>
                      <a:pt x="49" y="37"/>
                    </a:lnTo>
                    <a:lnTo>
                      <a:pt x="43" y="44"/>
                    </a:lnTo>
                    <a:lnTo>
                      <a:pt x="35" y="53"/>
                    </a:lnTo>
                    <a:lnTo>
                      <a:pt x="33" y="57"/>
                    </a:lnTo>
                    <a:lnTo>
                      <a:pt x="29" y="59"/>
                    </a:lnTo>
                    <a:lnTo>
                      <a:pt x="24" y="61"/>
                    </a:lnTo>
                    <a:lnTo>
                      <a:pt x="19" y="61"/>
                    </a:lnTo>
                    <a:lnTo>
                      <a:pt x="12" y="61"/>
                    </a:lnTo>
                    <a:lnTo>
                      <a:pt x="6" y="57"/>
                    </a:lnTo>
                    <a:lnTo>
                      <a:pt x="4" y="54"/>
                    </a:lnTo>
                    <a:lnTo>
                      <a:pt x="1" y="52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1" y="43"/>
                    </a:lnTo>
                    <a:lnTo>
                      <a:pt x="2" y="39"/>
                    </a:lnTo>
                    <a:lnTo>
                      <a:pt x="6" y="31"/>
                    </a:lnTo>
                    <a:lnTo>
                      <a:pt x="11" y="24"/>
                    </a:lnTo>
                    <a:lnTo>
                      <a:pt x="18" y="19"/>
                    </a:lnTo>
                    <a:lnTo>
                      <a:pt x="24" y="12"/>
                    </a:lnTo>
                    <a:lnTo>
                      <a:pt x="33" y="7"/>
                    </a:lnTo>
                    <a:lnTo>
                      <a:pt x="42" y="4"/>
                    </a:lnTo>
                    <a:lnTo>
                      <a:pt x="51" y="1"/>
                    </a:lnTo>
                    <a:lnTo>
                      <a:pt x="60" y="0"/>
                    </a:lnTo>
                    <a:lnTo>
                      <a:pt x="67" y="1"/>
                    </a:lnTo>
                    <a:lnTo>
                      <a:pt x="74" y="2"/>
                    </a:lnTo>
                    <a:lnTo>
                      <a:pt x="80" y="5"/>
                    </a:lnTo>
                    <a:lnTo>
                      <a:pt x="85" y="9"/>
                    </a:lnTo>
                    <a:lnTo>
                      <a:pt x="90" y="14"/>
                    </a:lnTo>
                    <a:lnTo>
                      <a:pt x="102" y="25"/>
                    </a:lnTo>
                    <a:lnTo>
                      <a:pt x="107" y="29"/>
                    </a:lnTo>
                    <a:lnTo>
                      <a:pt x="110" y="33"/>
                    </a:lnTo>
                    <a:lnTo>
                      <a:pt x="116" y="34"/>
                    </a:lnTo>
                    <a:lnTo>
                      <a:pt x="119" y="35"/>
                    </a:lnTo>
                    <a:lnTo>
                      <a:pt x="122" y="33"/>
                    </a:lnTo>
                    <a:lnTo>
                      <a:pt x="124" y="24"/>
                    </a:lnTo>
                    <a:lnTo>
                      <a:pt x="130" y="16"/>
                    </a:lnTo>
                    <a:lnTo>
                      <a:pt x="133" y="10"/>
                    </a:lnTo>
                    <a:lnTo>
                      <a:pt x="140" y="6"/>
                    </a:lnTo>
                    <a:lnTo>
                      <a:pt x="146" y="5"/>
                    </a:lnTo>
                    <a:lnTo>
                      <a:pt x="150" y="6"/>
                    </a:lnTo>
                    <a:lnTo>
                      <a:pt x="154" y="6"/>
                    </a:lnTo>
                    <a:lnTo>
                      <a:pt x="157" y="7"/>
                    </a:lnTo>
                    <a:lnTo>
                      <a:pt x="160" y="10"/>
                    </a:lnTo>
                    <a:lnTo>
                      <a:pt x="163" y="12"/>
                    </a:lnTo>
                    <a:lnTo>
                      <a:pt x="164" y="15"/>
                    </a:lnTo>
                    <a:lnTo>
                      <a:pt x="164" y="19"/>
                    </a:lnTo>
                    <a:lnTo>
                      <a:pt x="165" y="24"/>
                    </a:lnTo>
                    <a:lnTo>
                      <a:pt x="164" y="31"/>
                    </a:lnTo>
                    <a:lnTo>
                      <a:pt x="161" y="38"/>
                    </a:lnTo>
                    <a:lnTo>
                      <a:pt x="157" y="45"/>
                    </a:lnTo>
                    <a:lnTo>
                      <a:pt x="152" y="52"/>
                    </a:lnTo>
                    <a:lnTo>
                      <a:pt x="145" y="59"/>
                    </a:lnTo>
                    <a:lnTo>
                      <a:pt x="137" y="63"/>
                    </a:lnTo>
                    <a:lnTo>
                      <a:pt x="128" y="67"/>
                    </a:lnTo>
                    <a:lnTo>
                      <a:pt x="119" y="67"/>
                    </a:lnTo>
                    <a:close/>
                  </a:path>
                </a:pathLst>
              </a:custGeom>
              <a:solidFill>
                <a:srgbClr val="FFF5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4" name="Freeform 1004"/>
              <p:cNvSpPr>
                <a:spLocks/>
              </p:cNvSpPr>
              <p:nvPr/>
            </p:nvSpPr>
            <p:spPr bwMode="auto">
              <a:xfrm>
                <a:off x="3105" y="2472"/>
                <a:ext cx="27" cy="56"/>
              </a:xfrm>
              <a:custGeom>
                <a:avLst/>
                <a:gdLst>
                  <a:gd name="T0" fmla="*/ 28 w 107"/>
                  <a:gd name="T1" fmla="*/ 224 h 224"/>
                  <a:gd name="T2" fmla="*/ 16 w 107"/>
                  <a:gd name="T3" fmla="*/ 222 h 224"/>
                  <a:gd name="T4" fmla="*/ 8 w 107"/>
                  <a:gd name="T5" fmla="*/ 220 h 224"/>
                  <a:gd name="T6" fmla="*/ 2 w 107"/>
                  <a:gd name="T7" fmla="*/ 215 h 224"/>
                  <a:gd name="T8" fmla="*/ 0 w 107"/>
                  <a:gd name="T9" fmla="*/ 207 h 224"/>
                  <a:gd name="T10" fmla="*/ 2 w 107"/>
                  <a:gd name="T11" fmla="*/ 198 h 224"/>
                  <a:gd name="T12" fmla="*/ 9 w 107"/>
                  <a:gd name="T13" fmla="*/ 192 h 224"/>
                  <a:gd name="T14" fmla="*/ 18 w 107"/>
                  <a:gd name="T15" fmla="*/ 188 h 224"/>
                  <a:gd name="T16" fmla="*/ 32 w 107"/>
                  <a:gd name="T17" fmla="*/ 187 h 224"/>
                  <a:gd name="T18" fmla="*/ 38 w 107"/>
                  <a:gd name="T19" fmla="*/ 188 h 224"/>
                  <a:gd name="T20" fmla="*/ 28 w 107"/>
                  <a:gd name="T21" fmla="*/ 66 h 224"/>
                  <a:gd name="T22" fmla="*/ 18 w 107"/>
                  <a:gd name="T23" fmla="*/ 68 h 224"/>
                  <a:gd name="T24" fmla="*/ 10 w 107"/>
                  <a:gd name="T25" fmla="*/ 65 h 224"/>
                  <a:gd name="T26" fmla="*/ 4 w 107"/>
                  <a:gd name="T27" fmla="*/ 59 h 224"/>
                  <a:gd name="T28" fmla="*/ 1 w 107"/>
                  <a:gd name="T29" fmla="*/ 53 h 224"/>
                  <a:gd name="T30" fmla="*/ 1 w 107"/>
                  <a:gd name="T31" fmla="*/ 45 h 224"/>
                  <a:gd name="T32" fmla="*/ 6 w 107"/>
                  <a:gd name="T33" fmla="*/ 37 h 224"/>
                  <a:gd name="T34" fmla="*/ 28 w 107"/>
                  <a:gd name="T35" fmla="*/ 21 h 224"/>
                  <a:gd name="T36" fmla="*/ 51 w 107"/>
                  <a:gd name="T37" fmla="*/ 3 h 224"/>
                  <a:gd name="T38" fmla="*/ 61 w 107"/>
                  <a:gd name="T39" fmla="*/ 0 h 224"/>
                  <a:gd name="T40" fmla="*/ 72 w 107"/>
                  <a:gd name="T41" fmla="*/ 0 h 224"/>
                  <a:gd name="T42" fmla="*/ 79 w 107"/>
                  <a:gd name="T43" fmla="*/ 7 h 224"/>
                  <a:gd name="T44" fmla="*/ 80 w 107"/>
                  <a:gd name="T45" fmla="*/ 24 h 224"/>
                  <a:gd name="T46" fmla="*/ 79 w 107"/>
                  <a:gd name="T47" fmla="*/ 48 h 224"/>
                  <a:gd name="T48" fmla="*/ 78 w 107"/>
                  <a:gd name="T49" fmla="*/ 80 h 224"/>
                  <a:gd name="T50" fmla="*/ 78 w 107"/>
                  <a:gd name="T51" fmla="*/ 124 h 224"/>
                  <a:gd name="T52" fmla="*/ 76 w 107"/>
                  <a:gd name="T53" fmla="*/ 187 h 224"/>
                  <a:gd name="T54" fmla="*/ 90 w 107"/>
                  <a:gd name="T55" fmla="*/ 187 h 224"/>
                  <a:gd name="T56" fmla="*/ 98 w 107"/>
                  <a:gd name="T57" fmla="*/ 189 h 224"/>
                  <a:gd name="T58" fmla="*/ 103 w 107"/>
                  <a:gd name="T59" fmla="*/ 194 h 224"/>
                  <a:gd name="T60" fmla="*/ 107 w 107"/>
                  <a:gd name="T61" fmla="*/ 202 h 224"/>
                  <a:gd name="T62" fmla="*/ 107 w 107"/>
                  <a:gd name="T63" fmla="*/ 210 h 224"/>
                  <a:gd name="T64" fmla="*/ 103 w 107"/>
                  <a:gd name="T65" fmla="*/ 216 h 224"/>
                  <a:gd name="T66" fmla="*/ 98 w 107"/>
                  <a:gd name="T67" fmla="*/ 221 h 224"/>
                  <a:gd name="T68" fmla="*/ 90 w 107"/>
                  <a:gd name="T6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" h="224">
                    <a:moveTo>
                      <a:pt x="86" y="224"/>
                    </a:moveTo>
                    <a:lnTo>
                      <a:pt x="28" y="224"/>
                    </a:lnTo>
                    <a:lnTo>
                      <a:pt x="22" y="224"/>
                    </a:lnTo>
                    <a:lnTo>
                      <a:pt x="16" y="222"/>
                    </a:lnTo>
                    <a:lnTo>
                      <a:pt x="11" y="221"/>
                    </a:lnTo>
                    <a:lnTo>
                      <a:pt x="8" y="220"/>
                    </a:lnTo>
                    <a:lnTo>
                      <a:pt x="4" y="217"/>
                    </a:lnTo>
                    <a:lnTo>
                      <a:pt x="2" y="215"/>
                    </a:lnTo>
                    <a:lnTo>
                      <a:pt x="1" y="211"/>
                    </a:lnTo>
                    <a:lnTo>
                      <a:pt x="0" y="207"/>
                    </a:lnTo>
                    <a:lnTo>
                      <a:pt x="1" y="202"/>
                    </a:lnTo>
                    <a:lnTo>
                      <a:pt x="2" y="198"/>
                    </a:lnTo>
                    <a:lnTo>
                      <a:pt x="5" y="194"/>
                    </a:lnTo>
                    <a:lnTo>
                      <a:pt x="9" y="192"/>
                    </a:lnTo>
                    <a:lnTo>
                      <a:pt x="13" y="190"/>
                    </a:lnTo>
                    <a:lnTo>
                      <a:pt x="18" y="188"/>
                    </a:lnTo>
                    <a:lnTo>
                      <a:pt x="24" y="188"/>
                    </a:lnTo>
                    <a:lnTo>
                      <a:pt x="32" y="187"/>
                    </a:lnTo>
                    <a:lnTo>
                      <a:pt x="34" y="188"/>
                    </a:lnTo>
                    <a:lnTo>
                      <a:pt x="38" y="188"/>
                    </a:lnTo>
                    <a:lnTo>
                      <a:pt x="38" y="59"/>
                    </a:lnTo>
                    <a:lnTo>
                      <a:pt x="28" y="66"/>
                    </a:lnTo>
                    <a:lnTo>
                      <a:pt x="22" y="68"/>
                    </a:lnTo>
                    <a:lnTo>
                      <a:pt x="18" y="68"/>
                    </a:lnTo>
                    <a:lnTo>
                      <a:pt x="14" y="67"/>
                    </a:lnTo>
                    <a:lnTo>
                      <a:pt x="10" y="65"/>
                    </a:lnTo>
                    <a:lnTo>
                      <a:pt x="8" y="62"/>
                    </a:lnTo>
                    <a:lnTo>
                      <a:pt x="4" y="59"/>
                    </a:lnTo>
                    <a:lnTo>
                      <a:pt x="2" y="57"/>
                    </a:lnTo>
                    <a:lnTo>
                      <a:pt x="1" y="53"/>
                    </a:lnTo>
                    <a:lnTo>
                      <a:pt x="1" y="49"/>
                    </a:lnTo>
                    <a:lnTo>
                      <a:pt x="1" y="45"/>
                    </a:lnTo>
                    <a:lnTo>
                      <a:pt x="4" y="42"/>
                    </a:lnTo>
                    <a:lnTo>
                      <a:pt x="6" y="37"/>
                    </a:lnTo>
                    <a:lnTo>
                      <a:pt x="11" y="33"/>
                    </a:lnTo>
                    <a:lnTo>
                      <a:pt x="28" y="21"/>
                    </a:lnTo>
                    <a:lnTo>
                      <a:pt x="46" y="7"/>
                    </a:lnTo>
                    <a:lnTo>
                      <a:pt x="51" y="3"/>
                    </a:lnTo>
                    <a:lnTo>
                      <a:pt x="56" y="1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6" y="3"/>
                    </a:lnTo>
                    <a:lnTo>
                      <a:pt x="79" y="7"/>
                    </a:lnTo>
                    <a:lnTo>
                      <a:pt x="80" y="15"/>
                    </a:lnTo>
                    <a:lnTo>
                      <a:pt x="80" y="24"/>
                    </a:lnTo>
                    <a:lnTo>
                      <a:pt x="79" y="35"/>
                    </a:lnTo>
                    <a:lnTo>
                      <a:pt x="79" y="48"/>
                    </a:lnTo>
                    <a:lnTo>
                      <a:pt x="79" y="63"/>
                    </a:lnTo>
                    <a:lnTo>
                      <a:pt x="78" y="80"/>
                    </a:lnTo>
                    <a:lnTo>
                      <a:pt x="78" y="100"/>
                    </a:lnTo>
                    <a:lnTo>
                      <a:pt x="78" y="124"/>
                    </a:lnTo>
                    <a:lnTo>
                      <a:pt x="76" y="152"/>
                    </a:lnTo>
                    <a:lnTo>
                      <a:pt x="76" y="187"/>
                    </a:lnTo>
                    <a:lnTo>
                      <a:pt x="86" y="187"/>
                    </a:lnTo>
                    <a:lnTo>
                      <a:pt x="90" y="187"/>
                    </a:lnTo>
                    <a:lnTo>
                      <a:pt x="94" y="188"/>
                    </a:lnTo>
                    <a:lnTo>
                      <a:pt x="98" y="189"/>
                    </a:lnTo>
                    <a:lnTo>
                      <a:pt x="100" y="192"/>
                    </a:lnTo>
                    <a:lnTo>
                      <a:pt x="103" y="194"/>
                    </a:lnTo>
                    <a:lnTo>
                      <a:pt x="105" y="198"/>
                    </a:lnTo>
                    <a:lnTo>
                      <a:pt x="107" y="202"/>
                    </a:lnTo>
                    <a:lnTo>
                      <a:pt x="107" y="206"/>
                    </a:lnTo>
                    <a:lnTo>
                      <a:pt x="107" y="210"/>
                    </a:lnTo>
                    <a:lnTo>
                      <a:pt x="105" y="212"/>
                    </a:lnTo>
                    <a:lnTo>
                      <a:pt x="103" y="216"/>
                    </a:lnTo>
                    <a:lnTo>
                      <a:pt x="100" y="218"/>
                    </a:lnTo>
                    <a:lnTo>
                      <a:pt x="98" y="221"/>
                    </a:lnTo>
                    <a:lnTo>
                      <a:pt x="94" y="222"/>
                    </a:lnTo>
                    <a:lnTo>
                      <a:pt x="90" y="224"/>
                    </a:lnTo>
                    <a:lnTo>
                      <a:pt x="86" y="22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5" name="Freeform 1005"/>
              <p:cNvSpPr>
                <a:spLocks/>
              </p:cNvSpPr>
              <p:nvPr/>
            </p:nvSpPr>
            <p:spPr bwMode="auto">
              <a:xfrm>
                <a:off x="3179" y="2488"/>
                <a:ext cx="53" cy="44"/>
              </a:xfrm>
              <a:custGeom>
                <a:avLst/>
                <a:gdLst>
                  <a:gd name="T0" fmla="*/ 63 w 215"/>
                  <a:gd name="T1" fmla="*/ 14 h 178"/>
                  <a:gd name="T2" fmla="*/ 78 w 215"/>
                  <a:gd name="T3" fmla="*/ 8 h 178"/>
                  <a:gd name="T4" fmla="*/ 102 w 215"/>
                  <a:gd name="T5" fmla="*/ 12 h 178"/>
                  <a:gd name="T6" fmla="*/ 114 w 215"/>
                  <a:gd name="T7" fmla="*/ 21 h 178"/>
                  <a:gd name="T8" fmla="*/ 137 w 215"/>
                  <a:gd name="T9" fmla="*/ 13 h 178"/>
                  <a:gd name="T10" fmla="*/ 166 w 215"/>
                  <a:gd name="T11" fmla="*/ 9 h 178"/>
                  <a:gd name="T12" fmla="*/ 184 w 215"/>
                  <a:gd name="T13" fmla="*/ 17 h 178"/>
                  <a:gd name="T14" fmla="*/ 195 w 215"/>
                  <a:gd name="T15" fmla="*/ 31 h 178"/>
                  <a:gd name="T16" fmla="*/ 201 w 215"/>
                  <a:gd name="T17" fmla="*/ 50 h 178"/>
                  <a:gd name="T18" fmla="*/ 207 w 215"/>
                  <a:gd name="T19" fmla="*/ 91 h 178"/>
                  <a:gd name="T20" fmla="*/ 215 w 215"/>
                  <a:gd name="T21" fmla="*/ 154 h 178"/>
                  <a:gd name="T22" fmla="*/ 213 w 215"/>
                  <a:gd name="T23" fmla="*/ 164 h 178"/>
                  <a:gd name="T24" fmla="*/ 203 w 215"/>
                  <a:gd name="T25" fmla="*/ 172 h 178"/>
                  <a:gd name="T26" fmla="*/ 187 w 215"/>
                  <a:gd name="T27" fmla="*/ 172 h 178"/>
                  <a:gd name="T28" fmla="*/ 175 w 215"/>
                  <a:gd name="T29" fmla="*/ 157 h 178"/>
                  <a:gd name="T30" fmla="*/ 171 w 215"/>
                  <a:gd name="T31" fmla="*/ 127 h 178"/>
                  <a:gd name="T32" fmla="*/ 167 w 215"/>
                  <a:gd name="T33" fmla="*/ 89 h 178"/>
                  <a:gd name="T34" fmla="*/ 162 w 215"/>
                  <a:gd name="T35" fmla="*/ 61 h 178"/>
                  <a:gd name="T36" fmla="*/ 154 w 215"/>
                  <a:gd name="T37" fmla="*/ 47 h 178"/>
                  <a:gd name="T38" fmla="*/ 129 w 215"/>
                  <a:gd name="T39" fmla="*/ 60 h 178"/>
                  <a:gd name="T40" fmla="*/ 123 w 215"/>
                  <a:gd name="T41" fmla="*/ 85 h 178"/>
                  <a:gd name="T42" fmla="*/ 128 w 215"/>
                  <a:gd name="T43" fmla="*/ 127 h 178"/>
                  <a:gd name="T44" fmla="*/ 130 w 215"/>
                  <a:gd name="T45" fmla="*/ 159 h 178"/>
                  <a:gd name="T46" fmla="*/ 126 w 215"/>
                  <a:gd name="T47" fmla="*/ 171 h 178"/>
                  <a:gd name="T48" fmla="*/ 118 w 215"/>
                  <a:gd name="T49" fmla="*/ 177 h 178"/>
                  <a:gd name="T50" fmla="*/ 105 w 215"/>
                  <a:gd name="T51" fmla="*/ 178 h 178"/>
                  <a:gd name="T52" fmla="*/ 95 w 215"/>
                  <a:gd name="T53" fmla="*/ 173 h 178"/>
                  <a:gd name="T54" fmla="*/ 90 w 215"/>
                  <a:gd name="T55" fmla="*/ 163 h 178"/>
                  <a:gd name="T56" fmla="*/ 88 w 215"/>
                  <a:gd name="T57" fmla="*/ 139 h 178"/>
                  <a:gd name="T58" fmla="*/ 84 w 215"/>
                  <a:gd name="T59" fmla="*/ 96 h 178"/>
                  <a:gd name="T60" fmla="*/ 82 w 215"/>
                  <a:gd name="T61" fmla="*/ 63 h 178"/>
                  <a:gd name="T62" fmla="*/ 72 w 215"/>
                  <a:gd name="T63" fmla="*/ 54 h 178"/>
                  <a:gd name="T64" fmla="*/ 46 w 215"/>
                  <a:gd name="T65" fmla="*/ 80 h 178"/>
                  <a:gd name="T66" fmla="*/ 44 w 215"/>
                  <a:gd name="T67" fmla="*/ 97 h 178"/>
                  <a:gd name="T68" fmla="*/ 42 w 215"/>
                  <a:gd name="T69" fmla="*/ 129 h 178"/>
                  <a:gd name="T70" fmla="*/ 42 w 215"/>
                  <a:gd name="T71" fmla="*/ 145 h 178"/>
                  <a:gd name="T72" fmla="*/ 41 w 215"/>
                  <a:gd name="T73" fmla="*/ 157 h 178"/>
                  <a:gd name="T74" fmla="*/ 30 w 215"/>
                  <a:gd name="T75" fmla="*/ 166 h 178"/>
                  <a:gd name="T76" fmla="*/ 11 w 215"/>
                  <a:gd name="T77" fmla="*/ 163 h 178"/>
                  <a:gd name="T78" fmla="*/ 2 w 215"/>
                  <a:gd name="T79" fmla="*/ 147 h 178"/>
                  <a:gd name="T80" fmla="*/ 2 w 215"/>
                  <a:gd name="T81" fmla="*/ 70 h 178"/>
                  <a:gd name="T82" fmla="*/ 0 w 215"/>
                  <a:gd name="T83" fmla="*/ 37 h 178"/>
                  <a:gd name="T84" fmla="*/ 3 w 215"/>
                  <a:gd name="T85" fmla="*/ 19 h 178"/>
                  <a:gd name="T86" fmla="*/ 12 w 215"/>
                  <a:gd name="T87" fmla="*/ 4 h 178"/>
                  <a:gd name="T88" fmla="*/ 25 w 215"/>
                  <a:gd name="T89" fmla="*/ 2 h 178"/>
                  <a:gd name="T90" fmla="*/ 36 w 215"/>
                  <a:gd name="T91" fmla="*/ 7 h 178"/>
                  <a:gd name="T92" fmla="*/ 42 w 215"/>
                  <a:gd name="T93" fmla="*/ 17 h 178"/>
                  <a:gd name="T94" fmla="*/ 41 w 215"/>
                  <a:gd name="T95" fmla="*/ 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5" h="178">
                    <a:moveTo>
                      <a:pt x="41" y="33"/>
                    </a:moveTo>
                    <a:lnTo>
                      <a:pt x="51" y="22"/>
                    </a:lnTo>
                    <a:lnTo>
                      <a:pt x="63" y="14"/>
                    </a:lnTo>
                    <a:lnTo>
                      <a:pt x="68" y="12"/>
                    </a:lnTo>
                    <a:lnTo>
                      <a:pt x="73" y="9"/>
                    </a:lnTo>
                    <a:lnTo>
                      <a:pt x="78" y="8"/>
                    </a:lnTo>
                    <a:lnTo>
                      <a:pt x="83" y="8"/>
                    </a:lnTo>
                    <a:lnTo>
                      <a:pt x="93" y="9"/>
                    </a:lnTo>
                    <a:lnTo>
                      <a:pt x="102" y="12"/>
                    </a:lnTo>
                    <a:lnTo>
                      <a:pt x="106" y="14"/>
                    </a:lnTo>
                    <a:lnTo>
                      <a:pt x="110" y="18"/>
                    </a:lnTo>
                    <a:lnTo>
                      <a:pt x="114" y="21"/>
                    </a:lnTo>
                    <a:lnTo>
                      <a:pt x="116" y="24"/>
                    </a:lnTo>
                    <a:lnTo>
                      <a:pt x="125" y="18"/>
                    </a:lnTo>
                    <a:lnTo>
                      <a:pt x="137" y="13"/>
                    </a:lnTo>
                    <a:lnTo>
                      <a:pt x="147" y="10"/>
                    </a:lnTo>
                    <a:lnTo>
                      <a:pt x="159" y="9"/>
                    </a:lnTo>
                    <a:lnTo>
                      <a:pt x="166" y="9"/>
                    </a:lnTo>
                    <a:lnTo>
                      <a:pt x="172" y="12"/>
                    </a:lnTo>
                    <a:lnTo>
                      <a:pt x="179" y="13"/>
                    </a:lnTo>
                    <a:lnTo>
                      <a:pt x="184" y="17"/>
                    </a:lnTo>
                    <a:lnTo>
                      <a:pt x="189" y="21"/>
                    </a:lnTo>
                    <a:lnTo>
                      <a:pt x="193" y="26"/>
                    </a:lnTo>
                    <a:lnTo>
                      <a:pt x="195" y="31"/>
                    </a:lnTo>
                    <a:lnTo>
                      <a:pt x="199" y="37"/>
                    </a:lnTo>
                    <a:lnTo>
                      <a:pt x="200" y="42"/>
                    </a:lnTo>
                    <a:lnTo>
                      <a:pt x="201" y="50"/>
                    </a:lnTo>
                    <a:lnTo>
                      <a:pt x="203" y="61"/>
                    </a:lnTo>
                    <a:lnTo>
                      <a:pt x="205" y="77"/>
                    </a:lnTo>
                    <a:lnTo>
                      <a:pt x="207" y="91"/>
                    </a:lnTo>
                    <a:lnTo>
                      <a:pt x="209" y="107"/>
                    </a:lnTo>
                    <a:lnTo>
                      <a:pt x="213" y="129"/>
                    </a:lnTo>
                    <a:lnTo>
                      <a:pt x="215" y="154"/>
                    </a:lnTo>
                    <a:lnTo>
                      <a:pt x="215" y="158"/>
                    </a:lnTo>
                    <a:lnTo>
                      <a:pt x="214" y="162"/>
                    </a:lnTo>
                    <a:lnTo>
                      <a:pt x="213" y="164"/>
                    </a:lnTo>
                    <a:lnTo>
                      <a:pt x="209" y="168"/>
                    </a:lnTo>
                    <a:lnTo>
                      <a:pt x="207" y="171"/>
                    </a:lnTo>
                    <a:lnTo>
                      <a:pt x="203" y="172"/>
                    </a:lnTo>
                    <a:lnTo>
                      <a:pt x="199" y="173"/>
                    </a:lnTo>
                    <a:lnTo>
                      <a:pt x="195" y="173"/>
                    </a:lnTo>
                    <a:lnTo>
                      <a:pt x="187" y="172"/>
                    </a:lnTo>
                    <a:lnTo>
                      <a:pt x="181" y="169"/>
                    </a:lnTo>
                    <a:lnTo>
                      <a:pt x="177" y="164"/>
                    </a:lnTo>
                    <a:lnTo>
                      <a:pt x="175" y="157"/>
                    </a:lnTo>
                    <a:lnTo>
                      <a:pt x="173" y="149"/>
                    </a:lnTo>
                    <a:lnTo>
                      <a:pt x="172" y="139"/>
                    </a:lnTo>
                    <a:lnTo>
                      <a:pt x="171" y="127"/>
                    </a:lnTo>
                    <a:lnTo>
                      <a:pt x="170" y="115"/>
                    </a:lnTo>
                    <a:lnTo>
                      <a:pt x="168" y="101"/>
                    </a:lnTo>
                    <a:lnTo>
                      <a:pt x="167" y="89"/>
                    </a:lnTo>
                    <a:lnTo>
                      <a:pt x="166" y="80"/>
                    </a:lnTo>
                    <a:lnTo>
                      <a:pt x="165" y="73"/>
                    </a:lnTo>
                    <a:lnTo>
                      <a:pt x="162" y="61"/>
                    </a:lnTo>
                    <a:lnTo>
                      <a:pt x="161" y="54"/>
                    </a:lnTo>
                    <a:lnTo>
                      <a:pt x="157" y="49"/>
                    </a:lnTo>
                    <a:lnTo>
                      <a:pt x="154" y="47"/>
                    </a:lnTo>
                    <a:lnTo>
                      <a:pt x="149" y="49"/>
                    </a:lnTo>
                    <a:lnTo>
                      <a:pt x="139" y="54"/>
                    </a:lnTo>
                    <a:lnTo>
                      <a:pt x="129" y="60"/>
                    </a:lnTo>
                    <a:lnTo>
                      <a:pt x="121" y="65"/>
                    </a:lnTo>
                    <a:lnTo>
                      <a:pt x="121" y="74"/>
                    </a:lnTo>
                    <a:lnTo>
                      <a:pt x="123" y="85"/>
                    </a:lnTo>
                    <a:lnTo>
                      <a:pt x="124" y="98"/>
                    </a:lnTo>
                    <a:lnTo>
                      <a:pt x="125" y="112"/>
                    </a:lnTo>
                    <a:lnTo>
                      <a:pt x="128" y="127"/>
                    </a:lnTo>
                    <a:lnTo>
                      <a:pt x="129" y="140"/>
                    </a:lnTo>
                    <a:lnTo>
                      <a:pt x="129" y="150"/>
                    </a:lnTo>
                    <a:lnTo>
                      <a:pt x="130" y="159"/>
                    </a:lnTo>
                    <a:lnTo>
                      <a:pt x="129" y="163"/>
                    </a:lnTo>
                    <a:lnTo>
                      <a:pt x="128" y="167"/>
                    </a:lnTo>
                    <a:lnTo>
                      <a:pt x="126" y="171"/>
                    </a:lnTo>
                    <a:lnTo>
                      <a:pt x="124" y="173"/>
                    </a:lnTo>
                    <a:lnTo>
                      <a:pt x="121" y="176"/>
                    </a:lnTo>
                    <a:lnTo>
                      <a:pt x="118" y="177"/>
                    </a:lnTo>
                    <a:lnTo>
                      <a:pt x="114" y="178"/>
                    </a:lnTo>
                    <a:lnTo>
                      <a:pt x="110" y="178"/>
                    </a:lnTo>
                    <a:lnTo>
                      <a:pt x="105" y="178"/>
                    </a:lnTo>
                    <a:lnTo>
                      <a:pt x="101" y="177"/>
                    </a:lnTo>
                    <a:lnTo>
                      <a:pt x="98" y="176"/>
                    </a:lnTo>
                    <a:lnTo>
                      <a:pt x="95" y="173"/>
                    </a:lnTo>
                    <a:lnTo>
                      <a:pt x="92" y="171"/>
                    </a:lnTo>
                    <a:lnTo>
                      <a:pt x="91" y="167"/>
                    </a:lnTo>
                    <a:lnTo>
                      <a:pt x="90" y="163"/>
                    </a:lnTo>
                    <a:lnTo>
                      <a:pt x="90" y="159"/>
                    </a:lnTo>
                    <a:lnTo>
                      <a:pt x="88" y="150"/>
                    </a:lnTo>
                    <a:lnTo>
                      <a:pt x="88" y="139"/>
                    </a:lnTo>
                    <a:lnTo>
                      <a:pt x="87" y="126"/>
                    </a:lnTo>
                    <a:lnTo>
                      <a:pt x="86" y="111"/>
                    </a:lnTo>
                    <a:lnTo>
                      <a:pt x="84" y="96"/>
                    </a:lnTo>
                    <a:lnTo>
                      <a:pt x="83" y="83"/>
                    </a:lnTo>
                    <a:lnTo>
                      <a:pt x="82" y="71"/>
                    </a:lnTo>
                    <a:lnTo>
                      <a:pt x="82" y="63"/>
                    </a:lnTo>
                    <a:lnTo>
                      <a:pt x="82" y="55"/>
                    </a:lnTo>
                    <a:lnTo>
                      <a:pt x="81" y="49"/>
                    </a:lnTo>
                    <a:lnTo>
                      <a:pt x="72" y="54"/>
                    </a:lnTo>
                    <a:lnTo>
                      <a:pt x="63" y="61"/>
                    </a:lnTo>
                    <a:lnTo>
                      <a:pt x="55" y="70"/>
                    </a:lnTo>
                    <a:lnTo>
                      <a:pt x="46" y="80"/>
                    </a:lnTo>
                    <a:lnTo>
                      <a:pt x="45" y="82"/>
                    </a:lnTo>
                    <a:lnTo>
                      <a:pt x="44" y="83"/>
                    </a:lnTo>
                    <a:lnTo>
                      <a:pt x="44" y="97"/>
                    </a:lnTo>
                    <a:lnTo>
                      <a:pt x="44" y="110"/>
                    </a:lnTo>
                    <a:lnTo>
                      <a:pt x="42" y="120"/>
                    </a:lnTo>
                    <a:lnTo>
                      <a:pt x="42" y="129"/>
                    </a:lnTo>
                    <a:lnTo>
                      <a:pt x="42" y="134"/>
                    </a:lnTo>
                    <a:lnTo>
                      <a:pt x="42" y="140"/>
                    </a:lnTo>
                    <a:lnTo>
                      <a:pt x="42" y="145"/>
                    </a:lnTo>
                    <a:lnTo>
                      <a:pt x="42" y="150"/>
                    </a:lnTo>
                    <a:lnTo>
                      <a:pt x="42" y="154"/>
                    </a:lnTo>
                    <a:lnTo>
                      <a:pt x="41" y="157"/>
                    </a:lnTo>
                    <a:lnTo>
                      <a:pt x="39" y="159"/>
                    </a:lnTo>
                    <a:lnTo>
                      <a:pt x="36" y="162"/>
                    </a:lnTo>
                    <a:lnTo>
                      <a:pt x="30" y="166"/>
                    </a:lnTo>
                    <a:lnTo>
                      <a:pt x="21" y="167"/>
                    </a:lnTo>
                    <a:lnTo>
                      <a:pt x="16" y="166"/>
                    </a:lnTo>
                    <a:lnTo>
                      <a:pt x="11" y="163"/>
                    </a:lnTo>
                    <a:lnTo>
                      <a:pt x="7" y="161"/>
                    </a:lnTo>
                    <a:lnTo>
                      <a:pt x="4" y="155"/>
                    </a:lnTo>
                    <a:lnTo>
                      <a:pt x="2" y="147"/>
                    </a:lnTo>
                    <a:lnTo>
                      <a:pt x="2" y="133"/>
                    </a:lnTo>
                    <a:lnTo>
                      <a:pt x="2" y="79"/>
                    </a:lnTo>
                    <a:lnTo>
                      <a:pt x="2" y="70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2" y="24"/>
                    </a:lnTo>
                    <a:lnTo>
                      <a:pt x="3" y="19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2" y="4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5" y="2"/>
                    </a:lnTo>
                    <a:lnTo>
                      <a:pt x="28" y="3"/>
                    </a:lnTo>
                    <a:lnTo>
                      <a:pt x="32" y="4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1" y="14"/>
                    </a:lnTo>
                    <a:lnTo>
                      <a:pt x="42" y="17"/>
                    </a:lnTo>
                    <a:lnTo>
                      <a:pt x="42" y="21"/>
                    </a:lnTo>
                    <a:lnTo>
                      <a:pt x="42" y="22"/>
                    </a:lnTo>
                    <a:lnTo>
                      <a:pt x="41" y="33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6" name="Freeform 1006"/>
              <p:cNvSpPr>
                <a:spLocks noEditPoints="1"/>
              </p:cNvSpPr>
              <p:nvPr/>
            </p:nvSpPr>
            <p:spPr bwMode="auto">
              <a:xfrm>
                <a:off x="3239" y="2474"/>
                <a:ext cx="13" cy="55"/>
              </a:xfrm>
              <a:custGeom>
                <a:avLst/>
                <a:gdLst>
                  <a:gd name="T0" fmla="*/ 23 w 51"/>
                  <a:gd name="T1" fmla="*/ 42 h 220"/>
                  <a:gd name="T2" fmla="*/ 15 w 51"/>
                  <a:gd name="T3" fmla="*/ 38 h 220"/>
                  <a:gd name="T4" fmla="*/ 9 w 51"/>
                  <a:gd name="T5" fmla="*/ 33 h 220"/>
                  <a:gd name="T6" fmla="*/ 5 w 51"/>
                  <a:gd name="T7" fmla="*/ 25 h 220"/>
                  <a:gd name="T8" fmla="*/ 5 w 51"/>
                  <a:gd name="T9" fmla="*/ 16 h 220"/>
                  <a:gd name="T10" fmla="*/ 9 w 51"/>
                  <a:gd name="T11" fmla="*/ 8 h 220"/>
                  <a:gd name="T12" fmla="*/ 15 w 51"/>
                  <a:gd name="T13" fmla="*/ 2 h 220"/>
                  <a:gd name="T14" fmla="*/ 23 w 51"/>
                  <a:gd name="T15" fmla="*/ 0 h 220"/>
                  <a:gd name="T16" fmla="*/ 33 w 51"/>
                  <a:gd name="T17" fmla="*/ 0 h 220"/>
                  <a:gd name="T18" fmla="*/ 41 w 51"/>
                  <a:gd name="T19" fmla="*/ 2 h 220"/>
                  <a:gd name="T20" fmla="*/ 47 w 51"/>
                  <a:gd name="T21" fmla="*/ 8 h 220"/>
                  <a:gd name="T22" fmla="*/ 51 w 51"/>
                  <a:gd name="T23" fmla="*/ 16 h 220"/>
                  <a:gd name="T24" fmla="*/ 51 w 51"/>
                  <a:gd name="T25" fmla="*/ 25 h 220"/>
                  <a:gd name="T26" fmla="*/ 47 w 51"/>
                  <a:gd name="T27" fmla="*/ 33 h 220"/>
                  <a:gd name="T28" fmla="*/ 41 w 51"/>
                  <a:gd name="T29" fmla="*/ 38 h 220"/>
                  <a:gd name="T30" fmla="*/ 33 w 51"/>
                  <a:gd name="T31" fmla="*/ 42 h 220"/>
                  <a:gd name="T32" fmla="*/ 41 w 51"/>
                  <a:gd name="T33" fmla="*/ 147 h 220"/>
                  <a:gd name="T34" fmla="*/ 41 w 51"/>
                  <a:gd name="T35" fmla="*/ 174 h 220"/>
                  <a:gd name="T36" fmla="*/ 42 w 51"/>
                  <a:gd name="T37" fmla="*/ 199 h 220"/>
                  <a:gd name="T38" fmla="*/ 40 w 51"/>
                  <a:gd name="T39" fmla="*/ 207 h 220"/>
                  <a:gd name="T40" fmla="*/ 36 w 51"/>
                  <a:gd name="T41" fmla="*/ 213 h 220"/>
                  <a:gd name="T42" fmla="*/ 29 w 51"/>
                  <a:gd name="T43" fmla="*/ 217 h 220"/>
                  <a:gd name="T44" fmla="*/ 22 w 51"/>
                  <a:gd name="T45" fmla="*/ 220 h 220"/>
                  <a:gd name="T46" fmla="*/ 13 w 51"/>
                  <a:gd name="T47" fmla="*/ 217 h 220"/>
                  <a:gd name="T48" fmla="*/ 7 w 51"/>
                  <a:gd name="T49" fmla="*/ 213 h 220"/>
                  <a:gd name="T50" fmla="*/ 3 w 51"/>
                  <a:gd name="T51" fmla="*/ 207 h 220"/>
                  <a:gd name="T52" fmla="*/ 1 w 51"/>
                  <a:gd name="T53" fmla="*/ 199 h 220"/>
                  <a:gd name="T54" fmla="*/ 0 w 51"/>
                  <a:gd name="T55" fmla="*/ 174 h 220"/>
                  <a:gd name="T56" fmla="*/ 0 w 51"/>
                  <a:gd name="T57" fmla="*/ 147 h 220"/>
                  <a:gd name="T58" fmla="*/ 1 w 51"/>
                  <a:gd name="T59" fmla="*/ 115 h 220"/>
                  <a:gd name="T60" fmla="*/ 3 w 51"/>
                  <a:gd name="T61" fmla="*/ 84 h 220"/>
                  <a:gd name="T62" fmla="*/ 4 w 51"/>
                  <a:gd name="T63" fmla="*/ 76 h 220"/>
                  <a:gd name="T64" fmla="*/ 9 w 51"/>
                  <a:gd name="T65" fmla="*/ 70 h 220"/>
                  <a:gd name="T66" fmla="*/ 15 w 51"/>
                  <a:gd name="T67" fmla="*/ 66 h 220"/>
                  <a:gd name="T68" fmla="*/ 23 w 51"/>
                  <a:gd name="T69" fmla="*/ 63 h 220"/>
                  <a:gd name="T70" fmla="*/ 31 w 51"/>
                  <a:gd name="T71" fmla="*/ 66 h 220"/>
                  <a:gd name="T72" fmla="*/ 38 w 51"/>
                  <a:gd name="T73" fmla="*/ 70 h 220"/>
                  <a:gd name="T74" fmla="*/ 42 w 51"/>
                  <a:gd name="T75" fmla="*/ 76 h 220"/>
                  <a:gd name="T76" fmla="*/ 43 w 51"/>
                  <a:gd name="T77" fmla="*/ 84 h 220"/>
                  <a:gd name="T78" fmla="*/ 42 w 51"/>
                  <a:gd name="T79" fmla="*/ 115 h 220"/>
                  <a:gd name="T80" fmla="*/ 41 w 51"/>
                  <a:gd name="T81" fmla="*/ 147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" h="220">
                    <a:moveTo>
                      <a:pt x="28" y="42"/>
                    </a:moveTo>
                    <a:lnTo>
                      <a:pt x="23" y="42"/>
                    </a:lnTo>
                    <a:lnTo>
                      <a:pt x="19" y="40"/>
                    </a:lnTo>
                    <a:lnTo>
                      <a:pt x="15" y="38"/>
                    </a:lnTo>
                    <a:lnTo>
                      <a:pt x="12" y="35"/>
                    </a:lnTo>
                    <a:lnTo>
                      <a:pt x="9" y="33"/>
                    </a:lnTo>
                    <a:lnTo>
                      <a:pt x="7" y="29"/>
                    </a:lnTo>
                    <a:lnTo>
                      <a:pt x="5" y="25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7" y="12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2"/>
                    </a:lnTo>
                    <a:lnTo>
                      <a:pt x="19" y="1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3" y="0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45" y="5"/>
                    </a:lnTo>
                    <a:lnTo>
                      <a:pt x="47" y="8"/>
                    </a:lnTo>
                    <a:lnTo>
                      <a:pt x="50" y="12"/>
                    </a:lnTo>
                    <a:lnTo>
                      <a:pt x="51" y="16"/>
                    </a:lnTo>
                    <a:lnTo>
                      <a:pt x="51" y="20"/>
                    </a:lnTo>
                    <a:lnTo>
                      <a:pt x="51" y="25"/>
                    </a:lnTo>
                    <a:lnTo>
                      <a:pt x="50" y="29"/>
                    </a:lnTo>
                    <a:lnTo>
                      <a:pt x="47" y="33"/>
                    </a:lnTo>
                    <a:lnTo>
                      <a:pt x="45" y="35"/>
                    </a:lnTo>
                    <a:lnTo>
                      <a:pt x="41" y="38"/>
                    </a:lnTo>
                    <a:lnTo>
                      <a:pt x="37" y="40"/>
                    </a:lnTo>
                    <a:lnTo>
                      <a:pt x="33" y="42"/>
                    </a:lnTo>
                    <a:lnTo>
                      <a:pt x="28" y="42"/>
                    </a:lnTo>
                    <a:close/>
                    <a:moveTo>
                      <a:pt x="41" y="147"/>
                    </a:moveTo>
                    <a:lnTo>
                      <a:pt x="41" y="157"/>
                    </a:lnTo>
                    <a:lnTo>
                      <a:pt x="41" y="174"/>
                    </a:lnTo>
                    <a:lnTo>
                      <a:pt x="41" y="189"/>
                    </a:lnTo>
                    <a:lnTo>
                      <a:pt x="42" y="199"/>
                    </a:lnTo>
                    <a:lnTo>
                      <a:pt x="41" y="204"/>
                    </a:lnTo>
                    <a:lnTo>
                      <a:pt x="40" y="207"/>
                    </a:lnTo>
                    <a:lnTo>
                      <a:pt x="38" y="211"/>
                    </a:lnTo>
                    <a:lnTo>
                      <a:pt x="36" y="213"/>
                    </a:lnTo>
                    <a:lnTo>
                      <a:pt x="33" y="216"/>
                    </a:lnTo>
                    <a:lnTo>
                      <a:pt x="29" y="217"/>
                    </a:lnTo>
                    <a:lnTo>
                      <a:pt x="26" y="218"/>
                    </a:lnTo>
                    <a:lnTo>
                      <a:pt x="22" y="220"/>
                    </a:lnTo>
                    <a:lnTo>
                      <a:pt x="17" y="218"/>
                    </a:lnTo>
                    <a:lnTo>
                      <a:pt x="13" y="217"/>
                    </a:lnTo>
                    <a:lnTo>
                      <a:pt x="10" y="216"/>
                    </a:lnTo>
                    <a:lnTo>
                      <a:pt x="7" y="213"/>
                    </a:lnTo>
                    <a:lnTo>
                      <a:pt x="4" y="211"/>
                    </a:lnTo>
                    <a:lnTo>
                      <a:pt x="3" y="207"/>
                    </a:lnTo>
                    <a:lnTo>
                      <a:pt x="1" y="204"/>
                    </a:lnTo>
                    <a:lnTo>
                      <a:pt x="1" y="199"/>
                    </a:lnTo>
                    <a:lnTo>
                      <a:pt x="1" y="189"/>
                    </a:lnTo>
                    <a:lnTo>
                      <a:pt x="0" y="174"/>
                    </a:lnTo>
                    <a:lnTo>
                      <a:pt x="0" y="157"/>
                    </a:lnTo>
                    <a:lnTo>
                      <a:pt x="0" y="147"/>
                    </a:lnTo>
                    <a:lnTo>
                      <a:pt x="0" y="133"/>
                    </a:lnTo>
                    <a:lnTo>
                      <a:pt x="1" y="115"/>
                    </a:lnTo>
                    <a:lnTo>
                      <a:pt x="3" y="98"/>
                    </a:lnTo>
                    <a:lnTo>
                      <a:pt x="3" y="84"/>
                    </a:lnTo>
                    <a:lnTo>
                      <a:pt x="3" y="78"/>
                    </a:lnTo>
                    <a:lnTo>
                      <a:pt x="4" y="76"/>
                    </a:lnTo>
                    <a:lnTo>
                      <a:pt x="7" y="72"/>
                    </a:lnTo>
                    <a:lnTo>
                      <a:pt x="9" y="70"/>
                    </a:lnTo>
                    <a:lnTo>
                      <a:pt x="12" y="67"/>
                    </a:lnTo>
                    <a:lnTo>
                      <a:pt x="15" y="66"/>
                    </a:lnTo>
                    <a:lnTo>
                      <a:pt x="19" y="64"/>
                    </a:lnTo>
                    <a:lnTo>
                      <a:pt x="23" y="63"/>
                    </a:lnTo>
                    <a:lnTo>
                      <a:pt x="27" y="64"/>
                    </a:lnTo>
                    <a:lnTo>
                      <a:pt x="31" y="66"/>
                    </a:lnTo>
                    <a:lnTo>
                      <a:pt x="35" y="67"/>
                    </a:lnTo>
                    <a:lnTo>
                      <a:pt x="38" y="70"/>
                    </a:lnTo>
                    <a:lnTo>
                      <a:pt x="41" y="72"/>
                    </a:lnTo>
                    <a:lnTo>
                      <a:pt x="42" y="76"/>
                    </a:lnTo>
                    <a:lnTo>
                      <a:pt x="43" y="78"/>
                    </a:lnTo>
                    <a:lnTo>
                      <a:pt x="43" y="84"/>
                    </a:lnTo>
                    <a:lnTo>
                      <a:pt x="43" y="98"/>
                    </a:lnTo>
                    <a:lnTo>
                      <a:pt x="42" y="115"/>
                    </a:lnTo>
                    <a:lnTo>
                      <a:pt x="41" y="133"/>
                    </a:lnTo>
                    <a:lnTo>
                      <a:pt x="41" y="147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7" name="Freeform 1007"/>
              <p:cNvSpPr>
                <a:spLocks/>
              </p:cNvSpPr>
              <p:nvPr/>
            </p:nvSpPr>
            <p:spPr bwMode="auto">
              <a:xfrm>
                <a:off x="3260" y="2470"/>
                <a:ext cx="10" cy="59"/>
              </a:xfrm>
              <a:custGeom>
                <a:avLst/>
                <a:gdLst>
                  <a:gd name="T0" fmla="*/ 41 w 41"/>
                  <a:gd name="T1" fmla="*/ 210 h 238"/>
                  <a:gd name="T2" fmla="*/ 40 w 41"/>
                  <a:gd name="T3" fmla="*/ 218 h 238"/>
                  <a:gd name="T4" fmla="*/ 40 w 41"/>
                  <a:gd name="T5" fmla="*/ 223 h 238"/>
                  <a:gd name="T6" fmla="*/ 37 w 41"/>
                  <a:gd name="T7" fmla="*/ 228 h 238"/>
                  <a:gd name="T8" fmla="*/ 36 w 41"/>
                  <a:gd name="T9" fmla="*/ 232 h 238"/>
                  <a:gd name="T10" fmla="*/ 32 w 41"/>
                  <a:gd name="T11" fmla="*/ 234 h 238"/>
                  <a:gd name="T12" fmla="*/ 29 w 41"/>
                  <a:gd name="T13" fmla="*/ 237 h 238"/>
                  <a:gd name="T14" fmla="*/ 24 w 41"/>
                  <a:gd name="T15" fmla="*/ 238 h 238"/>
                  <a:gd name="T16" fmla="*/ 20 w 41"/>
                  <a:gd name="T17" fmla="*/ 238 h 238"/>
                  <a:gd name="T18" fmla="*/ 15 w 41"/>
                  <a:gd name="T19" fmla="*/ 238 h 238"/>
                  <a:gd name="T20" fmla="*/ 12 w 41"/>
                  <a:gd name="T21" fmla="*/ 237 h 238"/>
                  <a:gd name="T22" fmla="*/ 9 w 41"/>
                  <a:gd name="T23" fmla="*/ 235 h 238"/>
                  <a:gd name="T24" fmla="*/ 5 w 41"/>
                  <a:gd name="T25" fmla="*/ 233 h 238"/>
                  <a:gd name="T26" fmla="*/ 3 w 41"/>
                  <a:gd name="T27" fmla="*/ 229 h 238"/>
                  <a:gd name="T28" fmla="*/ 1 w 41"/>
                  <a:gd name="T29" fmla="*/ 226 h 238"/>
                  <a:gd name="T30" fmla="*/ 0 w 41"/>
                  <a:gd name="T31" fmla="*/ 223 h 238"/>
                  <a:gd name="T32" fmla="*/ 0 w 41"/>
                  <a:gd name="T33" fmla="*/ 219 h 238"/>
                  <a:gd name="T34" fmla="*/ 0 w 41"/>
                  <a:gd name="T35" fmla="*/ 19 h 238"/>
                  <a:gd name="T36" fmla="*/ 0 w 41"/>
                  <a:gd name="T37" fmla="*/ 15 h 238"/>
                  <a:gd name="T38" fmla="*/ 1 w 41"/>
                  <a:gd name="T39" fmla="*/ 11 h 238"/>
                  <a:gd name="T40" fmla="*/ 3 w 41"/>
                  <a:gd name="T41" fmla="*/ 9 h 238"/>
                  <a:gd name="T42" fmla="*/ 5 w 41"/>
                  <a:gd name="T43" fmla="*/ 5 h 238"/>
                  <a:gd name="T44" fmla="*/ 9 w 41"/>
                  <a:gd name="T45" fmla="*/ 4 h 238"/>
                  <a:gd name="T46" fmla="*/ 13 w 41"/>
                  <a:gd name="T47" fmla="*/ 1 h 238"/>
                  <a:gd name="T48" fmla="*/ 17 w 41"/>
                  <a:gd name="T49" fmla="*/ 1 h 238"/>
                  <a:gd name="T50" fmla="*/ 20 w 41"/>
                  <a:gd name="T51" fmla="*/ 0 h 238"/>
                  <a:gd name="T52" fmla="*/ 24 w 41"/>
                  <a:gd name="T53" fmla="*/ 1 h 238"/>
                  <a:gd name="T54" fmla="*/ 28 w 41"/>
                  <a:gd name="T55" fmla="*/ 1 h 238"/>
                  <a:gd name="T56" fmla="*/ 32 w 41"/>
                  <a:gd name="T57" fmla="*/ 4 h 238"/>
                  <a:gd name="T58" fmla="*/ 34 w 41"/>
                  <a:gd name="T59" fmla="*/ 5 h 238"/>
                  <a:gd name="T60" fmla="*/ 37 w 41"/>
                  <a:gd name="T61" fmla="*/ 9 h 238"/>
                  <a:gd name="T62" fmla="*/ 38 w 41"/>
                  <a:gd name="T63" fmla="*/ 11 h 238"/>
                  <a:gd name="T64" fmla="*/ 40 w 41"/>
                  <a:gd name="T65" fmla="*/ 15 h 238"/>
                  <a:gd name="T66" fmla="*/ 41 w 41"/>
                  <a:gd name="T67" fmla="*/ 19 h 238"/>
                  <a:gd name="T68" fmla="*/ 41 w 41"/>
                  <a:gd name="T69" fmla="*/ 21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1" h="238">
                    <a:moveTo>
                      <a:pt x="41" y="210"/>
                    </a:moveTo>
                    <a:lnTo>
                      <a:pt x="40" y="218"/>
                    </a:lnTo>
                    <a:lnTo>
                      <a:pt x="40" y="223"/>
                    </a:lnTo>
                    <a:lnTo>
                      <a:pt x="37" y="228"/>
                    </a:lnTo>
                    <a:lnTo>
                      <a:pt x="36" y="232"/>
                    </a:lnTo>
                    <a:lnTo>
                      <a:pt x="32" y="234"/>
                    </a:lnTo>
                    <a:lnTo>
                      <a:pt x="29" y="237"/>
                    </a:lnTo>
                    <a:lnTo>
                      <a:pt x="24" y="238"/>
                    </a:lnTo>
                    <a:lnTo>
                      <a:pt x="20" y="238"/>
                    </a:lnTo>
                    <a:lnTo>
                      <a:pt x="15" y="238"/>
                    </a:lnTo>
                    <a:lnTo>
                      <a:pt x="12" y="237"/>
                    </a:lnTo>
                    <a:lnTo>
                      <a:pt x="9" y="235"/>
                    </a:lnTo>
                    <a:lnTo>
                      <a:pt x="5" y="233"/>
                    </a:lnTo>
                    <a:lnTo>
                      <a:pt x="3" y="229"/>
                    </a:lnTo>
                    <a:lnTo>
                      <a:pt x="1" y="226"/>
                    </a:lnTo>
                    <a:lnTo>
                      <a:pt x="0" y="223"/>
                    </a:lnTo>
                    <a:lnTo>
                      <a:pt x="0" y="2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9" y="4"/>
                    </a:lnTo>
                    <a:lnTo>
                      <a:pt x="13" y="1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4" y="1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4" y="5"/>
                    </a:lnTo>
                    <a:lnTo>
                      <a:pt x="37" y="9"/>
                    </a:lnTo>
                    <a:lnTo>
                      <a:pt x="38" y="11"/>
                    </a:lnTo>
                    <a:lnTo>
                      <a:pt x="40" y="15"/>
                    </a:lnTo>
                    <a:lnTo>
                      <a:pt x="41" y="19"/>
                    </a:lnTo>
                    <a:lnTo>
                      <a:pt x="41" y="21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8" name="Freeform 1008"/>
              <p:cNvSpPr>
                <a:spLocks noEditPoints="1"/>
              </p:cNvSpPr>
              <p:nvPr/>
            </p:nvSpPr>
            <p:spPr bwMode="auto">
              <a:xfrm>
                <a:off x="3277" y="2490"/>
                <a:ext cx="38" cy="39"/>
              </a:xfrm>
              <a:custGeom>
                <a:avLst/>
                <a:gdLst>
                  <a:gd name="T0" fmla="*/ 66 w 151"/>
                  <a:gd name="T1" fmla="*/ 157 h 157"/>
                  <a:gd name="T2" fmla="*/ 43 w 151"/>
                  <a:gd name="T3" fmla="*/ 151 h 157"/>
                  <a:gd name="T4" fmla="*/ 30 w 151"/>
                  <a:gd name="T5" fmla="*/ 144 h 157"/>
                  <a:gd name="T6" fmla="*/ 19 w 151"/>
                  <a:gd name="T7" fmla="*/ 137 h 157"/>
                  <a:gd name="T8" fmla="*/ 10 w 151"/>
                  <a:gd name="T9" fmla="*/ 125 h 157"/>
                  <a:gd name="T10" fmla="*/ 4 w 151"/>
                  <a:gd name="T11" fmla="*/ 112 h 157"/>
                  <a:gd name="T12" fmla="*/ 1 w 151"/>
                  <a:gd name="T13" fmla="*/ 98 h 157"/>
                  <a:gd name="T14" fmla="*/ 1 w 151"/>
                  <a:gd name="T15" fmla="*/ 81 h 157"/>
                  <a:gd name="T16" fmla="*/ 4 w 151"/>
                  <a:gd name="T17" fmla="*/ 64 h 157"/>
                  <a:gd name="T18" fmla="*/ 7 w 151"/>
                  <a:gd name="T19" fmla="*/ 49 h 157"/>
                  <a:gd name="T20" fmla="*/ 15 w 151"/>
                  <a:gd name="T21" fmla="*/ 35 h 157"/>
                  <a:gd name="T22" fmla="*/ 25 w 151"/>
                  <a:gd name="T23" fmla="*/ 22 h 157"/>
                  <a:gd name="T24" fmla="*/ 38 w 151"/>
                  <a:gd name="T25" fmla="*/ 11 h 157"/>
                  <a:gd name="T26" fmla="*/ 53 w 151"/>
                  <a:gd name="T27" fmla="*/ 4 h 157"/>
                  <a:gd name="T28" fmla="*/ 70 w 151"/>
                  <a:gd name="T29" fmla="*/ 0 h 157"/>
                  <a:gd name="T30" fmla="*/ 90 w 151"/>
                  <a:gd name="T31" fmla="*/ 0 h 157"/>
                  <a:gd name="T32" fmla="*/ 112 w 151"/>
                  <a:gd name="T33" fmla="*/ 4 h 157"/>
                  <a:gd name="T34" fmla="*/ 126 w 151"/>
                  <a:gd name="T35" fmla="*/ 11 h 157"/>
                  <a:gd name="T36" fmla="*/ 135 w 151"/>
                  <a:gd name="T37" fmla="*/ 18 h 157"/>
                  <a:gd name="T38" fmla="*/ 140 w 151"/>
                  <a:gd name="T39" fmla="*/ 26 h 157"/>
                  <a:gd name="T40" fmla="*/ 142 w 151"/>
                  <a:gd name="T41" fmla="*/ 36 h 157"/>
                  <a:gd name="T42" fmla="*/ 142 w 151"/>
                  <a:gd name="T43" fmla="*/ 49 h 157"/>
                  <a:gd name="T44" fmla="*/ 133 w 151"/>
                  <a:gd name="T45" fmla="*/ 63 h 157"/>
                  <a:gd name="T46" fmla="*/ 113 w 151"/>
                  <a:gd name="T47" fmla="*/ 77 h 157"/>
                  <a:gd name="T48" fmla="*/ 43 w 151"/>
                  <a:gd name="T49" fmla="*/ 107 h 157"/>
                  <a:gd name="T50" fmla="*/ 60 w 151"/>
                  <a:gd name="T51" fmla="*/ 119 h 157"/>
                  <a:gd name="T52" fmla="*/ 82 w 151"/>
                  <a:gd name="T53" fmla="*/ 123 h 157"/>
                  <a:gd name="T54" fmla="*/ 100 w 151"/>
                  <a:gd name="T55" fmla="*/ 120 h 157"/>
                  <a:gd name="T56" fmla="*/ 116 w 151"/>
                  <a:gd name="T57" fmla="*/ 115 h 157"/>
                  <a:gd name="T58" fmla="*/ 136 w 151"/>
                  <a:gd name="T59" fmla="*/ 107 h 157"/>
                  <a:gd name="T60" fmla="*/ 147 w 151"/>
                  <a:gd name="T61" fmla="*/ 111 h 157"/>
                  <a:gd name="T62" fmla="*/ 151 w 151"/>
                  <a:gd name="T63" fmla="*/ 121 h 157"/>
                  <a:gd name="T64" fmla="*/ 149 w 151"/>
                  <a:gd name="T65" fmla="*/ 130 h 157"/>
                  <a:gd name="T66" fmla="*/ 145 w 151"/>
                  <a:gd name="T67" fmla="*/ 137 h 157"/>
                  <a:gd name="T68" fmla="*/ 126 w 151"/>
                  <a:gd name="T69" fmla="*/ 149 h 157"/>
                  <a:gd name="T70" fmla="*/ 105 w 151"/>
                  <a:gd name="T71" fmla="*/ 156 h 157"/>
                  <a:gd name="T72" fmla="*/ 82 w 151"/>
                  <a:gd name="T73" fmla="*/ 157 h 157"/>
                  <a:gd name="T74" fmla="*/ 72 w 151"/>
                  <a:gd name="T75" fmla="*/ 36 h 157"/>
                  <a:gd name="T76" fmla="*/ 60 w 151"/>
                  <a:gd name="T77" fmla="*/ 40 h 157"/>
                  <a:gd name="T78" fmla="*/ 51 w 151"/>
                  <a:gd name="T79" fmla="*/ 49 h 157"/>
                  <a:gd name="T80" fmla="*/ 43 w 151"/>
                  <a:gd name="T81" fmla="*/ 63 h 157"/>
                  <a:gd name="T82" fmla="*/ 56 w 151"/>
                  <a:gd name="T83" fmla="*/ 64 h 157"/>
                  <a:gd name="T84" fmla="*/ 90 w 151"/>
                  <a:gd name="T85" fmla="*/ 49 h 157"/>
                  <a:gd name="T86" fmla="*/ 99 w 151"/>
                  <a:gd name="T87" fmla="*/ 39 h 157"/>
                  <a:gd name="T88" fmla="*/ 86 w 151"/>
                  <a:gd name="T89" fmla="*/ 35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1" h="157">
                    <a:moveTo>
                      <a:pt x="82" y="157"/>
                    </a:moveTo>
                    <a:lnTo>
                      <a:pt x="66" y="157"/>
                    </a:lnTo>
                    <a:lnTo>
                      <a:pt x="51" y="153"/>
                    </a:lnTo>
                    <a:lnTo>
                      <a:pt x="43" y="151"/>
                    </a:lnTo>
                    <a:lnTo>
                      <a:pt x="37" y="148"/>
                    </a:lnTo>
                    <a:lnTo>
                      <a:pt x="30" y="144"/>
                    </a:lnTo>
                    <a:lnTo>
                      <a:pt x="25" y="140"/>
                    </a:lnTo>
                    <a:lnTo>
                      <a:pt x="19" y="137"/>
                    </a:lnTo>
                    <a:lnTo>
                      <a:pt x="14" y="131"/>
                    </a:lnTo>
                    <a:lnTo>
                      <a:pt x="10" y="125"/>
                    </a:lnTo>
                    <a:lnTo>
                      <a:pt x="6" y="119"/>
                    </a:lnTo>
                    <a:lnTo>
                      <a:pt x="4" y="112"/>
                    </a:lnTo>
                    <a:lnTo>
                      <a:pt x="2" y="105"/>
                    </a:lnTo>
                    <a:lnTo>
                      <a:pt x="1" y="98"/>
                    </a:lnTo>
                    <a:lnTo>
                      <a:pt x="0" y="89"/>
                    </a:lnTo>
                    <a:lnTo>
                      <a:pt x="1" y="81"/>
                    </a:lnTo>
                    <a:lnTo>
                      <a:pt x="1" y="72"/>
                    </a:lnTo>
                    <a:lnTo>
                      <a:pt x="4" y="64"/>
                    </a:lnTo>
                    <a:lnTo>
                      <a:pt x="5" y="56"/>
                    </a:lnTo>
                    <a:lnTo>
                      <a:pt x="7" y="49"/>
                    </a:lnTo>
                    <a:lnTo>
                      <a:pt x="11" y="41"/>
                    </a:lnTo>
                    <a:lnTo>
                      <a:pt x="15" y="35"/>
                    </a:lnTo>
                    <a:lnTo>
                      <a:pt x="20" y="28"/>
                    </a:lnTo>
                    <a:lnTo>
                      <a:pt x="25" y="22"/>
                    </a:lnTo>
                    <a:lnTo>
                      <a:pt x="32" y="16"/>
                    </a:lnTo>
                    <a:lnTo>
                      <a:pt x="38" y="11"/>
                    </a:lnTo>
                    <a:lnTo>
                      <a:pt x="46" y="7"/>
                    </a:lnTo>
                    <a:lnTo>
                      <a:pt x="53" y="4"/>
                    </a:lnTo>
                    <a:lnTo>
                      <a:pt x="61" y="2"/>
                    </a:lnTo>
                    <a:lnTo>
                      <a:pt x="70" y="0"/>
                    </a:lnTo>
                    <a:lnTo>
                      <a:pt x="79" y="0"/>
                    </a:lnTo>
                    <a:lnTo>
                      <a:pt x="90" y="0"/>
                    </a:lnTo>
                    <a:lnTo>
                      <a:pt x="102" y="2"/>
                    </a:lnTo>
                    <a:lnTo>
                      <a:pt x="112" y="4"/>
                    </a:lnTo>
                    <a:lnTo>
                      <a:pt x="121" y="8"/>
                    </a:lnTo>
                    <a:lnTo>
                      <a:pt x="126" y="11"/>
                    </a:lnTo>
                    <a:lnTo>
                      <a:pt x="131" y="14"/>
                    </a:lnTo>
                    <a:lnTo>
                      <a:pt x="135" y="18"/>
                    </a:lnTo>
                    <a:lnTo>
                      <a:pt x="137" y="22"/>
                    </a:lnTo>
                    <a:lnTo>
                      <a:pt x="140" y="26"/>
                    </a:lnTo>
                    <a:lnTo>
                      <a:pt x="142" y="31"/>
                    </a:lnTo>
                    <a:lnTo>
                      <a:pt x="142" y="36"/>
                    </a:lnTo>
                    <a:lnTo>
                      <a:pt x="144" y="41"/>
                    </a:lnTo>
                    <a:lnTo>
                      <a:pt x="142" y="49"/>
                    </a:lnTo>
                    <a:lnTo>
                      <a:pt x="138" y="56"/>
                    </a:lnTo>
                    <a:lnTo>
                      <a:pt x="133" y="63"/>
                    </a:lnTo>
                    <a:lnTo>
                      <a:pt x="124" y="69"/>
                    </a:lnTo>
                    <a:lnTo>
                      <a:pt x="113" y="77"/>
                    </a:lnTo>
                    <a:lnTo>
                      <a:pt x="91" y="86"/>
                    </a:lnTo>
                    <a:lnTo>
                      <a:pt x="43" y="107"/>
                    </a:lnTo>
                    <a:lnTo>
                      <a:pt x="51" y="114"/>
                    </a:lnTo>
                    <a:lnTo>
                      <a:pt x="60" y="119"/>
                    </a:lnTo>
                    <a:lnTo>
                      <a:pt x="70" y="121"/>
                    </a:lnTo>
                    <a:lnTo>
                      <a:pt x="82" y="123"/>
                    </a:lnTo>
                    <a:lnTo>
                      <a:pt x="91" y="121"/>
                    </a:lnTo>
                    <a:lnTo>
                      <a:pt x="100" y="120"/>
                    </a:lnTo>
                    <a:lnTo>
                      <a:pt x="109" y="117"/>
                    </a:lnTo>
                    <a:lnTo>
                      <a:pt x="116" y="115"/>
                    </a:lnTo>
                    <a:lnTo>
                      <a:pt x="127" y="109"/>
                    </a:lnTo>
                    <a:lnTo>
                      <a:pt x="136" y="107"/>
                    </a:lnTo>
                    <a:lnTo>
                      <a:pt x="142" y="109"/>
                    </a:lnTo>
                    <a:lnTo>
                      <a:pt x="147" y="111"/>
                    </a:lnTo>
                    <a:lnTo>
                      <a:pt x="150" y="115"/>
                    </a:lnTo>
                    <a:lnTo>
                      <a:pt x="151" y="121"/>
                    </a:lnTo>
                    <a:lnTo>
                      <a:pt x="150" y="126"/>
                    </a:lnTo>
                    <a:lnTo>
                      <a:pt x="149" y="130"/>
                    </a:lnTo>
                    <a:lnTo>
                      <a:pt x="147" y="133"/>
                    </a:lnTo>
                    <a:lnTo>
                      <a:pt x="145" y="137"/>
                    </a:lnTo>
                    <a:lnTo>
                      <a:pt x="137" y="143"/>
                    </a:lnTo>
                    <a:lnTo>
                      <a:pt x="126" y="149"/>
                    </a:lnTo>
                    <a:lnTo>
                      <a:pt x="116" y="153"/>
                    </a:lnTo>
                    <a:lnTo>
                      <a:pt x="105" y="156"/>
                    </a:lnTo>
                    <a:lnTo>
                      <a:pt x="94" y="157"/>
                    </a:lnTo>
                    <a:lnTo>
                      <a:pt x="82" y="157"/>
                    </a:lnTo>
                    <a:close/>
                    <a:moveTo>
                      <a:pt x="79" y="35"/>
                    </a:moveTo>
                    <a:lnTo>
                      <a:pt x="72" y="36"/>
                    </a:lnTo>
                    <a:lnTo>
                      <a:pt x="66" y="37"/>
                    </a:lnTo>
                    <a:lnTo>
                      <a:pt x="60" y="40"/>
                    </a:lnTo>
                    <a:lnTo>
                      <a:pt x="54" y="44"/>
                    </a:lnTo>
                    <a:lnTo>
                      <a:pt x="51" y="49"/>
                    </a:lnTo>
                    <a:lnTo>
                      <a:pt x="47" y="55"/>
                    </a:lnTo>
                    <a:lnTo>
                      <a:pt x="43" y="63"/>
                    </a:lnTo>
                    <a:lnTo>
                      <a:pt x="39" y="70"/>
                    </a:lnTo>
                    <a:lnTo>
                      <a:pt x="56" y="64"/>
                    </a:lnTo>
                    <a:lnTo>
                      <a:pt x="72" y="56"/>
                    </a:lnTo>
                    <a:lnTo>
                      <a:pt x="90" y="49"/>
                    </a:lnTo>
                    <a:lnTo>
                      <a:pt x="104" y="40"/>
                    </a:lnTo>
                    <a:lnTo>
                      <a:pt x="99" y="39"/>
                    </a:lnTo>
                    <a:lnTo>
                      <a:pt x="93" y="36"/>
                    </a:lnTo>
                    <a:lnTo>
                      <a:pt x="86" y="35"/>
                    </a:lnTo>
                    <a:lnTo>
                      <a:pt x="79" y="35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749" name="Rectangle 1009"/>
              <p:cNvSpPr>
                <a:spLocks noChangeArrowheads="1"/>
              </p:cNvSpPr>
              <p:nvPr/>
            </p:nvSpPr>
            <p:spPr bwMode="auto">
              <a:xfrm>
                <a:off x="3446" y="3551"/>
                <a:ext cx="222" cy="1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 panose="020F0502020204030204" pitchFamily="34" charset="0"/>
                  </a:rPr>
                  <a:t>Coal</a:t>
                </a:r>
              </a:p>
            </p:txBody>
          </p:sp>
        </p:grpSp>
        <p:sp>
          <p:nvSpPr>
            <p:cNvPr id="12" name="Rectangle 1011"/>
            <p:cNvSpPr>
              <a:spLocks noChangeArrowheads="1"/>
            </p:cNvSpPr>
            <p:nvPr/>
          </p:nvSpPr>
          <p:spPr bwMode="auto">
            <a:xfrm>
              <a:off x="3393" y="3646"/>
              <a:ext cx="330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Seams</a:t>
              </a:r>
            </a:p>
          </p:txBody>
        </p:sp>
        <p:sp>
          <p:nvSpPr>
            <p:cNvPr id="13" name="Rectangle 1012"/>
            <p:cNvSpPr>
              <a:spLocks noChangeArrowheads="1"/>
            </p:cNvSpPr>
            <p:nvPr/>
          </p:nvSpPr>
          <p:spPr bwMode="auto">
            <a:xfrm>
              <a:off x="2924" y="3286"/>
              <a:ext cx="766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Over and Inter </a:t>
              </a:r>
            </a:p>
          </p:txBody>
        </p:sp>
        <p:sp>
          <p:nvSpPr>
            <p:cNvPr id="14" name="Rectangle 1013"/>
            <p:cNvSpPr>
              <a:spLocks noChangeArrowheads="1"/>
            </p:cNvSpPr>
            <p:nvPr/>
          </p:nvSpPr>
          <p:spPr bwMode="auto">
            <a:xfrm>
              <a:off x="3319" y="3387"/>
              <a:ext cx="371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Burden</a:t>
              </a:r>
            </a:p>
          </p:txBody>
        </p:sp>
        <p:sp>
          <p:nvSpPr>
            <p:cNvPr id="15" name="Rectangle 1014"/>
            <p:cNvSpPr>
              <a:spLocks noChangeArrowheads="1"/>
            </p:cNvSpPr>
            <p:nvPr/>
          </p:nvSpPr>
          <p:spPr bwMode="auto">
            <a:xfrm>
              <a:off x="1273" y="3455"/>
              <a:ext cx="749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Regraded Area</a:t>
              </a:r>
            </a:p>
          </p:txBody>
        </p:sp>
        <p:sp>
          <p:nvSpPr>
            <p:cNvPr id="16" name="Rectangle 1015"/>
            <p:cNvSpPr>
              <a:spLocks noChangeArrowheads="1"/>
            </p:cNvSpPr>
            <p:nvPr/>
          </p:nvSpPr>
          <p:spPr bwMode="auto">
            <a:xfrm>
              <a:off x="591" y="3589"/>
              <a:ext cx="35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Topsoil</a:t>
              </a:r>
            </a:p>
          </p:txBody>
        </p:sp>
        <p:sp>
          <p:nvSpPr>
            <p:cNvPr id="17" name="Rectangle 1016"/>
            <p:cNvSpPr>
              <a:spLocks noChangeArrowheads="1"/>
            </p:cNvSpPr>
            <p:nvPr/>
          </p:nvSpPr>
          <p:spPr bwMode="auto">
            <a:xfrm>
              <a:off x="3860" y="2923"/>
              <a:ext cx="809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Pre-stripping/</a:t>
              </a:r>
            </a:p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Topsoil removal</a:t>
              </a:r>
            </a:p>
            <a:p>
              <a:pPr algn="ctr"/>
              <a:endParaRPr lang="en-US" altLang="en-US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9" name="Rectangle 1018"/>
            <p:cNvSpPr>
              <a:spLocks noChangeArrowheads="1"/>
            </p:cNvSpPr>
            <p:nvPr/>
          </p:nvSpPr>
          <p:spPr bwMode="auto">
            <a:xfrm>
              <a:off x="4669" y="2940"/>
              <a:ext cx="625" cy="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Direction of</a:t>
              </a:r>
            </a:p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Mining</a:t>
              </a:r>
            </a:p>
          </p:txBody>
        </p:sp>
        <p:sp>
          <p:nvSpPr>
            <p:cNvPr id="21" name="Rectangle 1020"/>
            <p:cNvSpPr>
              <a:spLocks noChangeArrowheads="1"/>
            </p:cNvSpPr>
            <p:nvPr/>
          </p:nvSpPr>
          <p:spPr bwMode="auto">
            <a:xfrm>
              <a:off x="2133" y="3850"/>
              <a:ext cx="575" cy="190"/>
            </a:xfrm>
            <a:prstGeom prst="rect">
              <a:avLst/>
            </a:prstGeom>
            <a:solidFill>
              <a:srgbClr val="FFFFFF">
                <a:alpha val="48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b="1" dirty="0">
                  <a:latin typeface="Calibri" panose="020F0502020204030204" pitchFamily="34" charset="0"/>
                </a:rPr>
                <a:t>Spoils</a:t>
              </a:r>
            </a:p>
          </p:txBody>
        </p:sp>
        <p:sp>
          <p:nvSpPr>
            <p:cNvPr id="22" name="Freeform 1021"/>
            <p:cNvSpPr>
              <a:spLocks/>
            </p:cNvSpPr>
            <p:nvPr/>
          </p:nvSpPr>
          <p:spPr bwMode="auto">
            <a:xfrm>
              <a:off x="811" y="2550"/>
              <a:ext cx="26" cy="33"/>
            </a:xfrm>
            <a:custGeom>
              <a:avLst/>
              <a:gdLst>
                <a:gd name="T0" fmla="*/ 103 w 103"/>
                <a:gd name="T1" fmla="*/ 0 h 132"/>
                <a:gd name="T2" fmla="*/ 0 w 103"/>
                <a:gd name="T3" fmla="*/ 66 h 132"/>
                <a:gd name="T4" fmla="*/ 103 w 103"/>
                <a:gd name="T5" fmla="*/ 132 h 132"/>
                <a:gd name="T6" fmla="*/ 103 w 103"/>
                <a:gd name="T7" fmla="*/ 0 h 132"/>
                <a:gd name="T8" fmla="*/ 52 w 103"/>
                <a:gd name="T9" fmla="*/ 66 h 132"/>
                <a:gd name="T10" fmla="*/ 103 w 103"/>
                <a:gd name="T1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32">
                  <a:moveTo>
                    <a:pt x="103" y="0"/>
                  </a:moveTo>
                  <a:lnTo>
                    <a:pt x="0" y="66"/>
                  </a:lnTo>
                  <a:lnTo>
                    <a:pt x="103" y="132"/>
                  </a:lnTo>
                  <a:lnTo>
                    <a:pt x="103" y="0"/>
                  </a:lnTo>
                  <a:lnTo>
                    <a:pt x="52" y="6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22"/>
            <p:cNvSpPr>
              <a:spLocks/>
            </p:cNvSpPr>
            <p:nvPr/>
          </p:nvSpPr>
          <p:spPr bwMode="auto">
            <a:xfrm>
              <a:off x="808" y="2550"/>
              <a:ext cx="7" cy="33"/>
            </a:xfrm>
            <a:custGeom>
              <a:avLst/>
              <a:gdLst>
                <a:gd name="T0" fmla="*/ 13 w 27"/>
                <a:gd name="T1" fmla="*/ 133 h 133"/>
                <a:gd name="T2" fmla="*/ 0 w 27"/>
                <a:gd name="T3" fmla="*/ 133 h 133"/>
                <a:gd name="T4" fmla="*/ 0 w 27"/>
                <a:gd name="T5" fmla="*/ 0 h 133"/>
                <a:gd name="T6" fmla="*/ 27 w 27"/>
                <a:gd name="T7" fmla="*/ 0 h 133"/>
                <a:gd name="T8" fmla="*/ 27 w 27"/>
                <a:gd name="T9" fmla="*/ 133 h 133"/>
                <a:gd name="T10" fmla="*/ 13 w 27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3">
                  <a:moveTo>
                    <a:pt x="13" y="133"/>
                  </a:moveTo>
                  <a:lnTo>
                    <a:pt x="0" y="133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33"/>
                  </a:lnTo>
                  <a:lnTo>
                    <a:pt x="13" y="133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1023"/>
            <p:cNvSpPr>
              <a:spLocks noChangeArrowheads="1"/>
            </p:cNvSpPr>
            <p:nvPr/>
          </p:nvSpPr>
          <p:spPr bwMode="auto">
            <a:xfrm>
              <a:off x="837" y="2563"/>
              <a:ext cx="4243" cy="7"/>
            </a:xfrm>
            <a:prstGeom prst="rect">
              <a:avLst/>
            </a:prstGeom>
            <a:solidFill>
              <a:srgbClr val="FFF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24"/>
            <p:cNvSpPr>
              <a:spLocks/>
            </p:cNvSpPr>
            <p:nvPr/>
          </p:nvSpPr>
          <p:spPr bwMode="auto">
            <a:xfrm>
              <a:off x="5079" y="2550"/>
              <a:ext cx="25" cy="33"/>
            </a:xfrm>
            <a:custGeom>
              <a:avLst/>
              <a:gdLst>
                <a:gd name="T0" fmla="*/ 0 w 103"/>
                <a:gd name="T1" fmla="*/ 0 h 132"/>
                <a:gd name="T2" fmla="*/ 103 w 103"/>
                <a:gd name="T3" fmla="*/ 66 h 132"/>
                <a:gd name="T4" fmla="*/ 0 w 103"/>
                <a:gd name="T5" fmla="*/ 132 h 132"/>
                <a:gd name="T6" fmla="*/ 0 w 103"/>
                <a:gd name="T7" fmla="*/ 0 h 132"/>
                <a:gd name="T8" fmla="*/ 51 w 103"/>
                <a:gd name="T9" fmla="*/ 66 h 132"/>
                <a:gd name="T10" fmla="*/ 0 w 103"/>
                <a:gd name="T1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132">
                  <a:moveTo>
                    <a:pt x="0" y="0"/>
                  </a:moveTo>
                  <a:lnTo>
                    <a:pt x="103" y="66"/>
                  </a:lnTo>
                  <a:lnTo>
                    <a:pt x="0" y="132"/>
                  </a:lnTo>
                  <a:lnTo>
                    <a:pt x="0" y="0"/>
                  </a:lnTo>
                  <a:lnTo>
                    <a:pt x="51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25"/>
            <p:cNvSpPr>
              <a:spLocks/>
            </p:cNvSpPr>
            <p:nvPr/>
          </p:nvSpPr>
          <p:spPr bwMode="auto">
            <a:xfrm>
              <a:off x="5101" y="2550"/>
              <a:ext cx="7" cy="33"/>
            </a:xfrm>
            <a:custGeom>
              <a:avLst/>
              <a:gdLst>
                <a:gd name="T0" fmla="*/ 14 w 28"/>
                <a:gd name="T1" fmla="*/ 133 h 133"/>
                <a:gd name="T2" fmla="*/ 28 w 28"/>
                <a:gd name="T3" fmla="*/ 133 h 133"/>
                <a:gd name="T4" fmla="*/ 28 w 28"/>
                <a:gd name="T5" fmla="*/ 0 h 133"/>
                <a:gd name="T6" fmla="*/ 0 w 28"/>
                <a:gd name="T7" fmla="*/ 0 h 133"/>
                <a:gd name="T8" fmla="*/ 0 w 28"/>
                <a:gd name="T9" fmla="*/ 133 h 133"/>
                <a:gd name="T10" fmla="*/ 14 w 28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33">
                  <a:moveTo>
                    <a:pt x="14" y="133"/>
                  </a:moveTo>
                  <a:lnTo>
                    <a:pt x="28" y="133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14" y="133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026"/>
            <p:cNvSpPr>
              <a:spLocks noChangeArrowheads="1"/>
            </p:cNvSpPr>
            <p:nvPr/>
          </p:nvSpPr>
          <p:spPr bwMode="auto">
            <a:xfrm>
              <a:off x="4972" y="2702"/>
              <a:ext cx="322" cy="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omic Sans MS" panose="030F0702030302020204" pitchFamily="66" charset="0"/>
                </a:rPr>
                <a:t>Two Bull Ridge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1027"/>
            <p:cNvSpPr>
              <a:spLocks noChangeArrowheads="1"/>
            </p:cNvSpPr>
            <p:nvPr/>
          </p:nvSpPr>
          <p:spPr bwMode="auto">
            <a:xfrm>
              <a:off x="4972" y="2747"/>
              <a:ext cx="372" cy="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omic Sans MS" panose="030F0702030302020204" pitchFamily="66" charset="0"/>
                </a:rPr>
                <a:t>Usibelli Coal Mine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1028"/>
            <p:cNvSpPr>
              <a:spLocks noChangeArrowheads="1"/>
            </p:cNvSpPr>
            <p:nvPr/>
          </p:nvSpPr>
          <p:spPr bwMode="auto">
            <a:xfrm>
              <a:off x="4972" y="2792"/>
              <a:ext cx="276" cy="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5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omic Sans MS" panose="030F0702030302020204" pitchFamily="66" charset="0"/>
                </a:rPr>
                <a:t>Healy Alaska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Freeform 1029"/>
            <p:cNvSpPr>
              <a:spLocks noEditPoints="1"/>
            </p:cNvSpPr>
            <p:nvPr/>
          </p:nvSpPr>
          <p:spPr bwMode="auto">
            <a:xfrm>
              <a:off x="296" y="597"/>
              <a:ext cx="5080" cy="160"/>
            </a:xfrm>
            <a:custGeom>
              <a:avLst/>
              <a:gdLst>
                <a:gd name="T0" fmla="*/ 12 w 20321"/>
                <a:gd name="T1" fmla="*/ 614 h 641"/>
                <a:gd name="T2" fmla="*/ 20307 w 20321"/>
                <a:gd name="T3" fmla="*/ 614 h 641"/>
                <a:gd name="T4" fmla="*/ 20307 w 20321"/>
                <a:gd name="T5" fmla="*/ 641 h 641"/>
                <a:gd name="T6" fmla="*/ 12 w 20321"/>
                <a:gd name="T7" fmla="*/ 641 h 641"/>
                <a:gd name="T8" fmla="*/ 12 w 20321"/>
                <a:gd name="T9" fmla="*/ 614 h 641"/>
                <a:gd name="T10" fmla="*/ 20321 w 20321"/>
                <a:gd name="T11" fmla="*/ 628 h 641"/>
                <a:gd name="T12" fmla="*/ 20321 w 20321"/>
                <a:gd name="T13" fmla="*/ 641 h 641"/>
                <a:gd name="T14" fmla="*/ 20307 w 20321"/>
                <a:gd name="T15" fmla="*/ 641 h 641"/>
                <a:gd name="T16" fmla="*/ 20307 w 20321"/>
                <a:gd name="T17" fmla="*/ 628 h 641"/>
                <a:gd name="T18" fmla="*/ 20321 w 20321"/>
                <a:gd name="T19" fmla="*/ 628 h 641"/>
                <a:gd name="T20" fmla="*/ 20293 w 20321"/>
                <a:gd name="T21" fmla="*/ 628 h 641"/>
                <a:gd name="T22" fmla="*/ 20293 w 20321"/>
                <a:gd name="T23" fmla="*/ 14 h 641"/>
                <a:gd name="T24" fmla="*/ 20321 w 20321"/>
                <a:gd name="T25" fmla="*/ 14 h 641"/>
                <a:gd name="T26" fmla="*/ 20321 w 20321"/>
                <a:gd name="T27" fmla="*/ 628 h 641"/>
                <a:gd name="T28" fmla="*/ 20293 w 20321"/>
                <a:gd name="T29" fmla="*/ 628 h 641"/>
                <a:gd name="T30" fmla="*/ 20307 w 20321"/>
                <a:gd name="T31" fmla="*/ 0 h 641"/>
                <a:gd name="T32" fmla="*/ 20321 w 20321"/>
                <a:gd name="T33" fmla="*/ 0 h 641"/>
                <a:gd name="T34" fmla="*/ 20321 w 20321"/>
                <a:gd name="T35" fmla="*/ 14 h 641"/>
                <a:gd name="T36" fmla="*/ 20307 w 20321"/>
                <a:gd name="T37" fmla="*/ 14 h 641"/>
                <a:gd name="T38" fmla="*/ 20307 w 20321"/>
                <a:gd name="T39" fmla="*/ 0 h 641"/>
                <a:gd name="T40" fmla="*/ 20307 w 20321"/>
                <a:gd name="T41" fmla="*/ 28 h 641"/>
                <a:gd name="T42" fmla="*/ 12 w 20321"/>
                <a:gd name="T43" fmla="*/ 28 h 641"/>
                <a:gd name="T44" fmla="*/ 12 w 20321"/>
                <a:gd name="T45" fmla="*/ 0 h 641"/>
                <a:gd name="T46" fmla="*/ 20307 w 20321"/>
                <a:gd name="T47" fmla="*/ 0 h 641"/>
                <a:gd name="T48" fmla="*/ 20307 w 20321"/>
                <a:gd name="T49" fmla="*/ 28 h 641"/>
                <a:gd name="T50" fmla="*/ 0 w 20321"/>
                <a:gd name="T51" fmla="*/ 14 h 641"/>
                <a:gd name="T52" fmla="*/ 0 w 20321"/>
                <a:gd name="T53" fmla="*/ 0 h 641"/>
                <a:gd name="T54" fmla="*/ 12 w 20321"/>
                <a:gd name="T55" fmla="*/ 0 h 641"/>
                <a:gd name="T56" fmla="*/ 12 w 20321"/>
                <a:gd name="T57" fmla="*/ 14 h 641"/>
                <a:gd name="T58" fmla="*/ 0 w 20321"/>
                <a:gd name="T59" fmla="*/ 14 h 641"/>
                <a:gd name="T60" fmla="*/ 26 w 20321"/>
                <a:gd name="T61" fmla="*/ 14 h 641"/>
                <a:gd name="T62" fmla="*/ 26 w 20321"/>
                <a:gd name="T63" fmla="*/ 628 h 641"/>
                <a:gd name="T64" fmla="*/ 0 w 20321"/>
                <a:gd name="T65" fmla="*/ 628 h 641"/>
                <a:gd name="T66" fmla="*/ 0 w 20321"/>
                <a:gd name="T67" fmla="*/ 14 h 641"/>
                <a:gd name="T68" fmla="*/ 26 w 20321"/>
                <a:gd name="T69" fmla="*/ 14 h 641"/>
                <a:gd name="T70" fmla="*/ 12 w 20321"/>
                <a:gd name="T71" fmla="*/ 641 h 641"/>
                <a:gd name="T72" fmla="*/ 0 w 20321"/>
                <a:gd name="T73" fmla="*/ 641 h 641"/>
                <a:gd name="T74" fmla="*/ 0 w 20321"/>
                <a:gd name="T75" fmla="*/ 628 h 641"/>
                <a:gd name="T76" fmla="*/ 12 w 20321"/>
                <a:gd name="T77" fmla="*/ 628 h 641"/>
                <a:gd name="T78" fmla="*/ 12 w 20321"/>
                <a:gd name="T7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321" h="641">
                  <a:moveTo>
                    <a:pt x="12" y="614"/>
                  </a:moveTo>
                  <a:lnTo>
                    <a:pt x="20307" y="614"/>
                  </a:lnTo>
                  <a:lnTo>
                    <a:pt x="20307" y="641"/>
                  </a:lnTo>
                  <a:lnTo>
                    <a:pt x="12" y="641"/>
                  </a:lnTo>
                  <a:lnTo>
                    <a:pt x="12" y="614"/>
                  </a:lnTo>
                  <a:close/>
                  <a:moveTo>
                    <a:pt x="20321" y="628"/>
                  </a:moveTo>
                  <a:lnTo>
                    <a:pt x="20321" y="641"/>
                  </a:lnTo>
                  <a:lnTo>
                    <a:pt x="20307" y="641"/>
                  </a:lnTo>
                  <a:lnTo>
                    <a:pt x="20307" y="628"/>
                  </a:lnTo>
                  <a:lnTo>
                    <a:pt x="20321" y="628"/>
                  </a:lnTo>
                  <a:close/>
                  <a:moveTo>
                    <a:pt x="20293" y="628"/>
                  </a:moveTo>
                  <a:lnTo>
                    <a:pt x="20293" y="14"/>
                  </a:lnTo>
                  <a:lnTo>
                    <a:pt x="20321" y="14"/>
                  </a:lnTo>
                  <a:lnTo>
                    <a:pt x="20321" y="628"/>
                  </a:lnTo>
                  <a:lnTo>
                    <a:pt x="20293" y="628"/>
                  </a:lnTo>
                  <a:close/>
                  <a:moveTo>
                    <a:pt x="20307" y="0"/>
                  </a:moveTo>
                  <a:lnTo>
                    <a:pt x="20321" y="0"/>
                  </a:lnTo>
                  <a:lnTo>
                    <a:pt x="20321" y="14"/>
                  </a:lnTo>
                  <a:lnTo>
                    <a:pt x="20307" y="14"/>
                  </a:lnTo>
                  <a:lnTo>
                    <a:pt x="20307" y="0"/>
                  </a:lnTo>
                  <a:close/>
                  <a:moveTo>
                    <a:pt x="20307" y="28"/>
                  </a:moveTo>
                  <a:lnTo>
                    <a:pt x="12" y="28"/>
                  </a:lnTo>
                  <a:lnTo>
                    <a:pt x="12" y="0"/>
                  </a:lnTo>
                  <a:lnTo>
                    <a:pt x="20307" y="0"/>
                  </a:lnTo>
                  <a:lnTo>
                    <a:pt x="20307" y="28"/>
                  </a:lnTo>
                  <a:close/>
                  <a:moveTo>
                    <a:pt x="0" y="1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14"/>
                  </a:lnTo>
                  <a:lnTo>
                    <a:pt x="0" y="14"/>
                  </a:lnTo>
                  <a:close/>
                  <a:moveTo>
                    <a:pt x="26" y="14"/>
                  </a:moveTo>
                  <a:lnTo>
                    <a:pt x="26" y="628"/>
                  </a:lnTo>
                  <a:lnTo>
                    <a:pt x="0" y="628"/>
                  </a:lnTo>
                  <a:lnTo>
                    <a:pt x="0" y="14"/>
                  </a:lnTo>
                  <a:lnTo>
                    <a:pt x="26" y="14"/>
                  </a:lnTo>
                  <a:close/>
                  <a:moveTo>
                    <a:pt x="12" y="641"/>
                  </a:moveTo>
                  <a:lnTo>
                    <a:pt x="0" y="641"/>
                  </a:lnTo>
                  <a:lnTo>
                    <a:pt x="0" y="628"/>
                  </a:lnTo>
                  <a:lnTo>
                    <a:pt x="12" y="628"/>
                  </a:lnTo>
                  <a:lnTo>
                    <a:pt x="12" y="641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30"/>
            <p:cNvSpPr>
              <a:spLocks/>
            </p:cNvSpPr>
            <p:nvPr/>
          </p:nvSpPr>
          <p:spPr bwMode="auto">
            <a:xfrm>
              <a:off x="3811" y="2896"/>
              <a:ext cx="4" cy="191"/>
            </a:xfrm>
            <a:custGeom>
              <a:avLst/>
              <a:gdLst>
                <a:gd name="T0" fmla="*/ 13 w 17"/>
                <a:gd name="T1" fmla="*/ 0 h 767"/>
                <a:gd name="T2" fmla="*/ 17 w 17"/>
                <a:gd name="T3" fmla="*/ 767 h 767"/>
                <a:gd name="T4" fmla="*/ 3 w 17"/>
                <a:gd name="T5" fmla="*/ 767 h 767"/>
                <a:gd name="T6" fmla="*/ 0 w 17"/>
                <a:gd name="T7" fmla="*/ 0 h 767"/>
                <a:gd name="T8" fmla="*/ 13 w 17"/>
                <a:gd name="T9" fmla="*/ 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67">
                  <a:moveTo>
                    <a:pt x="13" y="0"/>
                  </a:moveTo>
                  <a:lnTo>
                    <a:pt x="17" y="767"/>
                  </a:lnTo>
                  <a:lnTo>
                    <a:pt x="3" y="767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48" name="Freeform 1031"/>
            <p:cNvSpPr>
              <a:spLocks/>
            </p:cNvSpPr>
            <p:nvPr/>
          </p:nvSpPr>
          <p:spPr bwMode="auto">
            <a:xfrm>
              <a:off x="3817" y="601"/>
              <a:ext cx="5" cy="158"/>
            </a:xfrm>
            <a:custGeom>
              <a:avLst/>
              <a:gdLst>
                <a:gd name="T0" fmla="*/ 14 w 17"/>
                <a:gd name="T1" fmla="*/ 0 h 629"/>
                <a:gd name="T2" fmla="*/ 17 w 17"/>
                <a:gd name="T3" fmla="*/ 629 h 629"/>
                <a:gd name="T4" fmla="*/ 3 w 17"/>
                <a:gd name="T5" fmla="*/ 629 h 629"/>
                <a:gd name="T6" fmla="*/ 0 w 17"/>
                <a:gd name="T7" fmla="*/ 0 h 629"/>
                <a:gd name="T8" fmla="*/ 14 w 17"/>
                <a:gd name="T9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29">
                  <a:moveTo>
                    <a:pt x="14" y="0"/>
                  </a:moveTo>
                  <a:lnTo>
                    <a:pt x="17" y="629"/>
                  </a:lnTo>
                  <a:lnTo>
                    <a:pt x="3" y="629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49" name="Rectangle 1032"/>
            <p:cNvSpPr>
              <a:spLocks noChangeArrowheads="1"/>
            </p:cNvSpPr>
            <p:nvPr/>
          </p:nvSpPr>
          <p:spPr bwMode="auto">
            <a:xfrm>
              <a:off x="1599" y="2897"/>
              <a:ext cx="3" cy="192"/>
            </a:xfrm>
            <a:prstGeom prst="rect">
              <a:avLst/>
            </a:prstGeom>
            <a:solidFill>
              <a:srgbClr val="FFF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0" name="Freeform 1033"/>
            <p:cNvSpPr>
              <a:spLocks/>
            </p:cNvSpPr>
            <p:nvPr/>
          </p:nvSpPr>
          <p:spPr bwMode="auto">
            <a:xfrm>
              <a:off x="1913" y="601"/>
              <a:ext cx="4" cy="160"/>
            </a:xfrm>
            <a:custGeom>
              <a:avLst/>
              <a:gdLst>
                <a:gd name="T0" fmla="*/ 14 w 16"/>
                <a:gd name="T1" fmla="*/ 0 h 641"/>
                <a:gd name="T2" fmla="*/ 16 w 16"/>
                <a:gd name="T3" fmla="*/ 641 h 641"/>
                <a:gd name="T4" fmla="*/ 2 w 16"/>
                <a:gd name="T5" fmla="*/ 641 h 641"/>
                <a:gd name="T6" fmla="*/ 0 w 16"/>
                <a:gd name="T7" fmla="*/ 0 h 641"/>
                <a:gd name="T8" fmla="*/ 14 w 16"/>
                <a:gd name="T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41">
                  <a:moveTo>
                    <a:pt x="14" y="0"/>
                  </a:moveTo>
                  <a:lnTo>
                    <a:pt x="16" y="641"/>
                  </a:lnTo>
                  <a:lnTo>
                    <a:pt x="2" y="641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5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1" name="Rectangle 1034"/>
            <p:cNvSpPr>
              <a:spLocks noChangeArrowheads="1"/>
            </p:cNvSpPr>
            <p:nvPr/>
          </p:nvSpPr>
          <p:spPr bwMode="auto">
            <a:xfrm>
              <a:off x="639" y="613"/>
              <a:ext cx="949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>
                  <a:ln>
                    <a:noFill/>
                  </a:ln>
                  <a:effectLst/>
                  <a:latin typeface="Calibri" panose="020F0502020204030204" pitchFamily="34" charset="0"/>
                </a:rPr>
                <a:t>Reclamation</a:t>
              </a:r>
              <a:endPara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7652" name="Rectangle 1035"/>
            <p:cNvSpPr>
              <a:spLocks noChangeArrowheads="1"/>
            </p:cNvSpPr>
            <p:nvPr/>
          </p:nvSpPr>
          <p:spPr bwMode="auto">
            <a:xfrm>
              <a:off x="2512" y="609"/>
              <a:ext cx="727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Active Mining</a:t>
              </a:r>
            </a:p>
          </p:txBody>
        </p:sp>
        <p:sp>
          <p:nvSpPr>
            <p:cNvPr id="27653" name="Rectangle 1036"/>
            <p:cNvSpPr>
              <a:spLocks noChangeArrowheads="1"/>
            </p:cNvSpPr>
            <p:nvPr/>
          </p:nvSpPr>
          <p:spPr bwMode="auto">
            <a:xfrm>
              <a:off x="4274" y="601"/>
              <a:ext cx="69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en-US" sz="1400" b="1" dirty="0">
                  <a:latin typeface="Calibri" panose="020F0502020204030204" pitchFamily="34" charset="0"/>
                </a:rPr>
                <a:t>Pre-Mining</a:t>
              </a:r>
            </a:p>
          </p:txBody>
        </p:sp>
        <p:sp>
          <p:nvSpPr>
            <p:cNvPr id="27656" name="Freeform 1037"/>
            <p:cNvSpPr>
              <a:spLocks/>
            </p:cNvSpPr>
            <p:nvPr/>
          </p:nvSpPr>
          <p:spPr bwMode="auto">
            <a:xfrm>
              <a:off x="3559" y="3764"/>
              <a:ext cx="204" cy="112"/>
            </a:xfrm>
            <a:custGeom>
              <a:avLst/>
              <a:gdLst>
                <a:gd name="T0" fmla="*/ 808 w 814"/>
                <a:gd name="T1" fmla="*/ 447 h 447"/>
                <a:gd name="T2" fmla="*/ 0 w 814"/>
                <a:gd name="T3" fmla="*/ 12 h 447"/>
                <a:gd name="T4" fmla="*/ 6 w 814"/>
                <a:gd name="T5" fmla="*/ 0 h 447"/>
                <a:gd name="T6" fmla="*/ 814 w 814"/>
                <a:gd name="T7" fmla="*/ 435 h 447"/>
                <a:gd name="T8" fmla="*/ 808 w 814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4" h="447">
                  <a:moveTo>
                    <a:pt x="808" y="447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814" y="435"/>
                  </a:lnTo>
                  <a:lnTo>
                    <a:pt x="808" y="44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7" name="Freeform 1038"/>
            <p:cNvSpPr>
              <a:spLocks/>
            </p:cNvSpPr>
            <p:nvPr/>
          </p:nvSpPr>
          <p:spPr bwMode="auto">
            <a:xfrm>
              <a:off x="1532" y="3594"/>
              <a:ext cx="69" cy="248"/>
            </a:xfrm>
            <a:custGeom>
              <a:avLst/>
              <a:gdLst>
                <a:gd name="T0" fmla="*/ 0 w 277"/>
                <a:gd name="T1" fmla="*/ 988 h 991"/>
                <a:gd name="T2" fmla="*/ 265 w 277"/>
                <a:gd name="T3" fmla="*/ 0 h 991"/>
                <a:gd name="T4" fmla="*/ 277 w 277"/>
                <a:gd name="T5" fmla="*/ 4 h 991"/>
                <a:gd name="T6" fmla="*/ 14 w 277"/>
                <a:gd name="T7" fmla="*/ 991 h 991"/>
                <a:gd name="T8" fmla="*/ 0 w 277"/>
                <a:gd name="T9" fmla="*/ 988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991">
                  <a:moveTo>
                    <a:pt x="0" y="988"/>
                  </a:moveTo>
                  <a:lnTo>
                    <a:pt x="265" y="0"/>
                  </a:lnTo>
                  <a:lnTo>
                    <a:pt x="277" y="4"/>
                  </a:lnTo>
                  <a:lnTo>
                    <a:pt x="14" y="991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8" name="Freeform 1039"/>
            <p:cNvSpPr>
              <a:spLocks/>
            </p:cNvSpPr>
            <p:nvPr/>
          </p:nvSpPr>
          <p:spPr bwMode="auto">
            <a:xfrm>
              <a:off x="751" y="3734"/>
              <a:ext cx="171" cy="222"/>
            </a:xfrm>
            <a:custGeom>
              <a:avLst/>
              <a:gdLst>
                <a:gd name="T0" fmla="*/ 675 w 687"/>
                <a:gd name="T1" fmla="*/ 886 h 886"/>
                <a:gd name="T2" fmla="*/ 0 w 687"/>
                <a:gd name="T3" fmla="*/ 8 h 886"/>
                <a:gd name="T4" fmla="*/ 11 w 687"/>
                <a:gd name="T5" fmla="*/ 0 h 886"/>
                <a:gd name="T6" fmla="*/ 687 w 687"/>
                <a:gd name="T7" fmla="*/ 877 h 886"/>
                <a:gd name="T8" fmla="*/ 675 w 687"/>
                <a:gd name="T9" fmla="*/ 886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7" h="886">
                  <a:moveTo>
                    <a:pt x="675" y="886"/>
                  </a:moveTo>
                  <a:lnTo>
                    <a:pt x="0" y="8"/>
                  </a:lnTo>
                  <a:lnTo>
                    <a:pt x="11" y="0"/>
                  </a:lnTo>
                  <a:lnTo>
                    <a:pt x="687" y="877"/>
                  </a:lnTo>
                  <a:lnTo>
                    <a:pt x="675" y="886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9" name="Freeform 1040"/>
            <p:cNvSpPr>
              <a:spLocks/>
            </p:cNvSpPr>
            <p:nvPr/>
          </p:nvSpPr>
          <p:spPr bwMode="auto">
            <a:xfrm>
              <a:off x="3690" y="3402"/>
              <a:ext cx="203" cy="112"/>
            </a:xfrm>
            <a:custGeom>
              <a:avLst/>
              <a:gdLst>
                <a:gd name="T0" fmla="*/ 808 w 814"/>
                <a:gd name="T1" fmla="*/ 447 h 447"/>
                <a:gd name="T2" fmla="*/ 0 w 814"/>
                <a:gd name="T3" fmla="*/ 12 h 447"/>
                <a:gd name="T4" fmla="*/ 6 w 814"/>
                <a:gd name="T5" fmla="*/ 0 h 447"/>
                <a:gd name="T6" fmla="*/ 814 w 814"/>
                <a:gd name="T7" fmla="*/ 435 h 447"/>
                <a:gd name="T8" fmla="*/ 808 w 814"/>
                <a:gd name="T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4" h="447">
                  <a:moveTo>
                    <a:pt x="808" y="447"/>
                  </a:moveTo>
                  <a:lnTo>
                    <a:pt x="0" y="12"/>
                  </a:lnTo>
                  <a:lnTo>
                    <a:pt x="6" y="0"/>
                  </a:lnTo>
                  <a:lnTo>
                    <a:pt x="814" y="435"/>
                  </a:lnTo>
                  <a:lnTo>
                    <a:pt x="808" y="447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0" name="Freeform 1041"/>
            <p:cNvSpPr>
              <a:spLocks/>
            </p:cNvSpPr>
            <p:nvPr/>
          </p:nvSpPr>
          <p:spPr bwMode="auto">
            <a:xfrm>
              <a:off x="3735" y="3378"/>
              <a:ext cx="400" cy="52"/>
            </a:xfrm>
            <a:custGeom>
              <a:avLst/>
              <a:gdLst>
                <a:gd name="T0" fmla="*/ 1602 w 1602"/>
                <a:gd name="T1" fmla="*/ 14 h 210"/>
                <a:gd name="T2" fmla="*/ 1 w 1602"/>
                <a:gd name="T3" fmla="*/ 210 h 210"/>
                <a:gd name="T4" fmla="*/ 0 w 1602"/>
                <a:gd name="T5" fmla="*/ 196 h 210"/>
                <a:gd name="T6" fmla="*/ 1600 w 1602"/>
                <a:gd name="T7" fmla="*/ 0 h 210"/>
                <a:gd name="T8" fmla="*/ 1602 w 1602"/>
                <a:gd name="T9" fmla="*/ 1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2" h="210">
                  <a:moveTo>
                    <a:pt x="1602" y="14"/>
                  </a:moveTo>
                  <a:lnTo>
                    <a:pt x="1" y="210"/>
                  </a:lnTo>
                  <a:lnTo>
                    <a:pt x="0" y="196"/>
                  </a:lnTo>
                  <a:lnTo>
                    <a:pt x="1600" y="0"/>
                  </a:lnTo>
                  <a:lnTo>
                    <a:pt x="1602" y="14"/>
                  </a:lnTo>
                  <a:close/>
                </a:path>
              </a:pathLst>
            </a:custGeom>
            <a:solidFill>
              <a:srgbClr val="1F1A1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6057900" y="1732663"/>
            <a:ext cx="3124200" cy="5000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</a:rPr>
              <a:t>Usibelli Coal, AK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Strip Mining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DF3E5216-A0C2-4673-B7BE-7D740D0B2B17}" type="slidenum">
              <a:rPr lang="en-US" altLang="en-US"/>
              <a:pPr/>
              <a:t>39</a:t>
            </a:fld>
            <a:endParaRPr lang="en-US" altLang="en-US" dirty="0"/>
          </a:p>
        </p:txBody>
      </p:sp>
      <p:pic>
        <p:nvPicPr>
          <p:cNvPr id="28676" name="Picture 5" descr="Maybe_Mi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" b="15738"/>
          <a:stretch/>
        </p:blipFill>
        <p:spPr bwMode="auto">
          <a:xfrm>
            <a:off x="4648200" y="1447800"/>
            <a:ext cx="4043235" cy="527130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mtfuel_southend_reclam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/>
          <a:stretch/>
        </p:blipFill>
        <p:spPr bwMode="auto">
          <a:xfrm>
            <a:off x="1219200" y="3257308"/>
            <a:ext cx="3429000" cy="2971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1219200" y="6238754"/>
            <a:ext cx="5410200" cy="5334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</a:rPr>
              <a:t>Southeast Idaho Phosphate Mines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100" dirty="0"/>
              <a:t>US ranked 4</a:t>
            </a:r>
            <a:r>
              <a:rPr lang="en-US" spc="-100" baseline="30000" dirty="0"/>
              <a:t>th</a:t>
            </a:r>
            <a:r>
              <a:rPr lang="en-US" spc="-100" dirty="0"/>
              <a:t> globally in gold production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Mining Overview: Gold</a:t>
            </a: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156460"/>
            <a:ext cx="658368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28" y="1408043"/>
            <a:ext cx="8065389" cy="54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0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4" descr="Dredge_Plume_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3133"/>
          <a:stretch/>
        </p:blipFill>
        <p:spPr bwMode="auto">
          <a:xfrm>
            <a:off x="5090160" y="3240972"/>
            <a:ext cx="3886200" cy="31152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Gold Placer Mining                      </a:t>
            </a:r>
          </a:p>
        </p:txBody>
      </p:sp>
      <p:pic>
        <p:nvPicPr>
          <p:cNvPr id="29701" name="Picture 3" descr="p818031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0" b="18641"/>
          <a:stretch/>
        </p:blipFill>
        <p:spPr>
          <a:xfrm>
            <a:off x="1219200" y="1486443"/>
            <a:ext cx="3886200" cy="31617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1A89378-0C2E-42EF-A7F0-FF80E26435D2}" type="slidenum">
              <a:rPr lang="en-US" altLang="en-US"/>
              <a:pPr/>
              <a:t>40</a:t>
            </a:fld>
            <a:endParaRPr lang="en-US" altLang="en-US" dirty="0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219200" y="4462101"/>
            <a:ext cx="3886200" cy="5334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spc="-70" dirty="0">
                <a:solidFill>
                  <a:schemeClr val="tx2"/>
                </a:solidFill>
              </a:rPr>
              <a:t>Alaska Mechanical Dredge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5090160" y="5860825"/>
            <a:ext cx="3886200" cy="541904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</a:rPr>
              <a:t>Oregon Suction Dredge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t">
            <a:noAutofit/>
          </a:bodyPr>
          <a:lstStyle/>
          <a:p>
            <a:r>
              <a:rPr lang="en-US" sz="4050" dirty="0"/>
              <a:t>Mineral Processing</a:t>
            </a:r>
            <a:br>
              <a:rPr lang="en-US" sz="4050" dirty="0"/>
            </a:br>
            <a:endParaRPr lang="en-US" sz="4050" dirty="0"/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8160" y="2895600"/>
            <a:ext cx="7467599" cy="388706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658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What Is Mineral Processing?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68580" tIns="34290" rIns="68580" bIns="34290" rtlCol="0">
            <a:noAutofit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dirty="0"/>
              <a:t>Production of valuable metal from mined ore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DA218A68-44AF-4E7A-A263-D2B4588C5861}" type="slidenum">
              <a:rPr lang="en-US" altLang="en-US"/>
              <a:pPr/>
              <a:t>42</a:t>
            </a:fld>
            <a:endParaRPr lang="en-US" altLang="en-US" dirty="0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044597"/>
            <a:ext cx="2912836" cy="21846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mcgrath\Documents\conferences\epa mining train\Pogo Ore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72" y="2718707"/>
            <a:ext cx="3347356" cy="25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45542"/>
      </p:ext>
    </p:extLst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Mineral Processing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68580" tIns="34290" rIns="68580" bIns="34290" rtlCol="0">
            <a:noAutofit/>
          </a:bodyPr>
          <a:lstStyle/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dirty="0"/>
              <a:t>Valuable mineral(s) separated from waste minerals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endParaRPr lang="en-US" dirty="0"/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974A2B0D-1403-4314-A9B4-78A9AAB0EEFE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99" y="2826146"/>
            <a:ext cx="7404779" cy="23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95794"/>
      </p:ext>
    </p:extLst>
  </p:cSld>
  <p:clrMapOvr>
    <a:masterClrMapping/>
  </p:clrMapOvr>
  <p:transition xmlns:p14="http://schemas.microsoft.com/office/powerpoint/2010/main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Mineral Processing Steps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524000"/>
            <a:ext cx="5410200" cy="5029200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Particle size reduction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Crushing &amp; grinding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Concentrating the valuable metal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Gravity separation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Flotation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Leaching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Others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Purifying the valuable metal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Smelting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Refining 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Others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6B43A742-F72F-4D9F-9667-DE6588FD9D5C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057900" y="5539979"/>
            <a:ext cx="16002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648450" y="1828800"/>
            <a:ext cx="2298700" cy="13716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Ore containing 2% cooper as chalcopyrite (copper-iron-sulfide mineral)</a:t>
            </a:r>
          </a:p>
        </p:txBody>
      </p:sp>
      <p:sp>
        <p:nvSpPr>
          <p:cNvPr id="11" name="Oval 10"/>
          <p:cNvSpPr/>
          <p:nvPr/>
        </p:nvSpPr>
        <p:spPr>
          <a:xfrm>
            <a:off x="6629400" y="3505200"/>
            <a:ext cx="2336800" cy="11811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Flotation concentrate containing 30% copper as chalcopyrite</a:t>
            </a:r>
          </a:p>
        </p:txBody>
      </p:sp>
      <p:sp>
        <p:nvSpPr>
          <p:cNvPr id="12" name="Oval 11"/>
          <p:cNvSpPr/>
          <p:nvPr/>
        </p:nvSpPr>
        <p:spPr>
          <a:xfrm>
            <a:off x="6737350" y="5109568"/>
            <a:ext cx="2120900" cy="120372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Smelting &amp; refining to produce pure (99.9%) copper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797800" y="3200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797800" y="4686300"/>
            <a:ext cx="0" cy="423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392500"/>
      </p:ext>
    </p:extLst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Crushing &amp; Grinding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idx="1"/>
          </p:nvPr>
        </p:nvSpPr>
        <p:spPr>
          <a:xfrm>
            <a:off x="1383848" y="2210481"/>
            <a:ext cx="3000375" cy="3561670"/>
          </a:xfrm>
        </p:spPr>
        <p:txBody>
          <a:bodyPr vert="horz" lIns="68580" tIns="34290" rIns="68580" bIns="34290" rtlCol="0">
            <a:norm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Reduce particle size to expose the target minerals.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Water is added during the grinding stage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424E3283-9A4E-4D5B-B2D6-524B473D20B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6" name="Slide Number Placeholder 6"/>
          <p:cNvSpPr txBox="1">
            <a:spLocks noGrp="1"/>
          </p:cNvSpPr>
          <p:nvPr/>
        </p:nvSpPr>
        <p:spPr bwMode="auto">
          <a:xfrm>
            <a:off x="6057900" y="5539979"/>
            <a:ext cx="16002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3584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0"/>
            <a:ext cx="3996389" cy="26642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49863" y="5105400"/>
            <a:ext cx="3216275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75" i="1" dirty="0">
                <a:solidFill>
                  <a:prstClr val="black"/>
                </a:solidFill>
              </a:rPr>
              <a:t>Image from </a:t>
            </a:r>
            <a:r>
              <a:rPr lang="en-US" sz="675" i="1" dirty="0" err="1">
                <a:solidFill>
                  <a:prstClr val="black"/>
                </a:solidFill>
              </a:rPr>
              <a:t>Onur</a:t>
            </a:r>
            <a:r>
              <a:rPr lang="en-US" sz="675" i="1" dirty="0">
                <a:solidFill>
                  <a:prstClr val="black"/>
                </a:solidFill>
              </a:rPr>
              <a:t> </a:t>
            </a:r>
            <a:r>
              <a:rPr lang="en-US" sz="675" i="1" dirty="0" err="1">
                <a:solidFill>
                  <a:prstClr val="black"/>
                </a:solidFill>
              </a:rPr>
              <a:t>Hazar</a:t>
            </a:r>
            <a:r>
              <a:rPr lang="en-US" sz="675" i="1" dirty="0">
                <a:solidFill>
                  <a:prstClr val="black"/>
                </a:solidFill>
              </a:rPr>
              <a:t> </a:t>
            </a:r>
            <a:r>
              <a:rPr lang="en-US" sz="675" i="1" dirty="0" err="1">
                <a:solidFill>
                  <a:prstClr val="black"/>
                </a:solidFill>
              </a:rPr>
              <a:t>Altindag</a:t>
            </a:r>
            <a:r>
              <a:rPr lang="en-US" sz="675" i="1" dirty="0">
                <a:solidFill>
                  <a:prstClr val="black"/>
                </a:solidFill>
              </a:rPr>
              <a:t> used with permission of Adobe Stock in this publication and future work product generated by </a:t>
            </a:r>
            <a:r>
              <a:rPr lang="en-US" sz="675" i="1" dirty="0" err="1">
                <a:solidFill>
                  <a:prstClr val="black"/>
                </a:solidFill>
              </a:rPr>
              <a:t>Skeo</a:t>
            </a:r>
            <a:r>
              <a:rPr lang="en-US" sz="675" i="1" dirty="0">
                <a:solidFill>
                  <a:prstClr val="black"/>
                </a:solidFill>
              </a:rPr>
              <a:t> for EPA. </a:t>
            </a:r>
          </a:p>
          <a:p>
            <a:endParaRPr lang="en-US" sz="675" i="1" dirty="0">
              <a:solidFill>
                <a:prstClr val="black"/>
              </a:solidFill>
            </a:endParaRPr>
          </a:p>
          <a:p>
            <a:r>
              <a:rPr lang="en-US" sz="675" i="1" dirty="0">
                <a:solidFill>
                  <a:prstClr val="black"/>
                </a:solidFill>
                <a:latin typeface="Tahoma" charset="0"/>
              </a:rPr>
              <a:t>Video from </a:t>
            </a:r>
            <a:r>
              <a:rPr lang="en-US" sz="675" i="1" dirty="0" err="1">
                <a:solidFill>
                  <a:prstClr val="black"/>
                </a:solidFill>
                <a:latin typeface="Tahoma" charset="0"/>
              </a:rPr>
              <a:t>Nimito</a:t>
            </a:r>
            <a:r>
              <a:rPr lang="en-US" sz="675" i="1" dirty="0">
                <a:solidFill>
                  <a:prstClr val="black"/>
                </a:solidFill>
                <a:latin typeface="Tahoma" charset="0"/>
              </a:rPr>
              <a:t> used with permission of Adobe Stock in this publication  and future work product generated by </a:t>
            </a:r>
            <a:r>
              <a:rPr lang="en-US" sz="675" i="1" dirty="0" err="1">
                <a:solidFill>
                  <a:prstClr val="black"/>
                </a:solidFill>
                <a:latin typeface="Tahoma" charset="0"/>
              </a:rPr>
              <a:t>Skeo</a:t>
            </a:r>
            <a:r>
              <a:rPr lang="en-US" sz="675" i="1" dirty="0">
                <a:solidFill>
                  <a:prstClr val="black"/>
                </a:solidFill>
                <a:latin typeface="Tahoma" charset="0"/>
              </a:rPr>
              <a:t> for EPA. </a:t>
            </a:r>
            <a:r>
              <a:rPr lang="en-US" sz="675" dirty="0">
                <a:solidFill>
                  <a:prstClr val="black"/>
                </a:solidFill>
              </a:rPr>
              <a:t/>
            </a:r>
            <a:br>
              <a:rPr lang="en-US" sz="675" dirty="0">
                <a:solidFill>
                  <a:prstClr val="black"/>
                </a:solidFill>
              </a:rPr>
            </a:br>
            <a:endParaRPr lang="en-US" sz="67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12270"/>
      </p:ext>
    </p:extLst>
  </p:cSld>
  <p:clrMapOvr>
    <a:masterClrMapping/>
  </p:clrMapOvr>
  <p:transition xmlns:p14="http://schemas.microsoft.com/office/powerpoint/2010/main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Flotation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68580" tIns="34290" rIns="68580" bIns="34290" rtlCol="0">
            <a:norm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Commonly used for many minerals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Chemicals added to ground ore cause mineral particles to stick to air bubbles, create a froth, and “depress” waste minerals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dirty="0"/>
              <a:t>Examples: organic compounds (xanthates), cyanide, copper sulfate, zinc sulfate, oils, alcohols, lime, acids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C5A169E2-FF68-450E-8FA2-DDBFE2344CED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6" name="Slide Number Placeholder 6"/>
          <p:cNvSpPr txBox="1">
            <a:spLocks noGrp="1"/>
          </p:cNvSpPr>
          <p:nvPr/>
        </p:nvSpPr>
        <p:spPr bwMode="auto">
          <a:xfrm>
            <a:off x="6057900" y="5539979"/>
            <a:ext cx="16002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8214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Flotation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5669757"/>
            <a:ext cx="1600200" cy="273844"/>
          </a:xfrm>
        </p:spPr>
        <p:txBody>
          <a:bodyPr vert="horz" lIns="68580" tIns="34290" rIns="68580" bIns="34290" rtlCol="0" anchor="ctr"/>
          <a:lstStyle/>
          <a:p>
            <a:fld id="{1189EA25-1E27-4CFC-8BCB-2619C68C699A}" type="slidenum">
              <a:rPr lang="en-US" altLang="en-US"/>
              <a:pPr/>
              <a:t>47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0"/>
            <a:ext cx="3209925" cy="348704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57400" y="2000250"/>
            <a:ext cx="2466975" cy="6858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350" dirty="0">
                <a:solidFill>
                  <a:srgbClr val="1F497D"/>
                </a:solidFill>
              </a:rPr>
              <a:t>Cross Section of a Flotation Cell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 rotWithShape="1">
          <a:blip r:embed="rId4"/>
          <a:srcRect l="21155" t="22461" r="23931" b="8116"/>
          <a:stretch/>
        </p:blipFill>
        <p:spPr bwMode="auto">
          <a:xfrm>
            <a:off x="5014232" y="1819720"/>
            <a:ext cx="3701491" cy="4419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6482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Leaching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Can be used on ore or flotation concentrates 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Chemical added to dissolve the valuable metal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dirty="0"/>
              <a:t>Examples:</a:t>
            </a:r>
          </a:p>
          <a:p>
            <a:pPr lvl="1">
              <a:lnSpc>
                <a:spcPct val="150000"/>
              </a:lnSpc>
              <a:spcBef>
                <a:spcPts val="450"/>
              </a:spcBef>
            </a:pPr>
            <a:r>
              <a:rPr lang="en-US" sz="2200" dirty="0"/>
              <a:t>cyanide is used to dissolve gold and silver from ores</a:t>
            </a:r>
          </a:p>
          <a:p>
            <a:pPr lvl="1">
              <a:lnSpc>
                <a:spcPct val="150000"/>
              </a:lnSpc>
              <a:spcBef>
                <a:spcPts val="450"/>
              </a:spcBef>
            </a:pPr>
            <a:r>
              <a:rPr lang="en-US" sz="2200" dirty="0"/>
              <a:t>acid is used to dissolve copper and uranium from 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8ECE670C-0B03-4FF3-8B9D-08E9E7097B27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75083"/>
      </p:ext>
    </p:extLst>
  </p:cSld>
  <p:clrMapOvr>
    <a:masterClrMapping/>
  </p:clrMapOvr>
  <p:transition xmlns:p14="http://schemas.microsoft.com/office/powerpoint/2010/main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Vat &amp; Tank Leaching</a:t>
            </a:r>
          </a:p>
        </p:txBody>
      </p:sp>
      <p:pic>
        <p:nvPicPr>
          <p:cNvPr id="3994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37" y="2133600"/>
            <a:ext cx="3729048" cy="24853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66F74C61-B61E-49F1-B081-56C714BC86DE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225144" y="4712959"/>
            <a:ext cx="3086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5" i="1" dirty="0">
                <a:solidFill>
                  <a:prstClr val="black"/>
                </a:solidFill>
              </a:rPr>
              <a:t>Image from </a:t>
            </a:r>
            <a:r>
              <a:rPr lang="en-US" sz="675" i="1" dirty="0" err="1">
                <a:solidFill>
                  <a:prstClr val="black"/>
                </a:solidFill>
              </a:rPr>
              <a:t>Vividrange</a:t>
            </a:r>
            <a:r>
              <a:rPr lang="en-US" sz="675" i="1" dirty="0">
                <a:solidFill>
                  <a:prstClr val="black"/>
                </a:solidFill>
              </a:rPr>
              <a:t> used with permission of Adobe Stock in this publication and future work product generated by </a:t>
            </a:r>
            <a:r>
              <a:rPr lang="en-US" sz="675" i="1" dirty="0" err="1">
                <a:solidFill>
                  <a:prstClr val="black"/>
                </a:solidFill>
              </a:rPr>
              <a:t>Skeo</a:t>
            </a:r>
            <a:r>
              <a:rPr lang="en-US" sz="675" i="1" dirty="0">
                <a:solidFill>
                  <a:prstClr val="black"/>
                </a:solidFill>
              </a:rPr>
              <a:t> for EPA.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742" y="1864214"/>
            <a:ext cx="3464658" cy="362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71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U.S. Mining Overview: Gold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Large gold mines found in NV, CO, AK, UT, SD, CA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New mine under construction in SC 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New copper/gold mine potential in AK, ID, MT, MN, WI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Copper and gold mines = &gt;70% of large U.S. facilities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98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Heap Leaching</a:t>
            </a:r>
          </a:p>
        </p:txBody>
      </p:sp>
      <p:pic>
        <p:nvPicPr>
          <p:cNvPr id="40965" name="Picture 5" descr="33308_resized_heap_leach_pad_at_elansdrift_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4"/>
          <a:stretch/>
        </p:blipFill>
        <p:spPr>
          <a:xfrm>
            <a:off x="3090415" y="4300836"/>
            <a:ext cx="2767052" cy="194756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DB6011AC-346A-41EB-95FF-7AA3403819D1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40966" name="Picture 8" descr="side11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5" t="9104" r="3921" b="14152"/>
          <a:stretch/>
        </p:blipFill>
        <p:spPr bwMode="auto">
          <a:xfrm>
            <a:off x="5949314" y="1968360"/>
            <a:ext cx="3017173" cy="2908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mcgrath\Documents\conferences\epa mining train\leach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84" y="2248921"/>
            <a:ext cx="3964781" cy="18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27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dirty="0"/>
              <a:t>Separation of Metal from</a:t>
            </a:r>
            <a:br>
              <a:rPr lang="en-US" dirty="0"/>
            </a:br>
            <a:r>
              <a:rPr lang="en-US" dirty="0"/>
              <a:t>Leach Solution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>
          <a:xfrm>
            <a:off x="1389970" y="2000250"/>
            <a:ext cx="7220630" cy="4552950"/>
          </a:xfrm>
        </p:spPr>
        <p:txBody>
          <a:bodyPr vert="horz" lIns="68580" tIns="34290" rIns="68580" bIns="34290" rtlCol="0">
            <a:noAutofit/>
          </a:bodyPr>
          <a:lstStyle/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Carbon Adsorption: gold adsorbs onto carbon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Electrowinning: uses steel wool or copper as a cathode to extract the metal in acid or base solution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r>
              <a:rPr lang="en-US" dirty="0">
                <a:solidFill>
                  <a:srgbClr val="1F497D"/>
                </a:solidFill>
              </a:rPr>
              <a:t>Precipitation:  solution</a:t>
            </a:r>
          </a:p>
          <a:p>
            <a:pPr marL="0" indent="346075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rgbClr val="1F497D"/>
                </a:solidFill>
              </a:rPr>
              <a:t>combined with </a:t>
            </a:r>
          </a:p>
          <a:p>
            <a:pPr marL="0" indent="346075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rgbClr val="1F497D"/>
                </a:solidFill>
              </a:rPr>
              <a:t>chemicals to </a:t>
            </a:r>
          </a:p>
          <a:p>
            <a:pPr marL="0" indent="346075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dirty="0">
                <a:solidFill>
                  <a:srgbClr val="1F497D"/>
                </a:solidFill>
              </a:rPr>
              <a:t>form metal precipitate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8BA7A2C1-0312-4860-8E62-DCE78304B7E7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057900" y="5539979"/>
            <a:ext cx="16002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1990" name="Picture 6" descr="refinery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86" y="3720963"/>
            <a:ext cx="3486150" cy="21167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21131" y="4334006"/>
            <a:ext cx="2747282" cy="18271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1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01968"/>
      </p:ext>
    </p:extLst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 fontScale="90000"/>
          </a:bodyPr>
          <a:lstStyle/>
          <a:p>
            <a:pPr algn="ctr"/>
            <a:r>
              <a:rPr lang="en-US" dirty="0"/>
              <a:t>Purification and Production of Metal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9DB984AF-362C-4995-90F5-36556677BB1D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7" name="Slide Number Placeholder 6"/>
          <p:cNvSpPr txBox="1">
            <a:spLocks noGrp="1"/>
          </p:cNvSpPr>
          <p:nvPr/>
        </p:nvSpPr>
        <p:spPr bwMode="auto">
          <a:xfrm>
            <a:off x="6057900" y="5539979"/>
            <a:ext cx="16002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9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3881" y="2279092"/>
            <a:ext cx="3251919" cy="21703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1" y="2394574"/>
            <a:ext cx="3082248" cy="20548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983317" y="2000250"/>
            <a:ext cx="5314950" cy="37719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b="0" kern="1200">
                <a:solidFill>
                  <a:schemeClr val="tx2"/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 dirty="0">
                <a:solidFill>
                  <a:srgbClr val="1F497D"/>
                </a:solidFill>
              </a:rPr>
              <a:t>Smelting and Refining</a:t>
            </a:r>
          </a:p>
          <a:p>
            <a:pPr>
              <a:spcBef>
                <a:spcPts val="0"/>
              </a:spcBef>
            </a:pPr>
            <a:endParaRPr lang="en-US" sz="2100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11" y="4553331"/>
            <a:ext cx="2764057" cy="1785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1200" y="4553331"/>
            <a:ext cx="16641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75" i="1" dirty="0">
                <a:solidFill>
                  <a:prstClr val="black"/>
                </a:solidFill>
              </a:rPr>
              <a:t>Starting clockwise from top left, images from Oleksiy Mark, </a:t>
            </a:r>
            <a:r>
              <a:rPr lang="en-US" sz="675" i="1" dirty="0" err="1">
                <a:solidFill>
                  <a:prstClr val="black"/>
                </a:solidFill>
              </a:rPr>
              <a:t>nasimi</a:t>
            </a:r>
            <a:r>
              <a:rPr lang="en-US" sz="675" i="1" dirty="0">
                <a:solidFill>
                  <a:prstClr val="black"/>
                </a:solidFill>
              </a:rPr>
              <a:t>, icarmen13 used with permission of Adobe Stock in this publication and future work product generated by </a:t>
            </a:r>
            <a:r>
              <a:rPr lang="en-US" sz="675" i="1" dirty="0" err="1">
                <a:solidFill>
                  <a:prstClr val="black"/>
                </a:solidFill>
              </a:rPr>
              <a:t>Skeo</a:t>
            </a:r>
            <a:r>
              <a:rPr lang="en-US" sz="675" i="1" dirty="0">
                <a:solidFill>
                  <a:prstClr val="black"/>
                </a:solidFill>
              </a:rPr>
              <a:t> for EPA. </a:t>
            </a:r>
            <a:endParaRPr lang="en-US" sz="67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88054"/>
      </p:ext>
    </p:extLst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altLang="en-US" dirty="0"/>
              <a:t>Example of Gold Processing</a:t>
            </a:r>
            <a:endParaRPr lang="en-US" dirty="0"/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/>
          <a:lstStyle/>
          <a:p>
            <a:fld id="{948019E8-C6F5-4AF5-898F-D95345F56BF1}" type="slidenum">
              <a:rPr lang="en-US" altLang="en-US"/>
              <a:pPr/>
              <a:t>53</a:t>
            </a:fld>
            <a:endParaRPr lang="en-US" altLang="en-US"/>
          </a:p>
        </p:txBody>
      </p:sp>
      <p:cxnSp>
        <p:nvCxnSpPr>
          <p:cNvPr id="5" name="Straight Arrow Connector 4"/>
          <p:cNvCxnSpPr>
            <a:stCxn id="37" idx="2"/>
            <a:endCxn id="39" idx="0"/>
          </p:cNvCxnSpPr>
          <p:nvPr/>
        </p:nvCxnSpPr>
        <p:spPr>
          <a:xfrm>
            <a:off x="5118831" y="2692421"/>
            <a:ext cx="0" cy="717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471612"/>
            <a:ext cx="7668843" cy="45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64088"/>
      </p:ext>
    </p:extLst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dirty="0"/>
              <a:t>Example of Gold Processing</a:t>
            </a:r>
            <a:endParaRPr lang="en-US" dirty="0"/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948019E8-C6F5-4AF5-898F-D95345F56BF1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476374"/>
            <a:ext cx="7030844" cy="46196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dirty="0"/>
              <a:t>Mineral Processing</a:t>
            </a:r>
          </a:p>
        </p:txBody>
      </p:sp>
      <p:pic>
        <p:nvPicPr>
          <p:cNvPr id="34821" name="Picture 3" descr="thedo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5165" r="1075" b="11798"/>
          <a:stretch/>
        </p:blipFill>
        <p:spPr>
          <a:xfrm>
            <a:off x="1310368" y="1965744"/>
            <a:ext cx="4171950" cy="27446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815C1CC-50D2-45F4-AAED-E7FC435F28CE}" type="slidenum">
              <a:rPr lang="en-US" altLang="en-US">
                <a:solidFill>
                  <a:prstClr val="black"/>
                </a:solidFill>
                <a:latin typeface="Arial" panose="020B0604020202020204" pitchFamily="34" charset="0"/>
              </a:rPr>
              <a:pPr/>
              <a:t>55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Slide Number Placeholder 5"/>
          <p:cNvSpPr txBox="1">
            <a:spLocks noGrp="1"/>
          </p:cNvSpPr>
          <p:nvPr/>
        </p:nvSpPr>
        <p:spPr bwMode="auto">
          <a:xfrm>
            <a:off x="6057900" y="5541169"/>
            <a:ext cx="1600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25C49AB-87D4-40F5-93D7-B5CE053B5BB9}" type="slidenum">
              <a:rPr lang="en-US" altLang="en-US" sz="1050">
                <a:solidFill>
                  <a:prstClr val="black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 sz="10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4" descr="bingham co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05" y="3074606"/>
            <a:ext cx="3349397" cy="23934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2057400" y="1965743"/>
            <a:ext cx="4171950" cy="45720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rgbClr val="1F497D"/>
                </a:solidFill>
              </a:rPr>
              <a:t>Red Dog Mine, AK</a:t>
            </a:r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5308828" y="5498306"/>
            <a:ext cx="2873416" cy="4000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spc="-113" dirty="0">
                <a:solidFill>
                  <a:srgbClr val="1F497D"/>
                </a:solidFill>
              </a:rPr>
              <a:t>Bingham Canyon Mine, UT</a:t>
            </a:r>
          </a:p>
        </p:txBody>
      </p:sp>
    </p:spTree>
    <p:extLst>
      <p:ext uri="{BB962C8B-B14F-4D97-AF65-F5344CB8AC3E}">
        <p14:creationId xmlns:p14="http://schemas.microsoft.com/office/powerpoint/2010/main" val="1017901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Questions and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5FD251B5-3FBF-4056-80EA-4A0E09A3B1BC}" type="slidenum">
              <a:rPr lang="en-US" altLang="en-US"/>
              <a:pPr/>
              <a:t>56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3276600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1600" y="190500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Next Webinars on NEPA and Mining 101: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May 24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Part 2-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Mining Environmental Concerns and Issues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     June 8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</a:rPr>
              <a:t>th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Part 3-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The Regulatory Process and How Tribes can Engage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 fontAlgn="ctr">
              <a:buNone/>
            </a:pPr>
            <a:r>
              <a:rPr lang="en-US" i="1" dirty="0"/>
              <a:t>ADOBE STOCK IMAGE / VIDEO NOTICE</a:t>
            </a:r>
            <a:endParaRPr lang="en-US" dirty="0"/>
          </a:p>
          <a:p>
            <a:pPr marL="0" indent="0" fontAlgn="ctr">
              <a:buNone/>
            </a:pPr>
            <a:endParaRPr lang="en-US" i="1" dirty="0"/>
          </a:p>
          <a:p>
            <a:pPr marL="0" indent="0" algn="ctr" fontAlgn="ctr">
              <a:buNone/>
            </a:pPr>
            <a:r>
              <a:rPr lang="en-US" i="1" dirty="0"/>
              <a:t>This presentation contains Adobe Stock images and video that may not be used elsewhere without permission from </a:t>
            </a:r>
            <a:r>
              <a:rPr lang="en-US" i="1" u="sng" dirty="0">
                <a:hlinkClick r:id="rId3"/>
              </a:rPr>
              <a:t>Adobe Stock</a:t>
            </a:r>
            <a:r>
              <a:rPr lang="en-US" i="1" dirty="0"/>
              <a:t>. Readers may not access or download Adobe Stock images or video from this document for any purpose and must comply with </a:t>
            </a:r>
            <a:r>
              <a:rPr lang="en-US" i="1" u="sng" dirty="0">
                <a:hlinkClick r:id="rId4"/>
              </a:rPr>
              <a:t>Adobe Stock’s Terms of Use</a:t>
            </a:r>
            <a:r>
              <a:rPr lang="en-US" i="1" dirty="0"/>
              <a:t>, which require users to obtain a license to the work.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98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Mining Overview: Copper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pc="-100" dirty="0"/>
              <a:t>US ranked 6th globally in copper production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118360"/>
            <a:ext cx="658368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086" y="1514061"/>
            <a:ext cx="7783852" cy="53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6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U.S. Mining Overview: Copper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Top copper producing states include AZ, NM, UT, NV, MT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New copper/gold mine potential in AK, ID, MT, MN, WI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Used mainly in construction (43%) and electric equipment (19%)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Copper and gold mines = &gt;70% of U.S. mines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EFF8B9-70D1-4664-8103-5610A932A4D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29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sz="4000" dirty="0"/>
              <a:t>Commodity Prices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CD799F68-EB24-42A3-BA69-B6755903D78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868987" y="2594006"/>
            <a:ext cx="3249613" cy="21256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/>
              <a:t>Commodity prices have a direct effect on exploration expenditures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defRPr/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11" y="1447800"/>
            <a:ext cx="4304017" cy="265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10" y="4133630"/>
            <a:ext cx="4304017" cy="2648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Mining Overview: Silver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pc="-100" dirty="0"/>
              <a:t>US ranked 9th globally in silver production (2014)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18FC-47A2-43A2-BEF3-4AC2C4963036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2133600"/>
            <a:ext cx="658368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270" y="1447800"/>
            <a:ext cx="7805530" cy="53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5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E841525-DC2E-4AAE-B778-EC675A020B4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A8E47504-5FBC-4E48-B813-0120F8D4EF6A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4F8097F-8A2C-4D68-ABDB-229BE9AFD45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E453C589-E666-40CC-8880-38021319F51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08A75DC0-65D4-4368-8DF3-547ABCF04EBA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0B0672A8-5E76-4980-B7CD-1B355E6219DA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AC9A6C6E-324C-443E-B610-357C4B9BF72F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989E9D8-0610-4A1C-BCB5-4A290FECD65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D1BFB7B6-E5C1-4214-A985-291BEA9D0514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9AD06D1B-DFA0-4B2F-9C44-CB89D7CD308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2687398-ADE7-4460-A954-F5D78FAF59BB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A245863B-B429-4A9B-AC4A-77356AF771E0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711A400F-DD2C-48FB-BFCF-DE42633C1BC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D4C2662-0AF2-4FC6-88F6-995A74C93057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29A76412-0B29-485A-AFF0-D397E11E6E8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C87EE241-22B8-4C53-9982-5497C089141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884654E-F4D9-467F-8CCA-CC5414DC9B05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E73B824-8FD6-477E-810F-0AB2BE26155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8412</TotalTime>
  <Words>1685</Words>
  <Application>Microsoft Macintosh PowerPoint</Application>
  <PresentationFormat>On-screen Show (4:3)</PresentationFormat>
  <Paragraphs>398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    NEPA &amp; Mining 101</vt:lpstr>
      <vt:lpstr>Mining Information Session</vt:lpstr>
      <vt:lpstr>Module 1</vt:lpstr>
      <vt:lpstr>Mining Overview: Gold</vt:lpstr>
      <vt:lpstr>U.S. Mining Overview: Gold</vt:lpstr>
      <vt:lpstr>Mining Overview: Copper</vt:lpstr>
      <vt:lpstr>U.S. Mining Overview: Copper</vt:lpstr>
      <vt:lpstr>Commodity Prices</vt:lpstr>
      <vt:lpstr>Mining Overview: Silver</vt:lpstr>
      <vt:lpstr>U.S. Mining Overview: Silver</vt:lpstr>
      <vt:lpstr>Uranium Deposits</vt:lpstr>
      <vt:lpstr>US Uranium Production</vt:lpstr>
      <vt:lpstr>Other U.S. Metals Mining</vt:lpstr>
      <vt:lpstr>Active Metals Mines</vt:lpstr>
      <vt:lpstr>Coal Deposits</vt:lpstr>
      <vt:lpstr>Major Steps in Mine Development</vt:lpstr>
      <vt:lpstr>Cont. Major Steps in Mine Development </vt:lpstr>
      <vt:lpstr>Cont. Major Steps in Mine Development </vt:lpstr>
      <vt:lpstr>Typical Timeframe for a Successful Mine Project</vt:lpstr>
      <vt:lpstr>Mineral Prospecting &amp; Exploration</vt:lpstr>
      <vt:lpstr>Mining</vt:lpstr>
      <vt:lpstr>Lands Open/Closed to Mining</vt:lpstr>
      <vt:lpstr>State &amp; Federal Mining Claims</vt:lpstr>
      <vt:lpstr>State &amp; Federal Mining Claims</vt:lpstr>
      <vt:lpstr>Patents</vt:lpstr>
      <vt:lpstr>Exploration Activities</vt:lpstr>
      <vt:lpstr>Exploration is activity spent searching for mineral deposits</vt:lpstr>
      <vt:lpstr>Types of Permits for Exploration</vt:lpstr>
      <vt:lpstr>Sediment Sampling</vt:lpstr>
      <vt:lpstr>Airborne Geophysics</vt:lpstr>
      <vt:lpstr>Soil Sampling to Explore for Gold</vt:lpstr>
      <vt:lpstr>Core Drilling</vt:lpstr>
      <vt:lpstr>What Is a Mine?</vt:lpstr>
      <vt:lpstr>Open Pit Mining</vt:lpstr>
      <vt:lpstr>Open Pit Mine</vt:lpstr>
      <vt:lpstr>Underground Mining</vt:lpstr>
      <vt:lpstr>Underground Mine</vt:lpstr>
      <vt:lpstr>Strip Mining</vt:lpstr>
      <vt:lpstr>Strip Mining</vt:lpstr>
      <vt:lpstr>Gold Placer Mining                      </vt:lpstr>
      <vt:lpstr>Mineral Processing </vt:lpstr>
      <vt:lpstr>What Is Mineral Processing?</vt:lpstr>
      <vt:lpstr>Mineral Processing</vt:lpstr>
      <vt:lpstr>Mineral Processing Steps</vt:lpstr>
      <vt:lpstr>Crushing &amp; Grinding</vt:lpstr>
      <vt:lpstr>Flotation</vt:lpstr>
      <vt:lpstr>Flotation</vt:lpstr>
      <vt:lpstr>Leaching</vt:lpstr>
      <vt:lpstr>Vat &amp; Tank Leaching</vt:lpstr>
      <vt:lpstr>Heap Leaching</vt:lpstr>
      <vt:lpstr>Separation of Metal from Leach Solution</vt:lpstr>
      <vt:lpstr>Purification and Production of Metal</vt:lpstr>
      <vt:lpstr>Example of Gold Processing</vt:lpstr>
      <vt:lpstr>Example of Gold Processing</vt:lpstr>
      <vt:lpstr>Mineral Processing</vt:lpstr>
      <vt:lpstr>Questions and Comments</vt:lpstr>
      <vt:lpstr>PowerPoint Presentation</vt:lpstr>
    </vt:vector>
  </TitlesOfParts>
  <Company>Center for Science in Public Participation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2 – Mine Cleanup Planning</dc:title>
  <dc:creator>Ian Penn</dc:creator>
  <cp:lastModifiedBy>Peter Riddle</cp:lastModifiedBy>
  <cp:revision>388</cp:revision>
  <cp:lastPrinted>2016-03-23T15:07:17Z</cp:lastPrinted>
  <dcterms:created xsi:type="dcterms:W3CDTF">2004-08-13T22:57:46Z</dcterms:created>
  <dcterms:modified xsi:type="dcterms:W3CDTF">2016-05-12T13:07:12Z</dcterms:modified>
</cp:coreProperties>
</file>