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77"/>
  </p:sldMasterIdLst>
  <p:notesMasterIdLst>
    <p:notesMasterId r:id="rId143"/>
  </p:notesMasterIdLst>
  <p:handoutMasterIdLst>
    <p:handoutMasterId r:id="rId144"/>
  </p:handoutMasterIdLst>
  <p:sldIdLst>
    <p:sldId id="657" r:id="rId78"/>
    <p:sldId id="658" r:id="rId79"/>
    <p:sldId id="533" r:id="rId80"/>
    <p:sldId id="619" r:id="rId81"/>
    <p:sldId id="644" r:id="rId82"/>
    <p:sldId id="610" r:id="rId83"/>
    <p:sldId id="620" r:id="rId84"/>
    <p:sldId id="622" r:id="rId85"/>
    <p:sldId id="624" r:id="rId86"/>
    <p:sldId id="625" r:id="rId87"/>
    <p:sldId id="627" r:id="rId88"/>
    <p:sldId id="628" r:id="rId89"/>
    <p:sldId id="636" r:id="rId90"/>
    <p:sldId id="661" r:id="rId91"/>
    <p:sldId id="630" r:id="rId92"/>
    <p:sldId id="641" r:id="rId93"/>
    <p:sldId id="555" r:id="rId94"/>
    <p:sldId id="577" r:id="rId95"/>
    <p:sldId id="556" r:id="rId96"/>
    <p:sldId id="542" r:id="rId97"/>
    <p:sldId id="578" r:id="rId98"/>
    <p:sldId id="631" r:id="rId99"/>
    <p:sldId id="579" r:id="rId100"/>
    <p:sldId id="560" r:id="rId101"/>
    <p:sldId id="580" r:id="rId102"/>
    <p:sldId id="561" r:id="rId103"/>
    <p:sldId id="662" r:id="rId104"/>
    <p:sldId id="649" r:id="rId105"/>
    <p:sldId id="659" r:id="rId106"/>
    <p:sldId id="648" r:id="rId107"/>
    <p:sldId id="640" r:id="rId108"/>
    <p:sldId id="673" r:id="rId109"/>
    <p:sldId id="544" r:id="rId110"/>
    <p:sldId id="652" r:id="rId111"/>
    <p:sldId id="505" r:id="rId112"/>
    <p:sldId id="653" r:id="rId113"/>
    <p:sldId id="654" r:id="rId114"/>
    <p:sldId id="507" r:id="rId115"/>
    <p:sldId id="675" r:id="rId116"/>
    <p:sldId id="642" r:id="rId117"/>
    <p:sldId id="562" r:id="rId118"/>
    <p:sldId id="637" r:id="rId119"/>
    <p:sldId id="638" r:id="rId120"/>
    <p:sldId id="565" r:id="rId121"/>
    <p:sldId id="615" r:id="rId122"/>
    <p:sldId id="633" r:id="rId123"/>
    <p:sldId id="566" r:id="rId124"/>
    <p:sldId id="553" r:id="rId125"/>
    <p:sldId id="581" r:id="rId126"/>
    <p:sldId id="634" r:id="rId127"/>
    <p:sldId id="583" r:id="rId128"/>
    <p:sldId id="591" r:id="rId129"/>
    <p:sldId id="571" r:id="rId130"/>
    <p:sldId id="549" r:id="rId131"/>
    <p:sldId id="674" r:id="rId132"/>
    <p:sldId id="663" r:id="rId133"/>
    <p:sldId id="664" r:id="rId134"/>
    <p:sldId id="667" r:id="rId135"/>
    <p:sldId id="666" r:id="rId136"/>
    <p:sldId id="665" r:id="rId137"/>
    <p:sldId id="668" r:id="rId138"/>
    <p:sldId id="669" r:id="rId139"/>
    <p:sldId id="671" r:id="rId140"/>
    <p:sldId id="568" r:id="rId141"/>
    <p:sldId id="436" r:id="rId142"/>
  </p:sldIdLst>
  <p:sldSz cx="9144000" cy="6858000" type="screen4x3"/>
  <p:notesSz cx="6985000" cy="9271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Wilkinson" initials="JW" lastIdx="30" clrIdx="0">
    <p:extLst>
      <p:ext uri="{19B8F6BF-5375-455C-9EA6-DF929625EA0E}">
        <p15:presenceInfo xmlns:p15="http://schemas.microsoft.com/office/powerpoint/2012/main" userId="S-1-5-21-1762735792-2312552712-2657262591-1043" providerId="AD"/>
      </p:ext>
    </p:extLst>
  </p:cmAuthor>
  <p:cmAuthor id="2" name="Ian Penn" initials="IP" lastIdx="10" clrIdx="1">
    <p:extLst>
      <p:ext uri="{19B8F6BF-5375-455C-9EA6-DF929625EA0E}">
        <p15:presenceInfo xmlns:p15="http://schemas.microsoft.com/office/powerpoint/2012/main" userId="Ian Penn" providerId="None"/>
      </p:ext>
    </p:extLst>
  </p:cmAuthor>
  <p:cmAuthor id="3" name="Josie Torres" initials="JT" lastIdx="3" clrIdx="2">
    <p:extLst>
      <p:ext uri="{19B8F6BF-5375-455C-9EA6-DF929625EA0E}">
        <p15:presenceInfo xmlns:p15="http://schemas.microsoft.com/office/powerpoint/2012/main" userId="Josie Tor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996633"/>
    <a:srgbClr val="66CCFF"/>
    <a:srgbClr val="000000"/>
    <a:srgbClr val="0000FF"/>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90115" autoAdjust="0"/>
  </p:normalViewPr>
  <p:slideViewPr>
    <p:cSldViewPr>
      <p:cViewPr varScale="1">
        <p:scale>
          <a:sx n="63" d="100"/>
          <a:sy n="63" d="100"/>
        </p:scale>
        <p:origin x="132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40.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7.xml"/><Relationship Id="rId89" Type="http://schemas.openxmlformats.org/officeDocument/2006/relationships/slide" Target="slides/slide12.xml"/><Relationship Id="rId112" Type="http://schemas.openxmlformats.org/officeDocument/2006/relationships/slide" Target="slides/slide35.xml"/><Relationship Id="rId133" Type="http://schemas.openxmlformats.org/officeDocument/2006/relationships/slide" Target="slides/slide56.xml"/><Relationship Id="rId138" Type="http://schemas.openxmlformats.org/officeDocument/2006/relationships/slide" Target="slides/slide61.xml"/><Relationship Id="rId16" Type="http://schemas.openxmlformats.org/officeDocument/2006/relationships/customXml" Target="../customXml/item16.xml"/><Relationship Id="rId107" Type="http://schemas.openxmlformats.org/officeDocument/2006/relationships/slide" Target="slides/slide30.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slide" Target="slides/slide2.xml"/><Relationship Id="rId102" Type="http://schemas.openxmlformats.org/officeDocument/2006/relationships/slide" Target="slides/slide25.xml"/><Relationship Id="rId123" Type="http://schemas.openxmlformats.org/officeDocument/2006/relationships/slide" Target="slides/slide46.xml"/><Relationship Id="rId128" Type="http://schemas.openxmlformats.org/officeDocument/2006/relationships/slide" Target="slides/slide51.xml"/><Relationship Id="rId144" Type="http://schemas.openxmlformats.org/officeDocument/2006/relationships/handoutMaster" Target="handoutMasters/handoutMaster1.xml"/><Relationship Id="rId149"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slide" Target="slides/slide13.xml"/><Relationship Id="rId95" Type="http://schemas.openxmlformats.org/officeDocument/2006/relationships/slide" Target="slides/slide18.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36.xml"/><Relationship Id="rId118" Type="http://schemas.openxmlformats.org/officeDocument/2006/relationships/slide" Target="slides/slide41.xml"/><Relationship Id="rId134" Type="http://schemas.openxmlformats.org/officeDocument/2006/relationships/slide" Target="slides/slide57.xml"/><Relationship Id="rId139" Type="http://schemas.openxmlformats.org/officeDocument/2006/relationships/slide" Target="slides/slide62.xml"/><Relationship Id="rId80" Type="http://schemas.openxmlformats.org/officeDocument/2006/relationships/slide" Target="slides/slide3.xml"/><Relationship Id="rId85" Type="http://schemas.openxmlformats.org/officeDocument/2006/relationships/slide" Target="slides/slide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103" Type="http://schemas.openxmlformats.org/officeDocument/2006/relationships/slide" Target="slides/slide26.xml"/><Relationship Id="rId108" Type="http://schemas.openxmlformats.org/officeDocument/2006/relationships/slide" Target="slides/slide31.xml"/><Relationship Id="rId116" Type="http://schemas.openxmlformats.org/officeDocument/2006/relationships/slide" Target="slides/slide39.xml"/><Relationship Id="rId124" Type="http://schemas.openxmlformats.org/officeDocument/2006/relationships/slide" Target="slides/slide47.xml"/><Relationship Id="rId129" Type="http://schemas.openxmlformats.org/officeDocument/2006/relationships/slide" Target="slides/slide52.xml"/><Relationship Id="rId137" Type="http://schemas.openxmlformats.org/officeDocument/2006/relationships/slide" Target="slides/slide60.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slide" Target="slides/slide6.xml"/><Relationship Id="rId88" Type="http://schemas.openxmlformats.org/officeDocument/2006/relationships/slide" Target="slides/slide11.xml"/><Relationship Id="rId91" Type="http://schemas.openxmlformats.org/officeDocument/2006/relationships/slide" Target="slides/slide14.xml"/><Relationship Id="rId96" Type="http://schemas.openxmlformats.org/officeDocument/2006/relationships/slide" Target="slides/slide19.xml"/><Relationship Id="rId111" Type="http://schemas.openxmlformats.org/officeDocument/2006/relationships/slide" Target="slides/slide34.xml"/><Relationship Id="rId132" Type="http://schemas.openxmlformats.org/officeDocument/2006/relationships/slide" Target="slides/slide55.xml"/><Relationship Id="rId140" Type="http://schemas.openxmlformats.org/officeDocument/2006/relationships/slide" Target="slides/slide63.xml"/><Relationship Id="rId14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29.xml"/><Relationship Id="rId114" Type="http://schemas.openxmlformats.org/officeDocument/2006/relationships/slide" Target="slides/slide37.xml"/><Relationship Id="rId119" Type="http://schemas.openxmlformats.org/officeDocument/2006/relationships/slide" Target="slides/slide42.xml"/><Relationship Id="rId127" Type="http://schemas.openxmlformats.org/officeDocument/2006/relationships/slide" Target="slides/slide50.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slide" Target="slides/slide1.xml"/><Relationship Id="rId81" Type="http://schemas.openxmlformats.org/officeDocument/2006/relationships/slide" Target="slides/slide4.xml"/><Relationship Id="rId86" Type="http://schemas.openxmlformats.org/officeDocument/2006/relationships/slide" Target="slides/slide9.xml"/><Relationship Id="rId94" Type="http://schemas.openxmlformats.org/officeDocument/2006/relationships/slide" Target="slides/slide17.xml"/><Relationship Id="rId99" Type="http://schemas.openxmlformats.org/officeDocument/2006/relationships/slide" Target="slides/slide22.xml"/><Relationship Id="rId101" Type="http://schemas.openxmlformats.org/officeDocument/2006/relationships/slide" Target="slides/slide24.xml"/><Relationship Id="rId122" Type="http://schemas.openxmlformats.org/officeDocument/2006/relationships/slide" Target="slides/slide45.xml"/><Relationship Id="rId130" Type="http://schemas.openxmlformats.org/officeDocument/2006/relationships/slide" Target="slides/slide53.xml"/><Relationship Id="rId135" Type="http://schemas.openxmlformats.org/officeDocument/2006/relationships/slide" Target="slides/slide58.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32.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20.xml"/><Relationship Id="rId104" Type="http://schemas.openxmlformats.org/officeDocument/2006/relationships/slide" Target="slides/slide27.xml"/><Relationship Id="rId120" Type="http://schemas.openxmlformats.org/officeDocument/2006/relationships/slide" Target="slides/slide43.xml"/><Relationship Id="rId125" Type="http://schemas.openxmlformats.org/officeDocument/2006/relationships/slide" Target="slides/slide48.xml"/><Relationship Id="rId141" Type="http://schemas.openxmlformats.org/officeDocument/2006/relationships/slide" Target="slides/slide64.xml"/><Relationship Id="rId146"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15.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0.xml"/><Relationship Id="rId110" Type="http://schemas.openxmlformats.org/officeDocument/2006/relationships/slide" Target="slides/slide33.xml"/><Relationship Id="rId115" Type="http://schemas.openxmlformats.org/officeDocument/2006/relationships/slide" Target="slides/slide38.xml"/><Relationship Id="rId131" Type="http://schemas.openxmlformats.org/officeDocument/2006/relationships/slide" Target="slides/slide54.xml"/><Relationship Id="rId136" Type="http://schemas.openxmlformats.org/officeDocument/2006/relationships/slide" Target="slides/slide59.xml"/><Relationship Id="rId61" Type="http://schemas.openxmlformats.org/officeDocument/2006/relationships/customXml" Target="../customXml/item61.xml"/><Relationship Id="rId82" Type="http://schemas.openxmlformats.org/officeDocument/2006/relationships/slide" Target="slides/slide5.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Master" Target="slideMasters/slideMaster1.xml"/><Relationship Id="rId100" Type="http://schemas.openxmlformats.org/officeDocument/2006/relationships/slide" Target="slides/slide23.xml"/><Relationship Id="rId105" Type="http://schemas.openxmlformats.org/officeDocument/2006/relationships/slide" Target="slides/slide28.xml"/><Relationship Id="rId126" Type="http://schemas.openxmlformats.org/officeDocument/2006/relationships/slide" Target="slides/slide49.xml"/><Relationship Id="rId147"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16.xml"/><Relationship Id="rId98" Type="http://schemas.openxmlformats.org/officeDocument/2006/relationships/slide" Target="slides/slide21.xml"/><Relationship Id="rId121" Type="http://schemas.openxmlformats.org/officeDocument/2006/relationships/slide" Target="slides/slide44.xml"/><Relationship Id="rId142"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05-10T12:01:12.163" idx="9">
    <p:pos x="10" y="10"/>
    <p:text>probably room for a site image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6-05-05T17:07:23.343" idx="2">
    <p:pos x="10" y="10"/>
    <p:text>can slides 26 and 27 be broken up into more slides to make each slide less busy?</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5-05T10:52:21.197" idx="10">
    <p:pos x="5013" y="846"/>
    <p:text>image on slide is blurry -- replace with higher resolution copy as needed.</p:text>
    <p:extLst>
      <p:ext uri="{C676402C-5697-4E1C-873F-D02D1690AC5C}">
        <p15:threadingInfo xmlns:p15="http://schemas.microsoft.com/office/powerpoint/2012/main" timeZoneBias="240"/>
      </p:ext>
    </p:extLst>
  </p:cm>
  <p:cm authorId="1" dt="2016-05-05T11:14:05.494" idx="21">
    <p:pos x="5013" y="942"/>
    <p:text>image caption needed?</p:text>
    <p:extLst>
      <p:ext uri="{C676402C-5697-4E1C-873F-D02D1690AC5C}">
        <p15:threadingInfo xmlns:p15="http://schemas.microsoft.com/office/powerpoint/2012/main" timeZoneBias="240">
          <p15:parentCm authorId="1" idx="10"/>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2683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7523" name="Rectangle 3"/>
          <p:cNvSpPr>
            <a:spLocks noGrp="1" noChangeArrowheads="1"/>
          </p:cNvSpPr>
          <p:nvPr>
            <p:ph type="dt" sz="quarter" idx="1"/>
          </p:nvPr>
        </p:nvSpPr>
        <p:spPr bwMode="auto">
          <a:xfrm>
            <a:off x="3956550" y="0"/>
            <a:ext cx="302683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7524" name="Rectangle 4"/>
          <p:cNvSpPr>
            <a:spLocks noGrp="1" noChangeArrowheads="1"/>
          </p:cNvSpPr>
          <p:nvPr>
            <p:ph type="ftr" sz="quarter" idx="2"/>
          </p:nvPr>
        </p:nvSpPr>
        <p:spPr bwMode="auto">
          <a:xfrm>
            <a:off x="0" y="8805841"/>
            <a:ext cx="302683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7525" name="Rectangle 5"/>
          <p:cNvSpPr>
            <a:spLocks noGrp="1" noChangeArrowheads="1"/>
          </p:cNvSpPr>
          <p:nvPr>
            <p:ph type="sldNum" sz="quarter" idx="3"/>
          </p:nvPr>
        </p:nvSpPr>
        <p:spPr bwMode="auto">
          <a:xfrm>
            <a:off x="3956550" y="8805841"/>
            <a:ext cx="302683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0629D478-DF69-4FB1-BB98-6D30C318E443}" type="slidenum">
              <a:rPr lang="en-US" altLang="en-US"/>
              <a:pPr>
                <a:defRPr/>
              </a:pPr>
              <a:t>‹#›</a:t>
            </a:fld>
            <a:endParaRPr lang="en-US" altLang="en-US"/>
          </a:p>
        </p:txBody>
      </p:sp>
    </p:spTree>
    <p:extLst>
      <p:ext uri="{BB962C8B-B14F-4D97-AF65-F5344CB8AC3E}">
        <p14:creationId xmlns:p14="http://schemas.microsoft.com/office/powerpoint/2010/main" val="1867776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2683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p:cNvSpPr>
            <a:spLocks noGrp="1" noChangeArrowheads="1"/>
          </p:cNvSpPr>
          <p:nvPr>
            <p:ph type="dt" idx="1"/>
          </p:nvPr>
        </p:nvSpPr>
        <p:spPr bwMode="auto">
          <a:xfrm>
            <a:off x="3956550" y="0"/>
            <a:ext cx="302683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98500" y="4403725"/>
            <a:ext cx="5588000" cy="41719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805841"/>
            <a:ext cx="302683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956550" y="8805841"/>
            <a:ext cx="302683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860D135-694D-4FE9-8BD6-0AF81BB1FD84}" type="slidenum">
              <a:rPr lang="en-US" altLang="en-US"/>
              <a:pPr>
                <a:defRPr/>
              </a:pPr>
              <a:t>‹#›</a:t>
            </a:fld>
            <a:endParaRPr lang="en-US" altLang="en-US"/>
          </a:p>
        </p:txBody>
      </p:sp>
    </p:spTree>
    <p:extLst>
      <p:ext uri="{BB962C8B-B14F-4D97-AF65-F5344CB8AC3E}">
        <p14:creationId xmlns:p14="http://schemas.microsoft.com/office/powerpoint/2010/main" val="3617049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E619FB-E063-4D39-B03E-5AE5E95AED09}" type="slidenum">
              <a:rPr lang="en-US" altLang="en-US" smtClean="0"/>
              <a:pPr/>
              <a:t>2</a:t>
            </a:fld>
            <a:endParaRPr lang="en-US" altLang="en-US"/>
          </a:p>
        </p:txBody>
      </p:sp>
    </p:spTree>
    <p:extLst>
      <p:ext uri="{BB962C8B-B14F-4D97-AF65-F5344CB8AC3E}">
        <p14:creationId xmlns:p14="http://schemas.microsoft.com/office/powerpoint/2010/main" val="4162588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4157B9-BD47-4EED-9930-E2006E7B5916}" type="slidenum">
              <a:rPr lang="en-US" altLang="en-US" smtClean="0"/>
              <a:pPr>
                <a:spcBef>
                  <a:spcPct val="0"/>
                </a:spcBef>
              </a:pPr>
              <a:t>23</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5423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err="1" smtClean="0">
                <a:solidFill>
                  <a:schemeClr val="tx1"/>
                </a:solidFill>
                <a:latin typeface="Arial" charset="0"/>
                <a:ea typeface="+mn-ea"/>
                <a:cs typeface="+mn-cs"/>
              </a:rPr>
              <a:t>Midnite</a:t>
            </a:r>
            <a:r>
              <a:rPr lang="en-US" sz="1200" b="0" i="1" u="none" strike="noStrike" kern="1200" baseline="0" dirty="0" smtClean="0">
                <a:solidFill>
                  <a:schemeClr val="tx1"/>
                </a:solidFill>
                <a:latin typeface="Arial" charset="0"/>
                <a:ea typeface="+mn-ea"/>
                <a:cs typeface="+mn-cs"/>
              </a:rPr>
              <a:t> Mine is an inactive, open-pit uranium mine on the Spokane Indian Reservation in Washington. It became a Superfund Site in 2000 when EPA added it to the National Priorities List. </a:t>
            </a:r>
            <a:r>
              <a:rPr lang="en-US" sz="1200" b="0" i="0" u="none" strike="noStrike" kern="1200" baseline="0" dirty="0" smtClean="0">
                <a:solidFill>
                  <a:schemeClr val="tx1"/>
                </a:solidFill>
                <a:latin typeface="Arial" charset="0"/>
                <a:ea typeface="+mn-ea"/>
                <a:cs typeface="+mn-cs"/>
              </a:rPr>
              <a:t>Site investigations found that metals, including arsenic, cadmium, manganese, and uranium, and radioactive isotopes and decay products related to uranium, have migrated from open pits, ore/</a:t>
            </a:r>
            <a:r>
              <a:rPr lang="en-US" sz="1200" b="0" i="0" u="none" strike="noStrike" kern="1200" baseline="0" dirty="0" err="1" smtClean="0">
                <a:solidFill>
                  <a:schemeClr val="tx1"/>
                </a:solidFill>
                <a:latin typeface="Arial" charset="0"/>
                <a:ea typeface="+mn-ea"/>
                <a:cs typeface="+mn-cs"/>
              </a:rPr>
              <a:t>protore</a:t>
            </a:r>
            <a:r>
              <a:rPr lang="en-US" sz="1200" b="0" i="0" u="none" strike="noStrike" kern="1200" baseline="0" dirty="0" smtClean="0">
                <a:solidFill>
                  <a:schemeClr val="tx1"/>
                </a:solidFill>
                <a:latin typeface="Arial" charset="0"/>
                <a:ea typeface="+mn-ea"/>
                <a:cs typeface="+mn-cs"/>
              </a:rPr>
              <a:t>/waste rock piles into local groundwater and surface waters as a result of mining activities and environmental processes, such as acid mine drainage, radioactive decay, dust, and particle or dissolved contamination moving in surface water and groundwater. The mined area contains more than 33 million tons of waste rock, unprocessed and low-grade ore.</a:t>
            </a:r>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25</a:t>
            </a:fld>
            <a:endParaRPr lang="en-US" altLang="en-US"/>
          </a:p>
        </p:txBody>
      </p:sp>
    </p:spTree>
    <p:extLst>
      <p:ext uri="{BB962C8B-B14F-4D97-AF65-F5344CB8AC3E}">
        <p14:creationId xmlns:p14="http://schemas.microsoft.com/office/powerpoint/2010/main" val="2665304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32</a:t>
            </a:fld>
            <a:endParaRPr lang="en-US" altLang="en-US"/>
          </a:p>
        </p:txBody>
      </p:sp>
    </p:spTree>
    <p:extLst>
      <p:ext uri="{BB962C8B-B14F-4D97-AF65-F5344CB8AC3E}">
        <p14:creationId xmlns:p14="http://schemas.microsoft.com/office/powerpoint/2010/main" val="327822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a:t> types of characterization techniques from phosphate mine</a:t>
            </a:r>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34</a:t>
            </a:fld>
            <a:endParaRPr lang="en-US" altLang="en-US"/>
          </a:p>
        </p:txBody>
      </p:sp>
    </p:spTree>
    <p:extLst>
      <p:ext uri="{BB962C8B-B14F-4D97-AF65-F5344CB8AC3E}">
        <p14:creationId xmlns:p14="http://schemas.microsoft.com/office/powerpoint/2010/main" val="1575537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a:t> doing geochemical characterization from a lot of different tests and can be challenging to make sense of and use info to make management decisions (what type of cover etc). </a:t>
            </a:r>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35</a:t>
            </a:fld>
            <a:endParaRPr lang="en-US" altLang="en-US"/>
          </a:p>
        </p:txBody>
      </p:sp>
    </p:spTree>
    <p:extLst>
      <p:ext uri="{BB962C8B-B14F-4D97-AF65-F5344CB8AC3E}">
        <p14:creationId xmlns:p14="http://schemas.microsoft.com/office/powerpoint/2010/main" val="2635048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36</a:t>
            </a:fld>
            <a:endParaRPr lang="en-US" altLang="en-US"/>
          </a:p>
        </p:txBody>
      </p:sp>
    </p:spTree>
    <p:extLst>
      <p:ext uri="{BB962C8B-B14F-4D97-AF65-F5344CB8AC3E}">
        <p14:creationId xmlns:p14="http://schemas.microsoft.com/office/powerpoint/2010/main" val="395474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37</a:t>
            </a:fld>
            <a:endParaRPr lang="en-US" altLang="en-US"/>
          </a:p>
        </p:txBody>
      </p:sp>
    </p:spTree>
    <p:extLst>
      <p:ext uri="{BB962C8B-B14F-4D97-AF65-F5344CB8AC3E}">
        <p14:creationId xmlns:p14="http://schemas.microsoft.com/office/powerpoint/2010/main" val="934135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a:t> of these tests can take a long time</a:t>
            </a:r>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38</a:t>
            </a:fld>
            <a:endParaRPr lang="en-US" altLang="en-US"/>
          </a:p>
        </p:txBody>
      </p:sp>
    </p:spTree>
    <p:extLst>
      <p:ext uri="{BB962C8B-B14F-4D97-AF65-F5344CB8AC3E}">
        <p14:creationId xmlns:p14="http://schemas.microsoft.com/office/powerpoint/2010/main" val="3240514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39</a:t>
            </a:fld>
            <a:endParaRPr lang="en-US" altLang="en-US"/>
          </a:p>
        </p:txBody>
      </p:sp>
    </p:spTree>
    <p:extLst>
      <p:ext uri="{BB962C8B-B14F-4D97-AF65-F5344CB8AC3E}">
        <p14:creationId xmlns:p14="http://schemas.microsoft.com/office/powerpoint/2010/main" val="1583335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6B3F03-309D-4A73-8FFB-63922A2209AE}" type="slidenum">
              <a:rPr lang="en-US" altLang="en-US" smtClean="0"/>
              <a:pPr>
                <a:spcBef>
                  <a:spcPct val="0"/>
                </a:spcBef>
              </a:pPr>
              <a:t>41</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4409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mining facilities</a:t>
            </a:r>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5</a:t>
            </a:fld>
            <a:endParaRPr lang="en-US" altLang="en-US"/>
          </a:p>
        </p:txBody>
      </p:sp>
    </p:spTree>
    <p:extLst>
      <p:ext uri="{BB962C8B-B14F-4D97-AF65-F5344CB8AC3E}">
        <p14:creationId xmlns:p14="http://schemas.microsoft.com/office/powerpoint/2010/main" val="132271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1C9791-2D57-4BCC-A1D6-A5A8849D5E9E}" type="slidenum">
              <a:rPr lang="en-US" altLang="en-US" smtClean="0"/>
              <a:pPr>
                <a:spcBef>
                  <a:spcPct val="0"/>
                </a:spcBef>
              </a:pPr>
              <a:t>44</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49574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692472-599F-4B77-B115-DDC65CADC002}" type="slidenum">
              <a:rPr lang="en-US" altLang="en-US" smtClean="0"/>
              <a:pPr>
                <a:spcBef>
                  <a:spcPct val="0"/>
                </a:spcBef>
              </a:pPr>
              <a:t>49</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25355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3AC54B-F1B2-47B6-BC15-4FD70DFA6090}" type="slidenum">
              <a:rPr lang="en-US" altLang="en-US" smtClean="0"/>
              <a:pPr>
                <a:spcBef>
                  <a:spcPct val="0"/>
                </a:spcBef>
              </a:pPr>
              <a:t>51</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Not sure where </a:t>
            </a:r>
            <a:r>
              <a:rPr lang="en-US" altLang="en-US" smtClean="0">
                <a:latin typeface="Arial" panose="020B0604020202020204" pitchFamily="34" charset="0"/>
              </a:rPr>
              <a:t>the picture is from.</a:t>
            </a:r>
            <a:r>
              <a:rPr lang="en-US" altLang="en-US" baseline="0" smtClean="0">
                <a:latin typeface="Arial" panose="020B0604020202020204" pitchFamily="34" charset="0"/>
              </a:rPr>
              <a:t> </a:t>
            </a:r>
            <a:endParaRPr lang="en-US" altLang="en-US">
              <a:latin typeface="Arial" panose="020B0604020202020204" pitchFamily="34" charset="0"/>
            </a:endParaRPr>
          </a:p>
        </p:txBody>
      </p:sp>
    </p:spTree>
    <p:extLst>
      <p:ext uri="{BB962C8B-B14F-4D97-AF65-F5344CB8AC3E}">
        <p14:creationId xmlns:p14="http://schemas.microsoft.com/office/powerpoint/2010/main" val="2767733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rPr>
              <a:t>Combine 39 &amp; 40</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6D7650-986B-4E1B-B452-4642748B05DD}" type="slidenum">
              <a:rPr lang="en-US" altLang="en-US" smtClean="0"/>
              <a:pPr>
                <a:spcBef>
                  <a:spcPct val="0"/>
                </a:spcBef>
              </a:pPr>
              <a:t>52</a:t>
            </a:fld>
            <a:endParaRPr lang="en-US" altLang="en-US"/>
          </a:p>
        </p:txBody>
      </p:sp>
    </p:spTree>
    <p:extLst>
      <p:ext uri="{BB962C8B-B14F-4D97-AF65-F5344CB8AC3E}">
        <p14:creationId xmlns:p14="http://schemas.microsoft.com/office/powerpoint/2010/main" val="72508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BD7466-B93C-4A1E-A4E8-3FDCF8CB9A86}" type="slidenum">
              <a:rPr lang="en-US" altLang="en-US" smtClean="0"/>
              <a:pPr>
                <a:spcBef>
                  <a:spcPct val="0"/>
                </a:spcBef>
              </a:pPr>
              <a:t>53</a:t>
            </a:fld>
            <a:endParaRPr lang="en-US"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22438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09B411-EA08-477F-AEC7-1C2C6C90333B}" type="slidenum">
              <a:rPr lang="en-US" altLang="en-US" smtClean="0"/>
              <a:pPr>
                <a:spcBef>
                  <a:spcPct val="0"/>
                </a:spcBef>
              </a:pPr>
              <a:t>54</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6610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a:t>
            </a:r>
            <a:r>
              <a:rPr lang="en-US" dirty="0" smtClean="0"/>
              <a:t>Clean up of mill tailings</a:t>
            </a:r>
            <a:r>
              <a:rPr lang="en-US" baseline="0" dirty="0" smtClean="0"/>
              <a:t> and groundwater at the Moab </a:t>
            </a:r>
            <a:r>
              <a:rPr lang="en-US" baseline="0" dirty="0" err="1" smtClean="0"/>
              <a:t>Umtra</a:t>
            </a:r>
            <a:r>
              <a:rPr lang="en-US" baseline="0" dirty="0" smtClean="0"/>
              <a:t> site (uranium mine) (</a:t>
            </a:r>
            <a:r>
              <a:rPr lang="en-US" baseline="0" dirty="0" err="1" smtClean="0"/>
              <a:t>Dept</a:t>
            </a:r>
            <a:r>
              <a:rPr lang="en-US" baseline="0" dirty="0" smtClean="0"/>
              <a:t> of Energy)</a:t>
            </a:r>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55</a:t>
            </a:fld>
            <a:endParaRPr lang="en-US" altLang="en-US"/>
          </a:p>
        </p:txBody>
      </p:sp>
    </p:spTree>
    <p:extLst>
      <p:ext uri="{BB962C8B-B14F-4D97-AF65-F5344CB8AC3E}">
        <p14:creationId xmlns:p14="http://schemas.microsoft.com/office/powerpoint/2010/main" val="3228956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a:t> next Part of training will go into reclamation as part of mine administration </a:t>
            </a:r>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56</a:t>
            </a:fld>
            <a:endParaRPr lang="en-US" altLang="en-US"/>
          </a:p>
        </p:txBody>
      </p:sp>
    </p:spTree>
    <p:extLst>
      <p:ext uri="{BB962C8B-B14F-4D97-AF65-F5344CB8AC3E}">
        <p14:creationId xmlns:p14="http://schemas.microsoft.com/office/powerpoint/2010/main" val="2229446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Provides </a:t>
            </a:r>
            <a:r>
              <a:rPr lang="en-US" sz="800" dirty="0"/>
              <a:t>legal authority to respond to release </a:t>
            </a:r>
            <a:r>
              <a:rPr lang="en-US" sz="800" dirty="0" smtClean="0"/>
              <a:t>of </a:t>
            </a:r>
            <a:r>
              <a:rPr lang="en-US" sz="800" dirty="0"/>
              <a:t>a hazardous substance, any pollutant or contaminant which may present an imminent and substantial endangerment:  In response to environmental disasters, such as the contamination from Love Canal in Buffalo, New York, Congress, in 1980, enacted CERCLA to provide the federal government with unique and distinct authorities to take action in response to releases that threaten human health and the environment in the event responsible parties do not take prompt action.   Specifically, CERCLA provides direct federal authority to respond to a release or substantial threat of a release of a hazardous substance or any pollutant or contaminant.  Under CERCLA, “release” is broadly defined to include “any spilling, leaking, pumping, pouring, emitting, emptying, discharging, or disposing into the environment.”</a:t>
            </a:r>
          </a:p>
          <a:p>
            <a:endParaRPr lang="en-US" sz="800" dirty="0"/>
          </a:p>
          <a:p>
            <a:r>
              <a:rPr lang="en-US" sz="800" dirty="0"/>
              <a:t>Addresses all media, but does not cover releases of petroleum:  Congress specifically excluded from the definition of “hazardous substance” petroleum, including crude oil or any fraction thereof, which is not otherwise specifically listed or designated as a hazardous substance. In addition, the definition of “hazardous substance” does not include natural gas, natural gas liquids, liquefied natural gas, or synthetic natural gas usable for fuel (or mixtures of natural and synthetic gas). Responses to discharges of petroleum to navigable waters are covered by the CWA and the Oil Pollution Act (OPA).</a:t>
            </a:r>
          </a:p>
          <a:p>
            <a:endParaRPr lang="en-US" sz="800" dirty="0"/>
          </a:p>
          <a:p>
            <a:r>
              <a:rPr lang="en-US" sz="800" dirty="0"/>
              <a:t>Can be used at active or abandoned sites: Historically, CERCLA has been used as a tool to implement cleanup activities at a large number of mining and mineral processing sites across the country. </a:t>
            </a:r>
            <a:r>
              <a:rPr lang="en-US" sz="800" dirty="0" smtClean="0"/>
              <a:t> Mining sites are some of the largest, most complex and costly Superfund sites. About 77% of mine sites are greater than 100 acres and 50% are greater than 500 acres.  While mining sites represent only seven percent of the sites on the National Priorities List (NPL), they represent 19% of the NPL mega-sites (response costs for the site are greater than $50 million). </a:t>
            </a:r>
          </a:p>
          <a:p>
            <a:endParaRPr lang="en-US" sz="800" dirty="0" smtClean="0"/>
          </a:p>
          <a:p>
            <a:r>
              <a:rPr lang="en-US" sz="800" i="1" dirty="0" smtClean="0"/>
              <a:t>Instructor Note:  CERCLA does not create a regulatory program.  Although CERCLA establishes various reporting requirements for facilities that release hazardous substances into the environment, it does not authorize EPA to create a regulatory program and issue permits to emit or discharge pollutants into the environment like the CAA, CWA, SDWA, or RCRA. </a:t>
            </a:r>
          </a:p>
          <a:p>
            <a:endParaRPr lang="en-US" sz="800" dirty="0"/>
          </a:p>
          <a:p>
            <a:endParaRPr lang="en-US" sz="800" dirty="0"/>
          </a:p>
        </p:txBody>
      </p:sp>
      <p:sp>
        <p:nvSpPr>
          <p:cNvPr id="4" name="Slide Number Placeholder 3"/>
          <p:cNvSpPr>
            <a:spLocks noGrp="1"/>
          </p:cNvSpPr>
          <p:nvPr>
            <p:ph type="sldNum" sz="quarter" idx="10"/>
          </p:nvPr>
        </p:nvSpPr>
        <p:spPr/>
        <p:txBody>
          <a:bodyPr/>
          <a:lstStyle/>
          <a:p>
            <a:fld id="{B00814BE-15BE-4922-92D6-8A2E7CA308F4}" type="slidenum">
              <a:rPr lang="en-US" smtClean="0"/>
              <a:t>57</a:t>
            </a:fld>
            <a:endParaRPr lang="en-US"/>
          </a:p>
        </p:txBody>
      </p:sp>
    </p:spTree>
    <p:extLst>
      <p:ext uri="{BB962C8B-B14F-4D97-AF65-F5344CB8AC3E}">
        <p14:creationId xmlns:p14="http://schemas.microsoft.com/office/powerpoint/2010/main" val="1542128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dirty="0"/>
              <a:t>Response authorities under CERCLA:  CERCLA authorizes three types of responses to the release of a hazardous substance or any pollutant or contaminant that may present an imminent and substantial danger to public health. CERCLA defines “response” or “respond” to include removal actions, remedial actions, and enforcement activities related to removal or remedial actions.  The lead agency is the agency that provides the On Scene Coordinator (OSC) or Remedial Project Manager (RPM) to plan and implement response actions under the National Contingency Plan (NCP).  EPA, the United States Coast Guard (USCG), another Federal </a:t>
            </a:r>
            <a:r>
              <a:rPr lang="en-US" sz="600" dirty="0" smtClean="0"/>
              <a:t>agency</a:t>
            </a:r>
            <a:r>
              <a:rPr lang="en-US" sz="600" baseline="0" dirty="0" smtClean="0"/>
              <a:t> such as the USFS under the Department of Agriculture</a:t>
            </a:r>
            <a:r>
              <a:rPr lang="en-US" sz="600" dirty="0" smtClean="0"/>
              <a:t>, </a:t>
            </a:r>
            <a:r>
              <a:rPr lang="en-US" sz="600" dirty="0"/>
              <a:t>or a state operating pursuant to a contract, cooperative agreement, or Superfund Memorandum of Agreement may serve as the lead agency for a response action. The lead agency will consult with the support agency if one exists, throughout the response process.  The support agency means the agency or agencies that furnish necessary data to the lead agency, review response data and documents, and provide other assistance as requested by the OSC or RPM.</a:t>
            </a:r>
          </a:p>
          <a:p>
            <a:endParaRPr lang="en-US" sz="600" dirty="0"/>
          </a:p>
          <a:p>
            <a:r>
              <a:rPr lang="en-US" sz="600" dirty="0"/>
              <a:t>Removal action:  A removal action is often a short-term action designed to stabilize or clean up a hazardous waste site that poses an immediate threat to human health or the environment. Removal actions also may be conducted to respond to accidental releases of hazardous substances. In addition, removal actions may be taken to abate short-term threats at a site and facilitate a long-term remedial response.</a:t>
            </a:r>
          </a:p>
          <a:p>
            <a:endParaRPr lang="en-US" sz="600" dirty="0"/>
          </a:p>
          <a:p>
            <a:r>
              <a:rPr lang="en-US" sz="600" dirty="0"/>
              <a:t>Remedial action:  Remedial actions generally are used to respond to long-term and chronic releases. Remedial actions usually are more costly and are intended to achieve a permanent solution for risks to human health and the environment.</a:t>
            </a:r>
          </a:p>
          <a:p>
            <a:endParaRPr lang="en-US" sz="600" dirty="0"/>
          </a:p>
          <a:p>
            <a:r>
              <a:rPr lang="en-US" sz="600" dirty="0"/>
              <a:t>Enforcement action:  CERCLA provides enforcement authorities for EPA to obtain settlements or to compel potentially responsible parties (PRPs) to implement removal or remedial actions at sites where a release of a hazardous substance occurred for which the parties are liable. CERCLA also provides authority to seek reimbursement from responsible parties, when the Agency has spent trust fund monies to finance removal or remedial actions.</a:t>
            </a:r>
          </a:p>
          <a:p>
            <a:endParaRPr lang="en-US" sz="600" dirty="0"/>
          </a:p>
          <a:p>
            <a:r>
              <a:rPr lang="en-US" sz="600" dirty="0"/>
              <a:t>Requires cleanups comply with the National Contingency Plan (NCP) and applicable or relevant and appropriate requirements (ARARs) of other environmental laws:  The NCP is set forth at 40 Code of Federal Regulations (CFR) Part 300 and provides the blueprint for conducting Superfund response actions.   CERCLA provides that response actions should be in accordance with the provisions of the NCP. In particular, removal and remedial actions must be performed in a manner not inconsistent with the NCP in order to recover costs from responsible parties liable for the release of hazardous substances.</a:t>
            </a:r>
          </a:p>
          <a:p>
            <a:endParaRPr lang="en-US" sz="600" dirty="0"/>
          </a:p>
          <a:p>
            <a:r>
              <a:rPr lang="en-US" sz="600" dirty="0"/>
              <a:t>In part, to avoid simply transferring contamination from one medium (air, soil, or water) to another, CERCLA response actions must attain (or justify a waiver of) all ARARs of other Federal environmental laws, as well as more stringent state environmental and siting laws, and state or tribal laws governing the siting of facilities.  Specifically, “cleanup standards” for responses under CERCLA typically are governed by other environmental laws and standards that are determined to be ARARs.  ARARs may include any standard, requirement, criterion, or limitation under any Federal environmental law (such as the CAA, CWA, or RCRA) and any promulgated standard, requirement, criterion, or limitation under a state environmental or facility-siting law (including those under programs approved by EPA).   States and tribal governments are required to identify its ARARs to EPA in a timely manner.</a:t>
            </a:r>
          </a:p>
        </p:txBody>
      </p:sp>
      <p:sp>
        <p:nvSpPr>
          <p:cNvPr id="4" name="Slide Number Placeholder 3"/>
          <p:cNvSpPr>
            <a:spLocks noGrp="1"/>
          </p:cNvSpPr>
          <p:nvPr>
            <p:ph type="sldNum" sz="quarter" idx="10"/>
          </p:nvPr>
        </p:nvSpPr>
        <p:spPr/>
        <p:txBody>
          <a:bodyPr/>
          <a:lstStyle/>
          <a:p>
            <a:fld id="{B00814BE-15BE-4922-92D6-8A2E7CA308F4}" type="slidenum">
              <a:rPr lang="en-US" smtClean="0"/>
              <a:t>58</a:t>
            </a:fld>
            <a:endParaRPr lang="en-US"/>
          </a:p>
        </p:txBody>
      </p:sp>
    </p:spTree>
    <p:extLst>
      <p:ext uri="{BB962C8B-B14F-4D97-AF65-F5344CB8AC3E}">
        <p14:creationId xmlns:p14="http://schemas.microsoft.com/office/powerpoint/2010/main" val="175527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r>
              <a:rPr lang="en-US"/>
              <a:t> problems to be aware of (leaching, water seepage, and geotech stability)</a:t>
            </a:r>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9</a:t>
            </a:fld>
            <a:endParaRPr lang="en-US" altLang="en-US"/>
          </a:p>
        </p:txBody>
      </p:sp>
    </p:spTree>
    <p:extLst>
      <p:ext uri="{BB962C8B-B14F-4D97-AF65-F5344CB8AC3E}">
        <p14:creationId xmlns:p14="http://schemas.microsoft.com/office/powerpoint/2010/main" val="226280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chemeClr val="accent1">
                    <a:lumMod val="75000"/>
                  </a:schemeClr>
                </a:solidFill>
              </a:rPr>
              <a:t>Resource- AbandonedMineLands.gov</a:t>
            </a:r>
          </a:p>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59</a:t>
            </a:fld>
            <a:endParaRPr lang="en-US" altLang="en-US"/>
          </a:p>
        </p:txBody>
      </p:sp>
    </p:spTree>
    <p:extLst>
      <p:ext uri="{BB962C8B-B14F-4D97-AF65-F5344CB8AC3E}">
        <p14:creationId xmlns:p14="http://schemas.microsoft.com/office/powerpoint/2010/main" val="924894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Steps in the CERCLA Cleanup Process:  Although there are differences in types of responses and circumstances presented by each site, the steps to be taken to identify the site, assess the extent of contamination, achieve cleanup, and close out a site follow a general framework established by the NCP</a:t>
            </a:r>
            <a:r>
              <a:rPr lang="en-US" sz="1100" dirty="0" smtClean="0"/>
              <a:t>.  The </a:t>
            </a:r>
            <a:r>
              <a:rPr lang="en-US" sz="1100" dirty="0"/>
              <a:t>basic steps in the CERCLA response process are:</a:t>
            </a:r>
          </a:p>
          <a:p>
            <a:endParaRPr lang="en-US" sz="1100" dirty="0"/>
          </a:p>
          <a:p>
            <a:r>
              <a:rPr lang="en-US" sz="1100" dirty="0" smtClean="0"/>
              <a:t>Discovery </a:t>
            </a:r>
            <a:r>
              <a:rPr lang="en-US" sz="1100" dirty="0"/>
              <a:t>and </a:t>
            </a:r>
            <a:r>
              <a:rPr lang="en-US" sz="1100" dirty="0" smtClean="0"/>
              <a:t>notification:  This</a:t>
            </a:r>
            <a:r>
              <a:rPr lang="en-US" sz="1100" baseline="0" dirty="0" smtClean="0"/>
              <a:t> includes methods for discovering a release of hazardous substances that may threaten human health and the environment.  CERCLA established requirements for facilities report a  release of hazardous substance in an amount equal or greater than its Reportable Quantity (RQ)  to the National Response Center. Other methods of discovering releases include inspections by federal, state, and tribal authorities.  Inspections are a very important way to get CERCLA referrals. Federal, state, and tribal governments and local agencies conduct facility inspections for many purposes, such as, RCRA, CAA, building code inspections, and utility work. During their onsite visits, they will identify triggers for action pursuant to CERCLA or OPA and report the same to EPA. These field inspections can be an important source of discovering a release or a threat of release. </a:t>
            </a:r>
            <a:endParaRPr lang="en-US" sz="1100" dirty="0"/>
          </a:p>
          <a:p>
            <a:endParaRPr lang="en-US" sz="1100" dirty="0" smtClean="0"/>
          </a:p>
          <a:p>
            <a:r>
              <a:rPr lang="en-US" sz="1100" dirty="0" smtClean="0"/>
              <a:t>Assessment:  Once a site has been discovered or a release has occurred, EPA, the USCG, state, another federal agency, tribal government, or a local agency will verify or assess the data provided; evaluate the information to determine whether a release of hazardous substances has occurred; and if necessary, conduct a response. Assessments evaluate contaminants of concern, exposure pathways, and potential receptors. The assessment process includes the review of all available information as well as sampling for any other necessary information. The process is broad in its application and is a powerful tool in evaluating environmental risks posed by a site. Both the removal program and remedial program establish assessment protocols. The specific requirements for each protocol is in the NCP. CERCLA requires EPA to determine priorities among releases throughout the United States for the purpose of taking remedial action and removal action (taking into account the potential urgency of such action).  The NPL is a list of the highest priority sites where releases of hazardous substances have occurred in the United States. </a:t>
            </a:r>
          </a:p>
          <a:p>
            <a:endParaRPr lang="en-US" sz="1100" dirty="0" smtClean="0"/>
          </a:p>
          <a:p>
            <a:r>
              <a:rPr lang="en-US" sz="1100" dirty="0" smtClean="0"/>
              <a:t>Decision: </a:t>
            </a:r>
            <a:r>
              <a:rPr lang="en-US" sz="1100" baseline="0" dirty="0" smtClean="0"/>
              <a:t> The Superfund Program has two primary focuses: the removal response program and the remedial response program. The two paths can be separate or concurrent. Each path requires the lead agency to issue a Decision Document describing the need to take action at the site and documenting the selected remedy.  For removal actions, the Decision Document issued is called an Action Memorandum (AM).  At CERCLA remedial actions, the lead agency will issued a Record of Decision (ROD).  Remedial actions require a more detailed study called a remedial investigation/feasibility study (RI/FS) to determine the selected remedy.   </a:t>
            </a:r>
          </a:p>
          <a:p>
            <a:endParaRPr lang="en-US" sz="1100" dirty="0" smtClean="0"/>
          </a:p>
          <a:p>
            <a:r>
              <a:rPr lang="en-US" sz="1100" dirty="0" smtClean="0"/>
              <a:t>Cleanup: This phase</a:t>
            </a:r>
            <a:r>
              <a:rPr lang="en-US" sz="1100" baseline="0" dirty="0" smtClean="0"/>
              <a:t> of the response process includes designing the selected remedy (remedial design) and constructing the selected remedy as identified in the AM or ROD.</a:t>
            </a:r>
            <a:endParaRPr lang="en-US" sz="1100" dirty="0"/>
          </a:p>
          <a:p>
            <a:endParaRPr lang="en-US" sz="1100" dirty="0" smtClean="0"/>
          </a:p>
          <a:p>
            <a:r>
              <a:rPr lang="en-US" sz="1100" dirty="0" smtClean="0"/>
              <a:t>Close out:  This phase of the response process refers to operation and maintaince</a:t>
            </a:r>
            <a:r>
              <a:rPr lang="en-US" sz="1100" baseline="0" dirty="0" smtClean="0"/>
              <a:t> (O&amp;M) of the constructed remedy.  It also identifies various milestones EPA has established to measure progress at completing the response, including deleting the site from the NPL upon determining that all necessary remedial response actions at the site have been met.   The closeout phase also includes reviews of the remedy required under CERCLA at least every five at those remedial actions that leave hazardous substances at the site above concentrations that do not allow for unlimited use and unrestricted exposure (UU/UE).</a:t>
            </a:r>
            <a:endParaRPr lang="en-US" sz="1100" dirty="0"/>
          </a:p>
          <a:p>
            <a:endParaRPr lang="en-US" sz="1100" dirty="0" smtClean="0"/>
          </a:p>
          <a:p>
            <a:r>
              <a:rPr lang="en-US" sz="1100" dirty="0" smtClean="0"/>
              <a:t>Under CERCLA, enforcement and community engagement activities occur throughout the response action.  Enforcement activities include identifying potentially responsible parties (PRPs) and using enforcement authorities provided by CERCLA to negotiate or compel responsible parties to pay for or perform the response.  Community engagement</a:t>
            </a:r>
            <a:r>
              <a:rPr lang="en-US" sz="1100" baseline="0" dirty="0" smtClean="0"/>
              <a:t> refers to activities required by the NCP and other efforts performed by the lead agency to involve the community in a meaningful way during the entire CERCLA response process.</a:t>
            </a:r>
            <a:endParaRPr lang="en-US" sz="1100" dirty="0" smtClean="0"/>
          </a:p>
          <a:p>
            <a:pPr marL="0" indent="0">
              <a:buNone/>
            </a:pPr>
            <a:endParaRPr lang="en-US" sz="1100" dirty="0"/>
          </a:p>
        </p:txBody>
      </p:sp>
      <p:sp>
        <p:nvSpPr>
          <p:cNvPr id="4" name="Slide Number Placeholder 3"/>
          <p:cNvSpPr>
            <a:spLocks noGrp="1"/>
          </p:cNvSpPr>
          <p:nvPr>
            <p:ph type="sldNum" sz="quarter" idx="10"/>
          </p:nvPr>
        </p:nvSpPr>
        <p:spPr/>
        <p:txBody>
          <a:bodyPr/>
          <a:lstStyle/>
          <a:p>
            <a:fld id="{B00814BE-15BE-4922-92D6-8A2E7CA308F4}" type="slidenum">
              <a:rPr lang="en-US" smtClean="0"/>
              <a:t>60</a:t>
            </a:fld>
            <a:endParaRPr lang="en-US" dirty="0"/>
          </a:p>
        </p:txBody>
      </p:sp>
    </p:spTree>
    <p:extLst>
      <p:ext uri="{BB962C8B-B14F-4D97-AF65-F5344CB8AC3E}">
        <p14:creationId xmlns:p14="http://schemas.microsoft.com/office/powerpoint/2010/main" val="791444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Passivation:  Passivation of acid-generating material involves oxidizing or protecting the sulfide surface from water and oxygen. Techniques for reducing metal sulfide oxidation involve removing oxygen, water, bacteria, or the sulfide minerals, all of which are contribute to the generation of acid mine drainage. All passivation technologies use a spray-on application, either as a solution (phosphate) or as a slurry (silica). It is one of the few treatment methods that can be used to treat exposed pit walls. Although laboratory and small-scale pilot data are available, this new technology has not been applied on a large scale and there are very limited data on long-term performance. In addition, several studies have indicated that there is an initial release of other constituents into the environment when passivation is applied. Techniques to control and possibly treat this release may be needed and regulatory approval obtained before releasing these constituents. This technology may be used alone or with other technologies.</a:t>
            </a:r>
          </a:p>
          <a:p>
            <a:endParaRPr lang="en-US" sz="1200" b="0"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62</a:t>
            </a:fld>
            <a:endParaRPr lang="en-US" altLang="en-US"/>
          </a:p>
        </p:txBody>
      </p:sp>
    </p:spTree>
    <p:extLst>
      <p:ext uri="{BB962C8B-B14F-4D97-AF65-F5344CB8AC3E}">
        <p14:creationId xmlns:p14="http://schemas.microsoft.com/office/powerpoint/2010/main" val="504306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Example- Questa Mine solar, New Mexico https://www.youtube.com/watch?v=qfpHpkfdBQ0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Also,</a:t>
            </a:r>
            <a:r>
              <a:rPr lang="en-US" baseline="0" dirty="0" smtClean="0"/>
              <a:t> Forest Service just approved a special use permit for a 10KW solar array on closed Carlota Mine in AZ</a:t>
            </a:r>
            <a:endParaRPr lang="en-US" dirty="0" smtClean="0"/>
          </a:p>
          <a:p>
            <a:endParaRPr lang="en-US" dirty="0" smtClean="0"/>
          </a:p>
          <a:p>
            <a:r>
              <a:rPr lang="en-US" dirty="0" smtClean="0"/>
              <a:t>EPA Principles for Greener Cleanups:  EPA Principles for Greener Cleanups outline the Agency’s policy for evaluating and minimizing the environmental “footprint” of activities undertaken when cleaning up a contaminated site.  EPA's Superfund Green Remediation Strategy sets out current plans of the Superfund Remedial Program to reduce the demand placed on the environment during cleanup actions and to conserve natural resources. </a:t>
            </a:r>
          </a:p>
          <a:p>
            <a:endParaRPr lang="en-US" dirty="0" smtClean="0"/>
          </a:p>
          <a:p>
            <a:r>
              <a:rPr lang="en-US" dirty="0" smtClean="0"/>
              <a:t>EPA’s core elements for greener cleanups involve:</a:t>
            </a:r>
          </a:p>
          <a:p>
            <a:endParaRPr lang="en-US" dirty="0" smtClean="0"/>
          </a:p>
          <a:p>
            <a:pPr lvl="1"/>
            <a:r>
              <a:rPr lang="en-US" dirty="0" smtClean="0"/>
              <a:t>Reducing total energy use and increasing the percentage of renewable energy </a:t>
            </a:r>
          </a:p>
          <a:p>
            <a:pPr lvl="1"/>
            <a:r>
              <a:rPr lang="en-US" dirty="0" smtClean="0"/>
              <a:t>Reducing air pollutants and greenhouse gas (GHG) emissions </a:t>
            </a:r>
          </a:p>
          <a:p>
            <a:pPr lvl="1"/>
            <a:r>
              <a:rPr lang="en-US" dirty="0" smtClean="0"/>
              <a:t>Reducing water use and negative impacts on water resources </a:t>
            </a:r>
          </a:p>
          <a:p>
            <a:pPr lvl="1"/>
            <a:r>
              <a:rPr lang="en-US" dirty="0" smtClean="0"/>
              <a:t>Improving materials management and waste reduction efforts, and </a:t>
            </a:r>
          </a:p>
          <a:p>
            <a:pPr lvl="1"/>
            <a:r>
              <a:rPr lang="en-US" dirty="0" smtClean="0"/>
              <a:t>Protecting ecosystem services. </a:t>
            </a:r>
          </a:p>
          <a:p>
            <a:pPr lvl="1"/>
            <a:endParaRPr lang="en-US" dirty="0" smtClean="0"/>
          </a:p>
          <a:p>
            <a:r>
              <a:rPr lang="en-US" dirty="0" smtClean="0"/>
              <a:t>Use of the best management practices (BMPs) recommended in EPA’s series of green remediation fact sheets can help project managers and other stakeholders apply the principles on a routine basis while maintaining the cleanup objectives, ensuring protectiveness of a remedy, and improving its environmental outcome. EPA has prepared a recommended mine site checklist for green remediation and sustainability at mine sites.  Here are some examples from the checklist:</a:t>
            </a:r>
          </a:p>
          <a:p>
            <a:endParaRPr lang="en-US" dirty="0" smtClean="0"/>
          </a:p>
          <a:p>
            <a:pPr lvl="1"/>
            <a:r>
              <a:rPr lang="en-US" dirty="0" smtClean="0"/>
              <a:t>Choose quickly renewable agricultural products or industrial byproducts rather than raw natural resources as organic-rich materials wherever possible </a:t>
            </a:r>
          </a:p>
          <a:p>
            <a:pPr lvl="1"/>
            <a:r>
              <a:rPr lang="en-US" dirty="0" smtClean="0"/>
              <a:t>Integrate </a:t>
            </a:r>
            <a:r>
              <a:rPr lang="en-US" dirty="0" err="1" smtClean="0"/>
              <a:t>stormwater</a:t>
            </a:r>
            <a:r>
              <a:rPr lang="en-US" dirty="0" smtClean="0"/>
              <a:t> controls and capture rainwater and snowmelt for onsite use </a:t>
            </a:r>
          </a:p>
          <a:p>
            <a:pPr lvl="1"/>
            <a:r>
              <a:rPr lang="en-US" dirty="0" smtClean="0"/>
              <a:t>Minimize site disturbance by reusing remnant</a:t>
            </a:r>
          </a:p>
          <a:p>
            <a:pPr lvl="1"/>
            <a:r>
              <a:rPr lang="en-US" dirty="0" smtClean="0"/>
              <a:t>Maximize use of renewable energy systems to power cleanup equipment </a:t>
            </a:r>
          </a:p>
          <a:p>
            <a:pPr lvl="1"/>
            <a:r>
              <a:rPr lang="en-US" dirty="0" smtClean="0"/>
              <a:t>Deploy mobile units to generate power from solar or wind resources as needed</a:t>
            </a:r>
          </a:p>
          <a:p>
            <a:pPr lvl="1"/>
            <a:r>
              <a:rPr lang="en-US" dirty="0" smtClean="0"/>
              <a:t>Explore use of industrial waste products rather than imported soil for cover systems	</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4F83D3C-EE73-46F8-B5A9-A8F4D715F754}" type="slidenum">
              <a:rPr lang="en-US" smtClean="0"/>
              <a:pPr>
                <a:defRPr/>
              </a:pPr>
              <a:t>63</a:t>
            </a:fld>
            <a:endParaRPr lang="en-US" dirty="0"/>
          </a:p>
        </p:txBody>
      </p:sp>
    </p:spTree>
    <p:extLst>
      <p:ext uri="{BB962C8B-B14F-4D97-AF65-F5344CB8AC3E}">
        <p14:creationId xmlns:p14="http://schemas.microsoft.com/office/powerpoint/2010/main" val="2777110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3E8EAE-CEEB-4486-B99F-403EF8C4CC87}" type="slidenum">
              <a:rPr lang="en-US" altLang="en-US" smtClean="0"/>
              <a:pPr>
                <a:spcBef>
                  <a:spcPct val="0"/>
                </a:spcBef>
              </a:pPr>
              <a:t>65</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3644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Happened</a:t>
            </a:r>
            <a:r>
              <a:rPr lang="en-US" baseline="0" dirty="0" smtClean="0"/>
              <a:t> in the middle of the night rare fly over filming the next day of the dam failure. This is an extreme example of an unanticipated event at a mine. The majority of tailings impoundments are considered stable.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August 2014  Millions of gallons of water into the Frasier river watershed, one of the most important salmon rivers in Canada.  In a two-month period following the tailings pond breach (from Aug. 4 to Oct. 4), researchers recorded a lake level rise, a temperature rise of 1 to 2.5 C (36.5 F) at the bottom of the lake and copper concentrations in sediment samples that – in some areas – were three time higher than quality guidelines for freshwater ecosystems.</a:t>
            </a:r>
          </a:p>
          <a:p>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14</a:t>
            </a:fld>
            <a:endParaRPr lang="en-US" altLang="en-US"/>
          </a:p>
        </p:txBody>
      </p:sp>
    </p:spTree>
    <p:extLst>
      <p:ext uri="{BB962C8B-B14F-4D97-AF65-F5344CB8AC3E}">
        <p14:creationId xmlns:p14="http://schemas.microsoft.com/office/powerpoint/2010/main" val="193404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talk more about environmental concerns and methods for predicting</a:t>
            </a:r>
            <a:r>
              <a:rPr lang="en-US" baseline="0" dirty="0" smtClean="0"/>
              <a:t> and preventing. Picture: Cement Creek, Colorado from USGS </a:t>
            </a:r>
            <a:endParaRPr lang="en-US" dirty="0"/>
          </a:p>
        </p:txBody>
      </p:sp>
      <p:sp>
        <p:nvSpPr>
          <p:cNvPr id="4" name="Slide Number Placeholder 3"/>
          <p:cNvSpPr>
            <a:spLocks noGrp="1"/>
          </p:cNvSpPr>
          <p:nvPr>
            <p:ph type="sldNum" sz="quarter" idx="10"/>
          </p:nvPr>
        </p:nvSpPr>
        <p:spPr/>
        <p:txBody>
          <a:bodyPr/>
          <a:lstStyle/>
          <a:p>
            <a:pPr>
              <a:defRPr/>
            </a:pPr>
            <a:fld id="{8860D135-694D-4FE9-8BD6-0AF81BB1FD84}" type="slidenum">
              <a:rPr lang="en-US" altLang="en-US" smtClean="0"/>
              <a:pPr>
                <a:defRPr/>
              </a:pPr>
              <a:t>15</a:t>
            </a:fld>
            <a:endParaRPr lang="en-US" altLang="en-US"/>
          </a:p>
        </p:txBody>
      </p:sp>
    </p:spTree>
    <p:extLst>
      <p:ext uri="{BB962C8B-B14F-4D97-AF65-F5344CB8AC3E}">
        <p14:creationId xmlns:p14="http://schemas.microsoft.com/office/powerpoint/2010/main" val="3269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7A4A0A-403E-48A4-8823-EA315C654CE1}" type="slidenum">
              <a:rPr lang="en-US" altLang="en-US" smtClean="0"/>
              <a:pPr>
                <a:spcBef>
                  <a:spcPct val="0"/>
                </a:spcBef>
              </a:pPr>
              <a:t>17</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6401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AE1C27-4DDA-49E0-A8CC-05633E0D6B81}" type="slidenum">
              <a:rPr lang="en-US" altLang="en-US" smtClean="0"/>
              <a:pPr>
                <a:spcBef>
                  <a:spcPct val="0"/>
                </a:spcBef>
              </a:pPr>
              <a:t>19</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pPr>
            <a:endParaRPr lang="en-US" altLang="en-US">
              <a:latin typeface="Arial" panose="020B0604020202020204" pitchFamily="34" charset="0"/>
            </a:endParaRPr>
          </a:p>
        </p:txBody>
      </p:sp>
    </p:spTree>
    <p:extLst>
      <p:ext uri="{BB962C8B-B14F-4D97-AF65-F5344CB8AC3E}">
        <p14:creationId xmlns:p14="http://schemas.microsoft.com/office/powerpoint/2010/main" val="375530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165351-8A52-47A2-866C-51637E4A51F1}" type="slidenum">
              <a:rPr lang="en-US" altLang="en-US" smtClean="0"/>
              <a:pPr>
                <a:spcBef>
                  <a:spcPct val="0"/>
                </a:spcBef>
              </a:pPr>
              <a:t>20</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altLang="en-US">
              <a:latin typeface="Arial" panose="020B0604020202020204" pitchFamily="34" charset="0"/>
            </a:endParaRPr>
          </a:p>
          <a:p>
            <a:pPr lvl="1" eaLnBrk="1" hangingPunct="1"/>
            <a:endParaRPr lang="en-US" altLang="en-US">
              <a:latin typeface="Arial" panose="020B0604020202020204" pitchFamily="34" charset="0"/>
            </a:endParaRPr>
          </a:p>
          <a:p>
            <a:pPr lvl="1" eaLnBrk="1" hangingPunct="1"/>
            <a:endParaRPr lang="en-US" altLang="en-US">
              <a:latin typeface="Arial" panose="020B0604020202020204" pitchFamily="34" charset="0"/>
            </a:endParaRPr>
          </a:p>
          <a:p>
            <a:pPr eaLnBrk="1" hangingPunct="1"/>
            <a:endParaRPr lang="en-US" altLang="en-US" i="1">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5526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689" indent="-290265">
              <a:spcBef>
                <a:spcPct val="30000"/>
              </a:spcBef>
              <a:defRPr sz="1200">
                <a:solidFill>
                  <a:schemeClr val="tx1"/>
                </a:solidFill>
                <a:latin typeface="Arial" panose="020B0604020202020204" pitchFamily="34" charset="0"/>
              </a:defRPr>
            </a:lvl2pPr>
            <a:lvl3pPr marL="1161059" indent="-232212">
              <a:spcBef>
                <a:spcPct val="30000"/>
              </a:spcBef>
              <a:defRPr sz="1200">
                <a:solidFill>
                  <a:schemeClr val="tx1"/>
                </a:solidFill>
                <a:latin typeface="Arial" panose="020B0604020202020204" pitchFamily="34" charset="0"/>
              </a:defRPr>
            </a:lvl3pPr>
            <a:lvl4pPr marL="1625483" indent="-232212">
              <a:spcBef>
                <a:spcPct val="30000"/>
              </a:spcBef>
              <a:defRPr sz="1200">
                <a:solidFill>
                  <a:schemeClr val="tx1"/>
                </a:solidFill>
                <a:latin typeface="Arial" panose="020B0604020202020204" pitchFamily="34" charset="0"/>
              </a:defRPr>
            </a:lvl4pPr>
            <a:lvl5pPr marL="2089907" indent="-232212">
              <a:spcBef>
                <a:spcPct val="30000"/>
              </a:spcBef>
              <a:defRPr sz="1200">
                <a:solidFill>
                  <a:schemeClr val="tx1"/>
                </a:solidFill>
                <a:latin typeface="Arial" panose="020B0604020202020204" pitchFamily="34" charset="0"/>
              </a:defRPr>
            </a:lvl5pPr>
            <a:lvl6pPr marL="2554331" indent="-232212" eaLnBrk="0" fontAlgn="base" hangingPunct="0">
              <a:spcBef>
                <a:spcPct val="30000"/>
              </a:spcBef>
              <a:spcAft>
                <a:spcPct val="0"/>
              </a:spcAft>
              <a:defRPr sz="1200">
                <a:solidFill>
                  <a:schemeClr val="tx1"/>
                </a:solidFill>
                <a:latin typeface="Arial" panose="020B0604020202020204" pitchFamily="34" charset="0"/>
              </a:defRPr>
            </a:lvl6pPr>
            <a:lvl7pPr marL="3018754" indent="-232212" eaLnBrk="0" fontAlgn="base" hangingPunct="0">
              <a:spcBef>
                <a:spcPct val="30000"/>
              </a:spcBef>
              <a:spcAft>
                <a:spcPct val="0"/>
              </a:spcAft>
              <a:defRPr sz="1200">
                <a:solidFill>
                  <a:schemeClr val="tx1"/>
                </a:solidFill>
                <a:latin typeface="Arial" panose="020B0604020202020204" pitchFamily="34" charset="0"/>
              </a:defRPr>
            </a:lvl7pPr>
            <a:lvl8pPr marL="3483178" indent="-232212" eaLnBrk="0" fontAlgn="base" hangingPunct="0">
              <a:spcBef>
                <a:spcPct val="30000"/>
              </a:spcBef>
              <a:spcAft>
                <a:spcPct val="0"/>
              </a:spcAft>
              <a:defRPr sz="1200">
                <a:solidFill>
                  <a:schemeClr val="tx1"/>
                </a:solidFill>
                <a:latin typeface="Arial" panose="020B0604020202020204" pitchFamily="34" charset="0"/>
              </a:defRPr>
            </a:lvl8pPr>
            <a:lvl9pPr marL="3947602" indent="-23221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158E7A-4837-48E7-A87A-0CFB0FE06514}" type="slidenum">
              <a:rPr lang="en-US" altLang="en-US" smtClean="0"/>
              <a:pPr>
                <a:spcBef>
                  <a:spcPct val="0"/>
                </a:spcBef>
              </a:pPr>
              <a:t>21</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69367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423028" y="76200"/>
            <a:ext cx="9157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76200"/>
            <a:ext cx="9157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052428" y="76200"/>
            <a:ext cx="91572" cy="454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6200" y="4549665"/>
            <a:ext cx="2286000" cy="2103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a:off x="7053908" y="-110421"/>
            <a:ext cx="91572" cy="914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55417"/>
          <a:stretch/>
        </p:blipFill>
        <p:spPr>
          <a:xfrm>
            <a:off x="228600" y="5216285"/>
            <a:ext cx="1752600" cy="651115"/>
          </a:xfrm>
          <a:prstGeom prst="rect">
            <a:avLst/>
          </a:prstGeom>
        </p:spPr>
      </p:pic>
      <p:sp>
        <p:nvSpPr>
          <p:cNvPr id="20" name="Rectangle 19"/>
          <p:cNvSpPr/>
          <p:nvPr userDrawn="1"/>
        </p:nvSpPr>
        <p:spPr>
          <a:xfrm>
            <a:off x="80034" y="167771"/>
            <a:ext cx="2286000" cy="2103120"/>
          </a:xfrm>
          <a:prstGeom prst="rect">
            <a:avLst/>
          </a:prstGeom>
          <a:solidFill>
            <a:srgbClr val="F57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4600" y="164242"/>
            <a:ext cx="6530141" cy="4376449"/>
          </a:xfrm>
          <a:prstGeom prst="rect">
            <a:avLst/>
          </a:prstGeom>
        </p:spPr>
      </p:pic>
      <p:sp>
        <p:nvSpPr>
          <p:cNvPr id="21" name="Rectangle 20"/>
          <p:cNvSpPr/>
          <p:nvPr userDrawn="1"/>
        </p:nvSpPr>
        <p:spPr>
          <a:xfrm>
            <a:off x="80034" y="2361440"/>
            <a:ext cx="2286000" cy="21031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2"/>
          <p:cNvSpPr>
            <a:spLocks noGrp="1"/>
          </p:cNvSpPr>
          <p:nvPr>
            <p:ph type="title"/>
          </p:nvPr>
        </p:nvSpPr>
        <p:spPr>
          <a:xfrm>
            <a:off x="2517300" y="4626441"/>
            <a:ext cx="6527438" cy="646331"/>
          </a:xfrm>
          <a:noFill/>
        </p:spPr>
        <p:txBody>
          <a:bodyPr wrap="square" rtlCol="0">
            <a:spAutoFit/>
          </a:bodyPr>
          <a:lstStyle>
            <a:lvl1pPr>
              <a:defRPr lang="en-US" sz="3600" b="0" spc="-150" baseline="0" dirty="0">
                <a:solidFill>
                  <a:srgbClr val="F5750B"/>
                </a:solidFill>
                <a:effectLst/>
                <a:latin typeface="+mn-lt"/>
                <a:ea typeface="+mn-ea"/>
                <a:cs typeface="+mn-cs"/>
              </a:defRPr>
            </a:lvl1pPr>
          </a:lstStyle>
          <a:p>
            <a:pPr marL="0" marR="0" lvl="0" indent="0" fontAlgn="auto">
              <a:lnSpc>
                <a:spcPct val="100000"/>
              </a:lnSpc>
              <a:spcBef>
                <a:spcPts val="0"/>
              </a:spcBef>
              <a:spcAft>
                <a:spcPts val="0"/>
              </a:spcAft>
              <a:buClrTx/>
              <a:buSzTx/>
              <a:buFontTx/>
              <a:tabLst/>
            </a:pPr>
            <a:r>
              <a:rPr lang="en-US" dirty="0"/>
              <a:t>Click to edit Master title style</a:t>
            </a:r>
          </a:p>
        </p:txBody>
      </p:sp>
      <p:sp>
        <p:nvSpPr>
          <p:cNvPr id="8" name="Text Placeholder 7"/>
          <p:cNvSpPr>
            <a:spLocks noGrp="1"/>
          </p:cNvSpPr>
          <p:nvPr>
            <p:ph type="body" sz="quarter" idx="10"/>
          </p:nvPr>
        </p:nvSpPr>
        <p:spPr>
          <a:xfrm>
            <a:off x="2519575" y="5358522"/>
            <a:ext cx="5791200" cy="338554"/>
          </a:xfrm>
          <a:noFill/>
        </p:spPr>
        <p:txBody>
          <a:bodyPr wrap="square" rtlCol="0">
            <a:spAutoFit/>
          </a:bodyPr>
          <a:lstStyle>
            <a:lvl1pPr>
              <a:defRPr lang="en-US" sz="1600" b="1" spc="-20" baseline="0" dirty="0" smtClean="0">
                <a:solidFill>
                  <a:schemeClr val="tx1">
                    <a:lumMod val="65000"/>
                    <a:lumOff val="35000"/>
                  </a:schemeClr>
                </a:solidFill>
                <a:effectLst/>
                <a:latin typeface="Times New Roman" panose="02020603050405020304" pitchFamily="18" charset="0"/>
              </a:defRPr>
            </a:lvl1pPr>
            <a:lvl2pPr>
              <a:defRPr lang="en-US" sz="1800" dirty="0" smtClean="0">
                <a:solidFill>
                  <a:schemeClr val="tx1"/>
                </a:solidFill>
                <a:cs typeface="+mn-cs"/>
              </a:defRPr>
            </a:lvl2pPr>
            <a:lvl3pPr>
              <a:defRPr lang="en-US" dirty="0" smtClean="0">
                <a:solidFill>
                  <a:schemeClr val="tx1"/>
                </a:solidFill>
                <a:cs typeface="+mn-cs"/>
              </a:defRPr>
            </a:lvl3pPr>
            <a:lvl4pPr>
              <a:defRPr lang="en-US" sz="1800" dirty="0" smtClean="0">
                <a:solidFill>
                  <a:schemeClr val="tx1"/>
                </a:solidFill>
                <a:cs typeface="+mn-cs"/>
              </a:defRPr>
            </a:lvl4pPr>
            <a:lvl5pPr>
              <a:defRPr lang="en-US" sz="1800" dirty="0">
                <a:solidFill>
                  <a:schemeClr val="tx1"/>
                </a:solidFill>
                <a:cs typeface="+mn-cs"/>
              </a:defRPr>
            </a:lvl5pPr>
          </a:lstStyle>
          <a:p>
            <a:pPr marL="0" marR="0" lvl="0" indent="0" fontAlgn="auto">
              <a:lnSpc>
                <a:spcPct val="100000"/>
              </a:lnSpc>
              <a:spcBef>
                <a:spcPts val="0"/>
              </a:spcBef>
              <a:spcAft>
                <a:spcPts val="0"/>
              </a:spcAft>
              <a:buClrTx/>
              <a:buSzTx/>
              <a:buFontTx/>
              <a:buNone/>
              <a:tabLst/>
            </a:pPr>
            <a:r>
              <a:rPr lang="en-US" dirty="0"/>
              <a:t>Click to edit Master text styles</a:t>
            </a:r>
          </a:p>
        </p:txBody>
      </p:sp>
    </p:spTree>
    <p:extLst>
      <p:ext uri="{BB962C8B-B14F-4D97-AF65-F5344CB8AC3E}">
        <p14:creationId xmlns:p14="http://schemas.microsoft.com/office/powerpoint/2010/main" val="676354723"/>
      </p:ext>
    </p:extLst>
  </p:cSld>
  <p:clrMapOvr>
    <a:masterClrMapping/>
  </p:clrMapOvr>
  <p:extLst mod="1">
    <p:ext uri="{DCECCB84-F9BA-43D5-87BE-67443E8EF086}">
      <p15:sldGuideLst xmlns:p15="http://schemas.microsoft.com/office/powerpoint/2012/main">
        <p15:guide id="1" orient="horz" pos="2160">
          <p15:clr>
            <a:srgbClr val="FBAE40"/>
          </p15:clr>
        </p15:guide>
        <p15:guide id="2" pos="15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882" r="6470"/>
          <a:stretch/>
        </p:blipFill>
        <p:spPr>
          <a:xfrm>
            <a:off x="-44581" y="0"/>
            <a:ext cx="4620791" cy="6858000"/>
          </a:xfrm>
          <a:prstGeom prst="rect">
            <a:avLst/>
          </a:prstGeom>
        </p:spPr>
      </p:pic>
      <p:sp>
        <p:nvSpPr>
          <p:cNvPr id="8" name="Rectangle 7"/>
          <p:cNvSpPr/>
          <p:nvPr userDrawn="1"/>
        </p:nvSpPr>
        <p:spPr>
          <a:xfrm>
            <a:off x="4576211" y="0"/>
            <a:ext cx="4567788" cy="6858000"/>
          </a:xfrm>
          <a:prstGeom prst="rect">
            <a:avLst/>
          </a:prstGeom>
          <a:solidFill>
            <a:srgbClr val="1F487C"/>
          </a:solidFill>
          <a:ln>
            <a:solidFill>
              <a:schemeClr val="accent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46520" y="1777096"/>
            <a:ext cx="4249270" cy="2387600"/>
          </a:xfrm>
        </p:spPr>
        <p:txBody>
          <a:bodyPr anchor="b">
            <a:noAutofit/>
          </a:bodyPr>
          <a:lstStyle>
            <a:lvl1pPr algn="ctr">
              <a:defRPr sz="4000" b="1">
                <a:solidFill>
                  <a:schemeClr val="bg1"/>
                </a:solidFill>
                <a:latin typeface="+mj-lt"/>
              </a:defRPr>
            </a:lvl1pPr>
          </a:lstStyle>
          <a:p>
            <a:endParaRPr lang="en-US" dirty="0"/>
          </a:p>
        </p:txBody>
      </p:sp>
      <p:sp>
        <p:nvSpPr>
          <p:cNvPr id="3" name="Subtitle 2"/>
          <p:cNvSpPr>
            <a:spLocks noGrp="1"/>
          </p:cNvSpPr>
          <p:nvPr>
            <p:ph type="subTitle" idx="1"/>
          </p:nvPr>
        </p:nvSpPr>
        <p:spPr>
          <a:xfrm>
            <a:off x="4746521" y="4780059"/>
            <a:ext cx="4249269" cy="1655762"/>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1200" y="609600"/>
            <a:ext cx="1814280" cy="557896"/>
          </a:xfrm>
          <a:prstGeom prst="rect">
            <a:avLst/>
          </a:prstGeom>
        </p:spPr>
      </p:pic>
      <p:sp>
        <p:nvSpPr>
          <p:cNvPr id="9" name="Rectangle 8"/>
          <p:cNvSpPr/>
          <p:nvPr userDrawn="1"/>
        </p:nvSpPr>
        <p:spPr>
          <a:xfrm>
            <a:off x="4560713" y="-17254"/>
            <a:ext cx="59045" cy="540927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flipH="1">
            <a:off x="4560713" y="3445566"/>
            <a:ext cx="59044" cy="3429688"/>
          </a:xfrm>
          <a:prstGeom prst="rect">
            <a:avLst/>
          </a:prstGeom>
          <a:solidFill>
            <a:srgbClr val="F57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750B"/>
              </a:solidFill>
            </a:endParaRPr>
          </a:p>
        </p:txBody>
      </p:sp>
    </p:spTree>
    <p:extLst>
      <p:ext uri="{BB962C8B-B14F-4D97-AF65-F5344CB8AC3E}">
        <p14:creationId xmlns:p14="http://schemas.microsoft.com/office/powerpoint/2010/main" val="140692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172268"/>
            <a:ext cx="7086600" cy="970732"/>
          </a:xfrm>
        </p:spPr>
        <p:txBody>
          <a:bodyPr>
            <a:normAutofit/>
          </a:bodyPr>
          <a:lstStyle>
            <a:lvl1pPr>
              <a:defRPr sz="4000" b="1"/>
            </a:lvl1pPr>
          </a:lstStyle>
          <a:p>
            <a:r>
              <a:rPr lang="en-US" dirty="0"/>
              <a:t>Click to edit Master title style</a:t>
            </a:r>
          </a:p>
        </p:txBody>
      </p:sp>
      <p:sp>
        <p:nvSpPr>
          <p:cNvPr id="3" name="Content Placeholder 2"/>
          <p:cNvSpPr>
            <a:spLocks noGrp="1"/>
          </p:cNvSpPr>
          <p:nvPr>
            <p:ph idx="1"/>
          </p:nvPr>
        </p:nvSpPr>
        <p:spPr>
          <a:xfrm>
            <a:off x="1524000" y="1524000"/>
            <a:ext cx="7315200" cy="5029200"/>
          </a:xfrm>
        </p:spPr>
        <p:txBody>
          <a:bodyPr>
            <a:normAutofit/>
          </a:bodyPr>
          <a:lstStyle>
            <a:lvl1pPr>
              <a:defRPr sz="2800" b="0">
                <a:solidFill>
                  <a:schemeClr val="tx2"/>
                </a:solidFill>
              </a:defRPr>
            </a:lvl1pPr>
            <a:lvl2pPr>
              <a:defRPr sz="2400" b="0">
                <a:solidFill>
                  <a:schemeClr val="tx2"/>
                </a:solidFill>
              </a:defRPr>
            </a:lvl2pPr>
            <a:lvl3pPr>
              <a:defRPr sz="2000" b="0">
                <a:solidFill>
                  <a:schemeClr val="tx2"/>
                </a:solidFill>
              </a:defRPr>
            </a:lvl3pPr>
            <a:lvl4pPr>
              <a:defRPr sz="1800" b="0">
                <a:solidFill>
                  <a:schemeClr val="tx2"/>
                </a:solidFill>
              </a:defRPr>
            </a:lvl4pPr>
            <a:lvl5pPr>
              <a:defRPr sz="1800" b="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5750B"/>
                </a:solidFill>
              </a:defRPr>
            </a:lvl1pPr>
          </a:lstStyle>
          <a:p>
            <a:fld id="{509462E9-625C-433A-BC7E-8CC30B94BA1D}" type="slidenum">
              <a:rPr lang="en-US" smtClean="0"/>
              <a:pPr/>
              <a:t>‹#›</a:t>
            </a:fld>
            <a:endParaRPr lang="en-US" dirty="0"/>
          </a:p>
        </p:txBody>
      </p:sp>
    </p:spTree>
    <p:extLst>
      <p:ext uri="{BB962C8B-B14F-4D97-AF65-F5344CB8AC3E}">
        <p14:creationId xmlns:p14="http://schemas.microsoft.com/office/powerpoint/2010/main" val="293961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22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5860" y="-1"/>
            <a:ext cx="1472770" cy="2779403"/>
          </a:xfrm>
          <a:prstGeom prst="rect">
            <a:avLst/>
          </a:prstGeom>
          <a:solidFill>
            <a:srgbClr val="F5750B"/>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userDrawn="1"/>
        </p:nvSpPr>
        <p:spPr>
          <a:xfrm rot="5400000">
            <a:off x="4005293" y="-2313518"/>
            <a:ext cx="2687831" cy="74980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508629" y="0"/>
            <a:ext cx="91572" cy="680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91572" y="2877670"/>
            <a:ext cx="1417057" cy="3881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828800" y="1295400"/>
            <a:ext cx="7162800" cy="621911"/>
          </a:xfrm>
        </p:spPr>
        <p:txBody>
          <a:bodyPr anchor="t"/>
          <a:lstStyle>
            <a:lvl1pPr algn="l">
              <a:defRPr sz="4000" b="0" cap="all" spc="-150">
                <a:solidFill>
                  <a:schemeClr val="bg1"/>
                </a:solidFill>
              </a:defRPr>
            </a:lvl1pPr>
          </a:lstStyle>
          <a:p>
            <a:r>
              <a:rPr lang="en-US" dirty="0"/>
              <a:t>Click to edit SECTION style</a:t>
            </a:r>
          </a:p>
        </p:txBody>
      </p:sp>
      <p:sp>
        <p:nvSpPr>
          <p:cNvPr id="3" name="Text Placeholder 2"/>
          <p:cNvSpPr>
            <a:spLocks noGrp="1"/>
          </p:cNvSpPr>
          <p:nvPr>
            <p:ph type="body" idx="1" hasCustomPrompt="1"/>
          </p:nvPr>
        </p:nvSpPr>
        <p:spPr>
          <a:xfrm>
            <a:off x="1828800" y="1944998"/>
            <a:ext cx="6624765" cy="493402"/>
          </a:xfrm>
        </p:spPr>
        <p:txBody>
          <a:bodyPr anchor="b"/>
          <a:lstStyle>
            <a:lvl1pPr marL="0" indent="0">
              <a:buNone/>
              <a:defRPr sz="2000" b="1">
                <a:solidFill>
                  <a:schemeClr val="tx2"/>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New Presenter Name</a:t>
            </a:r>
          </a:p>
        </p:txBody>
      </p:sp>
      <p:sp>
        <p:nvSpPr>
          <p:cNvPr id="6" name="Slide Number Placeholder 5"/>
          <p:cNvSpPr>
            <a:spLocks noGrp="1"/>
          </p:cNvSpPr>
          <p:nvPr>
            <p:ph type="sldNum" sz="quarter" idx="12"/>
          </p:nvPr>
        </p:nvSpPr>
        <p:spPr>
          <a:xfrm>
            <a:off x="-1600200" y="6416675"/>
            <a:ext cx="2133600" cy="365125"/>
          </a:xfrm>
        </p:spPr>
        <p:txBody>
          <a:bodyPr/>
          <a:lstStyle>
            <a:lvl1pPr>
              <a:defRPr>
                <a:solidFill>
                  <a:schemeClr val="bg1"/>
                </a:solidFill>
              </a:defRPr>
            </a:lvl1pPr>
          </a:lstStyle>
          <a:p>
            <a:fld id="{509462E9-625C-433A-BC7E-8CC30B94BA1D}" type="slidenum">
              <a:rPr lang="en-US" smtClean="0"/>
              <a:pPr/>
              <a:t>‹#›</a:t>
            </a:fld>
            <a:endParaRPr lang="en-US"/>
          </a:p>
        </p:txBody>
      </p:sp>
      <p:sp>
        <p:nvSpPr>
          <p:cNvPr id="13" name="Rectangle 12"/>
          <p:cNvSpPr/>
          <p:nvPr userDrawn="1"/>
        </p:nvSpPr>
        <p:spPr>
          <a:xfrm>
            <a:off x="0"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098214"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5400000">
            <a:off x="4533142" y="-4533142"/>
            <a:ext cx="91572" cy="915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a:off x="4545643" y="2213857"/>
            <a:ext cx="98499" cy="918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5400000">
            <a:off x="5261011" y="-959532"/>
            <a:ext cx="98268" cy="7576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35579" b="50000"/>
          <a:stretch/>
        </p:blipFill>
        <p:spPr>
          <a:xfrm>
            <a:off x="1828800" y="381000"/>
            <a:ext cx="1494712" cy="457200"/>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t="2713" b="12668"/>
          <a:stretch/>
        </p:blipFill>
        <p:spPr>
          <a:xfrm>
            <a:off x="1576345" y="2877670"/>
            <a:ext cx="7467599" cy="3881829"/>
          </a:xfrm>
          <a:prstGeom prst="rect">
            <a:avLst/>
          </a:prstGeom>
        </p:spPr>
      </p:pic>
    </p:spTree>
    <p:extLst>
      <p:ext uri="{BB962C8B-B14F-4D97-AF65-F5344CB8AC3E}">
        <p14:creationId xmlns:p14="http://schemas.microsoft.com/office/powerpoint/2010/main" val="510536904"/>
      </p:ext>
    </p:extLst>
  </p:cSld>
  <p:clrMapOvr>
    <a:masterClrMapping/>
  </p:clrMapOvr>
  <p:extLst mod="1">
    <p:ext uri="{DCECCB84-F9BA-43D5-87BE-67443E8EF086}">
      <p15:sldGuideLst xmlns:p15="http://schemas.microsoft.com/office/powerpoint/2012/main">
        <p15:guide id="1" orient="horz" pos="1824">
          <p15:clr>
            <a:srgbClr val="FBAE40"/>
          </p15:clr>
        </p15:guide>
        <p15:guide id="2" pos="10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48E3A-B25B-40BD-B680-2B9D1E5E60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262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54128323-E852-4C36-965D-10CA99A6A19E}" type="slidenum">
              <a:rPr lang="en-US" altLang="en-US"/>
              <a:pPr/>
              <a:t>‹#›</a:t>
            </a:fld>
            <a:endParaRPr lang="en-US" altLang="en-US"/>
          </a:p>
        </p:txBody>
      </p:sp>
    </p:spTree>
    <p:extLst>
      <p:ext uri="{BB962C8B-B14F-4D97-AF65-F5344CB8AC3E}">
        <p14:creationId xmlns:p14="http://schemas.microsoft.com/office/powerpoint/2010/main" val="1311536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34AC4B-EAA2-4E97-8C56-7CDBC5E59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96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A2F7D73-2ADE-430D-97FA-762D826682E5}" type="slidenum">
              <a:rPr lang="en-US"/>
              <a:pPr>
                <a:defRPr/>
              </a:pPr>
              <a:t>‹#›</a:t>
            </a:fld>
            <a:endParaRPr lang="en-US"/>
          </a:p>
        </p:txBody>
      </p:sp>
    </p:spTree>
    <p:extLst>
      <p:ext uri="{BB962C8B-B14F-4D97-AF65-F5344CB8AC3E}">
        <p14:creationId xmlns:p14="http://schemas.microsoft.com/office/powerpoint/2010/main" val="124009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4"/>
          </p:nvPr>
        </p:nvSpPr>
        <p:spPr>
          <a:xfrm>
            <a:off x="8382000" y="6511925"/>
            <a:ext cx="685800" cy="346076"/>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r>
              <a:rPr lang="en-US" dirty="0" smtClean="0"/>
              <a:t>2-</a:t>
            </a:r>
            <a:fld id="{11C1CDDD-26A6-4238-A94D-3281FBF69CDD}" type="slidenum">
              <a:rPr lang="en-US" smtClean="0"/>
              <a:pPr/>
              <a:t>‹#›</a:t>
            </a:fld>
            <a:endParaRPr lang="en-US" dirty="0"/>
          </a:p>
        </p:txBody>
      </p:sp>
      <p:sp>
        <p:nvSpPr>
          <p:cNvPr id="6" name="Text Placeholder 5"/>
          <p:cNvSpPr>
            <a:spLocks noGrp="1"/>
          </p:cNvSpPr>
          <p:nvPr>
            <p:ph type="body" sz="quarter" idx="10"/>
          </p:nvPr>
        </p:nvSpPr>
        <p:spPr>
          <a:xfrm>
            <a:off x="381000" y="1371600"/>
            <a:ext cx="8382000" cy="4724400"/>
          </a:xfrm>
        </p:spPr>
        <p:txBody>
          <a:bodyPr/>
          <a:lstStyle>
            <a:lvl1pPr marL="287338" indent="-287338">
              <a:lnSpc>
                <a:spcPct val="80000"/>
              </a:lnSpc>
              <a:spcBef>
                <a:spcPts val="1200"/>
              </a:spcBef>
              <a:buSzPct val="90000"/>
              <a:buFont typeface="Arial" pitchFamily="34" charset="0"/>
              <a:buChar char="♦"/>
              <a:defRPr sz="2800"/>
            </a:lvl1pPr>
            <a:lvl2pPr marL="687388" indent="-279400">
              <a:lnSpc>
                <a:spcPct val="80000"/>
              </a:lnSpc>
              <a:buFont typeface="Calibri" pitchFamily="34" charset="0"/>
              <a:buChar char="»"/>
              <a:defRPr sz="2400">
                <a:solidFill>
                  <a:schemeClr val="bg1"/>
                </a:solidFill>
              </a:defRPr>
            </a:lvl2pPr>
            <a:lvl3pPr marL="1028700" indent="-233363">
              <a:lnSpc>
                <a:spcPct val="80000"/>
              </a:lnSpc>
              <a:buFont typeface="Calibri" pitchFamily="34" charset="0"/>
              <a:buChar char="›"/>
              <a:defRPr sz="2400">
                <a:solidFill>
                  <a:schemeClr val="bg1"/>
                </a:solidFill>
              </a:defRPr>
            </a:lvl3pPr>
            <a:lvl4pPr marL="1370013" indent="-230188">
              <a:lnSpc>
                <a:spcPct val="80000"/>
              </a:lnSpc>
              <a:buFont typeface="Calibri" pitchFamily="34" charset="0"/>
              <a:buChar char="–"/>
              <a:defRPr sz="2400">
                <a:solidFill>
                  <a:schemeClr val="bg1"/>
                </a:solidFill>
              </a:defRPr>
            </a:lvl4pPr>
            <a:lvl5pPr marL="1711325" indent="-223838">
              <a:lnSpc>
                <a:spcPct val="80000"/>
              </a:lnSpc>
              <a:buFont typeface="Calibri" pitchFamily="34" charset="0"/>
              <a:buChar char="‐"/>
              <a:defRPr sz="2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6173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p:cNvSpPr/>
          <p:nvPr userDrawn="1"/>
        </p:nvSpPr>
        <p:spPr>
          <a:xfrm rot="5400000">
            <a:off x="4518695" y="-3192547"/>
            <a:ext cx="1295398" cy="78636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71600" y="91575"/>
            <a:ext cx="7086600" cy="1189309"/>
          </a:xfrm>
          <a:prstGeom prst="rect">
            <a:avLst/>
          </a:prstGeom>
        </p:spPr>
        <p:txBody>
          <a:bodyPr vert="horz" lIns="91440" tIns="45720" rIns="91440" bIns="45720" rtlCol="0" anchor="ctr">
            <a:normAutofit/>
          </a:bodyPr>
          <a:lstStyle/>
          <a:p>
            <a:r>
              <a:rPr lang="en-US" dirty="0"/>
              <a:t>Click to edit Master title style</a:t>
            </a:r>
          </a:p>
        </p:txBody>
      </p:sp>
      <p:sp>
        <p:nvSpPr>
          <p:cNvPr id="17" name="Rectangle 16"/>
          <p:cNvSpPr/>
          <p:nvPr userDrawn="1"/>
        </p:nvSpPr>
        <p:spPr>
          <a:xfrm>
            <a:off x="0"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098214" y="0"/>
            <a:ext cx="91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5400000">
            <a:off x="4533142" y="-4533142"/>
            <a:ext cx="91572" cy="915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6934200" y="6416675"/>
            <a:ext cx="2133600" cy="365125"/>
          </a:xfrm>
          <a:prstGeom prst="rect">
            <a:avLst/>
          </a:prstGeom>
        </p:spPr>
        <p:txBody>
          <a:bodyPr vert="horz" lIns="91440" tIns="45720" rIns="91440" bIns="45720" rtlCol="0" anchor="ctr"/>
          <a:lstStyle>
            <a:lvl1pPr algn="r">
              <a:defRPr sz="1400" b="1">
                <a:solidFill>
                  <a:srgbClr val="F5750B"/>
                </a:solidFill>
              </a:defRPr>
            </a:lvl1pPr>
          </a:lstStyle>
          <a:p>
            <a:fld id="{509462E9-625C-433A-BC7E-8CC30B94BA1D}" type="slidenum">
              <a:rPr lang="en-US" smtClean="0"/>
              <a:pPr/>
              <a:t>‹#›</a:t>
            </a:fld>
            <a:endParaRPr lang="en-US" dirty="0"/>
          </a:p>
        </p:txBody>
      </p:sp>
      <p:sp>
        <p:nvSpPr>
          <p:cNvPr id="21" name="Rectangle 20"/>
          <p:cNvSpPr/>
          <p:nvPr userDrawn="1"/>
        </p:nvSpPr>
        <p:spPr>
          <a:xfrm rot="5400000">
            <a:off x="4545643" y="2213857"/>
            <a:ext cx="98499" cy="918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573" y="1447800"/>
            <a:ext cx="1051427" cy="531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371601" y="1600199"/>
            <a:ext cx="7238999" cy="48296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91573" y="91572"/>
            <a:ext cx="1051427" cy="1295400"/>
          </a:xfrm>
          <a:prstGeom prst="rect">
            <a:avLst/>
          </a:prstGeom>
          <a:solidFill>
            <a:srgbClr val="F57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43000" y="24625"/>
            <a:ext cx="91572" cy="680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45785"/>
            <a:ext cx="91572" cy="68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5400000">
            <a:off x="4556035" y="-3130209"/>
            <a:ext cx="91572" cy="9112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9445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Lst>
  <p:hf hdr="0" ftr="0" dt="0"/>
  <p:txStyles>
    <p:titleStyle>
      <a:lvl1pPr algn="l" defTabSz="914400" rtl="0" eaLnBrk="1" latinLnBrk="0" hangingPunct="1">
        <a:spcBef>
          <a:spcPct val="0"/>
        </a:spcBef>
        <a:buNone/>
        <a:defRPr sz="40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b="0" kern="1200">
          <a:solidFill>
            <a:schemeClr val="tx2"/>
          </a:solidFill>
          <a:latin typeface="+mn-lt"/>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1800" b="0" kern="1200">
          <a:solidFill>
            <a:schemeClr val="tx2"/>
          </a:solidFill>
          <a:latin typeface="+mn-lt"/>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600" b="0" kern="1200">
          <a:solidFill>
            <a:schemeClr val="tx2"/>
          </a:solidFill>
          <a:latin typeface="+mn-lt"/>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2"/>
          </a:solidFill>
          <a:latin typeface="+mn-lt"/>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4.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pa.gov/CREM"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www.abandonedmines.gov/index-2.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6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xIFpTykFbbWpM&amp;tbnid=EBN9DsoN1WxzfM:&amp;ved=0CAUQjRw&amp;url=http://www2.epa.gov/region8/davenport-and-flagstaff-smelters&amp;ei=NdlNU8niIOfFsAT6o4HgAg&amp;psig=AFQjCNEBORyiOM4WILkJt04QY9NzLFf9Rw&amp;ust=1397697123350102" TargetMode="External"/><Relationship Id="rId2" Type="http://schemas.openxmlformats.org/officeDocument/2006/relationships/image" Target="../media/image72.jpg"/><Relationship Id="rId1" Type="http://schemas.openxmlformats.org/officeDocument/2006/relationships/slideLayout" Target="../slideLayouts/slideLayout8.xml"/><Relationship Id="rId5" Type="http://schemas.openxmlformats.org/officeDocument/2006/relationships/image" Target="../media/image74.jp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77.jpg"/><Relationship Id="rId4" Type="http://schemas.openxmlformats.org/officeDocument/2006/relationships/image" Target="../media/image76.jpg"/></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20" name="Rectangle 4"/>
          <p:cNvSpPr>
            <a:spLocks noGrp="1" noChangeArrowheads="1"/>
          </p:cNvSpPr>
          <p:nvPr>
            <p:ph type="ctrTitle"/>
          </p:nvPr>
        </p:nvSpPr>
        <p:spPr/>
        <p:txBody>
          <a:bodyPr anchor="b" anchorCtr="1">
            <a:normAutofit fontScale="90000"/>
          </a:bodyPr>
          <a:lstStyle/>
          <a:p>
            <a:pPr eaLnBrk="1" hangingPunct="1">
              <a:defRPr/>
            </a:pPr>
            <a:r>
              <a:rPr lang="en-US" sz="5700" dirty="0"/>
              <a:t/>
            </a:r>
            <a:br>
              <a:rPr lang="en-US" sz="5700" dirty="0"/>
            </a:br>
            <a:r>
              <a:rPr lang="en-US" sz="5700" dirty="0"/>
              <a:t/>
            </a:r>
            <a:br>
              <a:rPr lang="en-US" sz="5700" dirty="0"/>
            </a:br>
            <a:r>
              <a:rPr lang="en-US" sz="5700" dirty="0"/>
              <a:t/>
            </a:r>
            <a:br>
              <a:rPr lang="en-US" sz="5700" dirty="0"/>
            </a:br>
            <a:r>
              <a:rPr lang="en-US" sz="4800" dirty="0"/>
              <a:t>NEPA and Mining </a:t>
            </a:r>
            <a:r>
              <a:rPr lang="en-US" sz="4800" dirty="0" smtClean="0"/>
              <a:t>101</a:t>
            </a:r>
            <a:br>
              <a:rPr lang="en-US" sz="4800" dirty="0" smtClean="0"/>
            </a:br>
            <a:r>
              <a:rPr lang="en-US" sz="4800" dirty="0" smtClean="0"/>
              <a:t>Part 2</a:t>
            </a:r>
            <a:r>
              <a:rPr lang="en-US" sz="3200" dirty="0"/>
              <a:t/>
            </a:r>
            <a:br>
              <a:rPr lang="en-US" sz="3200" dirty="0"/>
            </a:br>
            <a:endParaRPr lang="en-US" sz="3200" dirty="0"/>
          </a:p>
        </p:txBody>
      </p:sp>
      <p:sp>
        <p:nvSpPr>
          <p:cNvPr id="649221" name="Rectangle 5"/>
          <p:cNvSpPr>
            <a:spLocks noGrp="1" noChangeArrowheads="1"/>
          </p:cNvSpPr>
          <p:nvPr>
            <p:ph type="subTitle" idx="1"/>
          </p:nvPr>
        </p:nvSpPr>
        <p:spPr>
          <a:xfrm>
            <a:off x="4746521" y="4343400"/>
            <a:ext cx="4249269" cy="1655762"/>
          </a:xfrm>
        </p:spPr>
        <p:txBody>
          <a:bodyPr/>
          <a:lstStyle/>
          <a:p>
            <a:pPr marL="0" indent="0" algn="ctr" eaLnBrk="1" hangingPunct="1">
              <a:buFont typeface="Wingdings" panose="05000000000000000000" pitchFamily="2" charset="2"/>
              <a:buNone/>
              <a:defRPr/>
            </a:pPr>
            <a:r>
              <a:rPr lang="en-US" sz="2800" dirty="0"/>
              <a:t>May </a:t>
            </a:r>
            <a:r>
              <a:rPr lang="en-US" sz="2800" dirty="0" smtClean="0"/>
              <a:t>24, 2016</a:t>
            </a:r>
            <a:endParaRPr lang="en-US" sz="2800" dirty="0"/>
          </a:p>
          <a:p>
            <a:pPr marL="0" indent="0" algn="ctr" eaLnBrk="1" hangingPunct="1">
              <a:buFont typeface="Wingdings" panose="05000000000000000000" pitchFamily="2" charset="2"/>
              <a:buNone/>
              <a:defRPr/>
            </a:pPr>
            <a:endParaRPr lang="en-US" sz="2800" dirty="0"/>
          </a:p>
        </p:txBody>
      </p:sp>
      <p:sp>
        <p:nvSpPr>
          <p:cNvPr id="20486" name="TextBox 1"/>
          <p:cNvSpPr txBox="1">
            <a:spLocks noChangeArrowheads="1"/>
          </p:cNvSpPr>
          <p:nvPr/>
        </p:nvSpPr>
        <p:spPr bwMode="auto">
          <a:xfrm>
            <a:off x="4964060" y="5029200"/>
            <a:ext cx="3814190" cy="1505027"/>
          </a:xfrm>
          <a:prstGeom prst="rect">
            <a:avLst/>
          </a:prstGeom>
          <a:noFill/>
          <a:extLst/>
        </p:spPr>
        <p:txBody>
          <a:bodyPr vert="horz" wrap="square" lIns="91440" tIns="45720" rIns="91440" bIns="45720" rtlCol="0">
            <a:spAutoFit/>
          </a:bodyPr>
          <a:lstStyle>
            <a:lvl1pPr marL="0" indent="0" algn="ctr" defTabSz="914400" eaLnBrk="1" latinLnBrk="0" hangingPunct="1">
              <a:spcBef>
                <a:spcPct val="20000"/>
              </a:spcBef>
              <a:buFont typeface="Arial" panose="020B0604020202020204" pitchFamily="34" charset="0"/>
              <a:buNone/>
              <a:defRPr sz="2400" b="0">
                <a:solidFill>
                  <a:schemeClr val="bg1"/>
                </a:solidFill>
                <a:latin typeface="+mn-lt"/>
                <a:cs typeface="Times New Roman" panose="02020603050405020304" pitchFamily="18" charset="0"/>
              </a:defRPr>
            </a:lvl1pPr>
            <a:lvl2pPr indent="0" algn="ctr" defTabSz="914400" eaLnBrk="1" latinLnBrk="0" hangingPunct="1">
              <a:spcBef>
                <a:spcPct val="20000"/>
              </a:spcBef>
              <a:buFont typeface="Arial" panose="020B0604020202020204" pitchFamily="34" charset="0"/>
              <a:buNone/>
              <a:defRPr sz="2000" b="0">
                <a:solidFill>
                  <a:schemeClr val="tx2"/>
                </a:solidFill>
                <a:latin typeface="+mn-lt"/>
                <a:cs typeface="Times New Roman" panose="02020603050405020304" pitchFamily="18" charset="0"/>
              </a:defRPr>
            </a:lvl2pPr>
            <a:lvl3pPr indent="0" algn="ctr" defTabSz="914400" eaLnBrk="1" latinLnBrk="0" hangingPunct="1">
              <a:spcBef>
                <a:spcPct val="20000"/>
              </a:spcBef>
              <a:buFont typeface="Arial" panose="020B0604020202020204" pitchFamily="34" charset="0"/>
              <a:buNone/>
              <a:defRPr sz="1800" b="0">
                <a:solidFill>
                  <a:schemeClr val="tx2"/>
                </a:solidFill>
                <a:latin typeface="+mn-lt"/>
                <a:cs typeface="Times New Roman" panose="02020603050405020304" pitchFamily="18" charset="0"/>
              </a:defRPr>
            </a:lvl3pPr>
            <a:lvl4pPr indent="0" algn="ctr" defTabSz="914400" eaLnBrk="1" latinLnBrk="0" hangingPunct="1">
              <a:spcBef>
                <a:spcPct val="20000"/>
              </a:spcBef>
              <a:buFont typeface="Arial" panose="020B0604020202020204" pitchFamily="34" charset="0"/>
              <a:buNone/>
              <a:defRPr sz="1600" b="0">
                <a:solidFill>
                  <a:schemeClr val="tx2"/>
                </a:solidFill>
                <a:latin typeface="+mn-lt"/>
                <a:cs typeface="Times New Roman" panose="02020603050405020304" pitchFamily="18" charset="0"/>
              </a:defRPr>
            </a:lvl4pPr>
            <a:lvl5pPr indent="0" algn="ctr" defTabSz="914400" eaLnBrk="1" latinLnBrk="0" hangingPunct="1">
              <a:spcBef>
                <a:spcPct val="20000"/>
              </a:spcBef>
              <a:buFont typeface="Arial" panose="020B0604020202020204" pitchFamily="34" charset="0"/>
              <a:buNone/>
              <a:defRPr sz="1600" b="0">
                <a:solidFill>
                  <a:schemeClr val="tx2"/>
                </a:solidFill>
                <a:latin typeface="+mn-lt"/>
                <a:cs typeface="Times New Roman" panose="02020603050405020304" pitchFamily="18" charset="0"/>
              </a:defRPr>
            </a:lvl5pPr>
            <a:lvl6pPr indent="0" algn="ctr">
              <a:spcBef>
                <a:spcPct val="20000"/>
              </a:spcBef>
              <a:buFont typeface="Arial" panose="020B0604020202020204" pitchFamily="34" charset="0"/>
              <a:buNone/>
              <a:defRPr sz="1600">
                <a:latin typeface="+mn-lt"/>
              </a:defRPr>
            </a:lvl6pPr>
            <a:lvl7pPr indent="0" algn="ctr">
              <a:spcBef>
                <a:spcPct val="20000"/>
              </a:spcBef>
              <a:buFont typeface="Arial" panose="020B0604020202020204" pitchFamily="34" charset="0"/>
              <a:buNone/>
              <a:defRPr sz="1600">
                <a:latin typeface="+mn-lt"/>
              </a:defRPr>
            </a:lvl7pPr>
            <a:lvl8pPr indent="0" algn="ctr">
              <a:spcBef>
                <a:spcPct val="20000"/>
              </a:spcBef>
              <a:buFont typeface="Arial" panose="020B0604020202020204" pitchFamily="34" charset="0"/>
              <a:buNone/>
              <a:defRPr sz="1600">
                <a:latin typeface="+mn-lt"/>
              </a:defRPr>
            </a:lvl8pPr>
            <a:lvl9pPr indent="0" algn="ctr">
              <a:spcBef>
                <a:spcPct val="20000"/>
              </a:spcBef>
              <a:buFont typeface="Arial" panose="020B0604020202020204" pitchFamily="34" charset="0"/>
              <a:buNone/>
              <a:defRPr sz="1600">
                <a:latin typeface="+mn-lt"/>
              </a:defRPr>
            </a:lvl9pPr>
          </a:lstStyle>
          <a:p>
            <a:r>
              <a:rPr lang="en-US" altLang="en-US" sz="1700" dirty="0" smtClean="0"/>
              <a:t>Shahid Mahmud, </a:t>
            </a:r>
            <a:r>
              <a:rPr lang="en-US" altLang="en-US" sz="1700" dirty="0"/>
              <a:t>EPA </a:t>
            </a:r>
            <a:r>
              <a:rPr lang="en-US" altLang="en-US" sz="1700" dirty="0" smtClean="0"/>
              <a:t>OSRTI, Team Lead Abandoned Mine Lands</a:t>
            </a:r>
          </a:p>
          <a:p>
            <a:r>
              <a:rPr lang="en-US" altLang="en-US" sz="1700" dirty="0"/>
              <a:t>John Hillenbrand, EPA Region 9, Mine Group Leader</a:t>
            </a:r>
          </a:p>
          <a:p>
            <a:endParaRPr lang="en-US" altLang="en-US" sz="1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algn="ctr" eaLnBrk="1" hangingPunct="1">
              <a:defRPr/>
            </a:pPr>
            <a:r>
              <a:rPr lang="en-US" dirty="0"/>
              <a:t>Dry Stack or Paste Tailings</a:t>
            </a:r>
          </a:p>
        </p:txBody>
      </p:sp>
      <p:sp>
        <p:nvSpPr>
          <p:cNvPr id="158723" name="Rectangle 3"/>
          <p:cNvSpPr>
            <a:spLocks noGrp="1" noChangeArrowheads="1"/>
          </p:cNvSpPr>
          <p:nvPr>
            <p:ph idx="1"/>
          </p:nvPr>
        </p:nvSpPr>
        <p:spPr>
          <a:xfrm>
            <a:off x="1524000" y="1524000"/>
            <a:ext cx="2819400" cy="5029200"/>
          </a:xfrm>
        </p:spPr>
        <p:txBody>
          <a:bodyPr/>
          <a:lstStyle/>
          <a:p>
            <a:pPr eaLnBrk="1" hangingPunct="1">
              <a:lnSpc>
                <a:spcPct val="80000"/>
              </a:lnSpc>
              <a:defRPr/>
            </a:pPr>
            <a:r>
              <a:rPr lang="en-US" dirty="0"/>
              <a:t>Tailings are thickened and filtered to reduce wastewater</a:t>
            </a:r>
          </a:p>
          <a:p>
            <a:pPr eaLnBrk="1" hangingPunct="1">
              <a:lnSpc>
                <a:spcPct val="80000"/>
              </a:lnSpc>
              <a:defRPr/>
            </a:pPr>
            <a:r>
              <a:rPr lang="en-US" dirty="0"/>
              <a:t>Stacked on liner</a:t>
            </a:r>
          </a:p>
        </p:txBody>
      </p:sp>
      <p:sp>
        <p:nvSpPr>
          <p:cNvPr id="10" name="Slide Number Placeholder 6"/>
          <p:cNvSpPr>
            <a:spLocks noGrp="1"/>
          </p:cNvSpPr>
          <p:nvPr>
            <p:ph type="sldNum" sz="quarter" idx="12"/>
          </p:nvPr>
        </p:nvSpPr>
        <p:spPr>
          <a:ln/>
        </p:spPr>
        <p:txBody>
          <a:bodyPr vert="horz" lIns="91440" tIns="45720" rIns="91440" bIns="45720" rtlCol="0" anchor="ctr"/>
          <a:lstStyle/>
          <a:p>
            <a:fld id="{4E63FC63-D98C-4570-BEBD-C3085B5C3E20}" type="slidenum">
              <a:rPr lang="en-US" altLang="en-US"/>
              <a:pPr/>
              <a:t>10</a:t>
            </a:fld>
            <a:endParaRPr lang="en-US" altLang="en-US"/>
          </a:p>
        </p:txBody>
      </p:sp>
      <p:pic>
        <p:nvPicPr>
          <p:cNvPr id="30725" name="Picture 4" descr="DSC_254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460875" y="1493838"/>
            <a:ext cx="4683125" cy="311626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726" name="AutoShape 11"/>
          <p:cNvSpPr>
            <a:spLocks noChangeArrowheads="1"/>
          </p:cNvSpPr>
          <p:nvPr/>
        </p:nvSpPr>
        <p:spPr bwMode="auto">
          <a:xfrm rot="10800000">
            <a:off x="1963994" y="4885966"/>
            <a:ext cx="4114800" cy="1295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6633"/>
          </a:solidFill>
          <a:ln w="9525">
            <a:solidFill>
              <a:schemeClr val="tx1"/>
            </a:solidFill>
            <a:miter lim="800000"/>
            <a:headEnd/>
            <a:tailEnd/>
          </a:ln>
        </p:spPr>
        <p:txBody>
          <a:bodyPr rot="10800000"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t>       Dry Tailings</a:t>
            </a:r>
          </a:p>
          <a:p>
            <a:pPr>
              <a:spcBef>
                <a:spcPct val="0"/>
              </a:spcBef>
              <a:buClrTx/>
              <a:buSzTx/>
              <a:buFontTx/>
              <a:buNone/>
            </a:pPr>
            <a:endParaRPr lang="en-US" altLang="en-US" sz="1800"/>
          </a:p>
        </p:txBody>
      </p:sp>
      <p:sp>
        <p:nvSpPr>
          <p:cNvPr id="30727" name="Rectangle 6"/>
          <p:cNvSpPr>
            <a:spLocks noChangeArrowheads="1"/>
          </p:cNvSpPr>
          <p:nvPr/>
        </p:nvSpPr>
        <p:spPr bwMode="auto">
          <a:xfrm>
            <a:off x="1506794" y="6181366"/>
            <a:ext cx="4953000" cy="228600"/>
          </a:xfrm>
          <a:prstGeom prst="rect">
            <a:avLst/>
          </a:prstGeom>
          <a:solidFill>
            <a:srgbClr val="808080"/>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800">
                <a:latin typeface="Arial" panose="020B0604020202020204" pitchFamily="34" charset="0"/>
              </a:rPr>
              <a:t>Liner</a:t>
            </a:r>
          </a:p>
        </p:txBody>
      </p:sp>
      <p:sp>
        <p:nvSpPr>
          <p:cNvPr id="30728" name="Oval 8"/>
          <p:cNvSpPr>
            <a:spLocks noChangeArrowheads="1"/>
          </p:cNvSpPr>
          <p:nvPr/>
        </p:nvSpPr>
        <p:spPr bwMode="auto">
          <a:xfrm>
            <a:off x="6916994" y="5952766"/>
            <a:ext cx="1828800" cy="609600"/>
          </a:xfrm>
          <a:prstGeom prst="ellipse">
            <a:avLst/>
          </a:prstGeom>
          <a:solidFill>
            <a:schemeClr val="hlink"/>
          </a:solidFill>
          <a:ln w="9525">
            <a:solidFill>
              <a:schemeClr val="tx1"/>
            </a:solidFill>
            <a:round/>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600">
                <a:latin typeface="Arial" panose="020B0604020202020204" pitchFamily="34" charset="0"/>
              </a:rPr>
              <a:t>Settling pond</a:t>
            </a:r>
          </a:p>
        </p:txBody>
      </p:sp>
      <p:sp>
        <p:nvSpPr>
          <p:cNvPr id="30729" name="AutoShape 9"/>
          <p:cNvSpPr>
            <a:spLocks noChangeArrowheads="1"/>
          </p:cNvSpPr>
          <p:nvPr/>
        </p:nvSpPr>
        <p:spPr bwMode="auto">
          <a:xfrm>
            <a:off x="6231194" y="6028966"/>
            <a:ext cx="838200" cy="257175"/>
          </a:xfrm>
          <a:prstGeom prst="rightArrow">
            <a:avLst>
              <a:gd name="adj1" fmla="val 50000"/>
              <a:gd name="adj2" fmla="val 81481"/>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p>
        </p:txBody>
      </p:sp>
      <p:sp>
        <p:nvSpPr>
          <p:cNvPr id="30730" name="Rectangle 11"/>
          <p:cNvSpPr>
            <a:spLocks noChangeArrowheads="1"/>
          </p:cNvSpPr>
          <p:nvPr/>
        </p:nvSpPr>
        <p:spPr bwMode="auto">
          <a:xfrm>
            <a:off x="6019800" y="1493837"/>
            <a:ext cx="3124200" cy="487544"/>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Pogo Mine, Alaska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rmAutofit/>
          </a:bodyPr>
          <a:lstStyle/>
          <a:p>
            <a:pPr algn="ctr" eaLnBrk="1" hangingPunct="1">
              <a:defRPr/>
            </a:pPr>
            <a:r>
              <a:rPr lang="en-US" sz="4000" dirty="0"/>
              <a:t>Tailings Dry Stack</a:t>
            </a:r>
          </a:p>
        </p:txBody>
      </p:sp>
      <p:sp>
        <p:nvSpPr>
          <p:cNvPr id="6" name="Slide Number Placeholder 5"/>
          <p:cNvSpPr>
            <a:spLocks noGrp="1"/>
          </p:cNvSpPr>
          <p:nvPr>
            <p:ph type="sldNum" sz="quarter" idx="12"/>
          </p:nvPr>
        </p:nvSpPr>
        <p:spPr>
          <a:ln/>
        </p:spPr>
        <p:txBody>
          <a:bodyPr vert="horz" lIns="91440" tIns="45720" rIns="91440" bIns="45720" rtlCol="0" anchor="ctr"/>
          <a:lstStyle/>
          <a:p>
            <a:fld id="{0B218974-C543-4EA4-B8DA-3397F3464656}" type="slidenum">
              <a:rPr lang="en-US" altLang="en-US"/>
              <a:pPr/>
              <a:t>11</a:t>
            </a:fld>
            <a:endParaRPr lang="en-US" altLang="en-US" dirty="0"/>
          </a:p>
        </p:txBody>
      </p:sp>
      <p:pic>
        <p:nvPicPr>
          <p:cNvPr id="31748" name="Picture 5" descr="050414 KGCMC 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5512" y="1447800"/>
            <a:ext cx="4884175" cy="366454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compacted tailings on dry stac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152" b="28788"/>
          <a:stretch/>
        </p:blipFill>
        <p:spPr>
          <a:xfrm>
            <a:off x="2030361" y="4218847"/>
            <a:ext cx="6531078" cy="256295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750" name="Rectangle 8"/>
          <p:cNvSpPr>
            <a:spLocks noChangeArrowheads="1"/>
          </p:cNvSpPr>
          <p:nvPr/>
        </p:nvSpPr>
        <p:spPr bwMode="auto">
          <a:xfrm>
            <a:off x="4343400" y="1447800"/>
            <a:ext cx="4724400" cy="5334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Greens Creek Mine, Alaska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algn="ctr" eaLnBrk="1" hangingPunct="1">
              <a:defRPr/>
            </a:pPr>
            <a:r>
              <a:rPr lang="en-US" dirty="0"/>
              <a:t>In-Lake Tailings Disposal</a:t>
            </a:r>
          </a:p>
        </p:txBody>
      </p:sp>
      <p:pic>
        <p:nvPicPr>
          <p:cNvPr id="32772" name="Picture 4" descr="DSC0118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530096"/>
            <a:ext cx="5376672" cy="403250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ln/>
        </p:spPr>
        <p:txBody>
          <a:bodyPr vert="horz" lIns="91440" tIns="45720" rIns="91440" bIns="45720" rtlCol="0" anchor="ctr"/>
          <a:lstStyle/>
          <a:p>
            <a:fld id="{123084CA-A911-4444-853C-D4748E143BC0}" type="slidenum">
              <a:rPr lang="en-US" altLang="en-US"/>
              <a:pPr/>
              <a:t>12</a:t>
            </a:fld>
            <a:endParaRPr lang="en-US" altLang="en-US" dirty="0"/>
          </a:p>
        </p:txBody>
      </p:sp>
      <p:pic>
        <p:nvPicPr>
          <p:cNvPr id="327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534" y="1530096"/>
            <a:ext cx="2490756" cy="373380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p:cNvSpPr>
            <a:spLocks noChangeArrowheads="1"/>
          </p:cNvSpPr>
          <p:nvPr/>
        </p:nvSpPr>
        <p:spPr bwMode="auto">
          <a:xfrm>
            <a:off x="1219200" y="1530096"/>
            <a:ext cx="4495800" cy="6096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Kensington Mine, Alaska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algn="ctr" eaLnBrk="1" hangingPunct="1">
              <a:defRPr/>
            </a:pPr>
            <a:r>
              <a:rPr lang="en-US" dirty="0"/>
              <a:t>Technical Issues for Dams</a:t>
            </a:r>
          </a:p>
        </p:txBody>
      </p:sp>
      <p:sp>
        <p:nvSpPr>
          <p:cNvPr id="181251" name="Rectangle 3"/>
          <p:cNvSpPr>
            <a:spLocks noGrp="1" noChangeArrowheads="1"/>
          </p:cNvSpPr>
          <p:nvPr>
            <p:ph idx="1"/>
          </p:nvPr>
        </p:nvSpPr>
        <p:spPr/>
        <p:txBody>
          <a:bodyPr/>
          <a:lstStyle/>
          <a:p>
            <a:pPr eaLnBrk="1" hangingPunct="1">
              <a:defRPr/>
            </a:pPr>
            <a:r>
              <a:rPr lang="en-US" dirty="0"/>
              <a:t>Site location and hazard potential</a:t>
            </a:r>
          </a:p>
          <a:p>
            <a:pPr eaLnBrk="1" hangingPunct="1">
              <a:defRPr/>
            </a:pPr>
            <a:r>
              <a:rPr lang="en-US" dirty="0"/>
              <a:t>Geology and seismicity</a:t>
            </a:r>
          </a:p>
          <a:p>
            <a:pPr eaLnBrk="1" hangingPunct="1">
              <a:defRPr/>
            </a:pPr>
            <a:r>
              <a:rPr lang="en-US" dirty="0"/>
              <a:t>Hydrology and hydraulics </a:t>
            </a:r>
          </a:p>
          <a:p>
            <a:pPr eaLnBrk="1" hangingPunct="1">
              <a:defRPr/>
            </a:pPr>
            <a:r>
              <a:rPr lang="en-US" dirty="0"/>
              <a:t>Structural integrity and slope stability</a:t>
            </a:r>
          </a:p>
          <a:p>
            <a:pPr eaLnBrk="1" hangingPunct="1">
              <a:defRPr/>
            </a:pPr>
            <a:r>
              <a:rPr lang="en-US" dirty="0"/>
              <a:t>Seepage control</a:t>
            </a:r>
          </a:p>
          <a:p>
            <a:pPr eaLnBrk="1" hangingPunct="1">
              <a:defRPr/>
            </a:pPr>
            <a:r>
              <a:rPr lang="en-US" dirty="0"/>
              <a:t>Operations and maintenance</a:t>
            </a:r>
          </a:p>
          <a:p>
            <a:pPr eaLnBrk="1" hangingPunct="1">
              <a:defRPr/>
            </a:pPr>
            <a:r>
              <a:rPr lang="en-US" dirty="0"/>
              <a:t>Emergency contingency planning</a:t>
            </a:r>
          </a:p>
          <a:p>
            <a:pPr eaLnBrk="1" hangingPunct="1">
              <a:defRPr/>
            </a:pPr>
            <a:endParaRPr lang="en-US" sz="2800" dirty="0"/>
          </a:p>
        </p:txBody>
      </p:sp>
      <p:sp>
        <p:nvSpPr>
          <p:cNvPr id="4" name="Slide Number Placeholder 5"/>
          <p:cNvSpPr>
            <a:spLocks noGrp="1"/>
          </p:cNvSpPr>
          <p:nvPr>
            <p:ph type="sldNum" sz="quarter" idx="12"/>
          </p:nvPr>
        </p:nvSpPr>
        <p:spPr>
          <a:ln/>
        </p:spPr>
        <p:txBody>
          <a:bodyPr vert="horz" lIns="91440" tIns="45720" rIns="91440" bIns="45720" rtlCol="0" anchor="ctr"/>
          <a:lstStyle/>
          <a:p>
            <a:fld id="{F44F5B8E-DBEF-45D5-AF14-93F80A79733F}" type="slidenum">
              <a:rPr lang="en-US" altLang="en-US"/>
              <a:pPr/>
              <a:t>13</a:t>
            </a:fld>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05234"/>
            <a:ext cx="7086600" cy="970732"/>
          </a:xfrm>
        </p:spPr>
        <p:txBody>
          <a:bodyPr>
            <a:normAutofit fontScale="90000"/>
          </a:bodyPr>
          <a:lstStyle/>
          <a:p>
            <a:r>
              <a:rPr lang="en-US" dirty="0" smtClean="0"/>
              <a:t>Mount </a:t>
            </a:r>
            <a:r>
              <a:rPr lang="en-US" dirty="0" err="1"/>
              <a:t>Polley</a:t>
            </a:r>
            <a:r>
              <a:rPr lang="en-US" dirty="0"/>
              <a:t> </a:t>
            </a:r>
            <a:r>
              <a:rPr lang="en-US" dirty="0" smtClean="0"/>
              <a:t>Dam Failure</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rotWithShape="1">
          <a:blip r:embed="rId3"/>
          <a:srcRect l="21583" t="31477" r="22202" b="17474"/>
          <a:stretch/>
        </p:blipFill>
        <p:spPr bwMode="auto">
          <a:xfrm>
            <a:off x="1371600" y="1600200"/>
            <a:ext cx="7467600" cy="4343400"/>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509462E9-625C-433A-BC7E-8CC30B94BA1D}" type="slidenum">
              <a:rPr lang="en-US" smtClean="0"/>
              <a:pPr/>
              <a:t>14</a:t>
            </a:fld>
            <a:endParaRPr lang="en-US" dirty="0"/>
          </a:p>
        </p:txBody>
      </p:sp>
    </p:spTree>
    <p:extLst>
      <p:ext uri="{BB962C8B-B14F-4D97-AF65-F5344CB8AC3E}">
        <p14:creationId xmlns:p14="http://schemas.microsoft.com/office/powerpoint/2010/main" val="1377122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ChangeArrowheads="1"/>
          </p:cNvSpPr>
          <p:nvPr>
            <p:ph type="title"/>
          </p:nvPr>
        </p:nvSpPr>
        <p:spPr>
          <a:xfrm>
            <a:off x="1828800" y="990600"/>
            <a:ext cx="7162800" cy="926711"/>
          </a:xfrm>
        </p:spPr>
        <p:txBody>
          <a:bodyPr>
            <a:normAutofit/>
          </a:bodyPr>
          <a:lstStyle/>
          <a:p>
            <a:pPr eaLnBrk="1" hangingPunct="1">
              <a:defRPr/>
            </a:pPr>
            <a:r>
              <a:rPr lang="en-US" altLang="en-US" sz="4000" dirty="0"/>
              <a:t>Environmental </a:t>
            </a:r>
            <a:r>
              <a:rPr lang="en-US" altLang="en-US" sz="4000" dirty="0" smtClean="0"/>
              <a:t>Concerns</a:t>
            </a:r>
            <a:endParaRPr lang="en-US" altLang="en-US" sz="4000" dirty="0"/>
          </a:p>
        </p:txBody>
      </p:sp>
      <p:sp>
        <p:nvSpPr>
          <p:cNvPr id="4" name="Rectangle 6"/>
          <p:cNvSpPr>
            <a:spLocks noGrp="1" noChangeArrowheads="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5039A69B-DDFE-4F09-8E37-DA5D4031C0F7}" type="slidenum">
              <a:rPr lang="en-US" altLang="en-US" smtClean="0">
                <a:latin typeface="Arial" panose="020B0604020202020204" pitchFamily="34" charset="0"/>
              </a:rPr>
              <a:pPr eaLnBrk="1" hangingPunct="1">
                <a:defRPr/>
              </a:pPr>
              <a:t>15</a:t>
            </a:fld>
            <a:endParaRPr lang="en-US" altLang="en-US">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895600"/>
            <a:ext cx="7620000" cy="3886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algn="ctr" eaLnBrk="1" hangingPunct="1">
              <a:defRPr/>
            </a:pPr>
            <a:r>
              <a:rPr lang="en-US" dirty="0"/>
              <a:t>Potential Environmental </a:t>
            </a:r>
            <a:br>
              <a:rPr lang="en-US" dirty="0"/>
            </a:br>
            <a:r>
              <a:rPr lang="en-US" dirty="0" smtClean="0"/>
              <a:t>Concerns</a:t>
            </a:r>
            <a:endParaRPr lang="en-US" dirty="0"/>
          </a:p>
        </p:txBody>
      </p:sp>
      <p:sp>
        <p:nvSpPr>
          <p:cNvPr id="27653" name="Rectangle 5"/>
          <p:cNvSpPr>
            <a:spLocks noGrp="1" noChangeArrowheads="1"/>
          </p:cNvSpPr>
          <p:nvPr>
            <p:ph idx="1"/>
          </p:nvPr>
        </p:nvSpPr>
        <p:spPr/>
        <p:txBody>
          <a:bodyPr/>
          <a:lstStyle/>
          <a:p>
            <a:pPr eaLnBrk="1" hangingPunct="1">
              <a:defRPr/>
            </a:pPr>
            <a:r>
              <a:rPr lang="en-US" sz="2800" dirty="0"/>
              <a:t>Groundwater</a:t>
            </a:r>
          </a:p>
          <a:p>
            <a:pPr eaLnBrk="1" hangingPunct="1">
              <a:defRPr/>
            </a:pPr>
            <a:r>
              <a:rPr lang="en-US" sz="2800" dirty="0"/>
              <a:t>Surface water</a:t>
            </a:r>
          </a:p>
          <a:p>
            <a:pPr eaLnBrk="1" hangingPunct="1">
              <a:defRPr/>
            </a:pPr>
            <a:r>
              <a:rPr lang="en-US" sz="2800" dirty="0"/>
              <a:t>Soil </a:t>
            </a:r>
          </a:p>
          <a:p>
            <a:pPr eaLnBrk="1" hangingPunct="1">
              <a:defRPr/>
            </a:pPr>
            <a:r>
              <a:rPr lang="en-US" sz="2800" dirty="0"/>
              <a:t>Vegetation</a:t>
            </a:r>
          </a:p>
          <a:p>
            <a:pPr eaLnBrk="1" hangingPunct="1">
              <a:defRPr/>
            </a:pPr>
            <a:r>
              <a:rPr lang="en-US" sz="2800" dirty="0"/>
              <a:t>Habitat – aquatic and uplands</a:t>
            </a:r>
          </a:p>
          <a:p>
            <a:pPr eaLnBrk="1" hangingPunct="1">
              <a:defRPr/>
            </a:pPr>
            <a:r>
              <a:rPr lang="en-US" sz="2800" dirty="0"/>
              <a:t>Air</a:t>
            </a:r>
          </a:p>
          <a:p>
            <a:pPr eaLnBrk="1" hangingPunct="1">
              <a:defRPr/>
            </a:pPr>
            <a:endParaRPr lang="en-US" sz="2000" dirty="0"/>
          </a:p>
          <a:p>
            <a:pPr eaLnBrk="1" hangingPunct="1">
              <a:defRPr/>
            </a:pPr>
            <a:r>
              <a:rPr lang="en-US" sz="2800" dirty="0"/>
              <a:t>How do physical, chemical and biological changes </a:t>
            </a:r>
            <a:r>
              <a:rPr lang="en-US" sz="2800" dirty="0" smtClean="0"/>
              <a:t>affect human health and the environment?</a:t>
            </a:r>
            <a:endParaRPr lang="en-US" sz="2800" dirty="0"/>
          </a:p>
        </p:txBody>
      </p:sp>
      <p:sp>
        <p:nvSpPr>
          <p:cNvPr id="5" name="Slide Number Placeholder 3"/>
          <p:cNvSpPr>
            <a:spLocks noGrp="1"/>
          </p:cNvSpPr>
          <p:nvPr>
            <p:ph type="sldNum" sz="quarter" idx="12"/>
          </p:nvPr>
        </p:nvSpPr>
        <p:spPr>
          <a:ln/>
        </p:spPr>
        <p:txBody>
          <a:bodyPr vert="horz" lIns="91440" tIns="45720" rIns="91440" bIns="45720" rtlCol="0" anchor="ctr"/>
          <a:lstStyle/>
          <a:p>
            <a:fld id="{4F32A590-E1F5-4FE3-9E8B-B1946CC1813A}" type="slidenum">
              <a:rPr lang="en-US" altLang="en-US"/>
              <a:pPr/>
              <a:t>16</a:t>
            </a:fld>
            <a:endParaRPr lang="en-US" altLang="en-US" dirty="0"/>
          </a:p>
        </p:txBody>
      </p:sp>
      <p:sp>
        <p:nvSpPr>
          <p:cNvPr id="4"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40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nchorCtr="1">
            <a:normAutofit fontScale="90000"/>
          </a:bodyPr>
          <a:lstStyle/>
          <a:p>
            <a:pPr algn="ctr" eaLnBrk="1" hangingPunct="1">
              <a:defRPr/>
            </a:pPr>
            <a:r>
              <a:rPr lang="en-US" sz="4000" dirty="0"/>
              <a:t>Surface Water and                          Groundwater Concerns</a:t>
            </a:r>
          </a:p>
        </p:txBody>
      </p:sp>
      <p:sp>
        <p:nvSpPr>
          <p:cNvPr id="797699" name="Rectangle 3"/>
          <p:cNvSpPr>
            <a:spLocks noGrp="1" noChangeArrowheads="1"/>
          </p:cNvSpPr>
          <p:nvPr>
            <p:ph idx="1"/>
          </p:nvPr>
        </p:nvSpPr>
        <p:spPr/>
        <p:txBody>
          <a:bodyPr/>
          <a:lstStyle/>
          <a:p>
            <a:pPr eaLnBrk="1" hangingPunct="1">
              <a:defRPr/>
            </a:pPr>
            <a:r>
              <a:rPr lang="en-US" dirty="0"/>
              <a:t>Sources:</a:t>
            </a:r>
          </a:p>
          <a:p>
            <a:pPr lvl="1" eaLnBrk="1" hangingPunct="1">
              <a:defRPr/>
            </a:pPr>
            <a:r>
              <a:rPr lang="en-US" sz="2800" dirty="0"/>
              <a:t>Underground mine </a:t>
            </a:r>
            <a:r>
              <a:rPr lang="en-US" sz="2800" dirty="0" smtClean="0"/>
              <a:t>water</a:t>
            </a:r>
            <a:endParaRPr lang="en-US" sz="2800" dirty="0"/>
          </a:p>
          <a:p>
            <a:pPr lvl="1" eaLnBrk="1" hangingPunct="1">
              <a:defRPr/>
            </a:pPr>
            <a:r>
              <a:rPr lang="en-US" sz="2800" dirty="0"/>
              <a:t>Open pit mine </a:t>
            </a:r>
            <a:r>
              <a:rPr lang="en-US" sz="2800" dirty="0" smtClean="0"/>
              <a:t>water</a:t>
            </a:r>
            <a:endParaRPr lang="en-US" sz="2800" dirty="0"/>
          </a:p>
          <a:p>
            <a:pPr lvl="1" eaLnBrk="1" hangingPunct="1">
              <a:defRPr/>
            </a:pPr>
            <a:r>
              <a:rPr lang="en-US" sz="2800" dirty="0"/>
              <a:t>Seepage/runoff from waste </a:t>
            </a:r>
            <a:r>
              <a:rPr lang="en-US" sz="2800" dirty="0" smtClean="0"/>
              <a:t>rock &amp; </a:t>
            </a:r>
            <a:r>
              <a:rPr lang="en-US" sz="2800" dirty="0"/>
              <a:t>tailings disposal sites</a:t>
            </a:r>
          </a:p>
          <a:p>
            <a:pPr lvl="1" eaLnBrk="1" hangingPunct="1">
              <a:defRPr/>
            </a:pPr>
            <a:r>
              <a:rPr lang="en-US" sz="2800" dirty="0"/>
              <a:t>Sedimentation/erosion from waste and tailings disposal</a:t>
            </a:r>
          </a:p>
          <a:p>
            <a:pPr lvl="1" eaLnBrk="1" hangingPunct="1">
              <a:defRPr/>
            </a:pPr>
            <a:r>
              <a:rPr lang="en-US" sz="2800" dirty="0"/>
              <a:t>Discharges and chemical releases from processing operations</a:t>
            </a:r>
          </a:p>
        </p:txBody>
      </p:sp>
      <p:sp>
        <p:nvSpPr>
          <p:cNvPr id="2" name="Slide Number Placeholder 1"/>
          <p:cNvSpPr>
            <a:spLocks noGrp="1"/>
          </p:cNvSpPr>
          <p:nvPr>
            <p:ph type="sldNum" sz="quarter" idx="12"/>
          </p:nvPr>
        </p:nvSpPr>
        <p:spPr/>
        <p:txBody>
          <a:bodyPr/>
          <a:lstStyle/>
          <a:p>
            <a:fld id="{509462E9-625C-433A-BC7E-8CC30B94BA1D}"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nchorCtr="1">
            <a:normAutofit fontScale="90000"/>
          </a:bodyPr>
          <a:lstStyle/>
          <a:p>
            <a:pPr algn="ctr" eaLnBrk="1" hangingPunct="1">
              <a:defRPr/>
            </a:pPr>
            <a:r>
              <a:rPr lang="en-US" sz="4000" dirty="0"/>
              <a:t>Surface Water and </a:t>
            </a:r>
            <a:br>
              <a:rPr lang="en-US" sz="4000" dirty="0"/>
            </a:br>
            <a:r>
              <a:rPr lang="en-US" sz="4000" dirty="0"/>
              <a:t>Groundwater Concerns </a:t>
            </a:r>
          </a:p>
        </p:txBody>
      </p:sp>
      <p:sp>
        <p:nvSpPr>
          <p:cNvPr id="836611" name="Rectangle 3"/>
          <p:cNvSpPr>
            <a:spLocks noGrp="1" noChangeArrowheads="1"/>
          </p:cNvSpPr>
          <p:nvPr>
            <p:ph idx="1"/>
          </p:nvPr>
        </p:nvSpPr>
        <p:spPr>
          <a:xfrm>
            <a:off x="1219200" y="1523999"/>
            <a:ext cx="7315200" cy="5029200"/>
          </a:xfrm>
        </p:spPr>
        <p:txBody>
          <a:bodyPr/>
          <a:lstStyle/>
          <a:p>
            <a:pPr eaLnBrk="1" hangingPunct="1">
              <a:defRPr/>
            </a:pPr>
            <a:r>
              <a:rPr lang="en-US" altLang="en-US" dirty="0"/>
              <a:t>Contaminants:</a:t>
            </a:r>
          </a:p>
          <a:p>
            <a:pPr lvl="1" eaLnBrk="1" hangingPunct="1">
              <a:spcAft>
                <a:spcPts val="1200"/>
              </a:spcAft>
              <a:defRPr/>
            </a:pPr>
            <a:r>
              <a:rPr lang="en-US" altLang="en-US" dirty="0"/>
              <a:t>Acid rock drainage: acid, metals (iron, lead, zinc, copper, cadmium, mercury)</a:t>
            </a:r>
          </a:p>
          <a:p>
            <a:pPr lvl="1" eaLnBrk="1" hangingPunct="1">
              <a:spcAft>
                <a:spcPts val="1200"/>
              </a:spcAft>
              <a:defRPr/>
            </a:pPr>
            <a:r>
              <a:rPr lang="en-US" altLang="en-US" dirty="0"/>
              <a:t>Neutral or alkaline drainage: selenium, arsenic, manganese, nitrates</a:t>
            </a:r>
          </a:p>
          <a:p>
            <a:pPr lvl="1" eaLnBrk="1" hangingPunct="1">
              <a:defRPr/>
            </a:pPr>
            <a:r>
              <a:rPr lang="en-US" altLang="en-US" dirty="0"/>
              <a:t>Chemicals used in mineral processing such as  acids and cyanide</a:t>
            </a:r>
          </a:p>
          <a:p>
            <a:pPr eaLnBrk="1" hangingPunct="1">
              <a:defRPr/>
            </a:pPr>
            <a:endParaRPr lang="en-US" altLang="en-US" dirty="0"/>
          </a:p>
        </p:txBody>
      </p:sp>
      <p:sp>
        <p:nvSpPr>
          <p:cNvPr id="6" name="Slide Number Placeholder 3"/>
          <p:cNvSpPr>
            <a:spLocks noGrp="1"/>
          </p:cNvSpPr>
          <p:nvPr>
            <p:ph type="sldNum" sz="quarter" idx="12"/>
          </p:nvPr>
        </p:nvSpPr>
        <p:spPr/>
        <p:txBody>
          <a:bodyPr vert="horz" lIns="91440" tIns="45720" rIns="91440" bIns="45720" rtlCol="0" anchor="ctr"/>
          <a:lstStyle/>
          <a:p>
            <a:fld id="{BC0E6E86-FD16-4957-8615-721F02333187}" type="slidenum">
              <a:rPr lang="en-US" altLang="en-US"/>
              <a:pPr/>
              <a:t>18</a:t>
            </a:fld>
            <a:endParaRPr lang="en-US" alt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7" name="Picture 6"/>
          <p:cNvPicPr/>
          <p:nvPr/>
        </p:nvPicPr>
        <p:blipFill rotWithShape="1">
          <a:blip r:embed="rId2"/>
          <a:srcRect l="2456" t="27689" r="41301" b="29675"/>
          <a:stretch/>
        </p:blipFill>
        <p:spPr bwMode="auto">
          <a:xfrm>
            <a:off x="4038600" y="4419600"/>
            <a:ext cx="4191000" cy="2133599"/>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nchorCtr="1"/>
          <a:lstStyle/>
          <a:p>
            <a:pPr algn="ctr" eaLnBrk="1" hangingPunct="1">
              <a:defRPr/>
            </a:pPr>
            <a:r>
              <a:rPr lang="en-US" dirty="0"/>
              <a:t>Acid Rock Drainage (ARD)</a:t>
            </a:r>
          </a:p>
        </p:txBody>
      </p:sp>
      <p:sp>
        <p:nvSpPr>
          <p:cNvPr id="799747" name="Rectangle 3"/>
          <p:cNvSpPr>
            <a:spLocks noGrp="1" noChangeArrowheads="1"/>
          </p:cNvSpPr>
          <p:nvPr>
            <p:ph idx="1"/>
          </p:nvPr>
        </p:nvSpPr>
        <p:spPr/>
        <p:txBody>
          <a:bodyPr/>
          <a:lstStyle/>
          <a:p>
            <a:pPr eaLnBrk="1" hangingPunct="1">
              <a:lnSpc>
                <a:spcPct val="90000"/>
              </a:lnSpc>
              <a:defRPr/>
            </a:pPr>
            <a:r>
              <a:rPr lang="en-US" dirty="0"/>
              <a:t>Generated when metal sulfide minerals are exposed to air and water</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ARD contains dissolved metals from ore, waste rock, </a:t>
            </a:r>
            <a:r>
              <a:rPr lang="en-US" dirty="0" smtClean="0"/>
              <a:t>tailings</a:t>
            </a:r>
          </a:p>
          <a:p>
            <a:pPr eaLnBrk="1" hangingPunct="1">
              <a:lnSpc>
                <a:spcPct val="90000"/>
              </a:lnSpc>
              <a:defRPr/>
            </a:pPr>
            <a:endParaRPr lang="en-US" dirty="0" smtClean="0"/>
          </a:p>
          <a:p>
            <a:pPr eaLnBrk="1" hangingPunct="1">
              <a:lnSpc>
                <a:spcPct val="90000"/>
              </a:lnSpc>
              <a:defRPr/>
            </a:pPr>
            <a:endParaRPr lang="en-US" dirty="0"/>
          </a:p>
          <a:p>
            <a:pPr eaLnBrk="1" hangingPunct="1">
              <a:lnSpc>
                <a:spcPct val="90000"/>
              </a:lnSpc>
              <a:defRPr/>
            </a:pPr>
            <a:endParaRPr lang="en-US" dirty="0" smtClean="0"/>
          </a:p>
          <a:p>
            <a:pPr eaLnBrk="1" hangingPunct="1">
              <a:lnSpc>
                <a:spcPct val="90000"/>
              </a:lnSpc>
              <a:defRPr/>
            </a:pPr>
            <a:endParaRPr lang="en-US" dirty="0"/>
          </a:p>
        </p:txBody>
      </p:sp>
      <p:sp>
        <p:nvSpPr>
          <p:cNvPr id="38918" name="Text Box 6"/>
          <p:cNvSpPr txBox="1">
            <a:spLocks noChangeArrowheads="1"/>
          </p:cNvSpPr>
          <p:nvPr/>
        </p:nvSpPr>
        <p:spPr bwMode="auto">
          <a:xfrm>
            <a:off x="1638300" y="4219697"/>
            <a:ext cx="73152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AutoNum type="arabicParenBoth"/>
            </a:pPr>
            <a:r>
              <a:rPr lang="en-US" altLang="en-US" sz="1800" dirty="0">
                <a:solidFill>
                  <a:srgbClr val="000000"/>
                </a:solidFill>
              </a:rPr>
              <a:t>FeS</a:t>
            </a:r>
            <a:r>
              <a:rPr lang="en-US" altLang="en-US" sz="1800" baseline="-10000" dirty="0">
                <a:solidFill>
                  <a:srgbClr val="000000"/>
                </a:solidFill>
              </a:rPr>
              <a:t>2</a:t>
            </a:r>
            <a:r>
              <a:rPr lang="en-US" altLang="en-US" sz="1800" dirty="0">
                <a:solidFill>
                  <a:srgbClr val="000000"/>
                </a:solidFill>
                <a:sym typeface="Wingdings" panose="05000000000000000000" pitchFamily="2" charset="2"/>
              </a:rPr>
              <a:t> + 15/4 </a:t>
            </a:r>
            <a:r>
              <a:rPr lang="en-US" altLang="en-US" sz="1800" dirty="0">
                <a:solidFill>
                  <a:srgbClr val="000000"/>
                </a:solidFill>
              </a:rPr>
              <a:t>O</a:t>
            </a:r>
            <a:r>
              <a:rPr lang="en-US" altLang="en-US" sz="1800" baseline="-10000" dirty="0">
                <a:solidFill>
                  <a:srgbClr val="000000"/>
                </a:solidFill>
              </a:rPr>
              <a:t>2</a:t>
            </a:r>
            <a:r>
              <a:rPr lang="en-US" altLang="en-US" sz="1800" dirty="0">
                <a:solidFill>
                  <a:srgbClr val="000000"/>
                </a:solidFill>
                <a:sym typeface="Wingdings" panose="05000000000000000000" pitchFamily="2" charset="2"/>
              </a:rPr>
              <a:t> + 7/2 H</a:t>
            </a:r>
            <a:r>
              <a:rPr lang="en-US" altLang="en-US" sz="1800" baseline="-10000" dirty="0">
                <a:solidFill>
                  <a:srgbClr val="000000"/>
                </a:solidFill>
                <a:sym typeface="Wingdings" panose="05000000000000000000" pitchFamily="2" charset="2"/>
              </a:rPr>
              <a:t>2</a:t>
            </a:r>
            <a:r>
              <a:rPr lang="en-US" altLang="en-US" sz="1800" dirty="0">
                <a:solidFill>
                  <a:srgbClr val="000000"/>
                </a:solidFill>
                <a:sym typeface="Wingdings" panose="05000000000000000000" pitchFamily="2" charset="2"/>
              </a:rPr>
              <a:t>O  2 H</a:t>
            </a:r>
            <a:r>
              <a:rPr lang="en-US" altLang="en-US" sz="1800" baseline="-10000" dirty="0">
                <a:solidFill>
                  <a:srgbClr val="000000"/>
                </a:solidFill>
                <a:sym typeface="Wingdings" panose="05000000000000000000" pitchFamily="2" charset="2"/>
              </a:rPr>
              <a:t>2</a:t>
            </a:r>
            <a:r>
              <a:rPr lang="en-US" altLang="en-US" sz="1800" dirty="0">
                <a:solidFill>
                  <a:srgbClr val="000000"/>
                </a:solidFill>
                <a:sym typeface="Wingdings" panose="05000000000000000000" pitchFamily="2" charset="2"/>
              </a:rPr>
              <a:t>SO</a:t>
            </a:r>
            <a:r>
              <a:rPr lang="en-US" altLang="en-US" sz="1800" baseline="-10000" dirty="0">
                <a:solidFill>
                  <a:srgbClr val="000000"/>
                </a:solidFill>
                <a:sym typeface="Wingdings" panose="05000000000000000000" pitchFamily="2" charset="2"/>
              </a:rPr>
              <a:t>4</a:t>
            </a:r>
            <a:r>
              <a:rPr lang="en-US" altLang="en-US" sz="1800" dirty="0">
                <a:solidFill>
                  <a:srgbClr val="000000"/>
                </a:solidFill>
                <a:sym typeface="Wingdings" panose="05000000000000000000" pitchFamily="2" charset="2"/>
              </a:rPr>
              <a:t> + Fe(OH)</a:t>
            </a:r>
            <a:r>
              <a:rPr lang="en-US" altLang="en-US" sz="1800" baseline="-10000" dirty="0">
                <a:solidFill>
                  <a:srgbClr val="000000"/>
                </a:solidFill>
                <a:sym typeface="Wingdings" panose="05000000000000000000" pitchFamily="2" charset="2"/>
              </a:rPr>
              <a:t>3</a:t>
            </a:r>
            <a:r>
              <a:rPr lang="en-US" altLang="en-US" sz="1800" baseline="30000" dirty="0">
                <a:solidFill>
                  <a:srgbClr val="000000"/>
                </a:solidFill>
                <a:sym typeface="Wingdings" panose="05000000000000000000" pitchFamily="2" charset="2"/>
              </a:rPr>
              <a:t> </a:t>
            </a:r>
            <a:endParaRPr lang="en-US" altLang="en-US" sz="1800" dirty="0">
              <a:solidFill>
                <a:srgbClr val="000000"/>
              </a:solidFill>
            </a:endParaRPr>
          </a:p>
          <a:p>
            <a:pPr>
              <a:spcBef>
                <a:spcPct val="50000"/>
              </a:spcBef>
              <a:buClrTx/>
              <a:buSzTx/>
              <a:buFontTx/>
              <a:buAutoNum type="arabicParenBoth"/>
            </a:pPr>
            <a:r>
              <a:rPr lang="en-US" altLang="en-US" sz="1800" dirty="0">
                <a:solidFill>
                  <a:srgbClr val="000000"/>
                </a:solidFill>
              </a:rPr>
              <a:t>Fe</a:t>
            </a:r>
            <a:r>
              <a:rPr lang="en-US" altLang="en-US" sz="1800" baseline="30000" dirty="0">
                <a:solidFill>
                  <a:srgbClr val="000000"/>
                </a:solidFill>
              </a:rPr>
              <a:t>+2</a:t>
            </a:r>
            <a:r>
              <a:rPr lang="en-US" altLang="en-US" sz="1800" dirty="0">
                <a:solidFill>
                  <a:srgbClr val="000000"/>
                </a:solidFill>
              </a:rPr>
              <a:t> + ¼ O</a:t>
            </a:r>
            <a:r>
              <a:rPr lang="en-US" altLang="en-US" sz="1800" baseline="-10000" dirty="0">
                <a:solidFill>
                  <a:srgbClr val="000000"/>
                </a:solidFill>
              </a:rPr>
              <a:t>2 </a:t>
            </a:r>
            <a:r>
              <a:rPr lang="en-US" altLang="en-US" sz="1800" dirty="0">
                <a:solidFill>
                  <a:srgbClr val="000000"/>
                </a:solidFill>
              </a:rPr>
              <a:t>+ H</a:t>
            </a:r>
            <a:r>
              <a:rPr lang="en-US" altLang="en-US" sz="1800" baseline="30000" dirty="0">
                <a:solidFill>
                  <a:srgbClr val="000000"/>
                </a:solidFill>
              </a:rPr>
              <a:t>+</a:t>
            </a:r>
            <a:r>
              <a:rPr lang="en-US" altLang="en-US" sz="1800" dirty="0">
                <a:solidFill>
                  <a:srgbClr val="000000"/>
                </a:solidFill>
              </a:rPr>
              <a:t> </a:t>
            </a:r>
            <a:r>
              <a:rPr lang="en-US" altLang="en-US" sz="1800" dirty="0">
                <a:solidFill>
                  <a:srgbClr val="000000"/>
                </a:solidFill>
                <a:sym typeface="Wingdings" panose="05000000000000000000" pitchFamily="2" charset="2"/>
              </a:rPr>
              <a:t> Fe</a:t>
            </a:r>
            <a:r>
              <a:rPr lang="en-US" altLang="en-US" sz="1800" baseline="30000" dirty="0">
                <a:solidFill>
                  <a:srgbClr val="000000"/>
                </a:solidFill>
                <a:sym typeface="Wingdings" panose="05000000000000000000" pitchFamily="2" charset="2"/>
              </a:rPr>
              <a:t>+3</a:t>
            </a:r>
            <a:r>
              <a:rPr lang="en-US" altLang="en-US" sz="1800" dirty="0">
                <a:solidFill>
                  <a:srgbClr val="000000"/>
                </a:solidFill>
                <a:sym typeface="Wingdings" panose="05000000000000000000" pitchFamily="2" charset="2"/>
              </a:rPr>
              <a:t> + ½ H</a:t>
            </a:r>
            <a:r>
              <a:rPr lang="en-US" altLang="en-US" sz="1800" baseline="-10000" dirty="0">
                <a:solidFill>
                  <a:srgbClr val="000000"/>
                </a:solidFill>
                <a:sym typeface="Wingdings" panose="05000000000000000000" pitchFamily="2" charset="2"/>
              </a:rPr>
              <a:t>2</a:t>
            </a:r>
            <a:r>
              <a:rPr lang="en-US" altLang="en-US" sz="1800" dirty="0">
                <a:solidFill>
                  <a:srgbClr val="000000"/>
                </a:solidFill>
                <a:sym typeface="Wingdings" panose="05000000000000000000" pitchFamily="2" charset="2"/>
              </a:rPr>
              <a:t>O</a:t>
            </a:r>
          </a:p>
          <a:p>
            <a:pPr>
              <a:spcBef>
                <a:spcPct val="50000"/>
              </a:spcBef>
              <a:buClrTx/>
              <a:buSzTx/>
              <a:buFontTx/>
              <a:buAutoNum type="arabicParenBoth"/>
            </a:pPr>
            <a:r>
              <a:rPr lang="en-US" altLang="en-US" sz="1800" dirty="0">
                <a:solidFill>
                  <a:srgbClr val="000000"/>
                </a:solidFill>
              </a:rPr>
              <a:t> </a:t>
            </a:r>
            <a:r>
              <a:rPr lang="en-US" altLang="en-US" sz="1800" dirty="0">
                <a:solidFill>
                  <a:srgbClr val="000000"/>
                </a:solidFill>
                <a:sym typeface="Wingdings" panose="05000000000000000000" pitchFamily="2" charset="2"/>
              </a:rPr>
              <a:t>Fe</a:t>
            </a:r>
            <a:r>
              <a:rPr lang="en-US" altLang="en-US" sz="1800" baseline="30000" dirty="0">
                <a:solidFill>
                  <a:srgbClr val="000000"/>
                </a:solidFill>
                <a:sym typeface="Wingdings" panose="05000000000000000000" pitchFamily="2" charset="2"/>
              </a:rPr>
              <a:t>+3 </a:t>
            </a:r>
            <a:r>
              <a:rPr lang="en-US" altLang="en-US" sz="1800" dirty="0">
                <a:solidFill>
                  <a:srgbClr val="000000"/>
                </a:solidFill>
                <a:sym typeface="Wingdings" panose="05000000000000000000" pitchFamily="2" charset="2"/>
              </a:rPr>
              <a:t>+ 3 H</a:t>
            </a:r>
            <a:r>
              <a:rPr lang="en-US" altLang="en-US" sz="1800" baseline="-10000" dirty="0">
                <a:solidFill>
                  <a:srgbClr val="000000"/>
                </a:solidFill>
                <a:sym typeface="Wingdings" panose="05000000000000000000" pitchFamily="2" charset="2"/>
              </a:rPr>
              <a:t>2</a:t>
            </a:r>
            <a:r>
              <a:rPr lang="en-US" altLang="en-US" sz="1800" dirty="0">
                <a:solidFill>
                  <a:srgbClr val="000000"/>
                </a:solidFill>
                <a:sym typeface="Wingdings" panose="05000000000000000000" pitchFamily="2" charset="2"/>
              </a:rPr>
              <a:t>O  Fe(OH)</a:t>
            </a:r>
            <a:r>
              <a:rPr lang="en-US" altLang="en-US" sz="1800" baseline="-10000" dirty="0">
                <a:solidFill>
                  <a:srgbClr val="000000"/>
                </a:solidFill>
                <a:sym typeface="Wingdings" panose="05000000000000000000" pitchFamily="2" charset="2"/>
              </a:rPr>
              <a:t>3</a:t>
            </a:r>
            <a:r>
              <a:rPr lang="en-US" altLang="en-US" sz="1800" dirty="0">
                <a:solidFill>
                  <a:srgbClr val="000000"/>
                </a:solidFill>
                <a:sym typeface="Wingdings" panose="05000000000000000000" pitchFamily="2" charset="2"/>
              </a:rPr>
              <a:t> + 3 </a:t>
            </a:r>
            <a:r>
              <a:rPr lang="en-US" altLang="en-US" sz="1800" dirty="0">
                <a:solidFill>
                  <a:srgbClr val="000000"/>
                </a:solidFill>
              </a:rPr>
              <a:t>H</a:t>
            </a:r>
            <a:r>
              <a:rPr lang="en-US" altLang="en-US" sz="1800" baseline="30000" dirty="0">
                <a:solidFill>
                  <a:srgbClr val="000000"/>
                </a:solidFill>
              </a:rPr>
              <a:t>+</a:t>
            </a:r>
            <a:r>
              <a:rPr lang="en-US" altLang="en-US" sz="1800" dirty="0">
                <a:solidFill>
                  <a:srgbClr val="000000"/>
                </a:solidFill>
              </a:rPr>
              <a:t> </a:t>
            </a:r>
            <a:endParaRPr lang="en-US" altLang="en-US" sz="1800" dirty="0">
              <a:solidFill>
                <a:srgbClr val="000000"/>
              </a:solidFill>
              <a:sym typeface="Wingdings" panose="05000000000000000000" pitchFamily="2" charset="2"/>
            </a:endParaRPr>
          </a:p>
          <a:p>
            <a:pPr>
              <a:spcBef>
                <a:spcPct val="50000"/>
              </a:spcBef>
              <a:buClrTx/>
              <a:buSzTx/>
              <a:buFontTx/>
              <a:buAutoNum type="arabicParenBoth"/>
            </a:pPr>
            <a:r>
              <a:rPr lang="en-US" altLang="en-US" sz="1800" baseline="30000" dirty="0">
                <a:solidFill>
                  <a:srgbClr val="000000"/>
                </a:solidFill>
              </a:rPr>
              <a:t> </a:t>
            </a:r>
            <a:r>
              <a:rPr lang="en-US" altLang="en-US" sz="1800" dirty="0">
                <a:solidFill>
                  <a:srgbClr val="000000"/>
                </a:solidFill>
              </a:rPr>
              <a:t>FeS</a:t>
            </a:r>
            <a:r>
              <a:rPr lang="en-US" altLang="en-US" sz="1800" baseline="-10000" dirty="0">
                <a:solidFill>
                  <a:srgbClr val="000000"/>
                </a:solidFill>
              </a:rPr>
              <a:t>2</a:t>
            </a:r>
            <a:r>
              <a:rPr lang="en-US" altLang="en-US" sz="1800" dirty="0">
                <a:solidFill>
                  <a:srgbClr val="000000"/>
                </a:solidFill>
              </a:rPr>
              <a:t> + 7/2 O</a:t>
            </a:r>
            <a:r>
              <a:rPr lang="en-US" altLang="en-US" sz="1800" baseline="-10000" dirty="0">
                <a:solidFill>
                  <a:srgbClr val="000000"/>
                </a:solidFill>
              </a:rPr>
              <a:t>2</a:t>
            </a:r>
            <a:r>
              <a:rPr lang="en-US" altLang="en-US" sz="1800" dirty="0">
                <a:solidFill>
                  <a:srgbClr val="000000"/>
                </a:solidFill>
              </a:rPr>
              <a:t> + </a:t>
            </a:r>
            <a:r>
              <a:rPr lang="en-US" altLang="en-US" sz="1800" dirty="0">
                <a:solidFill>
                  <a:srgbClr val="000000"/>
                </a:solidFill>
                <a:sym typeface="Wingdings" panose="05000000000000000000" pitchFamily="2" charset="2"/>
              </a:rPr>
              <a:t>H</a:t>
            </a:r>
            <a:r>
              <a:rPr lang="en-US" altLang="en-US" sz="1800" baseline="-10000" dirty="0">
                <a:solidFill>
                  <a:srgbClr val="000000"/>
                </a:solidFill>
                <a:sym typeface="Wingdings" panose="05000000000000000000" pitchFamily="2" charset="2"/>
              </a:rPr>
              <a:t>2</a:t>
            </a:r>
            <a:r>
              <a:rPr lang="en-US" altLang="en-US" sz="1800" dirty="0">
                <a:solidFill>
                  <a:srgbClr val="000000"/>
                </a:solidFill>
                <a:sym typeface="Wingdings" panose="05000000000000000000" pitchFamily="2" charset="2"/>
              </a:rPr>
              <a:t>O  2 SO</a:t>
            </a:r>
            <a:r>
              <a:rPr lang="en-US" altLang="en-US" sz="1800" baseline="-10000" dirty="0">
                <a:solidFill>
                  <a:srgbClr val="000000"/>
                </a:solidFill>
                <a:sym typeface="Wingdings" panose="05000000000000000000" pitchFamily="2" charset="2"/>
              </a:rPr>
              <a:t>4</a:t>
            </a:r>
            <a:r>
              <a:rPr lang="en-US" altLang="en-US" sz="1800" dirty="0">
                <a:solidFill>
                  <a:srgbClr val="000000"/>
                </a:solidFill>
                <a:sym typeface="Wingdings" panose="05000000000000000000" pitchFamily="2" charset="2"/>
              </a:rPr>
              <a:t> </a:t>
            </a:r>
            <a:r>
              <a:rPr lang="en-US" altLang="en-US" sz="1800" baseline="30000" dirty="0">
                <a:solidFill>
                  <a:srgbClr val="000000"/>
                </a:solidFill>
                <a:sym typeface="Wingdings" panose="05000000000000000000" pitchFamily="2" charset="2"/>
              </a:rPr>
              <a:t>-2 </a:t>
            </a:r>
            <a:r>
              <a:rPr lang="en-US" altLang="en-US" sz="1800" dirty="0">
                <a:solidFill>
                  <a:srgbClr val="000000"/>
                </a:solidFill>
                <a:sym typeface="Wingdings" panose="05000000000000000000" pitchFamily="2" charset="2"/>
              </a:rPr>
              <a:t>+ </a:t>
            </a:r>
            <a:r>
              <a:rPr lang="en-US" altLang="en-US" sz="1800" dirty="0">
                <a:solidFill>
                  <a:srgbClr val="000000"/>
                </a:solidFill>
              </a:rPr>
              <a:t>Fe</a:t>
            </a:r>
            <a:r>
              <a:rPr lang="en-US" altLang="en-US" sz="1800" baseline="30000" dirty="0">
                <a:solidFill>
                  <a:srgbClr val="000000"/>
                </a:solidFill>
              </a:rPr>
              <a:t>+2</a:t>
            </a:r>
            <a:r>
              <a:rPr lang="en-US" altLang="en-US" sz="1800" dirty="0">
                <a:solidFill>
                  <a:srgbClr val="000000"/>
                </a:solidFill>
                <a:sym typeface="Wingdings" panose="05000000000000000000" pitchFamily="2" charset="2"/>
              </a:rPr>
              <a:t> + 2</a:t>
            </a:r>
            <a:r>
              <a:rPr lang="en-US" altLang="en-US" sz="1800" dirty="0">
                <a:solidFill>
                  <a:srgbClr val="000000"/>
                </a:solidFill>
              </a:rPr>
              <a:t>H</a:t>
            </a:r>
            <a:r>
              <a:rPr lang="en-US" altLang="en-US" sz="1800" baseline="30000" dirty="0">
                <a:solidFill>
                  <a:srgbClr val="000000"/>
                </a:solidFill>
              </a:rPr>
              <a:t>+</a:t>
            </a:r>
          </a:p>
        </p:txBody>
      </p:sp>
      <p:sp>
        <p:nvSpPr>
          <p:cNvPr id="2" name="Slide Number Placeholder 1"/>
          <p:cNvSpPr>
            <a:spLocks noGrp="1"/>
          </p:cNvSpPr>
          <p:nvPr>
            <p:ph type="sldNum" sz="quarter" idx="12"/>
          </p:nvPr>
        </p:nvSpPr>
        <p:spPr/>
        <p:txBody>
          <a:bodyPr/>
          <a:lstStyle/>
          <a:p>
            <a:fld id="{509462E9-625C-433A-BC7E-8CC30B94BA1D}"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nchorCtr="1">
            <a:normAutofit/>
          </a:bodyPr>
          <a:lstStyle/>
          <a:p>
            <a:pPr algn="ctr" eaLnBrk="1" hangingPunct="1">
              <a:defRPr/>
            </a:pPr>
            <a:r>
              <a:rPr lang="en-US" dirty="0"/>
              <a:t>Mining Information Session</a:t>
            </a:r>
          </a:p>
        </p:txBody>
      </p:sp>
      <p:sp>
        <p:nvSpPr>
          <p:cNvPr id="380931" name="Rectangle 3"/>
          <p:cNvSpPr>
            <a:spLocks noGrp="1" noChangeArrowheads="1"/>
          </p:cNvSpPr>
          <p:nvPr>
            <p:ph idx="1"/>
          </p:nvPr>
        </p:nvSpPr>
        <p:spPr/>
        <p:txBody>
          <a:bodyPr>
            <a:normAutofit/>
          </a:bodyPr>
          <a:lstStyle/>
          <a:p>
            <a:pPr>
              <a:lnSpc>
                <a:spcPct val="150000"/>
              </a:lnSpc>
              <a:spcBef>
                <a:spcPts val="600"/>
              </a:spcBef>
              <a:spcAft>
                <a:spcPts val="1200"/>
              </a:spcAft>
              <a:defRPr/>
            </a:pPr>
            <a:r>
              <a:rPr lang="en-US" dirty="0"/>
              <a:t>Module 1:  Mining Fundamentals</a:t>
            </a:r>
          </a:p>
          <a:p>
            <a:pPr>
              <a:lnSpc>
                <a:spcPct val="150000"/>
              </a:lnSpc>
              <a:spcBef>
                <a:spcPts val="600"/>
              </a:spcBef>
              <a:spcAft>
                <a:spcPts val="1200"/>
              </a:spcAft>
              <a:defRPr/>
            </a:pPr>
            <a:r>
              <a:rPr lang="en-US" dirty="0">
                <a:solidFill>
                  <a:schemeClr val="tx2">
                    <a:lumMod val="50000"/>
                  </a:schemeClr>
                </a:solidFill>
              </a:rPr>
              <a:t>Module 2:  Environmental Concerns and Issues</a:t>
            </a:r>
          </a:p>
          <a:p>
            <a:pPr>
              <a:lnSpc>
                <a:spcPct val="150000"/>
              </a:lnSpc>
              <a:spcBef>
                <a:spcPts val="600"/>
              </a:spcBef>
              <a:spcAft>
                <a:spcPts val="1200"/>
              </a:spcAft>
              <a:defRPr/>
            </a:pPr>
            <a:r>
              <a:rPr lang="en-US" dirty="0"/>
              <a:t>Module 3: Regulatory Process and </a:t>
            </a:r>
            <a:r>
              <a:rPr lang="en-US" dirty="0" smtClean="0"/>
              <a:t>How the Public and Tribes </a:t>
            </a:r>
            <a:r>
              <a:rPr lang="en-US" dirty="0"/>
              <a:t>Can Engage</a:t>
            </a:r>
          </a:p>
        </p:txBody>
      </p:sp>
      <p:sp>
        <p:nvSpPr>
          <p:cNvPr id="6" name="Slide Number Placeholder 3"/>
          <p:cNvSpPr>
            <a:spLocks noGrp="1"/>
          </p:cNvSpPr>
          <p:nvPr>
            <p:ph type="sldNum" sz="quarter" idx="12"/>
          </p:nvPr>
        </p:nvSpPr>
        <p:spPr/>
        <p:txBody>
          <a:bodyPr vert="horz" lIns="91440" tIns="45720" rIns="91440" bIns="45720" rtlCol="0" anchor="ctr"/>
          <a:lstStyle/>
          <a:p>
            <a:fld id="{4B6A43FA-9B44-4FE6-988B-AFD96BCF4F5A}" type="slidenum">
              <a:rPr lang="en-US" altLang="en-US"/>
              <a:pPr/>
              <a:t>2</a:t>
            </a:fld>
            <a:endParaRPr lang="en-US" alt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p>
            <a:pPr algn="r" eaLnBrk="1" hangingPunct="1">
              <a:defRPr/>
            </a:pPr>
            <a:endParaRPr lang="en-US" sz="1200">
              <a:effectLst>
                <a:outerShdw blurRad="38100" dist="38100" dir="2700000" algn="tl">
                  <a:srgbClr val="000000"/>
                </a:outerShdw>
              </a:effectLst>
              <a:latin typeface="Verdana" pitchFamily="34" charset="0"/>
            </a:endParaRPr>
          </a:p>
        </p:txBody>
      </p:sp>
      <p:cxnSp>
        <p:nvCxnSpPr>
          <p:cNvPr id="7" name="Straight Connector 6"/>
          <p:cNvCxnSpPr/>
          <p:nvPr/>
        </p:nvCxnSpPr>
        <p:spPr>
          <a:xfrm>
            <a:off x="1828800" y="3048000"/>
            <a:ext cx="6858000" cy="0"/>
          </a:xfrm>
          <a:prstGeom prst="line">
            <a:avLst/>
          </a:prstGeom>
          <a:ln w="47625">
            <a:solidFill>
              <a:srgbClr val="F575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91181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9" name="Rectangle 3"/>
          <p:cNvSpPr>
            <a:spLocks noGrp="1" noChangeArrowheads="1"/>
          </p:cNvSpPr>
          <p:nvPr>
            <p:ph type="title"/>
          </p:nvPr>
        </p:nvSpPr>
        <p:spPr/>
        <p:txBody>
          <a:bodyPr anchorCtr="1"/>
          <a:lstStyle/>
          <a:p>
            <a:pPr eaLnBrk="1" hangingPunct="1">
              <a:defRPr/>
            </a:pPr>
            <a:r>
              <a:rPr lang="en-US" altLang="en-US" dirty="0"/>
              <a:t>ARD/Metal Leaching Model</a:t>
            </a:r>
          </a:p>
        </p:txBody>
      </p:sp>
      <p:sp>
        <p:nvSpPr>
          <p:cNvPr id="6" name="Slide Number Placeholder 3"/>
          <p:cNvSpPr>
            <a:spLocks noGrp="1"/>
          </p:cNvSpPr>
          <p:nvPr>
            <p:ph type="sldNum" sz="quarter" idx="12"/>
          </p:nvPr>
        </p:nvSpPr>
        <p:spPr/>
        <p:txBody>
          <a:bodyPr vert="horz" lIns="91440" tIns="45720" rIns="91440" bIns="45720" rtlCol="0" anchor="ctr"/>
          <a:lstStyle/>
          <a:p>
            <a:fld id="{A0E90114-28E8-46DA-A092-DC7A2614ADA8}" type="slidenum">
              <a:rPr lang="en-US" altLang="en-US"/>
              <a:pPr/>
              <a:t>20</a:t>
            </a:fld>
            <a:endParaRPr lang="en-US" altLang="en-US" dirty="0"/>
          </a:p>
        </p:txBody>
      </p:sp>
      <p:pic>
        <p:nvPicPr>
          <p:cNvPr id="4096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67" t="7561" r="1636" b="4384"/>
          <a:stretch/>
        </p:blipFill>
        <p:spPr bwMode="auto">
          <a:xfrm>
            <a:off x="1218777" y="1840937"/>
            <a:ext cx="7925646" cy="423785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6" name="Rectangle 4"/>
          <p:cNvSpPr>
            <a:spLocks noGrp="1" noChangeArrowheads="1"/>
          </p:cNvSpPr>
          <p:nvPr>
            <p:ph type="title"/>
          </p:nvPr>
        </p:nvSpPr>
        <p:spPr/>
        <p:txBody>
          <a:bodyPr anchorCtr="1"/>
          <a:lstStyle/>
          <a:p>
            <a:pPr eaLnBrk="1" hangingPunct="1">
              <a:defRPr/>
            </a:pPr>
            <a:r>
              <a:rPr lang="en-US" dirty="0"/>
              <a:t>Acid </a:t>
            </a:r>
            <a:r>
              <a:rPr lang="en-US"/>
              <a:t>Rock Drainage (ARD)</a:t>
            </a:r>
            <a:endParaRPr lang="en-US" dirty="0"/>
          </a:p>
        </p:txBody>
      </p:sp>
      <p:sp>
        <p:nvSpPr>
          <p:cNvPr id="23560" name="Rectangle 8"/>
          <p:cNvSpPr>
            <a:spLocks noGrp="1" noChangeArrowheads="1"/>
          </p:cNvSpPr>
          <p:nvPr>
            <p:ph idx="1"/>
          </p:nvPr>
        </p:nvSpPr>
        <p:spPr>
          <a:xfrm>
            <a:off x="1524000" y="1524000"/>
            <a:ext cx="3720793" cy="5029200"/>
          </a:xfrm>
        </p:spPr>
        <p:txBody>
          <a:bodyPr/>
          <a:lstStyle/>
          <a:p>
            <a:pPr eaLnBrk="1" hangingPunct="1">
              <a:defRPr/>
            </a:pPr>
            <a:r>
              <a:rPr lang="en-US" sz="2800" dirty="0"/>
              <a:t>Can occur at historic and modern mines</a:t>
            </a:r>
          </a:p>
        </p:txBody>
      </p:sp>
      <p:sp>
        <p:nvSpPr>
          <p:cNvPr id="7" name="Slide Number Placeholder 5"/>
          <p:cNvSpPr>
            <a:spLocks noGrp="1"/>
          </p:cNvSpPr>
          <p:nvPr>
            <p:ph type="sldNum" sz="quarter" idx="12"/>
          </p:nvPr>
        </p:nvSpPr>
        <p:spPr/>
        <p:txBody>
          <a:bodyPr vert="horz" lIns="91440" tIns="45720" rIns="91440" bIns="45720" rtlCol="0" anchor="ctr"/>
          <a:lstStyle/>
          <a:p>
            <a:fld id="{FD698D11-F5F8-4112-AE0E-F24E3CC15637}" type="slidenum">
              <a:rPr lang="en-US" altLang="en-US"/>
              <a:pPr/>
              <a:t>21</a:t>
            </a:fld>
            <a:endParaRPr lang="en-US" altLang="en-US" dirty="0"/>
          </a:p>
        </p:txBody>
      </p:sp>
      <p:pic>
        <p:nvPicPr>
          <p:cNvPr id="43012" name="Picture 2" descr="Site 1350 seep2"/>
          <p:cNvPicPr>
            <a:picLocks noChangeAspect="1" noChangeArrowheads="1"/>
          </p:cNvPicPr>
          <p:nvPr/>
        </p:nvPicPr>
        <p:blipFill>
          <a:blip r:embed="rId3">
            <a:extLst>
              <a:ext uri="{28A0092B-C50C-407E-A947-70E740481C1C}">
                <a14:useLocalDpi xmlns:a14="http://schemas.microsoft.com/office/drawing/2010/main" val="0"/>
              </a:ext>
            </a:extLst>
          </a:blip>
          <a:srcRect l="6961" r="5402"/>
          <a:stretch>
            <a:fillRect/>
          </a:stretch>
        </p:blipFill>
        <p:spPr bwMode="auto">
          <a:xfrm>
            <a:off x="5719916" y="1465932"/>
            <a:ext cx="3347884" cy="4950743"/>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descr="EmpireTail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992038"/>
            <a:ext cx="4448406" cy="342463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algn="ctr" eaLnBrk="1" hangingPunct="1">
              <a:defRPr/>
            </a:pPr>
            <a:r>
              <a:rPr lang="en-US" dirty="0"/>
              <a:t>Metal Leaching</a:t>
            </a:r>
          </a:p>
        </p:txBody>
      </p:sp>
      <p:sp>
        <p:nvSpPr>
          <p:cNvPr id="173059" name="Rectangle 3"/>
          <p:cNvSpPr>
            <a:spLocks noGrp="1" noChangeArrowheads="1"/>
          </p:cNvSpPr>
          <p:nvPr>
            <p:ph idx="1"/>
          </p:nvPr>
        </p:nvSpPr>
        <p:spPr>
          <a:xfrm>
            <a:off x="1524000" y="1524000"/>
            <a:ext cx="2895600" cy="5029200"/>
          </a:xfrm>
        </p:spPr>
        <p:txBody>
          <a:bodyPr>
            <a:normAutofit lnSpcReduction="10000"/>
          </a:bodyPr>
          <a:lstStyle/>
          <a:p>
            <a:pPr eaLnBrk="1" hangingPunct="1">
              <a:lnSpc>
                <a:spcPct val="90000"/>
              </a:lnSpc>
              <a:defRPr/>
            </a:pPr>
            <a:r>
              <a:rPr lang="en-US" dirty="0"/>
              <a:t>Can occur with ARD or under neutral conditions</a:t>
            </a:r>
          </a:p>
          <a:p>
            <a:pPr eaLnBrk="1" hangingPunct="1">
              <a:lnSpc>
                <a:spcPct val="90000"/>
              </a:lnSpc>
              <a:defRPr/>
            </a:pPr>
            <a:endParaRPr lang="en-US" dirty="0"/>
          </a:p>
          <a:p>
            <a:pPr eaLnBrk="1" hangingPunct="1">
              <a:lnSpc>
                <a:spcPct val="90000"/>
              </a:lnSpc>
              <a:defRPr/>
            </a:pPr>
            <a:r>
              <a:rPr lang="en-US" dirty="0"/>
              <a:t>Contaminants: copper, lead, zinc, cadmium, arsenic, selenium, mercury, radionuclides 	</a:t>
            </a:r>
          </a:p>
          <a:p>
            <a:pPr eaLnBrk="1" hangingPunct="1">
              <a:lnSpc>
                <a:spcPct val="90000"/>
              </a:lnSpc>
              <a:defRPr/>
            </a:pPr>
            <a:endParaRPr lang="en-US" dirty="0"/>
          </a:p>
        </p:txBody>
      </p:sp>
      <p:sp>
        <p:nvSpPr>
          <p:cNvPr id="5" name="Slide Number Placeholder 5"/>
          <p:cNvSpPr>
            <a:spLocks noGrp="1"/>
          </p:cNvSpPr>
          <p:nvPr>
            <p:ph type="sldNum" sz="quarter" idx="12"/>
          </p:nvPr>
        </p:nvSpPr>
        <p:spPr/>
        <p:txBody>
          <a:bodyPr vert="horz" lIns="91440" tIns="45720" rIns="91440" bIns="45720" rtlCol="0" anchor="ctr"/>
          <a:lstStyle/>
          <a:p>
            <a:fld id="{4C5F6688-DC59-492D-9D21-AE919D590C00}" type="slidenum">
              <a:rPr lang="en-US" altLang="en-US"/>
              <a:pPr/>
              <a:t>22</a:t>
            </a:fld>
            <a:endParaRPr lang="en-US" altLang="en-US" dirty="0"/>
          </a:p>
        </p:txBody>
      </p:sp>
      <p:pic>
        <p:nvPicPr>
          <p:cNvPr id="45061" name="Picture 4" descr="Lower Bucktail Creek Pre Early Actions 8-96"/>
          <p:cNvPicPr>
            <a:picLocks noChangeAspect="1" noChangeArrowheads="1"/>
          </p:cNvPicPr>
          <p:nvPr/>
        </p:nvPicPr>
        <p:blipFill>
          <a:blip r:embed="rId2">
            <a:extLst>
              <a:ext uri="{28A0092B-C50C-407E-A947-70E740481C1C}">
                <a14:useLocalDpi xmlns:a14="http://schemas.microsoft.com/office/drawing/2010/main" val="0"/>
              </a:ext>
            </a:extLst>
          </a:blip>
          <a:srcRect l="2026" t="2841" r="7932" b="2841"/>
          <a:stretch>
            <a:fillRect/>
          </a:stretch>
        </p:blipFill>
        <p:spPr bwMode="auto">
          <a:xfrm>
            <a:off x="4191001" y="1524000"/>
            <a:ext cx="4900262" cy="364172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1"/>
          <p:cNvSpPr>
            <a:spLocks noChangeArrowheads="1"/>
          </p:cNvSpPr>
          <p:nvPr/>
        </p:nvSpPr>
        <p:spPr bwMode="auto">
          <a:xfrm>
            <a:off x="5509863" y="4708525"/>
            <a:ext cx="3581400" cy="4572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Blackbird Mine, Idaho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normAutofit fontScale="90000"/>
          </a:bodyPr>
          <a:lstStyle/>
          <a:p>
            <a:pPr algn="ctr" eaLnBrk="1" hangingPunct="1">
              <a:defRPr/>
            </a:pPr>
            <a:r>
              <a:rPr lang="en-US" sz="4000" dirty="0"/>
              <a:t>Spills of Chemicals, </a:t>
            </a:r>
            <a:br>
              <a:rPr lang="en-US" sz="4000" dirty="0"/>
            </a:br>
            <a:r>
              <a:rPr lang="en-US" sz="4000" dirty="0"/>
              <a:t>Concentrates or Tailings</a:t>
            </a:r>
          </a:p>
        </p:txBody>
      </p:sp>
      <p:sp>
        <p:nvSpPr>
          <p:cNvPr id="5" name="Slide Number Placeholder 4"/>
          <p:cNvSpPr>
            <a:spLocks noGrp="1"/>
          </p:cNvSpPr>
          <p:nvPr>
            <p:ph type="sldNum" sz="quarter" idx="12"/>
          </p:nvPr>
        </p:nvSpPr>
        <p:spPr/>
        <p:txBody>
          <a:bodyPr vert="horz" lIns="91440" tIns="45720" rIns="91440" bIns="45720" rtlCol="0" anchor="ctr"/>
          <a:lstStyle/>
          <a:p>
            <a:fld id="{C8918DBA-4865-4CD8-874C-9E9909D37380}" type="slidenum">
              <a:rPr lang="en-US" altLang="en-US"/>
              <a:pPr/>
              <a:t>23</a:t>
            </a:fld>
            <a:endParaRPr lang="en-US" altLang="en-US" dirty="0"/>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4608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1058"/>
          <a:stretch/>
        </p:blipFill>
        <p:spPr bwMode="auto">
          <a:xfrm>
            <a:off x="2530541" y="3429698"/>
            <a:ext cx="5530718" cy="327114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0" y="1524000"/>
            <a:ext cx="2971800" cy="3323987"/>
          </a:xfrm>
          <a:prstGeom prst="rect">
            <a:avLst/>
          </a:prstGeom>
        </p:spPr>
        <p:txBody>
          <a:bodyPr vert="horz" lIns="91440" tIns="45720" rIns="91440" bIns="45720" rtlCol="0">
            <a:normAutofit/>
          </a:bodyPr>
          <a:lstStyle>
            <a:lvl1pPr marL="342900" indent="-342900" defTabSz="914400" eaLnBrk="1" latinLnBrk="0" hangingPunct="1">
              <a:lnSpc>
                <a:spcPct val="90000"/>
              </a:lnSpc>
              <a:spcBef>
                <a:spcPct val="20000"/>
              </a:spcBef>
              <a:buFont typeface="Arial" panose="020B0604020202020204" pitchFamily="34" charset="0"/>
              <a:buChar char="•"/>
              <a:defRPr sz="2800" b="0">
                <a:solidFill>
                  <a:schemeClr val="tx2"/>
                </a:solidFill>
                <a:cs typeface="Times New Roman" panose="02020603050405020304" pitchFamily="18" charset="0"/>
              </a:defRPr>
            </a:lvl1pPr>
            <a:lvl2pPr marL="742950" indent="-285750" defTabSz="914400" eaLnBrk="1" latinLnBrk="0" hangingPunct="1">
              <a:spcBef>
                <a:spcPct val="20000"/>
              </a:spcBef>
              <a:buFont typeface="Arial" panose="020B0604020202020204" pitchFamily="34" charset="0"/>
              <a:buChar char="–"/>
              <a:defRPr sz="2400" b="0">
                <a:solidFill>
                  <a:schemeClr val="tx2"/>
                </a:solidFill>
                <a:cs typeface="Times New Roman" panose="02020603050405020304" pitchFamily="18" charset="0"/>
              </a:defRPr>
            </a:lvl2pPr>
            <a:lvl3pPr marL="1143000" indent="-228600" defTabSz="914400" eaLnBrk="1" latinLnBrk="0" hangingPunct="1">
              <a:spcBef>
                <a:spcPct val="20000"/>
              </a:spcBef>
              <a:buFont typeface="Arial" panose="020B0604020202020204" pitchFamily="34" charset="0"/>
              <a:buChar char="•"/>
              <a:defRPr sz="2000" b="0">
                <a:solidFill>
                  <a:schemeClr val="tx2"/>
                </a:solidFill>
                <a:cs typeface="Times New Roman" panose="02020603050405020304" pitchFamily="18" charset="0"/>
              </a:defRPr>
            </a:lvl3pPr>
            <a:lvl4pPr marL="1600200" indent="-228600" defTabSz="914400" eaLnBrk="1" latinLnBrk="0" hangingPunct="1">
              <a:spcBef>
                <a:spcPct val="20000"/>
              </a:spcBef>
              <a:buFont typeface="Arial" panose="020B0604020202020204" pitchFamily="34" charset="0"/>
              <a:buChar char="–"/>
              <a:defRPr sz="1800" b="0">
                <a:solidFill>
                  <a:schemeClr val="tx2"/>
                </a:solidFill>
                <a:cs typeface="Times New Roman" panose="02020603050405020304" pitchFamily="18" charset="0"/>
              </a:defRPr>
            </a:lvl4pPr>
            <a:lvl5pPr marL="2057400" indent="-228600" defTabSz="914400" eaLnBrk="1" latinLnBrk="0" hangingPunct="1">
              <a:spcBef>
                <a:spcPct val="20000"/>
              </a:spcBef>
              <a:buFont typeface="Arial" panose="020B0604020202020204" pitchFamily="34" charset="0"/>
              <a:buChar char="»"/>
              <a:defRPr sz="1800" b="0">
                <a:solidFill>
                  <a:schemeClr val="tx2"/>
                </a:solidFill>
                <a:cs typeface="Times New Roman" panose="02020603050405020304" pitchFamily="18" charset="0"/>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r>
              <a:rPr lang="en-US" dirty="0">
                <a:latin typeface="+mn-lt"/>
              </a:rPr>
              <a:t>Pipelines</a:t>
            </a:r>
          </a:p>
          <a:p>
            <a:r>
              <a:rPr lang="en-US" dirty="0">
                <a:latin typeface="+mn-lt"/>
              </a:rPr>
              <a:t>Truck incidents</a:t>
            </a:r>
          </a:p>
          <a:p>
            <a:r>
              <a:rPr lang="en-US" dirty="0">
                <a:latin typeface="+mn-lt"/>
              </a:rPr>
              <a:t>Liners</a:t>
            </a:r>
          </a:p>
          <a:p>
            <a:r>
              <a:rPr lang="en-US" dirty="0">
                <a:latin typeface="+mn-lt"/>
              </a:rPr>
              <a:t>Dam failures</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nchorCtr="1"/>
          <a:lstStyle/>
          <a:p>
            <a:pPr eaLnBrk="1" hangingPunct="1">
              <a:defRPr/>
            </a:pPr>
            <a:r>
              <a:rPr lang="en-US" sz="4000" dirty="0"/>
              <a:t>Surface Water Impacts</a:t>
            </a:r>
          </a:p>
        </p:txBody>
      </p:sp>
      <p:sp>
        <p:nvSpPr>
          <p:cNvPr id="26631" name="Rectangle 7"/>
          <p:cNvSpPr>
            <a:spLocks noGrp="1" noChangeArrowheads="1"/>
          </p:cNvSpPr>
          <p:nvPr>
            <p:ph idx="1"/>
          </p:nvPr>
        </p:nvSpPr>
        <p:spPr>
          <a:xfrm>
            <a:off x="1524000" y="1524000"/>
            <a:ext cx="3962400" cy="5029200"/>
          </a:xfrm>
        </p:spPr>
        <p:txBody>
          <a:bodyPr vert="horz" lIns="91440" tIns="45720" rIns="91440" bIns="45720" rtlCol="0">
            <a:normAutofit/>
          </a:bodyPr>
          <a:lstStyle/>
          <a:p>
            <a:pPr lvl="1" fontAlgn="base">
              <a:spcAft>
                <a:spcPct val="0"/>
              </a:spcAft>
            </a:pPr>
            <a:r>
              <a:rPr lang="en-US" altLang="en-US" dirty="0" smtClean="0"/>
              <a:t>Degraded aquatic habitat</a:t>
            </a:r>
            <a:endParaRPr lang="en-US" altLang="en-US" dirty="0"/>
          </a:p>
          <a:p>
            <a:pPr lvl="1" fontAlgn="base">
              <a:spcAft>
                <a:spcPct val="0"/>
              </a:spcAft>
            </a:pPr>
            <a:r>
              <a:rPr lang="en-US" altLang="en-US" dirty="0"/>
              <a:t>Harming or killing of fish and other aquatic life</a:t>
            </a:r>
          </a:p>
          <a:p>
            <a:pPr lvl="1" fontAlgn="base">
              <a:spcAft>
                <a:spcPct val="0"/>
              </a:spcAft>
            </a:pPr>
            <a:r>
              <a:rPr lang="en-US" altLang="en-US" dirty="0"/>
              <a:t>Food chain impacts: wildlife, human health</a:t>
            </a:r>
          </a:p>
        </p:txBody>
      </p:sp>
      <p:sp>
        <p:nvSpPr>
          <p:cNvPr id="7" name="Slide Number Placeholder 6"/>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5DA131D9-427B-4CD0-B531-22EA4FABD00C}" type="slidenum">
              <a:rPr lang="en-US" altLang="en-US">
                <a:solidFill>
                  <a:srgbClr val="F5750B"/>
                </a:solidFill>
              </a:rPr>
              <a:pPr eaLnBrk="1" hangingPunct="1">
                <a:defRPr/>
              </a:pPr>
              <a:t>24</a:t>
            </a:fld>
            <a:endParaRPr lang="en-US" altLang="en-US" dirty="0">
              <a:solidFill>
                <a:srgbClr val="F5750B"/>
              </a:solidFill>
            </a:endParaRPr>
          </a:p>
        </p:txBody>
      </p:sp>
      <p:sp>
        <p:nvSpPr>
          <p:cNvPr id="806915" name="Rectangle 3"/>
          <p:cNvSpPr>
            <a:spLocks noGrp="1" noChangeArrowheads="1"/>
          </p:cNvSpPr>
          <p:nvPr>
            <p:ph sz="half" idx="4294967295"/>
          </p:nvPr>
        </p:nvSpPr>
        <p:spPr>
          <a:xfrm>
            <a:off x="5486400" y="1524000"/>
            <a:ext cx="3581400" cy="4114800"/>
          </a:xfrm>
        </p:spPr>
        <p:txBody>
          <a:bodyPr vert="horz" lIns="91440" tIns="45720" rIns="91440" bIns="45720" rtlCol="0">
            <a:normAutofit/>
          </a:bodyPr>
          <a:lstStyle/>
          <a:p>
            <a:pPr lvl="1" fontAlgn="base">
              <a:spcAft>
                <a:spcPct val="0"/>
              </a:spcAft>
            </a:pPr>
            <a:r>
              <a:rPr lang="en-US" altLang="en-US" sz="2400" dirty="0" smtClean="0"/>
              <a:t>Sedimentation</a:t>
            </a:r>
            <a:endParaRPr lang="en-US" altLang="en-US" sz="2400" dirty="0"/>
          </a:p>
          <a:p>
            <a:pPr lvl="1" fontAlgn="base">
              <a:spcAft>
                <a:spcPct val="0"/>
              </a:spcAft>
            </a:pPr>
            <a:r>
              <a:rPr lang="en-US" altLang="en-US" sz="2400" dirty="0"/>
              <a:t>Water </a:t>
            </a:r>
            <a:r>
              <a:rPr lang="en-US" altLang="en-US" sz="2400" dirty="0" smtClean="0"/>
              <a:t>contamination with </a:t>
            </a:r>
            <a:r>
              <a:rPr lang="en-US" altLang="en-US" sz="2400" dirty="0"/>
              <a:t>acidity, </a:t>
            </a:r>
            <a:r>
              <a:rPr lang="en-US" altLang="en-US" sz="2400" dirty="0" smtClean="0"/>
              <a:t>metals, process </a:t>
            </a:r>
            <a:r>
              <a:rPr lang="en-US" altLang="en-US" sz="2400" dirty="0"/>
              <a:t>solutions (cyanide)</a:t>
            </a:r>
          </a:p>
          <a:p>
            <a:pPr fontAlgn="base">
              <a:lnSpc>
                <a:spcPct val="90000"/>
              </a:lnSpc>
              <a:spcAft>
                <a:spcPct val="0"/>
              </a:spcAft>
            </a:pPr>
            <a:endParaRPr lang="en-US" altLang="en-US" sz="2800" dirty="0"/>
          </a:p>
          <a:p>
            <a:pPr lvl="1" fontAlgn="base">
              <a:spcAft>
                <a:spcPct val="0"/>
              </a:spcAft>
            </a:pPr>
            <a:endParaRPr lang="en-US" altLang="en-US" sz="2400" dirty="0"/>
          </a:p>
          <a:p>
            <a:pPr lvl="1" fontAlgn="base">
              <a:spcAft>
                <a:spcPct val="0"/>
              </a:spcAft>
            </a:pPr>
            <a:endParaRPr lang="en-US" altLang="en-US" sz="2400" dirty="0"/>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441" y="4152489"/>
            <a:ext cx="3584759" cy="2548349"/>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vert="horz" lIns="91440" tIns="45720" rIns="91440" bIns="45720" rtlCol="0" anchor="ctr"/>
          <a:lstStyle/>
          <a:p>
            <a:pPr eaLnBrk="1" hangingPunct="1"/>
            <a:fld id="{78CBD5BC-2315-40F1-8A8A-1E89C2D50626}" type="slidenum">
              <a:rPr lang="en-US" altLang="en-US"/>
              <a:pPr eaLnBrk="1" hangingPunct="1"/>
              <a:t>25</a:t>
            </a:fld>
            <a:endParaRPr lang="en-US" altLang="en-US" dirty="0"/>
          </a:p>
        </p:txBody>
      </p:sp>
      <p:sp>
        <p:nvSpPr>
          <p:cNvPr id="841730" name="Rectangle 2"/>
          <p:cNvSpPr>
            <a:spLocks noGrp="1" noChangeArrowheads="1"/>
          </p:cNvSpPr>
          <p:nvPr>
            <p:ph type="title" idx="4294967295"/>
          </p:nvPr>
        </p:nvSpPr>
        <p:spPr>
          <a:xfrm>
            <a:off x="4495800" y="0"/>
            <a:ext cx="4648200" cy="990600"/>
          </a:xfrm>
        </p:spPr>
        <p:txBody>
          <a:bodyPr anchorCtr="1"/>
          <a:lstStyle/>
          <a:p>
            <a:pPr eaLnBrk="1" hangingPunct="1">
              <a:defRPr/>
            </a:pPr>
            <a:r>
              <a:rPr lang="en-US" dirty="0"/>
              <a:t>              </a:t>
            </a:r>
          </a:p>
        </p:txBody>
      </p:sp>
      <p:pic>
        <p:nvPicPr>
          <p:cNvPr id="50181" name="Picture 4" descr="mum2eh~1"/>
          <p:cNvPicPr>
            <a:picLocks noChangeAspect="1" noChangeArrowheads="1"/>
          </p:cNvPicPr>
          <p:nvPr/>
        </p:nvPicPr>
        <p:blipFill>
          <a:blip r:embed="rId3">
            <a:extLst>
              <a:ext uri="{28A0092B-C50C-407E-A947-70E740481C1C}">
                <a14:useLocalDpi xmlns:a14="http://schemas.microsoft.com/office/drawing/2010/main" val="0"/>
              </a:ext>
            </a:extLst>
          </a:blip>
          <a:srcRect l="21539" t="28415" r="9688" b="12216"/>
          <a:stretch>
            <a:fillRect/>
          </a:stretch>
        </p:blipFill>
        <p:spPr bwMode="auto">
          <a:xfrm>
            <a:off x="1219200" y="1463675"/>
            <a:ext cx="7315200" cy="513397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3" descr="2"/>
          <p:cNvPicPr>
            <a:picLocks noChangeAspect="1" noChangeArrowheads="1"/>
          </p:cNvPicPr>
          <p:nvPr/>
        </p:nvPicPr>
        <p:blipFill rotWithShape="1">
          <a:blip r:embed="rId4">
            <a:extLst>
              <a:ext uri="{28A0092B-C50C-407E-A947-70E740481C1C}">
                <a14:useLocalDpi xmlns:a14="http://schemas.microsoft.com/office/drawing/2010/main" val="0"/>
              </a:ext>
            </a:extLst>
          </a:blip>
          <a:srcRect l="7212" t="23453" r="53660"/>
          <a:stretch/>
        </p:blipFill>
        <p:spPr bwMode="auto">
          <a:xfrm>
            <a:off x="6774426" y="1463675"/>
            <a:ext cx="17526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8"/>
          <p:cNvSpPr>
            <a:spLocks noChangeArrowheads="1"/>
          </p:cNvSpPr>
          <p:nvPr/>
        </p:nvSpPr>
        <p:spPr bwMode="auto">
          <a:xfrm>
            <a:off x="1219200" y="5988050"/>
            <a:ext cx="5907087" cy="6096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 </a:t>
            </a:r>
            <a:r>
              <a:rPr lang="en-US" altLang="en-US" sz="2800" dirty="0" err="1">
                <a:solidFill>
                  <a:schemeClr val="tx2"/>
                </a:solidFill>
              </a:rPr>
              <a:t>Midnite</a:t>
            </a:r>
            <a:r>
              <a:rPr lang="en-US" altLang="en-US" sz="2800" dirty="0">
                <a:solidFill>
                  <a:schemeClr val="tx2"/>
                </a:solidFill>
              </a:rPr>
              <a:t> Mine, Washington </a:t>
            </a:r>
          </a:p>
        </p:txBody>
      </p:sp>
      <p:sp>
        <p:nvSpPr>
          <p:cNvPr id="8" name="Rectangle 2"/>
          <p:cNvSpPr txBox="1">
            <a:spLocks noChangeArrowheads="1"/>
          </p:cNvSpPr>
          <p:nvPr/>
        </p:nvSpPr>
        <p:spPr>
          <a:xfrm>
            <a:off x="1752600" y="111943"/>
            <a:ext cx="7086600" cy="970732"/>
          </a:xfrm>
          <a:prstGeom prst="rect">
            <a:avLst/>
          </a:prstGeom>
        </p:spPr>
        <p:txBody>
          <a:bodyPr anchorCtr="1"/>
          <a:lstStyle>
            <a:lvl1pPr algn="l" defTabSz="914400" rtl="0" eaLnBrk="1" latinLnBrk="0" hangingPunct="1">
              <a:spcBef>
                <a:spcPct val="0"/>
              </a:spcBef>
              <a:buNone/>
              <a:defRPr sz="4000" b="1" kern="1200">
                <a:solidFill>
                  <a:schemeClr val="tx2"/>
                </a:solidFill>
                <a:latin typeface="+mj-lt"/>
                <a:ea typeface="+mj-ea"/>
                <a:cs typeface="+mj-cs"/>
              </a:defRPr>
            </a:lvl1pPr>
          </a:lstStyle>
          <a:p>
            <a:pPr algn="ctr" fontAlgn="auto">
              <a:spcAft>
                <a:spcPts val="0"/>
              </a:spcAft>
              <a:defRPr/>
            </a:pPr>
            <a:r>
              <a:rPr lang="en-US" dirty="0"/>
              <a:t>Groundwater </a:t>
            </a:r>
            <a:r>
              <a:rPr lang="en-US" dirty="0" smtClean="0"/>
              <a:t>and Surface Water Impacts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p:txBody>
          <a:bodyPr anchorCtr="1"/>
          <a:lstStyle/>
          <a:p>
            <a:pPr eaLnBrk="1" hangingPunct="1">
              <a:defRPr/>
            </a:pPr>
            <a:r>
              <a:rPr lang="en-US" dirty="0"/>
              <a:t>Groundwater Concerns</a:t>
            </a:r>
          </a:p>
        </p:txBody>
      </p:sp>
      <p:sp>
        <p:nvSpPr>
          <p:cNvPr id="28678" name="Rectangle 6"/>
          <p:cNvSpPr>
            <a:spLocks noGrp="1" noChangeArrowheads="1"/>
          </p:cNvSpPr>
          <p:nvPr>
            <p:ph idx="1"/>
          </p:nvPr>
        </p:nvSpPr>
        <p:spPr>
          <a:xfrm>
            <a:off x="5181600" y="1524000"/>
            <a:ext cx="3622573" cy="5029200"/>
          </a:xfrm>
        </p:spPr>
        <p:txBody>
          <a:bodyPr/>
          <a:lstStyle/>
          <a:p>
            <a:pPr lvl="1" eaLnBrk="1" hangingPunct="1">
              <a:defRPr/>
            </a:pPr>
            <a:r>
              <a:rPr lang="en-US" dirty="0" smtClean="0"/>
              <a:t>Contamination </a:t>
            </a:r>
            <a:r>
              <a:rPr lang="en-US" dirty="0"/>
              <a:t>of connected wetlands, surface waters</a:t>
            </a:r>
          </a:p>
          <a:p>
            <a:pPr lvl="1" eaLnBrk="1" hangingPunct="1">
              <a:defRPr/>
            </a:pPr>
            <a:r>
              <a:rPr lang="en-US" dirty="0"/>
              <a:t>Drinking water supply impacts</a:t>
            </a:r>
          </a:p>
          <a:p>
            <a:pPr eaLnBrk="1" hangingPunct="1">
              <a:defRPr/>
            </a:pPr>
            <a:endParaRPr lang="en-US" sz="2400" dirty="0"/>
          </a:p>
        </p:txBody>
      </p:sp>
      <p:sp>
        <p:nvSpPr>
          <p:cNvPr id="7" name="Slide Number Placeholder 6"/>
          <p:cNvSpPr>
            <a:spLocks noGrp="1"/>
          </p:cNvSpPr>
          <p:nvPr>
            <p:ph type="sldNum" sz="quarter" idx="12"/>
          </p:nvPr>
        </p:nvSpPr>
        <p:spPr/>
        <p:txBody>
          <a:bodyPr vert="horz" lIns="91440" tIns="45720" rIns="91440" bIns="45720" rtlCol="0" anchor="ctr"/>
          <a:lstStyle/>
          <a:p>
            <a:pPr eaLnBrk="1" hangingPunct="1"/>
            <a:fld id="{35E1EF9A-D7D5-481B-8D22-3D86ECF411F7}" type="slidenum">
              <a:rPr lang="en-US" altLang="en-US"/>
              <a:pPr eaLnBrk="1" hangingPunct="1"/>
              <a:t>26</a:t>
            </a:fld>
            <a:endParaRPr lang="en-US" altLang="en-US" dirty="0"/>
          </a:p>
        </p:txBody>
      </p:sp>
      <p:sp>
        <p:nvSpPr>
          <p:cNvPr id="807939" name="Rectangle 3"/>
          <p:cNvSpPr>
            <a:spLocks noGrp="1" noChangeArrowheads="1"/>
          </p:cNvSpPr>
          <p:nvPr>
            <p:ph sz="half" idx="4294967295"/>
          </p:nvPr>
        </p:nvSpPr>
        <p:spPr>
          <a:xfrm>
            <a:off x="1447799" y="1524000"/>
            <a:ext cx="4003573" cy="2667000"/>
          </a:xfrm>
        </p:spPr>
        <p:txBody>
          <a:bodyPr>
            <a:normAutofit/>
          </a:bodyPr>
          <a:lstStyle/>
          <a:p>
            <a:pPr lvl="1" eaLnBrk="1" hangingPunct="1">
              <a:defRPr/>
            </a:pPr>
            <a:r>
              <a:rPr lang="en-US" sz="2400" dirty="0" smtClean="0"/>
              <a:t>Water </a:t>
            </a:r>
            <a:r>
              <a:rPr lang="en-US" sz="2400" dirty="0"/>
              <a:t>contamination with acidity, metals</a:t>
            </a:r>
          </a:p>
          <a:p>
            <a:pPr lvl="1" eaLnBrk="1" hangingPunct="1">
              <a:defRPr/>
            </a:pPr>
            <a:r>
              <a:rPr lang="en-US" sz="2400" dirty="0"/>
              <a:t>Water quantity reduced during/after </a:t>
            </a:r>
            <a:r>
              <a:rPr lang="en-US" sz="2400" dirty="0" smtClean="0"/>
              <a:t>mining (pit dewatering)</a:t>
            </a:r>
            <a:endParaRPr lang="en-US" sz="2400" dirty="0"/>
          </a:p>
          <a:p>
            <a:pPr eaLnBrk="1" hangingPunct="1">
              <a:defRPr/>
            </a:pPr>
            <a:endParaRPr lang="en-US" sz="2400" dirty="0"/>
          </a:p>
        </p:txBody>
      </p:sp>
      <p:pic>
        <p:nvPicPr>
          <p:cNvPr id="49158" name="Picture 7" descr="Iron-precipitates--on-floor"/>
          <p:cNvPicPr>
            <a:picLocks noChangeAspect="1" noChangeArrowheads="1"/>
          </p:cNvPicPr>
          <p:nvPr/>
        </p:nvPicPr>
        <p:blipFill rotWithShape="1">
          <a:blip r:embed="rId2">
            <a:extLst>
              <a:ext uri="{28A0092B-C50C-407E-A947-70E740481C1C}">
                <a14:useLocalDpi xmlns:a14="http://schemas.microsoft.com/office/drawing/2010/main" val="0"/>
              </a:ext>
            </a:extLst>
          </a:blip>
          <a:srcRect t="2474"/>
          <a:stretch/>
        </p:blipFill>
        <p:spPr bwMode="auto">
          <a:xfrm>
            <a:off x="2971800" y="3507658"/>
            <a:ext cx="4098823" cy="319794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11"/>
          <p:cNvSpPr>
            <a:spLocks noChangeArrowheads="1"/>
          </p:cNvSpPr>
          <p:nvPr/>
        </p:nvSpPr>
        <p:spPr bwMode="auto">
          <a:xfrm>
            <a:off x="2971800" y="6286500"/>
            <a:ext cx="4098823" cy="4572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Holden Mine, Washington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ChangeArrowheads="1"/>
          </p:cNvSpPr>
          <p:nvPr>
            <p:ph type="title"/>
          </p:nvPr>
        </p:nvSpPr>
        <p:spPr>
          <a:xfrm>
            <a:off x="1828800" y="990600"/>
            <a:ext cx="7162800" cy="926711"/>
          </a:xfrm>
        </p:spPr>
        <p:txBody>
          <a:bodyPr>
            <a:normAutofit fontScale="90000"/>
          </a:bodyPr>
          <a:lstStyle/>
          <a:p>
            <a:pPr eaLnBrk="1" hangingPunct="1">
              <a:defRPr/>
            </a:pPr>
            <a:r>
              <a:rPr lang="en-US" altLang="en-US" sz="4000" dirty="0"/>
              <a:t>Environmental </a:t>
            </a:r>
            <a:r>
              <a:rPr lang="en-US" altLang="en-US" sz="4000" dirty="0" smtClean="0"/>
              <a:t>Impact Prediction</a:t>
            </a:r>
            <a:r>
              <a:rPr lang="en-US" altLang="en-US" sz="4000" dirty="0"/>
              <a:t>, </a:t>
            </a:r>
            <a:r>
              <a:rPr lang="en-US" altLang="en-US" sz="4000" dirty="0" smtClean="0"/>
              <a:t>Prevention and Control</a:t>
            </a:r>
            <a:endParaRPr lang="en-US" altLang="en-US" sz="4000" dirty="0"/>
          </a:p>
        </p:txBody>
      </p:sp>
      <p:sp>
        <p:nvSpPr>
          <p:cNvPr id="4" name="Rectangle 6"/>
          <p:cNvSpPr>
            <a:spLocks noGrp="1" noChangeArrowheads="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5039A69B-DDFE-4F09-8E37-DA5D4031C0F7}" type="slidenum">
              <a:rPr lang="en-US" altLang="en-US" smtClean="0">
                <a:latin typeface="Arial" panose="020B0604020202020204" pitchFamily="34" charset="0"/>
              </a:rPr>
              <a:pPr eaLnBrk="1" hangingPunct="1">
                <a:defRPr/>
              </a:pPr>
              <a:t>27</a:t>
            </a:fld>
            <a:endParaRPr lang="en-US" altLang="en-US">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1600200" y="2895600"/>
            <a:ext cx="7794544" cy="3886200"/>
          </a:xfrm>
          <a:prstGeom prst="rect">
            <a:avLst/>
          </a:prstGeom>
        </p:spPr>
      </p:pic>
    </p:spTree>
    <p:extLst>
      <p:ext uri="{BB962C8B-B14F-4D97-AF65-F5344CB8AC3E}">
        <p14:creationId xmlns:p14="http://schemas.microsoft.com/office/powerpoint/2010/main" val="559842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algn="ctr" eaLnBrk="1" hangingPunct="1">
              <a:defRPr/>
            </a:pPr>
            <a:r>
              <a:rPr lang="en-US" dirty="0"/>
              <a:t>Predicting Environmental Impacts</a:t>
            </a:r>
          </a:p>
        </p:txBody>
      </p:sp>
      <p:sp>
        <p:nvSpPr>
          <p:cNvPr id="27653" name="Rectangle 5"/>
          <p:cNvSpPr>
            <a:spLocks noGrp="1" noChangeArrowheads="1"/>
          </p:cNvSpPr>
          <p:nvPr>
            <p:ph idx="1"/>
          </p:nvPr>
        </p:nvSpPr>
        <p:spPr/>
        <p:txBody>
          <a:bodyPr vert="horz" lIns="91440" tIns="45720" rIns="91440" bIns="45720" rtlCol="0">
            <a:normAutofit/>
          </a:bodyPr>
          <a:lstStyle/>
          <a:p>
            <a:r>
              <a:rPr lang="en-US" dirty="0"/>
              <a:t>Systematic </a:t>
            </a:r>
            <a:r>
              <a:rPr lang="en-US" dirty="0" smtClean="0"/>
              <a:t>planning: Data Quality Objectives Seven Step Process (EPA Guidance)</a:t>
            </a:r>
          </a:p>
          <a:p>
            <a:pPr lvl="1"/>
            <a:r>
              <a:rPr lang="en-US" dirty="0" smtClean="0"/>
              <a:t>State the Problem</a:t>
            </a:r>
          </a:p>
          <a:p>
            <a:pPr lvl="1"/>
            <a:r>
              <a:rPr lang="en-US" dirty="0" smtClean="0"/>
              <a:t>Identify the Purpose of Study</a:t>
            </a:r>
          </a:p>
          <a:p>
            <a:pPr lvl="1"/>
            <a:r>
              <a:rPr lang="en-US" dirty="0" smtClean="0"/>
              <a:t>Identify Information Needs</a:t>
            </a:r>
          </a:p>
          <a:p>
            <a:pPr lvl="1"/>
            <a:r>
              <a:rPr lang="en-US" dirty="0" smtClean="0"/>
              <a:t>Define the Boundary</a:t>
            </a:r>
          </a:p>
          <a:p>
            <a:pPr lvl="1"/>
            <a:r>
              <a:rPr lang="en-US" dirty="0" smtClean="0"/>
              <a:t>Develop the Analytical Approach</a:t>
            </a:r>
          </a:p>
          <a:p>
            <a:pPr lvl="1"/>
            <a:r>
              <a:rPr lang="en-US" dirty="0" smtClean="0"/>
              <a:t>Specify Performance Criteria</a:t>
            </a:r>
          </a:p>
          <a:p>
            <a:pPr lvl="1"/>
            <a:r>
              <a:rPr lang="en-US" dirty="0" smtClean="0"/>
              <a:t>Develop Plan for Gathering Data</a:t>
            </a:r>
          </a:p>
          <a:p>
            <a:endParaRPr lang="en-US" dirty="0" smtClean="0"/>
          </a:p>
          <a:p>
            <a:pPr lvl="1"/>
            <a:endParaRPr lang="en-US" dirty="0"/>
          </a:p>
        </p:txBody>
      </p:sp>
      <p:sp>
        <p:nvSpPr>
          <p:cNvPr id="5" name="Slide Number Placeholder 3"/>
          <p:cNvSpPr>
            <a:spLocks noGrp="1"/>
          </p:cNvSpPr>
          <p:nvPr>
            <p:ph type="sldNum" sz="quarter" idx="12"/>
          </p:nvPr>
        </p:nvSpPr>
        <p:spPr/>
        <p:txBody>
          <a:bodyPr vert="horz" lIns="91440" tIns="45720" rIns="91440" bIns="45720" rtlCol="0" anchor="ctr"/>
          <a:lstStyle/>
          <a:p>
            <a:pPr eaLnBrk="1" hangingPunct="1"/>
            <a:fld id="{C2A2979F-076D-40D7-AB56-AD27607752E2}" type="slidenum">
              <a:rPr lang="en-US" altLang="en-US"/>
              <a:pPr eaLnBrk="1" hangingPunct="1"/>
              <a:t>28</a:t>
            </a:fld>
            <a:endParaRPr lang="en-US" altLang="en-US"/>
          </a:p>
        </p:txBody>
      </p:sp>
      <p:sp>
        <p:nvSpPr>
          <p:cNvPr id="4"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40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algn="ctr" eaLnBrk="1" hangingPunct="1">
              <a:defRPr/>
            </a:pPr>
            <a:r>
              <a:rPr lang="en-US" dirty="0"/>
              <a:t>Predicting Environmental Impacts</a:t>
            </a:r>
          </a:p>
        </p:txBody>
      </p:sp>
      <p:sp>
        <p:nvSpPr>
          <p:cNvPr id="27653" name="Rectangle 5"/>
          <p:cNvSpPr>
            <a:spLocks noGrp="1" noChangeArrowheads="1"/>
          </p:cNvSpPr>
          <p:nvPr>
            <p:ph idx="1"/>
          </p:nvPr>
        </p:nvSpPr>
        <p:spPr/>
        <p:txBody>
          <a:bodyPr vert="horz" lIns="91440" tIns="45720" rIns="91440" bIns="45720" rtlCol="0">
            <a:normAutofit/>
          </a:bodyPr>
          <a:lstStyle/>
          <a:p>
            <a:r>
              <a:rPr lang="en-US" dirty="0"/>
              <a:t>Interdisciplinary </a:t>
            </a:r>
            <a:r>
              <a:rPr lang="en-US" dirty="0" smtClean="0"/>
              <a:t>Team</a:t>
            </a:r>
            <a:endParaRPr lang="en-US" dirty="0"/>
          </a:p>
          <a:p>
            <a:pPr lvl="1">
              <a:spcAft>
                <a:spcPts val="1200"/>
              </a:spcAft>
            </a:pPr>
            <a:r>
              <a:rPr lang="en-US" dirty="0"/>
              <a:t>Surface and groundwater hydrology</a:t>
            </a:r>
          </a:p>
          <a:p>
            <a:pPr lvl="1">
              <a:spcAft>
                <a:spcPts val="1200"/>
              </a:spcAft>
            </a:pPr>
            <a:r>
              <a:rPr lang="en-US" dirty="0"/>
              <a:t>Geochemistry</a:t>
            </a:r>
          </a:p>
          <a:p>
            <a:pPr lvl="1">
              <a:spcAft>
                <a:spcPts val="1200"/>
              </a:spcAft>
            </a:pPr>
            <a:r>
              <a:rPr lang="en-US" dirty="0"/>
              <a:t>Engineering</a:t>
            </a:r>
          </a:p>
          <a:p>
            <a:pPr lvl="1">
              <a:spcAft>
                <a:spcPts val="1200"/>
              </a:spcAft>
            </a:pPr>
            <a:r>
              <a:rPr lang="en-US" dirty="0"/>
              <a:t>Biology</a:t>
            </a:r>
          </a:p>
          <a:p>
            <a:r>
              <a:rPr lang="en-US" dirty="0" smtClean="0"/>
              <a:t>Uncertainty </a:t>
            </a:r>
            <a:r>
              <a:rPr lang="en-US" dirty="0"/>
              <a:t>– need to understand sources and magnitude</a:t>
            </a:r>
          </a:p>
          <a:p>
            <a:endParaRPr lang="en-US" dirty="0"/>
          </a:p>
        </p:txBody>
      </p:sp>
      <p:sp>
        <p:nvSpPr>
          <p:cNvPr id="5" name="Slide Number Placeholder 3"/>
          <p:cNvSpPr>
            <a:spLocks noGrp="1"/>
          </p:cNvSpPr>
          <p:nvPr>
            <p:ph type="sldNum" sz="quarter" idx="12"/>
          </p:nvPr>
        </p:nvSpPr>
        <p:spPr/>
        <p:txBody>
          <a:bodyPr vert="horz" lIns="91440" tIns="45720" rIns="91440" bIns="45720" rtlCol="0" anchor="ctr"/>
          <a:lstStyle/>
          <a:p>
            <a:pPr eaLnBrk="1" hangingPunct="1"/>
            <a:fld id="{C2A2979F-076D-40D7-AB56-AD27607752E2}" type="slidenum">
              <a:rPr lang="en-US" altLang="en-US"/>
              <a:pPr eaLnBrk="1" hangingPunct="1"/>
              <a:t>29</a:t>
            </a:fld>
            <a:endParaRPr lang="en-US" altLang="en-US"/>
          </a:p>
        </p:txBody>
      </p:sp>
      <p:sp>
        <p:nvSpPr>
          <p:cNvPr id="4"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40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868997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nchorCtr="1">
            <a:normAutofit fontScale="90000"/>
          </a:bodyPr>
          <a:lstStyle/>
          <a:p>
            <a:pPr algn="ctr" eaLnBrk="1" hangingPunct="1">
              <a:defRPr/>
            </a:pPr>
            <a:r>
              <a:rPr lang="en-US" dirty="0"/>
              <a:t>Module </a:t>
            </a:r>
            <a:r>
              <a:rPr lang="en-US" dirty="0" smtClean="0"/>
              <a:t>2 </a:t>
            </a:r>
            <a:br>
              <a:rPr lang="en-US" dirty="0" smtClean="0"/>
            </a:br>
            <a:r>
              <a:rPr lang="en-US" dirty="0" smtClean="0"/>
              <a:t>Environmental Concerns and Issues</a:t>
            </a:r>
            <a:endParaRPr lang="en-US" dirty="0"/>
          </a:p>
        </p:txBody>
      </p:sp>
      <p:sp>
        <p:nvSpPr>
          <p:cNvPr id="760835" name="Rectangle 3"/>
          <p:cNvSpPr>
            <a:spLocks noGrp="1" noChangeArrowheads="1"/>
          </p:cNvSpPr>
          <p:nvPr>
            <p:ph idx="1"/>
          </p:nvPr>
        </p:nvSpPr>
        <p:spPr/>
        <p:txBody>
          <a:bodyPr/>
          <a:lstStyle/>
          <a:p>
            <a:pPr eaLnBrk="1" hangingPunct="1">
              <a:lnSpc>
                <a:spcPct val="90000"/>
              </a:lnSpc>
              <a:defRPr/>
            </a:pPr>
            <a:r>
              <a:rPr lang="en-US" altLang="en-US" dirty="0"/>
              <a:t>Mining waste products: waste rock, tailings, contaminated waters</a:t>
            </a:r>
          </a:p>
          <a:p>
            <a:pPr eaLnBrk="1" hangingPunct="1">
              <a:lnSpc>
                <a:spcPct val="90000"/>
              </a:lnSpc>
              <a:buFont typeface="Wingdings" panose="05000000000000000000" pitchFamily="2" charset="2"/>
              <a:buNone/>
              <a:defRPr/>
            </a:pPr>
            <a:endParaRPr lang="en-US" altLang="en-US" dirty="0"/>
          </a:p>
          <a:p>
            <a:pPr eaLnBrk="1" hangingPunct="1">
              <a:lnSpc>
                <a:spcPct val="90000"/>
              </a:lnSpc>
              <a:defRPr/>
            </a:pPr>
            <a:r>
              <a:rPr lang="en-US" altLang="en-US" dirty="0"/>
              <a:t>Potential environmental impacts from mines (to water, air, soil)</a:t>
            </a:r>
          </a:p>
          <a:p>
            <a:pPr eaLnBrk="1" hangingPunct="1">
              <a:lnSpc>
                <a:spcPct val="90000"/>
              </a:lnSpc>
              <a:buFont typeface="Wingdings" panose="05000000000000000000" pitchFamily="2" charset="2"/>
              <a:buNone/>
              <a:defRPr/>
            </a:pPr>
            <a:endParaRPr lang="en-US" altLang="en-US" dirty="0"/>
          </a:p>
          <a:p>
            <a:pPr eaLnBrk="1" hangingPunct="1">
              <a:lnSpc>
                <a:spcPct val="90000"/>
              </a:lnSpc>
              <a:defRPr/>
            </a:pPr>
            <a:r>
              <a:rPr lang="en-US" altLang="en-US" dirty="0"/>
              <a:t>Ways of preventing and controlling impacts</a:t>
            </a:r>
          </a:p>
          <a:p>
            <a:pPr eaLnBrk="1" hangingPunct="1">
              <a:lnSpc>
                <a:spcPct val="90000"/>
              </a:lnSpc>
              <a:defRPr/>
            </a:pPr>
            <a:endParaRPr lang="en-US" altLang="en-US" dirty="0"/>
          </a:p>
          <a:p>
            <a:pPr eaLnBrk="1" hangingPunct="1">
              <a:lnSpc>
                <a:spcPct val="90000"/>
              </a:lnSpc>
              <a:defRPr/>
            </a:pPr>
            <a:r>
              <a:rPr lang="en-US" altLang="en-US" dirty="0" smtClean="0"/>
              <a:t>Clean-up and Remediation</a:t>
            </a:r>
            <a:endParaRPr lang="en-US" altLang="en-US" dirty="0"/>
          </a:p>
        </p:txBody>
      </p:sp>
      <p:sp>
        <p:nvSpPr>
          <p:cNvPr id="6" name="Slide Number Placeholder 3"/>
          <p:cNvSpPr>
            <a:spLocks noGrp="1"/>
          </p:cNvSpPr>
          <p:nvPr>
            <p:ph type="sldNum" sz="quarter" idx="12"/>
          </p:nvPr>
        </p:nvSpPr>
        <p:spPr/>
        <p:txBody>
          <a:bodyPr vert="horz" lIns="91440" tIns="45720" rIns="91440" bIns="45720" rtlCol="0" anchor="ctr"/>
          <a:lstStyle/>
          <a:p>
            <a:fld id="{B0B3B86D-8310-406C-9548-C181F2A85DCE}" type="slidenum">
              <a:rPr lang="en-US" altLang="en-US"/>
              <a:pPr/>
              <a:t>3</a:t>
            </a:fld>
            <a:endParaRPr lang="en-US" alt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76400" y="172268"/>
            <a:ext cx="7162800" cy="970732"/>
          </a:xfrm>
        </p:spPr>
        <p:txBody>
          <a:bodyPr>
            <a:normAutofit fontScale="90000"/>
          </a:bodyPr>
          <a:lstStyle/>
          <a:p>
            <a:pPr eaLnBrk="1" hangingPunct="1">
              <a:defRPr/>
            </a:pPr>
            <a:r>
              <a:rPr lang="en-US" spc="-100" dirty="0"/>
              <a:t>Predicting Impacts on Water Resources</a:t>
            </a:r>
          </a:p>
        </p:txBody>
      </p:sp>
      <p:sp>
        <p:nvSpPr>
          <p:cNvPr id="27653" name="Rectangle 5"/>
          <p:cNvSpPr>
            <a:spLocks noGrp="1" noChangeArrowheads="1"/>
          </p:cNvSpPr>
          <p:nvPr>
            <p:ph idx="1"/>
          </p:nvPr>
        </p:nvSpPr>
        <p:spPr/>
        <p:txBody>
          <a:bodyPr vert="horz" lIns="91440" tIns="45720" rIns="91440" bIns="45720" rtlCol="0">
            <a:normAutofit fontScale="92500" lnSpcReduction="10000"/>
          </a:bodyPr>
          <a:lstStyle/>
          <a:p>
            <a:r>
              <a:rPr lang="en-US" dirty="0"/>
              <a:t>Water balance </a:t>
            </a:r>
            <a:endParaRPr lang="en-US" dirty="0" smtClean="0"/>
          </a:p>
          <a:p>
            <a:r>
              <a:rPr lang="en-US" dirty="0" smtClean="0"/>
              <a:t>Water-rock </a:t>
            </a:r>
            <a:r>
              <a:rPr lang="en-US" dirty="0"/>
              <a:t>interaction</a:t>
            </a:r>
          </a:p>
          <a:p>
            <a:r>
              <a:rPr lang="en-US" dirty="0"/>
              <a:t>Effectiveness of mitigation</a:t>
            </a:r>
          </a:p>
          <a:p>
            <a:pPr lvl="1">
              <a:spcAft>
                <a:spcPts val="1200"/>
              </a:spcAft>
            </a:pPr>
            <a:r>
              <a:rPr lang="en-US" dirty="0" smtClean="0"/>
              <a:t>Covers/Liners</a:t>
            </a:r>
          </a:p>
          <a:p>
            <a:pPr lvl="1">
              <a:spcAft>
                <a:spcPts val="1200"/>
              </a:spcAft>
            </a:pPr>
            <a:r>
              <a:rPr lang="en-US" dirty="0" smtClean="0"/>
              <a:t>Run-on controls/Capture </a:t>
            </a:r>
            <a:r>
              <a:rPr lang="en-US" dirty="0"/>
              <a:t>systems</a:t>
            </a:r>
          </a:p>
          <a:p>
            <a:pPr lvl="1">
              <a:spcAft>
                <a:spcPts val="1200"/>
              </a:spcAft>
            </a:pPr>
            <a:r>
              <a:rPr lang="en-US" dirty="0"/>
              <a:t>Treatment systems</a:t>
            </a:r>
          </a:p>
          <a:p>
            <a:pPr lvl="1">
              <a:spcAft>
                <a:spcPts val="1200"/>
              </a:spcAft>
            </a:pPr>
            <a:r>
              <a:rPr lang="en-US" dirty="0"/>
              <a:t>Amendments</a:t>
            </a:r>
          </a:p>
          <a:p>
            <a:r>
              <a:rPr lang="en-US" dirty="0"/>
              <a:t>Transport and mixing</a:t>
            </a:r>
          </a:p>
          <a:p>
            <a:r>
              <a:rPr lang="en-US" dirty="0"/>
              <a:t>Attenuation</a:t>
            </a:r>
          </a:p>
          <a:p>
            <a:r>
              <a:rPr lang="en-US" dirty="0"/>
              <a:t>Risks to fish, wildlife, people</a:t>
            </a:r>
          </a:p>
          <a:p>
            <a:endParaRPr lang="en-US" dirty="0"/>
          </a:p>
          <a:p>
            <a:endParaRPr lang="en-US" dirty="0"/>
          </a:p>
          <a:p>
            <a:endParaRPr lang="en-US" dirty="0"/>
          </a:p>
        </p:txBody>
      </p:sp>
      <p:sp>
        <p:nvSpPr>
          <p:cNvPr id="5" name="Slide Number Placeholder 3"/>
          <p:cNvSpPr>
            <a:spLocks noGrp="1"/>
          </p:cNvSpPr>
          <p:nvPr>
            <p:ph type="sldNum" sz="quarter" idx="12"/>
          </p:nvPr>
        </p:nvSpPr>
        <p:spPr/>
        <p:txBody>
          <a:bodyPr vert="horz" lIns="91440" tIns="45720" rIns="91440" bIns="45720" rtlCol="0" anchor="ctr"/>
          <a:lstStyle/>
          <a:p>
            <a:pPr eaLnBrk="1" hangingPunct="1"/>
            <a:fld id="{958FED76-7811-4677-917E-68E2EC821CCE}" type="slidenum">
              <a:rPr lang="en-US" altLang="en-US"/>
              <a:pPr eaLnBrk="1" hangingPunct="1"/>
              <a:t>30</a:t>
            </a:fld>
            <a:endParaRPr lang="en-US" altLang="en-US"/>
          </a:p>
        </p:txBody>
      </p:sp>
      <p:sp>
        <p:nvSpPr>
          <p:cNvPr id="4"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400">
              <a:effectLst>
                <a:outerShdw blurRad="38100" dist="38100" dir="2700000" algn="tl">
                  <a:srgbClr val="000000"/>
                </a:outerShdw>
              </a:effectLst>
              <a:latin typeface="Arial" charset="0"/>
            </a:endParaRPr>
          </a:p>
        </p:txBody>
      </p:sp>
      <p:pic>
        <p:nvPicPr>
          <p:cNvPr id="6" name="Picture 2" descr="C:\Users\jhillenb\Documents\aMines\NV\Rio Tinto\Untitled-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660403" y="3757836"/>
            <a:ext cx="3483597" cy="1975179"/>
          </a:xfrm>
          <a:prstGeom prst="rect">
            <a:avLst/>
          </a:prstGeom>
        </p:spPr>
      </p:pic>
      <p:sp>
        <p:nvSpPr>
          <p:cNvPr id="8" name="Rectangle 6"/>
          <p:cNvSpPr>
            <a:spLocks noChangeArrowheads="1"/>
          </p:cNvSpPr>
          <p:nvPr/>
        </p:nvSpPr>
        <p:spPr bwMode="auto">
          <a:xfrm>
            <a:off x="6086481" y="5788260"/>
            <a:ext cx="2981319" cy="396640"/>
          </a:xfrm>
          <a:prstGeom prst="rect">
            <a:avLst/>
          </a:prstGeom>
          <a:solidFill>
            <a:srgbClr val="A6A6A6"/>
          </a:solidFill>
          <a:ln w="9525">
            <a:noFill/>
            <a:miter lim="800000"/>
            <a:headEnd/>
            <a:tailEnd/>
          </a:ln>
        </p:spPr>
        <p:txBody>
          <a:bodyPr wrap="none" anchor="ctr"/>
          <a:lstStyle/>
          <a:p>
            <a:pPr algn="ctr"/>
            <a:r>
              <a:rPr lang="en-US" altLang="en-US" sz="2800" dirty="0" smtClean="0">
                <a:solidFill>
                  <a:schemeClr val="tx2"/>
                </a:solidFill>
              </a:rPr>
              <a:t>Rio Tinto Mine, NV</a:t>
            </a:r>
            <a:endParaRPr lang="en-US" altLang="en-US" sz="2800" dirty="0">
              <a:solidFill>
                <a:schemeClr val="tx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eaLnBrk="1" hangingPunct="1">
              <a:defRPr/>
            </a:pPr>
            <a:r>
              <a:rPr lang="en-US" dirty="0"/>
              <a:t>Water Balance</a:t>
            </a:r>
          </a:p>
        </p:txBody>
      </p:sp>
      <p:sp>
        <p:nvSpPr>
          <p:cNvPr id="47107" name="Rectangle 3"/>
          <p:cNvSpPr>
            <a:spLocks noGrp="1" noChangeArrowheads="1"/>
          </p:cNvSpPr>
          <p:nvPr>
            <p:ph idx="1"/>
          </p:nvPr>
        </p:nvSpPr>
        <p:spPr/>
        <p:txBody>
          <a:bodyPr/>
          <a:lstStyle/>
          <a:p>
            <a:pPr eaLnBrk="1" hangingPunct="1">
              <a:lnSpc>
                <a:spcPct val="90000"/>
              </a:lnSpc>
              <a:defRPr/>
            </a:pPr>
            <a:r>
              <a:rPr lang="en-US" sz="2800" dirty="0"/>
              <a:t>Need good understanding of water balance (inputs, losses, recycling)</a:t>
            </a:r>
          </a:p>
          <a:p>
            <a:pPr lvl="1" eaLnBrk="1" hangingPunct="1">
              <a:lnSpc>
                <a:spcPct val="90000"/>
              </a:lnSpc>
              <a:defRPr/>
            </a:pPr>
            <a:r>
              <a:rPr lang="en-US" sz="2400" dirty="0"/>
              <a:t>Characterize waste streams</a:t>
            </a:r>
          </a:p>
          <a:p>
            <a:pPr lvl="1" eaLnBrk="1" hangingPunct="1">
              <a:lnSpc>
                <a:spcPct val="90000"/>
              </a:lnSpc>
              <a:defRPr/>
            </a:pPr>
            <a:r>
              <a:rPr lang="en-US" sz="2400" dirty="0"/>
              <a:t>During operations, closure, inactive phases</a:t>
            </a:r>
          </a:p>
          <a:p>
            <a:pPr lvl="1" eaLnBrk="1" hangingPunct="1">
              <a:lnSpc>
                <a:spcPct val="90000"/>
              </a:lnSpc>
              <a:defRPr/>
            </a:pPr>
            <a:r>
              <a:rPr lang="en-US" sz="2400" dirty="0"/>
              <a:t>Changes associated with seasonality and extreme weather events</a:t>
            </a:r>
          </a:p>
          <a:p>
            <a:pPr lvl="1" eaLnBrk="1" hangingPunct="1">
              <a:lnSpc>
                <a:spcPct val="90000"/>
              </a:lnSpc>
              <a:defRPr/>
            </a:pPr>
            <a:r>
              <a:rPr lang="en-US" sz="2400" dirty="0"/>
              <a:t>Climate change effects </a:t>
            </a:r>
          </a:p>
          <a:p>
            <a:pPr lvl="2" eaLnBrk="1" hangingPunct="1">
              <a:lnSpc>
                <a:spcPct val="90000"/>
              </a:lnSpc>
              <a:defRPr/>
            </a:pPr>
            <a:r>
              <a:rPr lang="en-US" dirty="0"/>
              <a:t>P</a:t>
            </a:r>
            <a:r>
              <a:rPr lang="en-US" dirty="0" smtClean="0"/>
              <a:t>recipitation</a:t>
            </a:r>
            <a:endParaRPr lang="en-US" dirty="0"/>
          </a:p>
          <a:p>
            <a:pPr lvl="2" eaLnBrk="1" hangingPunct="1">
              <a:lnSpc>
                <a:spcPct val="90000"/>
              </a:lnSpc>
              <a:defRPr/>
            </a:pPr>
            <a:r>
              <a:rPr lang="en-US" dirty="0"/>
              <a:t>P</a:t>
            </a:r>
            <a:r>
              <a:rPr lang="en-US" dirty="0" smtClean="0"/>
              <a:t>ermafrost </a:t>
            </a:r>
            <a:r>
              <a:rPr lang="en-US" dirty="0"/>
              <a:t>melting</a:t>
            </a:r>
          </a:p>
          <a:p>
            <a:pPr lvl="2" eaLnBrk="1" hangingPunct="1">
              <a:lnSpc>
                <a:spcPct val="90000"/>
              </a:lnSpc>
              <a:defRPr/>
            </a:pPr>
            <a:r>
              <a:rPr lang="en-US" dirty="0" smtClean="0"/>
              <a:t>Draft NEPA </a:t>
            </a:r>
            <a:r>
              <a:rPr lang="en-US" dirty="0"/>
              <a:t>guidance from </a:t>
            </a:r>
            <a:r>
              <a:rPr lang="en-US" dirty="0" smtClean="0"/>
              <a:t>Council of Environmental Quality</a:t>
            </a:r>
            <a:endParaRPr lang="en-US" dirty="0"/>
          </a:p>
        </p:txBody>
      </p:sp>
      <p:sp>
        <p:nvSpPr>
          <p:cNvPr id="5" name="Slide Number Placeholder 3"/>
          <p:cNvSpPr>
            <a:spLocks noGrp="1"/>
          </p:cNvSpPr>
          <p:nvPr>
            <p:ph type="sldNum" sz="quarter" idx="12"/>
          </p:nvPr>
        </p:nvSpPr>
        <p:spPr/>
        <p:txBody>
          <a:bodyPr vert="horz" lIns="91440" tIns="45720" rIns="91440" bIns="45720" rtlCol="0" anchor="ctr"/>
          <a:lstStyle/>
          <a:p>
            <a:pPr eaLnBrk="1" hangingPunct="1"/>
            <a:fld id="{056BA349-A1DE-4DF3-B963-AFA9F4338778}" type="slidenum">
              <a:rPr lang="en-US" altLang="en-US"/>
              <a:pPr eaLnBrk="1" hangingPunct="1"/>
              <a:t>31</a:t>
            </a:fld>
            <a:endParaRPr lang="en-US" altLang="en-US" dirty="0"/>
          </a:p>
        </p:txBody>
      </p:sp>
      <p:sp>
        <p:nvSpPr>
          <p:cNvPr id="4"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40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Water Balance </a:t>
            </a:r>
            <a:endParaRPr lang="en-US" dirty="0"/>
          </a:p>
        </p:txBody>
      </p:sp>
      <p:pic>
        <p:nvPicPr>
          <p:cNvPr id="6" name="Picture 5"/>
          <p:cNvPicPr>
            <a:picLocks noChangeAspect="1"/>
          </p:cNvPicPr>
          <p:nvPr/>
        </p:nvPicPr>
        <p:blipFill>
          <a:blip r:embed="rId3"/>
          <a:stretch>
            <a:fillRect/>
          </a:stretch>
        </p:blipFill>
        <p:spPr>
          <a:xfrm>
            <a:off x="1371600" y="1527964"/>
            <a:ext cx="7391400" cy="5248756"/>
          </a:xfrm>
          <a:prstGeom prst="rect">
            <a:avLst/>
          </a:prstGeom>
        </p:spPr>
      </p:pic>
      <p:sp>
        <p:nvSpPr>
          <p:cNvPr id="5" name="TextBox 4"/>
          <p:cNvSpPr txBox="1"/>
          <p:nvPr/>
        </p:nvSpPr>
        <p:spPr>
          <a:xfrm>
            <a:off x="7386320" y="5344537"/>
            <a:ext cx="1529080" cy="1077218"/>
          </a:xfrm>
          <a:prstGeom prst="rect">
            <a:avLst/>
          </a:prstGeom>
          <a:noFill/>
        </p:spPr>
        <p:txBody>
          <a:bodyPr wrap="square" rtlCol="0">
            <a:spAutoFit/>
          </a:bodyPr>
          <a:lstStyle/>
          <a:p>
            <a:r>
              <a:rPr lang="en-US" sz="1600" dirty="0" smtClean="0"/>
              <a:t>Thompson Creek Mine Closure-Water Management</a:t>
            </a:r>
            <a:endParaRPr lang="en-US" sz="1600" dirty="0"/>
          </a:p>
        </p:txBody>
      </p:sp>
      <p:sp>
        <p:nvSpPr>
          <p:cNvPr id="4" name="Slide Number Placeholder 3"/>
          <p:cNvSpPr>
            <a:spLocks noGrp="1"/>
          </p:cNvSpPr>
          <p:nvPr>
            <p:ph type="sldNum" sz="quarter" idx="12"/>
          </p:nvPr>
        </p:nvSpPr>
        <p:spPr/>
        <p:txBody>
          <a:bodyPr/>
          <a:lstStyle/>
          <a:p>
            <a:pPr>
              <a:defRPr/>
            </a:pPr>
            <a:fld id="{9F34AC4B-EAA2-4E97-8C56-7CDBC5E59DDF}" type="slidenum">
              <a:rPr lang="en-US" smtClean="0">
                <a:solidFill>
                  <a:schemeClr val="accent6">
                    <a:lumMod val="75000"/>
                  </a:schemeClr>
                </a:solidFill>
              </a:rPr>
              <a:pPr>
                <a:defRPr/>
              </a:pPr>
              <a:t>32</a:t>
            </a:fld>
            <a:endParaRPr lang="en-US" dirty="0">
              <a:solidFill>
                <a:schemeClr val="accent6">
                  <a:lumMod val="75000"/>
                </a:schemeClr>
              </a:solidFill>
            </a:endParaRPr>
          </a:p>
        </p:txBody>
      </p:sp>
    </p:spTree>
    <p:extLst>
      <p:ext uri="{BB962C8B-B14F-4D97-AF65-F5344CB8AC3E}">
        <p14:creationId xmlns:p14="http://schemas.microsoft.com/office/powerpoint/2010/main" val="2627578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p:txBody>
          <a:bodyPr anchorCtr="1">
            <a:normAutofit fontScale="90000"/>
          </a:bodyPr>
          <a:lstStyle/>
          <a:p>
            <a:pPr algn="ctr" eaLnBrk="1" hangingPunct="1">
              <a:defRPr/>
            </a:pPr>
            <a:r>
              <a:rPr lang="en-US" sz="4000" dirty="0" smtClean="0"/>
              <a:t>Understanding Water-Rock </a:t>
            </a:r>
            <a:r>
              <a:rPr lang="en-US" sz="4000" dirty="0"/>
              <a:t>Interaction</a:t>
            </a:r>
          </a:p>
        </p:txBody>
      </p:sp>
      <p:sp>
        <p:nvSpPr>
          <p:cNvPr id="781315" name="Rectangle 3"/>
          <p:cNvSpPr>
            <a:spLocks noGrp="1" noChangeArrowheads="1"/>
          </p:cNvSpPr>
          <p:nvPr>
            <p:ph idx="1"/>
          </p:nvPr>
        </p:nvSpPr>
        <p:spPr>
          <a:xfrm>
            <a:off x="1219200" y="2316404"/>
            <a:ext cx="3498850" cy="4384434"/>
          </a:xfrm>
        </p:spPr>
        <p:txBody>
          <a:bodyPr>
            <a:normAutofit/>
          </a:bodyPr>
          <a:lstStyle/>
          <a:p>
            <a:pPr>
              <a:defRPr/>
            </a:pPr>
            <a:r>
              <a:rPr lang="en-US" dirty="0"/>
              <a:t>Many waste types</a:t>
            </a:r>
          </a:p>
          <a:p>
            <a:pPr eaLnBrk="1" hangingPunct="1">
              <a:defRPr/>
            </a:pPr>
            <a:r>
              <a:rPr lang="en-US" dirty="0"/>
              <a:t>Representativeness issues</a:t>
            </a:r>
          </a:p>
          <a:p>
            <a:pPr eaLnBrk="1" hangingPunct="1">
              <a:defRPr/>
            </a:pPr>
            <a:r>
              <a:rPr lang="en-US" dirty="0"/>
              <a:t>Very large data sets</a:t>
            </a:r>
          </a:p>
          <a:p>
            <a:pPr eaLnBrk="1" hangingPunct="1">
              <a:defRPr/>
            </a:pPr>
            <a:r>
              <a:rPr lang="en-US" dirty="0"/>
              <a:t>Variability</a:t>
            </a:r>
          </a:p>
          <a:p>
            <a:pPr eaLnBrk="1" hangingPunct="1">
              <a:defRPr/>
            </a:pPr>
            <a:r>
              <a:rPr lang="en-US" dirty="0"/>
              <a:t>Interpretation complicated</a:t>
            </a:r>
          </a:p>
          <a:p>
            <a:pPr eaLnBrk="1" hangingPunct="1">
              <a:defRPr/>
            </a:pPr>
            <a:endParaRPr lang="en-US" sz="2400" dirty="0"/>
          </a:p>
        </p:txBody>
      </p:sp>
      <p:sp>
        <p:nvSpPr>
          <p:cNvPr id="7" name="Slide Number Placeholder 3"/>
          <p:cNvSpPr>
            <a:spLocks noGrp="1"/>
          </p:cNvSpPr>
          <p:nvPr>
            <p:ph type="sldNum" sz="quarter" idx="12"/>
          </p:nvPr>
        </p:nvSpPr>
        <p:spPr/>
        <p:txBody>
          <a:bodyPr vert="horz" lIns="91440" tIns="45720" rIns="91440" bIns="45720" rtlCol="0" anchor="ctr"/>
          <a:lstStyle/>
          <a:p>
            <a:pPr eaLnBrk="1" hangingPunct="1"/>
            <a:fld id="{53D1EF48-FAFB-4CF7-8961-6C676C8F9A96}" type="slidenum">
              <a:rPr lang="en-US" altLang="en-US"/>
              <a:pPr eaLnBrk="1" hangingPunct="1"/>
              <a:t>33</a:t>
            </a:fld>
            <a:endParaRPr lang="en-US" altLang="en-US" dirty="0"/>
          </a:p>
        </p:txBody>
      </p:sp>
      <p:sp>
        <p:nvSpPr>
          <p:cNvPr id="6"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54278" name="Picture 4" descr="figure18"/>
          <p:cNvPicPr>
            <a:picLocks noChangeAspect="1" noChangeArrowheads="1"/>
          </p:cNvPicPr>
          <p:nvPr/>
        </p:nvPicPr>
        <p:blipFill rotWithShape="1">
          <a:blip r:embed="rId2">
            <a:extLst>
              <a:ext uri="{28A0092B-C50C-407E-A947-70E740481C1C}">
                <a14:useLocalDpi xmlns:a14="http://schemas.microsoft.com/office/drawing/2010/main" val="0"/>
              </a:ext>
            </a:extLst>
          </a:blip>
          <a:srcRect r="3363"/>
          <a:stretch/>
        </p:blipFill>
        <p:spPr bwMode="auto">
          <a:xfrm>
            <a:off x="4718050" y="2603501"/>
            <a:ext cx="4197350" cy="3335337"/>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1676400" y="1550505"/>
            <a:ext cx="7315200" cy="92123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b="0" kern="1200">
                <a:solidFill>
                  <a:schemeClr val="tx2"/>
                </a:solidFill>
                <a:latin typeface="+mn-lt"/>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400" b="0" kern="1200">
                <a:solidFill>
                  <a:schemeClr val="tx2"/>
                </a:solidFill>
                <a:latin typeface="+mn-lt"/>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tx2"/>
                </a:solidFill>
                <a:latin typeface="+mn-lt"/>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800" b="0" kern="1200">
                <a:solidFill>
                  <a:schemeClr val="tx2"/>
                </a:solidFill>
                <a:latin typeface="+mn-lt"/>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tx2"/>
                </a:solidFill>
                <a:latin typeface="+mn-lt"/>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r>
              <a:rPr lang="en-US" dirty="0"/>
              <a:t>Many tests evaluate waste materials for ARD and metal leaching potential</a:t>
            </a:r>
          </a:p>
          <a:p>
            <a:pPr marL="0" indent="0" fontAlgn="auto">
              <a:spcAft>
                <a:spcPts val="0"/>
              </a:spcAft>
              <a:buNone/>
              <a:defRPr/>
            </a:pP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Log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1443" y="5867400"/>
            <a:ext cx="24668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2925" y="1447800"/>
            <a:ext cx="3653561" cy="540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Box 1"/>
          <p:cNvSpPr txBox="1">
            <a:spLocks noChangeArrowheads="1"/>
          </p:cNvSpPr>
          <p:nvPr/>
        </p:nvSpPr>
        <p:spPr bwMode="auto">
          <a:xfrm>
            <a:off x="1447800" y="272246"/>
            <a:ext cx="7507286" cy="707886"/>
          </a:xfrm>
          <a:prstGeom prst="rect">
            <a:avLst/>
          </a:prstGeom>
          <a:extLst/>
        </p:spPr>
        <p:txBody>
          <a:bodyPr vert="horz" lIns="91440" tIns="45720" rIns="91440" bIns="45720" rtlCol="0" anchor="ctr" anchorCtr="1">
            <a:normAutofit/>
          </a:bodyPr>
          <a:lstStyle>
            <a:lvl1pPr algn="ctr" defTabSz="914400" eaLnBrk="1" latinLnBrk="0" hangingPunct="1">
              <a:buNone/>
              <a:defRPr sz="4000" b="1">
                <a:solidFill>
                  <a:schemeClr val="tx2"/>
                </a:solidFill>
                <a:latin typeface="+mj-lt"/>
                <a:ea typeface="+mj-ea"/>
                <a:cs typeface="+mj-cs"/>
              </a:defRPr>
            </a:lvl1pPr>
          </a:lstStyle>
          <a:p>
            <a:r>
              <a:rPr lang="en-US" altLang="en-US" dirty="0"/>
              <a:t>Baseline Geochemistry Study</a:t>
            </a:r>
          </a:p>
        </p:txBody>
      </p:sp>
      <p:sp>
        <p:nvSpPr>
          <p:cNvPr id="55301" name="Rectangle 5"/>
          <p:cNvSpPr>
            <a:spLocks noChangeArrowheads="1"/>
          </p:cNvSpPr>
          <p:nvPr/>
        </p:nvSpPr>
        <p:spPr bwMode="auto">
          <a:xfrm>
            <a:off x="4916487" y="1447800"/>
            <a:ext cx="4038599" cy="4711700"/>
          </a:xfrm>
          <a:prstGeom prst="rect">
            <a:avLst/>
          </a:prstGeom>
          <a:extLst/>
        </p:spPr>
        <p:txBody>
          <a:bodyPr vert="horz" lIns="91440" tIns="45720" rIns="91440" bIns="45720" rtlCol="0">
            <a:normAutofit fontScale="77500" lnSpcReduction="20000"/>
          </a:bodyPr>
          <a:lstStyle/>
          <a:p>
            <a:pPr marL="342900" indent="-342900" eaLnBrk="1" hangingPunct="1">
              <a:spcBef>
                <a:spcPct val="20000"/>
              </a:spcBef>
              <a:buFont typeface="Arial" panose="020B0604020202020204" pitchFamily="34" charset="0"/>
              <a:buChar char="•"/>
            </a:pPr>
            <a:r>
              <a:rPr lang="en-US" altLang="en-US" sz="2000" dirty="0">
                <a:solidFill>
                  <a:schemeClr val="tx2"/>
                </a:solidFill>
                <a:latin typeface="+mn-lt"/>
                <a:cs typeface="Times New Roman" panose="02020603050405020304" pitchFamily="18" charset="0"/>
              </a:rPr>
              <a:t>4,085 </a:t>
            </a:r>
            <a:r>
              <a:rPr lang="en-US" altLang="en-US" sz="2000" dirty="0" smtClean="0">
                <a:solidFill>
                  <a:schemeClr val="tx2"/>
                </a:solidFill>
                <a:latin typeface="+mn-lt"/>
                <a:cs typeface="Times New Roman" panose="02020603050405020304" pitchFamily="18" charset="0"/>
              </a:rPr>
              <a:t>ARD samples </a:t>
            </a:r>
            <a:r>
              <a:rPr lang="en-US" altLang="en-US" sz="2000" dirty="0">
                <a:solidFill>
                  <a:schemeClr val="tx2"/>
                </a:solidFill>
                <a:latin typeface="+mn-lt"/>
                <a:cs typeface="Times New Roman" panose="02020603050405020304" pitchFamily="18" charset="0"/>
              </a:rPr>
              <a:t>from 55 boreholes and nine trenches </a:t>
            </a:r>
          </a:p>
          <a:p>
            <a:pPr marL="342900" indent="-342900" eaLnBrk="1" hangingPunct="1">
              <a:spcBef>
                <a:spcPct val="20000"/>
              </a:spcBef>
              <a:buFont typeface="Arial" panose="020B0604020202020204" pitchFamily="34" charset="0"/>
              <a:buChar char="•"/>
            </a:pPr>
            <a:r>
              <a:rPr lang="en-US" altLang="en-US" sz="2000" dirty="0">
                <a:solidFill>
                  <a:schemeClr val="tx2"/>
                </a:solidFill>
                <a:latin typeface="+mn-lt"/>
                <a:cs typeface="Times New Roman" panose="02020603050405020304" pitchFamily="18" charset="0"/>
              </a:rPr>
              <a:t>XRF analysis for 629 </a:t>
            </a:r>
            <a:r>
              <a:rPr lang="en-US" altLang="en-US" sz="2000" dirty="0" err="1">
                <a:solidFill>
                  <a:schemeClr val="tx2"/>
                </a:solidFill>
                <a:latin typeface="+mn-lt"/>
                <a:cs typeface="Times New Roman" panose="02020603050405020304" pitchFamily="18" charset="0"/>
              </a:rPr>
              <a:t>uncomposited</a:t>
            </a:r>
            <a:r>
              <a:rPr lang="en-US" altLang="en-US" sz="2000" dirty="0">
                <a:solidFill>
                  <a:schemeClr val="tx2"/>
                </a:solidFill>
                <a:latin typeface="+mn-lt"/>
                <a:cs typeface="Times New Roman" panose="02020603050405020304" pitchFamily="18" charset="0"/>
              </a:rPr>
              <a:t> samples</a:t>
            </a:r>
          </a:p>
          <a:p>
            <a:pPr marL="342900" indent="-342900" eaLnBrk="1" hangingPunct="1">
              <a:spcBef>
                <a:spcPct val="20000"/>
              </a:spcBef>
              <a:buFont typeface="Arial" panose="020B0604020202020204" pitchFamily="34" charset="0"/>
              <a:buChar char="•"/>
            </a:pPr>
            <a:r>
              <a:rPr lang="en-US" altLang="en-US" sz="2000" dirty="0">
                <a:solidFill>
                  <a:schemeClr val="tx2"/>
                </a:solidFill>
                <a:latin typeface="+mn-lt"/>
                <a:cs typeface="Times New Roman" panose="02020603050405020304" pitchFamily="18" charset="0"/>
              </a:rPr>
              <a:t>Thin section, XRD and EDS work for nine samples</a:t>
            </a:r>
          </a:p>
          <a:p>
            <a:pPr marL="342900" indent="-342900" eaLnBrk="1" hangingPunct="1">
              <a:spcBef>
                <a:spcPct val="20000"/>
              </a:spcBef>
              <a:buFont typeface="Arial" panose="020B0604020202020204" pitchFamily="34" charset="0"/>
              <a:buChar char="•"/>
            </a:pPr>
            <a:r>
              <a:rPr lang="en-US" altLang="en-US" sz="2000" dirty="0">
                <a:solidFill>
                  <a:schemeClr val="tx2"/>
                </a:solidFill>
                <a:latin typeface="+mn-lt"/>
                <a:cs typeface="Times New Roman" panose="02020603050405020304" pitchFamily="18" charset="0"/>
              </a:rPr>
              <a:t>Whole rock, ABA and SPLP testing for 158 samples </a:t>
            </a:r>
          </a:p>
          <a:p>
            <a:pPr marL="342900" indent="-342900" eaLnBrk="1" hangingPunct="1">
              <a:spcBef>
                <a:spcPct val="20000"/>
              </a:spcBef>
              <a:buFont typeface="Arial" panose="020B0604020202020204" pitchFamily="34" charset="0"/>
              <a:buChar char="•"/>
            </a:pPr>
            <a:r>
              <a:rPr lang="en-US" altLang="en-US" sz="2000" dirty="0">
                <a:solidFill>
                  <a:schemeClr val="tx2"/>
                </a:solidFill>
                <a:latin typeface="+mn-lt"/>
                <a:cs typeface="Times New Roman" panose="02020603050405020304" pitchFamily="18" charset="0"/>
              </a:rPr>
              <a:t>Column testing </a:t>
            </a:r>
          </a:p>
          <a:p>
            <a:pPr marL="742950" lvl="1" indent="-285750" eaLnBrk="1" hangingPunct="1">
              <a:spcBef>
                <a:spcPct val="20000"/>
              </a:spcBef>
              <a:spcAft>
                <a:spcPts val="1200"/>
              </a:spcAft>
              <a:buFont typeface="Arial" panose="020B0604020202020204" pitchFamily="34" charset="0"/>
              <a:buChar char="–"/>
            </a:pPr>
            <a:r>
              <a:rPr lang="en-US" altLang="en-US" sz="2000" dirty="0">
                <a:solidFill>
                  <a:schemeClr val="tx2"/>
                </a:solidFill>
                <a:latin typeface="+mn-lt"/>
                <a:cs typeface="Times New Roman" panose="02020603050405020304" pitchFamily="18" charset="0"/>
              </a:rPr>
              <a:t>Six monolithic unsaturated columns</a:t>
            </a:r>
          </a:p>
          <a:p>
            <a:pPr marL="742950" lvl="1" indent="-285750" eaLnBrk="1" hangingPunct="1">
              <a:spcBef>
                <a:spcPct val="20000"/>
              </a:spcBef>
              <a:spcAft>
                <a:spcPts val="1200"/>
              </a:spcAft>
              <a:buFont typeface="Arial" panose="020B0604020202020204" pitchFamily="34" charset="0"/>
              <a:buChar char="–"/>
            </a:pPr>
            <a:r>
              <a:rPr lang="en-US" altLang="en-US" sz="2000" dirty="0">
                <a:solidFill>
                  <a:schemeClr val="tx2"/>
                </a:solidFill>
                <a:latin typeface="+mn-lt"/>
                <a:cs typeface="Times New Roman" panose="02020603050405020304" pitchFamily="18" charset="0"/>
              </a:rPr>
              <a:t>Three ROM unsaturated columns</a:t>
            </a:r>
          </a:p>
          <a:p>
            <a:pPr marL="742950" lvl="1" indent="-285750" eaLnBrk="1" hangingPunct="1">
              <a:spcBef>
                <a:spcPct val="20000"/>
              </a:spcBef>
              <a:spcAft>
                <a:spcPts val="1200"/>
              </a:spcAft>
              <a:buFont typeface="Arial" panose="020B0604020202020204" pitchFamily="34" charset="0"/>
              <a:buChar char="–"/>
            </a:pPr>
            <a:r>
              <a:rPr lang="en-US" altLang="en-US" sz="2000" dirty="0">
                <a:solidFill>
                  <a:schemeClr val="tx2"/>
                </a:solidFill>
                <a:latin typeface="+mn-lt"/>
                <a:cs typeface="Times New Roman" panose="02020603050405020304" pitchFamily="18" charset="0"/>
              </a:rPr>
              <a:t>One ROM saturated column </a:t>
            </a:r>
          </a:p>
          <a:p>
            <a:pPr marL="742950" lvl="1" indent="-285750" eaLnBrk="1" hangingPunct="1">
              <a:spcBef>
                <a:spcPct val="20000"/>
              </a:spcBef>
              <a:spcAft>
                <a:spcPts val="1200"/>
              </a:spcAft>
              <a:buFont typeface="Arial" panose="020B0604020202020204" pitchFamily="34" charset="0"/>
              <a:buChar char="–"/>
            </a:pPr>
            <a:r>
              <a:rPr lang="en-US" altLang="en-US" sz="2000" dirty="0">
                <a:solidFill>
                  <a:schemeClr val="tx2"/>
                </a:solidFill>
                <a:latin typeface="+mn-lt"/>
                <a:cs typeface="Times New Roman" panose="02020603050405020304" pitchFamily="18" charset="0"/>
              </a:rPr>
              <a:t>Four columns for QC</a:t>
            </a:r>
          </a:p>
          <a:p>
            <a:pPr marL="342900" indent="-342900" eaLnBrk="1" hangingPunct="1">
              <a:spcBef>
                <a:spcPct val="20000"/>
              </a:spcBef>
              <a:buFont typeface="Arial" panose="020B0604020202020204" pitchFamily="34" charset="0"/>
              <a:buChar char="•"/>
            </a:pPr>
            <a:r>
              <a:rPr lang="en-US" altLang="en-US" sz="2000" dirty="0">
                <a:solidFill>
                  <a:schemeClr val="tx2"/>
                </a:solidFill>
                <a:latin typeface="+mn-lt"/>
                <a:cs typeface="Times New Roman" panose="02020603050405020304" pitchFamily="18" charset="0"/>
              </a:rPr>
              <a:t>Batch adsorption tests</a:t>
            </a:r>
          </a:p>
          <a:p>
            <a:pPr marL="742950" lvl="1" indent="-285750" eaLnBrk="1" hangingPunct="1">
              <a:spcBef>
                <a:spcPct val="20000"/>
              </a:spcBef>
              <a:spcAft>
                <a:spcPts val="1200"/>
              </a:spcAft>
              <a:buFont typeface="Arial" panose="020B0604020202020204" pitchFamily="34" charset="0"/>
              <a:buChar char="–"/>
            </a:pPr>
            <a:r>
              <a:rPr lang="en-US" altLang="en-US" sz="2000" dirty="0">
                <a:solidFill>
                  <a:schemeClr val="tx2"/>
                </a:solidFill>
                <a:latin typeface="+mn-lt"/>
                <a:cs typeface="Times New Roman" panose="02020603050405020304" pitchFamily="18" charset="0"/>
              </a:rPr>
              <a:t>Three phases of testing for six samples</a:t>
            </a:r>
          </a:p>
        </p:txBody>
      </p:sp>
      <p:sp>
        <p:nvSpPr>
          <p:cNvPr id="2" name="Slide Number Placeholder 1"/>
          <p:cNvSpPr>
            <a:spLocks noGrp="1"/>
          </p:cNvSpPr>
          <p:nvPr>
            <p:ph type="sldNum" sz="quarter" idx="12"/>
          </p:nvPr>
        </p:nvSpPr>
        <p:spPr/>
        <p:txBody>
          <a:bodyPr/>
          <a:lstStyle/>
          <a:p>
            <a:fld id="{509462E9-625C-433A-BC7E-8CC30B94BA1D}"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Static ARD Testing</a:t>
            </a:r>
          </a:p>
        </p:txBody>
      </p:sp>
      <p:sp>
        <p:nvSpPr>
          <p:cNvPr id="9" name="Slide Number Placeholder 3"/>
          <p:cNvSpPr>
            <a:spLocks noGrp="1"/>
          </p:cNvSpPr>
          <p:nvPr>
            <p:ph type="sldNum" sz="quarter" idx="12"/>
          </p:nvPr>
        </p:nvSpPr>
        <p:spPr/>
        <p:txBody>
          <a:bodyPr vert="horz" lIns="91440" tIns="45720" rIns="91440" bIns="45720" rtlCol="0" anchor="ctr"/>
          <a:lstStyle/>
          <a:p>
            <a:pPr eaLnBrk="1" hangingPunct="1"/>
            <a:fld id="{1D1BFA7A-EA60-452D-8EA7-6A27AAC7C8E4}" type="slidenum">
              <a:rPr lang="en-US" altLang="en-US"/>
              <a:pPr eaLnBrk="1" hangingPunct="1"/>
              <a:t>35</a:t>
            </a:fld>
            <a:endParaRPr lang="en-US" altLang="en-US" dirty="0"/>
          </a:p>
        </p:txBody>
      </p:sp>
      <p:sp>
        <p:nvSpPr>
          <p:cNvPr id="8" name="Slide Number Placeholder 4"/>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grpSp>
        <p:nvGrpSpPr>
          <p:cNvPr id="56324" name="Group 10"/>
          <p:cNvGrpSpPr>
            <a:grpSpLocks/>
          </p:cNvGrpSpPr>
          <p:nvPr/>
        </p:nvGrpSpPr>
        <p:grpSpPr bwMode="auto">
          <a:xfrm>
            <a:off x="2286000" y="1394791"/>
            <a:ext cx="5486400" cy="5354638"/>
            <a:chOff x="240" y="353"/>
            <a:chExt cx="4608" cy="3990"/>
          </a:xfrm>
        </p:grpSpPr>
        <p:pic>
          <p:nvPicPr>
            <p:cNvPr id="56326" name="Picture 3"/>
            <p:cNvPicPr>
              <a:picLocks noChangeAspect="1" noChangeArrowheads="1"/>
            </p:cNvPicPr>
            <p:nvPr/>
          </p:nvPicPr>
          <p:blipFill>
            <a:blip r:embed="rId3">
              <a:extLst>
                <a:ext uri="{28A0092B-C50C-407E-A947-70E740481C1C}">
                  <a14:useLocalDpi xmlns:a14="http://schemas.microsoft.com/office/drawing/2010/main" val="0"/>
                </a:ext>
              </a:extLst>
            </a:blip>
            <a:srcRect l="14166" t="6595" r="21541" b="4645"/>
            <a:stretch>
              <a:fillRect/>
            </a:stretch>
          </p:blipFill>
          <p:spPr bwMode="auto">
            <a:xfrm>
              <a:off x="432" y="353"/>
              <a:ext cx="4416" cy="390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56327" name="Text Box 4"/>
            <p:cNvSpPr txBox="1">
              <a:spLocks noChangeArrowheads="1"/>
            </p:cNvSpPr>
            <p:nvPr/>
          </p:nvSpPr>
          <p:spPr bwMode="auto">
            <a:xfrm>
              <a:off x="1068" y="3936"/>
              <a:ext cx="3544" cy="407"/>
            </a:xfrm>
            <a:prstGeom prst="rect">
              <a:avLst/>
            </a:prstGeom>
            <a:solidFill>
              <a:schemeClr val="bg1"/>
            </a:solidFill>
            <a:ln w="28575">
              <a:noFill/>
              <a:miter lim="800000"/>
              <a:headEnd/>
              <a:tailEnd/>
            </a:ln>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400" b="1" dirty="0">
                  <a:solidFill>
                    <a:srgbClr val="030609"/>
                  </a:solidFill>
                  <a:latin typeface="Times New Roman" panose="02020603050405020304" pitchFamily="18" charset="0"/>
                </a:rPr>
                <a:t>Acid Potential (AP) Sulfide Sulfur</a:t>
              </a:r>
            </a:p>
            <a:p>
              <a:pPr algn="ctr">
                <a:spcBef>
                  <a:spcPct val="0"/>
                </a:spcBef>
                <a:buClrTx/>
                <a:buSzTx/>
                <a:buFontTx/>
                <a:buNone/>
              </a:pPr>
              <a:r>
                <a:rPr lang="en-US" altLang="en-US" sz="1400" b="1" dirty="0">
                  <a:solidFill>
                    <a:srgbClr val="030609"/>
                  </a:solidFill>
                  <a:latin typeface="Times New Roman" panose="02020603050405020304" pitchFamily="18" charset="0"/>
                </a:rPr>
                <a:t>tons CaCO</a:t>
              </a:r>
              <a:r>
                <a:rPr lang="en-US" altLang="en-US" sz="1400" b="1" baseline="-10000" dirty="0">
                  <a:solidFill>
                    <a:srgbClr val="030609"/>
                  </a:solidFill>
                  <a:latin typeface="Times New Roman" panose="02020603050405020304" pitchFamily="18" charset="0"/>
                </a:rPr>
                <a:t>3</a:t>
              </a:r>
              <a:r>
                <a:rPr lang="en-US" altLang="en-US" sz="1400" b="1" dirty="0">
                  <a:solidFill>
                    <a:srgbClr val="030609"/>
                  </a:solidFill>
                  <a:latin typeface="Times New Roman" panose="02020603050405020304" pitchFamily="18" charset="0"/>
                </a:rPr>
                <a:t>/1000 tons</a:t>
              </a:r>
              <a:endParaRPr lang="en-US" altLang="en-US" sz="1800" b="1" dirty="0">
                <a:solidFill>
                  <a:srgbClr val="030609"/>
                </a:solidFill>
                <a:latin typeface="Times New Roman" panose="02020603050405020304" pitchFamily="18" charset="0"/>
              </a:endParaRPr>
            </a:p>
          </p:txBody>
        </p:sp>
        <p:sp>
          <p:nvSpPr>
            <p:cNvPr id="56328" name="Text Box 5"/>
            <p:cNvSpPr txBox="1">
              <a:spLocks noChangeArrowheads="1"/>
            </p:cNvSpPr>
            <p:nvPr/>
          </p:nvSpPr>
          <p:spPr bwMode="auto">
            <a:xfrm rot="16200000">
              <a:off x="-663" y="1786"/>
              <a:ext cx="2354" cy="548"/>
            </a:xfrm>
            <a:prstGeom prst="rect">
              <a:avLst/>
            </a:prstGeom>
            <a:solidFill>
              <a:schemeClr val="bg1"/>
            </a:solidFill>
            <a:ln w="28575">
              <a:noFill/>
              <a:miter lim="800000"/>
              <a:headEnd/>
              <a:tailEnd/>
            </a:ln>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1400" b="1" dirty="0">
                  <a:solidFill>
                    <a:srgbClr val="030609"/>
                  </a:solidFill>
                  <a:latin typeface="Times New Roman" panose="02020603050405020304" pitchFamily="18" charset="0"/>
                </a:rPr>
                <a:t>Neutralization Potential (NP)</a:t>
              </a:r>
            </a:p>
            <a:p>
              <a:pPr algn="ctr">
                <a:spcBef>
                  <a:spcPct val="50000"/>
                </a:spcBef>
                <a:buClrTx/>
                <a:buSzTx/>
                <a:buFontTx/>
                <a:buNone/>
              </a:pPr>
              <a:r>
                <a:rPr lang="en-US" altLang="en-US" sz="1400" b="1" dirty="0">
                  <a:solidFill>
                    <a:srgbClr val="030609"/>
                  </a:solidFill>
                  <a:latin typeface="Times New Roman" panose="02020603050405020304" pitchFamily="18" charset="0"/>
                </a:rPr>
                <a:t>tons CaCO3/1000 tons</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Log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293" y="6159500"/>
            <a:ext cx="18843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0785" y="1415670"/>
            <a:ext cx="2193925" cy="1646238"/>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34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4748" y="3108325"/>
            <a:ext cx="2286000" cy="305117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349"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101400"/>
            <a:ext cx="5483174" cy="37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4800" y="3985676"/>
            <a:ext cx="1296987" cy="77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itle 2"/>
          <p:cNvSpPr>
            <a:spLocks noGrp="1"/>
          </p:cNvSpPr>
          <p:nvPr>
            <p:ph type="title"/>
          </p:nvPr>
        </p:nvSpPr>
        <p:spPr>
          <a:xfrm>
            <a:off x="838200" y="285256"/>
            <a:ext cx="8305800" cy="970732"/>
          </a:xfrm>
        </p:spPr>
        <p:txBody>
          <a:bodyPr vert="horz" lIns="91440" tIns="45720" rIns="91440" bIns="45720" rtlCol="0" anchor="ctr">
            <a:noAutofit/>
          </a:bodyPr>
          <a:lstStyle/>
          <a:p>
            <a:pPr algn="ctr"/>
            <a:r>
              <a:rPr lang="en-US" sz="3200" spc="-150" dirty="0"/>
              <a:t>Column Leaching Tests to Identify </a:t>
            </a:r>
            <a:r>
              <a:rPr lang="en-US" sz="3200" spc="-150" dirty="0" smtClean="0"/>
              <a:t>Metals </a:t>
            </a:r>
            <a:r>
              <a:rPr lang="en-US" sz="3200" spc="-150" dirty="0"/>
              <a:t>for Contaminant Fate and Transport Modeling</a:t>
            </a:r>
          </a:p>
        </p:txBody>
      </p:sp>
      <p:sp>
        <p:nvSpPr>
          <p:cNvPr id="4" name="Slide Number Placeholder 3"/>
          <p:cNvSpPr>
            <a:spLocks noGrp="1"/>
          </p:cNvSpPr>
          <p:nvPr>
            <p:ph type="sldNum" sz="quarter" idx="12"/>
          </p:nvPr>
        </p:nvSpPr>
        <p:spPr/>
        <p:txBody>
          <a:bodyPr/>
          <a:lstStyle/>
          <a:p>
            <a:fld id="{509462E9-625C-433A-BC7E-8CC30B94BA1D}"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3200" spc="-150" dirty="0"/>
              <a:t>Constituents Exceeding Potentially Applicable Water Quality Standards in Column Leachates</a:t>
            </a:r>
          </a:p>
        </p:txBody>
      </p:sp>
      <p:pic>
        <p:nvPicPr>
          <p:cNvPr id="3" name="Picture 2"/>
          <p:cNvPicPr>
            <a:picLocks noChangeAspect="1"/>
          </p:cNvPicPr>
          <p:nvPr/>
        </p:nvPicPr>
        <p:blipFill>
          <a:blip r:embed="rId3"/>
          <a:stretch>
            <a:fillRect/>
          </a:stretch>
        </p:blipFill>
        <p:spPr>
          <a:xfrm>
            <a:off x="1371600" y="1556971"/>
            <a:ext cx="3648075" cy="2400300"/>
          </a:xfrm>
          <a:prstGeom prst="rect">
            <a:avLst/>
          </a:prstGeom>
        </p:spPr>
      </p:pic>
      <p:pic>
        <p:nvPicPr>
          <p:cNvPr id="4" name="Picture 3"/>
          <p:cNvPicPr>
            <a:picLocks noChangeAspect="1"/>
          </p:cNvPicPr>
          <p:nvPr/>
        </p:nvPicPr>
        <p:blipFill>
          <a:blip r:embed="rId4"/>
          <a:stretch>
            <a:fillRect/>
          </a:stretch>
        </p:blipFill>
        <p:spPr>
          <a:xfrm>
            <a:off x="1371600" y="4127500"/>
            <a:ext cx="3648075" cy="2381250"/>
          </a:xfrm>
          <a:prstGeom prst="rect">
            <a:avLst/>
          </a:prstGeom>
        </p:spPr>
      </p:pic>
      <p:pic>
        <p:nvPicPr>
          <p:cNvPr id="5" name="Picture 4"/>
          <p:cNvPicPr>
            <a:picLocks noChangeAspect="1"/>
          </p:cNvPicPr>
          <p:nvPr/>
        </p:nvPicPr>
        <p:blipFill>
          <a:blip r:embed="rId5"/>
          <a:stretch>
            <a:fillRect/>
          </a:stretch>
        </p:blipFill>
        <p:spPr>
          <a:xfrm>
            <a:off x="5235452" y="4127500"/>
            <a:ext cx="3781425" cy="2381250"/>
          </a:xfrm>
          <a:prstGeom prst="rect">
            <a:avLst/>
          </a:prstGeom>
        </p:spPr>
      </p:pic>
      <p:pic>
        <p:nvPicPr>
          <p:cNvPr id="6" name="Picture 5"/>
          <p:cNvPicPr>
            <a:picLocks noChangeAspect="1"/>
          </p:cNvPicPr>
          <p:nvPr/>
        </p:nvPicPr>
        <p:blipFill>
          <a:blip r:embed="rId6"/>
          <a:stretch>
            <a:fillRect/>
          </a:stretch>
        </p:blipFill>
        <p:spPr>
          <a:xfrm>
            <a:off x="5235452" y="1566496"/>
            <a:ext cx="3648075" cy="2381250"/>
          </a:xfrm>
          <a:prstGeom prst="rect">
            <a:avLst/>
          </a:prstGeom>
        </p:spPr>
      </p:pic>
      <p:pic>
        <p:nvPicPr>
          <p:cNvPr id="58370" name="Picture 5" descr="Logo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62813" y="6159500"/>
            <a:ext cx="18843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509462E9-625C-433A-BC7E-8CC30B94BA1D}"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1955243" y="3429001"/>
            <a:ext cx="5410202" cy="1447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0658" name="Rectangle 2"/>
          <p:cNvSpPr>
            <a:spLocks noGrp="1" noChangeArrowheads="1"/>
          </p:cNvSpPr>
          <p:nvPr>
            <p:ph type="title"/>
          </p:nvPr>
        </p:nvSpPr>
        <p:spPr/>
        <p:txBody>
          <a:bodyPr anchorCtr="1"/>
          <a:lstStyle/>
          <a:p>
            <a:pPr algn="ctr" eaLnBrk="1" hangingPunct="1">
              <a:defRPr/>
            </a:pPr>
            <a:r>
              <a:rPr lang="en-US" sz="4000" dirty="0"/>
              <a:t>Humidity Cell ARD Test</a:t>
            </a:r>
          </a:p>
        </p:txBody>
      </p:sp>
      <p:graphicFrame>
        <p:nvGraphicFramePr>
          <p:cNvPr id="59397" name="Object 3"/>
          <p:cNvGraphicFramePr>
            <a:graphicFrameLocks noGrp="1" noChangeAspect="1"/>
          </p:cNvGraphicFramePr>
          <p:nvPr>
            <p:ph idx="1"/>
            <p:extLst>
              <p:ext uri="{D42A27DB-BD31-4B8C-83A1-F6EECF244321}">
                <p14:modId xmlns:p14="http://schemas.microsoft.com/office/powerpoint/2010/main" val="174395741"/>
              </p:ext>
            </p:extLst>
          </p:nvPr>
        </p:nvGraphicFramePr>
        <p:xfrm>
          <a:off x="76200" y="1463481"/>
          <a:ext cx="8992686" cy="3259068"/>
        </p:xfrm>
        <a:graphic>
          <a:graphicData uri="http://schemas.openxmlformats.org/presentationml/2006/ole">
            <mc:AlternateContent xmlns:mc="http://schemas.openxmlformats.org/markup-compatibility/2006">
              <mc:Choice xmlns:v="urn:schemas-microsoft-com:vml" Requires="v">
                <p:oleObj spid="_x0000_s59556" name="Chart" r:id="rId4" imgW="11791950" imgH="4267200" progId="Excel.Sheet.8">
                  <p:embed/>
                </p:oleObj>
              </mc:Choice>
              <mc:Fallback>
                <p:oleObj name="Chart" r:id="rId4" imgW="11791950" imgH="42672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63481"/>
                        <a:ext cx="8992686" cy="3259068"/>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2"/>
          </p:nvPr>
        </p:nvSpPr>
        <p:spPr/>
        <p:txBody>
          <a:bodyPr vert="horz" lIns="91440" tIns="45720" rIns="91440" bIns="45720" rtlCol="0" anchor="ctr"/>
          <a:lstStyle/>
          <a:p>
            <a:pPr eaLnBrk="1" hangingPunct="1"/>
            <a:fld id="{8A148E3A-B25B-40BD-B680-2B9D1E5E6007}" type="slidenum">
              <a:rPr lang="en-US"/>
              <a:pPr eaLnBrk="1" hangingPunct="1"/>
              <a:t>38</a:t>
            </a:fld>
            <a:endParaRPr lang="en-US" dirty="0"/>
          </a:p>
        </p:txBody>
      </p:sp>
      <p:sp>
        <p:nvSpPr>
          <p:cNvPr id="59398" name="Text Box 4"/>
          <p:cNvSpPr txBox="1">
            <a:spLocks noChangeArrowheads="1"/>
          </p:cNvSpPr>
          <p:nvPr/>
        </p:nvSpPr>
        <p:spPr bwMode="auto">
          <a:xfrm>
            <a:off x="76200" y="4995459"/>
            <a:ext cx="4800600" cy="954107"/>
          </a:xfrm>
          <a:prstGeom prst="rect">
            <a:avLst/>
          </a:prstGeom>
          <a:extLst/>
        </p:spPr>
        <p:txBody>
          <a:bodyPr vert="horz" lIns="91440" tIns="45720" rIns="91440" bIns="45720" rtlCol="0">
            <a:normAutofit/>
          </a:bodyPr>
          <a:lstStyle>
            <a:defPPr>
              <a:defRPr lang="en-US"/>
            </a:defPPr>
            <a:lvl1pPr marL="342900" indent="-342900" defTabSz="914400" eaLnBrk="1" fontAlgn="auto" latinLnBrk="0" hangingPunct="1">
              <a:spcBef>
                <a:spcPct val="20000"/>
              </a:spcBef>
              <a:spcAft>
                <a:spcPts val="0"/>
              </a:spcAft>
              <a:buFont typeface="Arial" panose="020B0604020202020204" pitchFamily="34" charset="0"/>
              <a:buChar char="•"/>
              <a:defRPr sz="2800" b="0">
                <a:solidFill>
                  <a:schemeClr val="tx2"/>
                </a:solidFill>
                <a:latin typeface="+mn-lt"/>
                <a:cs typeface="Times New Roman" panose="02020603050405020304" pitchFamily="18" charset="0"/>
              </a:defRPr>
            </a:lvl1pPr>
            <a:lvl2pPr marL="742950" indent="-285750" defTabSz="914400" eaLnBrk="1" latinLnBrk="0" hangingPunct="1">
              <a:spcBef>
                <a:spcPct val="20000"/>
              </a:spcBef>
              <a:buFont typeface="Arial" panose="020B0604020202020204" pitchFamily="34" charset="0"/>
              <a:buChar char="–"/>
              <a:defRPr sz="2400" b="0">
                <a:solidFill>
                  <a:schemeClr val="tx2"/>
                </a:solidFill>
                <a:latin typeface="+mn-lt"/>
                <a:cs typeface="Times New Roman" panose="02020603050405020304" pitchFamily="18" charset="0"/>
              </a:defRPr>
            </a:lvl2pPr>
            <a:lvl3pPr marL="1143000" indent="-228600" defTabSz="914400" eaLnBrk="1" latinLnBrk="0" hangingPunct="1">
              <a:spcBef>
                <a:spcPct val="20000"/>
              </a:spcBef>
              <a:buFont typeface="Arial" panose="020B0604020202020204" pitchFamily="34" charset="0"/>
              <a:buChar char="•"/>
              <a:defRPr sz="2000" b="0">
                <a:solidFill>
                  <a:schemeClr val="tx2"/>
                </a:solidFill>
                <a:latin typeface="+mn-lt"/>
                <a:cs typeface="Times New Roman" panose="02020603050405020304" pitchFamily="18" charset="0"/>
              </a:defRPr>
            </a:lvl3pPr>
            <a:lvl4pPr marL="1600200" indent="-228600" defTabSz="914400" eaLnBrk="1" latinLnBrk="0" hangingPunct="1">
              <a:spcBef>
                <a:spcPct val="20000"/>
              </a:spcBef>
              <a:buFont typeface="Arial" panose="020B0604020202020204" pitchFamily="34" charset="0"/>
              <a:buChar char="–"/>
              <a:defRPr sz="1800" b="0">
                <a:solidFill>
                  <a:schemeClr val="tx2"/>
                </a:solidFill>
                <a:latin typeface="+mn-lt"/>
                <a:cs typeface="Times New Roman" panose="02020603050405020304" pitchFamily="18" charset="0"/>
              </a:defRPr>
            </a:lvl4pPr>
            <a:lvl5pPr marL="2057400" indent="-228600" defTabSz="914400" eaLnBrk="1" latinLnBrk="0" hangingPunct="1">
              <a:spcBef>
                <a:spcPct val="20000"/>
              </a:spcBef>
              <a:buFont typeface="Arial" panose="020B0604020202020204" pitchFamily="34" charset="0"/>
              <a:buChar char="»"/>
              <a:defRPr sz="1800" b="0">
                <a:solidFill>
                  <a:schemeClr val="tx2"/>
                </a:solidFill>
                <a:latin typeface="+mn-lt"/>
                <a:cs typeface="Times New Roman" panose="02020603050405020304" pitchFamily="18" charset="0"/>
              </a:defRPr>
            </a:lvl5pPr>
            <a:lvl6pPr marL="2514600" indent="-228600">
              <a:spcBef>
                <a:spcPct val="20000"/>
              </a:spcBef>
              <a:buFont typeface="Arial" panose="020B0604020202020204" pitchFamily="34" charset="0"/>
              <a:buChar char="•"/>
              <a:defRPr sz="2000">
                <a:latin typeface="+mn-lt"/>
              </a:defRPr>
            </a:lvl6pPr>
            <a:lvl7pPr marL="2971800" indent="-228600">
              <a:spcBef>
                <a:spcPct val="20000"/>
              </a:spcBef>
              <a:buFont typeface="Arial" panose="020B0604020202020204" pitchFamily="34" charset="0"/>
              <a:buChar char="•"/>
              <a:defRPr sz="2000">
                <a:latin typeface="+mn-lt"/>
              </a:defRPr>
            </a:lvl7pPr>
            <a:lvl8pPr marL="3429000" indent="-228600">
              <a:spcBef>
                <a:spcPct val="20000"/>
              </a:spcBef>
              <a:buFont typeface="Arial" panose="020B0604020202020204" pitchFamily="34" charset="0"/>
              <a:buChar char="•"/>
              <a:defRPr sz="2000">
                <a:latin typeface="+mn-lt"/>
              </a:defRPr>
            </a:lvl8pPr>
            <a:lvl9pPr marL="3886200" indent="-228600">
              <a:spcBef>
                <a:spcPct val="20000"/>
              </a:spcBef>
              <a:buFont typeface="Arial" panose="020B0604020202020204" pitchFamily="34" charset="0"/>
              <a:buChar char="•"/>
              <a:defRPr sz="2000">
                <a:latin typeface="+mn-lt"/>
              </a:defRPr>
            </a:lvl9pPr>
          </a:lstStyle>
          <a:p>
            <a:r>
              <a:rPr lang="en-US" altLang="en-US" dirty="0"/>
              <a:t>This test lasted for 103 weeks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and Preventing ARD</a:t>
            </a:r>
            <a:endParaRPr lang="en-US" dirty="0"/>
          </a:p>
        </p:txBody>
      </p:sp>
      <p:sp>
        <p:nvSpPr>
          <p:cNvPr id="3" name="Content Placeholder 2"/>
          <p:cNvSpPr>
            <a:spLocks noGrp="1"/>
          </p:cNvSpPr>
          <p:nvPr>
            <p:ph idx="1"/>
          </p:nvPr>
        </p:nvSpPr>
        <p:spPr>
          <a:xfrm>
            <a:off x="1600200" y="2037532"/>
            <a:ext cx="6781800" cy="4664790"/>
          </a:xfrm>
        </p:spPr>
        <p:txBody>
          <a:bodyPr>
            <a:normAutofit fontScale="77500" lnSpcReduction="20000"/>
          </a:bodyPr>
          <a:lstStyle/>
          <a:p>
            <a:pPr>
              <a:lnSpc>
                <a:spcPct val="90000"/>
              </a:lnSpc>
              <a:defRPr/>
            </a:pPr>
            <a:endParaRPr lang="en-US" dirty="0" smtClean="0"/>
          </a:p>
          <a:p>
            <a:pPr>
              <a:lnSpc>
                <a:spcPct val="90000"/>
              </a:lnSpc>
              <a:defRPr/>
            </a:pPr>
            <a:endParaRPr lang="en-US" dirty="0"/>
          </a:p>
          <a:p>
            <a:pPr>
              <a:lnSpc>
                <a:spcPct val="90000"/>
              </a:lnSpc>
              <a:defRPr/>
            </a:pPr>
            <a:endParaRPr lang="en-US" dirty="0" smtClean="0"/>
          </a:p>
          <a:p>
            <a:pPr>
              <a:lnSpc>
                <a:spcPct val="90000"/>
              </a:lnSpc>
              <a:defRPr/>
            </a:pPr>
            <a:endParaRPr lang="en-US" dirty="0"/>
          </a:p>
          <a:p>
            <a:pPr>
              <a:lnSpc>
                <a:spcPct val="90000"/>
              </a:lnSpc>
              <a:defRPr/>
            </a:pPr>
            <a:endParaRPr lang="en-US" dirty="0" smtClean="0"/>
          </a:p>
          <a:p>
            <a:pPr>
              <a:lnSpc>
                <a:spcPct val="90000"/>
              </a:lnSpc>
              <a:defRPr/>
            </a:pPr>
            <a:endParaRPr lang="en-US" dirty="0"/>
          </a:p>
          <a:p>
            <a:pPr>
              <a:lnSpc>
                <a:spcPct val="90000"/>
              </a:lnSpc>
              <a:defRPr/>
            </a:pPr>
            <a:endParaRPr lang="en-US" dirty="0" smtClean="0"/>
          </a:p>
          <a:p>
            <a:pPr>
              <a:lnSpc>
                <a:spcPct val="90000"/>
              </a:lnSpc>
              <a:defRPr/>
            </a:pPr>
            <a:endParaRPr lang="en-US" dirty="0"/>
          </a:p>
          <a:p>
            <a:pPr>
              <a:lnSpc>
                <a:spcPct val="90000"/>
              </a:lnSpc>
              <a:defRPr/>
            </a:pPr>
            <a:endParaRPr lang="en-US" dirty="0" smtClean="0"/>
          </a:p>
          <a:p>
            <a:pPr>
              <a:lnSpc>
                <a:spcPct val="90000"/>
              </a:lnSpc>
              <a:defRPr/>
            </a:pPr>
            <a:endParaRPr lang="en-US" b="1" dirty="0" smtClean="0"/>
          </a:p>
          <a:p>
            <a:pPr>
              <a:lnSpc>
                <a:spcPct val="90000"/>
              </a:lnSpc>
              <a:defRPr/>
            </a:pPr>
            <a:r>
              <a:rPr lang="en-US" b="1" dirty="0" smtClean="0"/>
              <a:t>Global </a:t>
            </a:r>
            <a:r>
              <a:rPr lang="en-US" b="1" dirty="0"/>
              <a:t>Acid Rock Drainage Guide </a:t>
            </a:r>
            <a:r>
              <a:rPr lang="en-US" dirty="0" smtClean="0"/>
              <a:t>(2014 GARD </a:t>
            </a:r>
            <a:r>
              <a:rPr lang="en-US" dirty="0"/>
              <a:t>Guide</a:t>
            </a:r>
            <a:r>
              <a:rPr lang="en-US" dirty="0" smtClean="0"/>
              <a:t>) developed by International Network for Acid Prevention</a:t>
            </a:r>
          </a:p>
          <a:p>
            <a:pPr lvl="1">
              <a:lnSpc>
                <a:spcPct val="90000"/>
              </a:lnSpc>
              <a:defRPr/>
            </a:pPr>
            <a:r>
              <a:rPr lang="en-US" sz="2600" dirty="0" smtClean="0"/>
              <a:t>Prediction</a:t>
            </a:r>
          </a:p>
          <a:p>
            <a:pPr lvl="1">
              <a:lnSpc>
                <a:spcPct val="90000"/>
              </a:lnSpc>
              <a:defRPr/>
            </a:pPr>
            <a:r>
              <a:rPr lang="en-US" sz="2600" dirty="0" smtClean="0"/>
              <a:t>Prevention</a:t>
            </a:r>
          </a:p>
          <a:p>
            <a:pPr lvl="1">
              <a:lnSpc>
                <a:spcPct val="90000"/>
              </a:lnSpc>
              <a:defRPr/>
            </a:pPr>
            <a:r>
              <a:rPr lang="en-US" sz="2600" dirty="0" smtClean="0"/>
              <a:t>Management</a:t>
            </a:r>
            <a:endParaRPr lang="en-US" sz="26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371600"/>
            <a:ext cx="5562599" cy="3596191"/>
          </a:xfrm>
          <a:prstGeom prst="rect">
            <a:avLst/>
          </a:prstGeom>
        </p:spPr>
      </p:pic>
      <p:sp>
        <p:nvSpPr>
          <p:cNvPr id="5" name="TextBox 4"/>
          <p:cNvSpPr txBox="1"/>
          <p:nvPr/>
        </p:nvSpPr>
        <p:spPr>
          <a:xfrm>
            <a:off x="3731795" y="3331496"/>
            <a:ext cx="16002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6" name="Slide Number Placeholder 5"/>
          <p:cNvSpPr>
            <a:spLocks noGrp="1"/>
          </p:cNvSpPr>
          <p:nvPr>
            <p:ph type="sldNum" sz="quarter" idx="12"/>
          </p:nvPr>
        </p:nvSpPr>
        <p:spPr/>
        <p:txBody>
          <a:bodyPr/>
          <a:lstStyle/>
          <a:p>
            <a:fld id="{509462E9-625C-433A-BC7E-8CC30B94BA1D}" type="slidenum">
              <a:rPr lang="en-US" smtClean="0"/>
              <a:pPr/>
              <a:t>39</a:t>
            </a:fld>
            <a:endParaRPr lang="en-US" dirty="0"/>
          </a:p>
        </p:txBody>
      </p:sp>
    </p:spTree>
    <p:extLst>
      <p:ext uri="{BB962C8B-B14F-4D97-AF65-F5344CB8AC3E}">
        <p14:creationId xmlns:p14="http://schemas.microsoft.com/office/powerpoint/2010/main" val="995570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algn="ctr" eaLnBrk="1" hangingPunct="1">
              <a:defRPr/>
            </a:pPr>
            <a:r>
              <a:rPr lang="en-US" dirty="0"/>
              <a:t>Mining Waste Products</a:t>
            </a:r>
          </a:p>
        </p:txBody>
      </p:sp>
      <p:sp>
        <p:nvSpPr>
          <p:cNvPr id="151555" name="Rectangle 3"/>
          <p:cNvSpPr>
            <a:spLocks noGrp="1" noChangeArrowheads="1"/>
          </p:cNvSpPr>
          <p:nvPr>
            <p:ph idx="1"/>
          </p:nvPr>
        </p:nvSpPr>
        <p:spPr/>
        <p:txBody>
          <a:bodyPr/>
          <a:lstStyle/>
          <a:p>
            <a:pPr eaLnBrk="1" hangingPunct="1">
              <a:defRPr/>
            </a:pPr>
            <a:r>
              <a:rPr lang="en-US" dirty="0"/>
              <a:t>Overburden and waste rock</a:t>
            </a:r>
          </a:p>
          <a:p>
            <a:pPr eaLnBrk="1" hangingPunct="1">
              <a:defRPr/>
            </a:pPr>
            <a:r>
              <a:rPr lang="en-US" dirty="0" smtClean="0"/>
              <a:t>Tailings</a:t>
            </a:r>
          </a:p>
          <a:p>
            <a:pPr eaLnBrk="1" hangingPunct="1">
              <a:defRPr/>
            </a:pPr>
            <a:r>
              <a:rPr lang="en-US" dirty="0" smtClean="0"/>
              <a:t>Heap leach spent ore</a:t>
            </a:r>
            <a:endParaRPr lang="en-US" dirty="0"/>
          </a:p>
          <a:p>
            <a:pPr eaLnBrk="1" hangingPunct="1">
              <a:defRPr/>
            </a:pPr>
            <a:r>
              <a:rPr lang="en-US" dirty="0"/>
              <a:t>Wastewater</a:t>
            </a:r>
          </a:p>
          <a:p>
            <a:pPr eaLnBrk="1" hangingPunct="1">
              <a:defRPr/>
            </a:pPr>
            <a:r>
              <a:rPr lang="en-US" dirty="0"/>
              <a:t>Air emissions</a:t>
            </a:r>
          </a:p>
        </p:txBody>
      </p:sp>
      <p:sp>
        <p:nvSpPr>
          <p:cNvPr id="4" name="Slide Number Placeholder 5"/>
          <p:cNvSpPr>
            <a:spLocks noGrp="1"/>
          </p:cNvSpPr>
          <p:nvPr>
            <p:ph type="sldNum" sz="quarter" idx="12"/>
          </p:nvPr>
        </p:nvSpPr>
        <p:spPr/>
        <p:txBody>
          <a:bodyPr vert="horz" lIns="91440" tIns="45720" rIns="91440" bIns="45720" rtlCol="0" anchor="ctr"/>
          <a:lstStyle/>
          <a:p>
            <a:fld id="{1BEE62A8-09BB-4FAD-B3BC-01B9A71636E1}" type="slidenum">
              <a:rPr lang="en-US" altLang="en-US"/>
              <a:pPr/>
              <a:t>4</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106" y="2118360"/>
            <a:ext cx="3308268" cy="4308475"/>
          </a:xfrm>
          <a:prstGeom prst="rect">
            <a:avLst/>
          </a:prstGeom>
        </p:spPr>
      </p:pic>
      <p:sp>
        <p:nvSpPr>
          <p:cNvPr id="3" name="TextBox 2"/>
          <p:cNvSpPr txBox="1"/>
          <p:nvPr/>
        </p:nvSpPr>
        <p:spPr>
          <a:xfrm>
            <a:off x="2755306" y="6057503"/>
            <a:ext cx="2590800" cy="369332"/>
          </a:xfrm>
          <a:prstGeom prst="rect">
            <a:avLst/>
          </a:prstGeom>
          <a:noFill/>
        </p:spPr>
        <p:txBody>
          <a:bodyPr wrap="square" rtlCol="0">
            <a:spAutoFit/>
          </a:bodyPr>
          <a:lstStyle/>
          <a:p>
            <a:r>
              <a:rPr lang="en-US" dirty="0" smtClean="0">
                <a:solidFill>
                  <a:schemeClr val="accent1">
                    <a:lumMod val="75000"/>
                  </a:schemeClr>
                </a:solidFill>
              </a:rPr>
              <a:t>Greens Creek Mine, AK</a:t>
            </a:r>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pPr eaLnBrk="1" hangingPunct="1">
              <a:defRPr/>
            </a:pPr>
            <a:r>
              <a:rPr lang="en-US" dirty="0"/>
              <a:t>Predicting Water </a:t>
            </a:r>
            <a:r>
              <a:rPr lang="en-US" dirty="0" smtClean="0"/>
              <a:t>Quality-</a:t>
            </a:r>
            <a:r>
              <a:rPr lang="en-US" dirty="0"/>
              <a:t/>
            </a:r>
            <a:br>
              <a:rPr lang="en-US" dirty="0"/>
            </a:br>
            <a:r>
              <a:rPr lang="en-US" sz="4000" dirty="0"/>
              <a:t>Modeling</a:t>
            </a:r>
          </a:p>
        </p:txBody>
      </p:sp>
      <p:sp>
        <p:nvSpPr>
          <p:cNvPr id="38916" name="Rectangle 4"/>
          <p:cNvSpPr>
            <a:spLocks noGrp="1" noChangeArrowheads="1"/>
          </p:cNvSpPr>
          <p:nvPr>
            <p:ph idx="1"/>
          </p:nvPr>
        </p:nvSpPr>
        <p:spPr>
          <a:xfrm>
            <a:off x="1524000" y="1524000"/>
            <a:ext cx="4114800" cy="5029200"/>
          </a:xfrm>
        </p:spPr>
        <p:txBody>
          <a:bodyPr/>
          <a:lstStyle/>
          <a:p>
            <a:pPr eaLnBrk="1" hangingPunct="1">
              <a:defRPr/>
            </a:pPr>
            <a:r>
              <a:rPr lang="en-US" sz="2400" dirty="0"/>
              <a:t>Modeling techniques have improved and are more complicated; they are still predictions</a:t>
            </a:r>
          </a:p>
          <a:p>
            <a:pPr eaLnBrk="1" hangingPunct="1">
              <a:defRPr/>
            </a:pPr>
            <a:r>
              <a:rPr lang="en-US" sz="2400" dirty="0"/>
              <a:t>See EPA guidance:</a:t>
            </a:r>
          </a:p>
          <a:p>
            <a:pPr lvl="1" eaLnBrk="1" hangingPunct="1">
              <a:defRPr/>
            </a:pPr>
            <a:r>
              <a:rPr lang="en-US" sz="2000" dirty="0"/>
              <a:t>Limit use of proprietary models – transparency and good science</a:t>
            </a:r>
          </a:p>
          <a:p>
            <a:pPr lvl="1" eaLnBrk="1" hangingPunct="1">
              <a:defRPr/>
            </a:pPr>
            <a:r>
              <a:rPr lang="en-US" sz="2000" dirty="0"/>
              <a:t>Perform sensitivity and uncertainty analysis</a:t>
            </a:r>
          </a:p>
          <a:p>
            <a:pPr lvl="1" eaLnBrk="1" hangingPunct="1">
              <a:defRPr/>
            </a:pPr>
            <a:r>
              <a:rPr lang="en-US" sz="2000" dirty="0"/>
              <a:t>Effective communication between modelers, analysts and decision-makers</a:t>
            </a:r>
          </a:p>
          <a:p>
            <a:pPr lvl="1" eaLnBrk="1" hangingPunct="1">
              <a:buFont typeface="Wingdings" panose="05000000000000000000" pitchFamily="2" charset="2"/>
              <a:buNone/>
              <a:defRPr/>
            </a:pPr>
            <a:r>
              <a:rPr lang="en-US" sz="2000" dirty="0">
                <a:hlinkClick r:id="rId2"/>
              </a:rPr>
              <a:t>http://www.epa.gov/CREM</a:t>
            </a:r>
            <a:endParaRPr lang="en-US" sz="2000" dirty="0"/>
          </a:p>
          <a:p>
            <a:pPr lvl="1" eaLnBrk="1" hangingPunct="1">
              <a:buFont typeface="Wingdings" panose="05000000000000000000" pitchFamily="2" charset="2"/>
              <a:buNone/>
              <a:defRPr/>
            </a:pPr>
            <a:endParaRPr lang="en-US" sz="2000" dirty="0"/>
          </a:p>
          <a:p>
            <a:pPr lvl="1" eaLnBrk="1" hangingPunct="1">
              <a:defRPr/>
            </a:pPr>
            <a:endParaRPr lang="en-US" sz="2000" dirty="0"/>
          </a:p>
        </p:txBody>
      </p:sp>
      <p:sp>
        <p:nvSpPr>
          <p:cNvPr id="6" name="Slide Number Placeholder 3"/>
          <p:cNvSpPr>
            <a:spLocks noGrp="1"/>
          </p:cNvSpPr>
          <p:nvPr>
            <p:ph type="sldNum" sz="quarter" idx="12"/>
          </p:nvPr>
        </p:nvSpPr>
        <p:spPr/>
        <p:txBody>
          <a:bodyPr vert="horz" lIns="91440" tIns="45720" rIns="91440" bIns="45720" rtlCol="0" anchor="ctr"/>
          <a:lstStyle/>
          <a:p>
            <a:pPr eaLnBrk="1" hangingPunct="1"/>
            <a:fld id="{824CCA60-D17E-47E7-BBEB-71409CCED681}" type="slidenum">
              <a:rPr lang="en-US" altLang="en-US"/>
              <a:pPr eaLnBrk="1" hangingPunct="1"/>
              <a:t>40</a:t>
            </a:fld>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900" y="1676400"/>
            <a:ext cx="3673221" cy="47244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nchorCtr="1">
            <a:normAutofit fontScale="90000"/>
          </a:bodyPr>
          <a:lstStyle/>
          <a:p>
            <a:pPr eaLnBrk="1" hangingPunct="1">
              <a:defRPr/>
            </a:pPr>
            <a:r>
              <a:rPr lang="en-US" altLang="en-US" sz="3600" dirty="0"/>
              <a:t>Surface Water and Groundwater                      Impacts Prevention/Control</a:t>
            </a:r>
          </a:p>
        </p:txBody>
      </p:sp>
      <p:sp>
        <p:nvSpPr>
          <p:cNvPr id="808963" name="Rectangle 3"/>
          <p:cNvSpPr>
            <a:spLocks noGrp="1" noChangeArrowheads="1"/>
          </p:cNvSpPr>
          <p:nvPr>
            <p:ph idx="1"/>
          </p:nvPr>
        </p:nvSpPr>
        <p:spPr/>
        <p:txBody>
          <a:bodyPr/>
          <a:lstStyle/>
          <a:p>
            <a:pPr eaLnBrk="1" hangingPunct="1">
              <a:lnSpc>
                <a:spcPct val="90000"/>
              </a:lnSpc>
              <a:defRPr/>
            </a:pPr>
            <a:r>
              <a:rPr lang="en-US" sz="2800" dirty="0"/>
              <a:t>Goals:</a:t>
            </a:r>
          </a:p>
          <a:p>
            <a:pPr lvl="1" eaLnBrk="1" hangingPunct="1">
              <a:lnSpc>
                <a:spcPct val="90000"/>
              </a:lnSpc>
              <a:defRPr/>
            </a:pPr>
            <a:r>
              <a:rPr lang="en-US" sz="2400" dirty="0"/>
              <a:t>Minimize contact between mine wastes and water</a:t>
            </a:r>
          </a:p>
          <a:p>
            <a:pPr lvl="1" eaLnBrk="1" hangingPunct="1">
              <a:lnSpc>
                <a:spcPct val="90000"/>
              </a:lnSpc>
              <a:defRPr/>
            </a:pPr>
            <a:r>
              <a:rPr lang="en-US" sz="2400" dirty="0"/>
              <a:t>Maximize water reuse</a:t>
            </a:r>
          </a:p>
          <a:p>
            <a:pPr lvl="1"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sz="2800" dirty="0"/>
              <a:t>Prevention/Control:</a:t>
            </a:r>
          </a:p>
          <a:p>
            <a:pPr lvl="1" eaLnBrk="1" hangingPunct="1">
              <a:lnSpc>
                <a:spcPct val="90000"/>
              </a:lnSpc>
              <a:defRPr/>
            </a:pPr>
            <a:r>
              <a:rPr lang="en-US" sz="2400" dirty="0"/>
              <a:t>Backfill</a:t>
            </a:r>
          </a:p>
          <a:p>
            <a:pPr lvl="1" eaLnBrk="1" hangingPunct="1">
              <a:lnSpc>
                <a:spcPct val="90000"/>
              </a:lnSpc>
              <a:defRPr/>
            </a:pPr>
            <a:r>
              <a:rPr lang="en-US" sz="2400" dirty="0"/>
              <a:t>Segregation of reactive rock</a:t>
            </a:r>
          </a:p>
          <a:p>
            <a:pPr lvl="1" eaLnBrk="1" hangingPunct="1">
              <a:lnSpc>
                <a:spcPct val="90000"/>
              </a:lnSpc>
              <a:defRPr/>
            </a:pPr>
            <a:r>
              <a:rPr lang="en-US" sz="2400" dirty="0"/>
              <a:t>Divert surface waters and precipitation around site</a:t>
            </a:r>
          </a:p>
          <a:p>
            <a:pPr lvl="1" eaLnBrk="1" hangingPunct="1">
              <a:lnSpc>
                <a:spcPct val="90000"/>
              </a:lnSpc>
              <a:defRPr/>
            </a:pPr>
            <a:r>
              <a:rPr lang="en-US" sz="2400" dirty="0"/>
              <a:t>Containment – covers, liners</a:t>
            </a:r>
          </a:p>
          <a:p>
            <a:pPr lvl="1" eaLnBrk="1" hangingPunct="1">
              <a:lnSpc>
                <a:spcPct val="90000"/>
              </a:lnSpc>
              <a:defRPr/>
            </a:pPr>
            <a:r>
              <a:rPr lang="en-US" sz="2400" dirty="0"/>
              <a:t>Evaporation</a:t>
            </a:r>
          </a:p>
          <a:p>
            <a:pPr lvl="1" eaLnBrk="1" hangingPunct="1">
              <a:lnSpc>
                <a:spcPct val="90000"/>
              </a:lnSpc>
              <a:defRPr/>
            </a:pPr>
            <a:r>
              <a:rPr lang="en-US" sz="2400" dirty="0"/>
              <a:t>Collection and treatment</a:t>
            </a:r>
          </a:p>
        </p:txBody>
      </p:sp>
      <p:sp>
        <p:nvSpPr>
          <p:cNvPr id="6" name="Slide Number Placeholder 3"/>
          <p:cNvSpPr>
            <a:spLocks noGrp="1"/>
          </p:cNvSpPr>
          <p:nvPr>
            <p:ph type="sldNum" sz="quarter" idx="12"/>
          </p:nvPr>
        </p:nvSpPr>
        <p:spPr/>
        <p:txBody>
          <a:bodyPr vert="horz" lIns="91440" tIns="45720" rIns="91440" bIns="45720" rtlCol="0" anchor="ctr"/>
          <a:lstStyle/>
          <a:p>
            <a:pPr eaLnBrk="1" hangingPunct="1"/>
            <a:fld id="{A6DF4D22-E544-4C29-BBA7-AEDE3DC108A1}" type="slidenum">
              <a:rPr lang="en-US" altLang="en-US"/>
              <a:pPr eaLnBrk="1" hangingPunct="1"/>
              <a:t>41</a:t>
            </a:fld>
            <a:endParaRPr lang="en-US"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normAutofit fontScale="90000"/>
          </a:bodyPr>
          <a:lstStyle/>
          <a:p>
            <a:pPr eaLnBrk="1" hangingPunct="1">
              <a:defRPr/>
            </a:pPr>
            <a:r>
              <a:rPr lang="en-US" sz="4000"/>
              <a:t>Evaporation and Physical Controls</a:t>
            </a:r>
          </a:p>
        </p:txBody>
      </p:sp>
      <p:sp>
        <p:nvSpPr>
          <p:cNvPr id="6" name="Slide Number Placeholder 5"/>
          <p:cNvSpPr>
            <a:spLocks noGrp="1"/>
          </p:cNvSpPr>
          <p:nvPr>
            <p:ph type="sldNum" sz="quarter" idx="12"/>
          </p:nvPr>
        </p:nvSpPr>
        <p:spPr/>
        <p:txBody>
          <a:bodyPr vert="horz" lIns="91440" tIns="45720" rIns="91440" bIns="45720" rtlCol="0" anchor="ctr"/>
          <a:lstStyle/>
          <a:p>
            <a:pPr eaLnBrk="1" hangingPunct="1"/>
            <a:fld id="{335B2672-CC00-4FCC-A061-E1DE79A37832}" type="slidenum">
              <a:rPr lang="en-US" altLang="en-US"/>
              <a:pPr eaLnBrk="1" hangingPunct="1"/>
              <a:t>42</a:t>
            </a:fld>
            <a:endParaRPr lang="en-US" altLang="en-US"/>
          </a:p>
        </p:txBody>
      </p:sp>
      <p:sp>
        <p:nvSpPr>
          <p:cNvPr id="63493" name="Rectangle 6"/>
          <p:cNvSpPr>
            <a:spLocks noChangeArrowheads="1"/>
          </p:cNvSpPr>
          <p:nvPr/>
        </p:nvSpPr>
        <p:spPr bwMode="auto">
          <a:xfrm>
            <a:off x="1219200" y="6324600"/>
            <a:ext cx="3428389" cy="457200"/>
          </a:xfrm>
          <a:prstGeom prst="rect">
            <a:avLst/>
          </a:prstGeom>
          <a:solidFill>
            <a:srgbClr val="A6A6A6"/>
          </a:solidFill>
          <a:ln w="9525">
            <a:noFill/>
            <a:miter lim="800000"/>
            <a:headEnd/>
            <a:tailEnd/>
          </a:ln>
        </p:spPr>
        <p:txBody>
          <a:bodyPr wrap="none" anchor="ctr"/>
          <a:lstStyle/>
          <a:p>
            <a:pPr algn="ctr"/>
            <a:r>
              <a:rPr lang="en-US" altLang="en-US" sz="2800" dirty="0" smtClean="0">
                <a:solidFill>
                  <a:schemeClr val="tx2"/>
                </a:solidFill>
              </a:rPr>
              <a:t>Ray Mine, Arizona</a:t>
            </a:r>
            <a:endParaRPr lang="en-US" altLang="en-US" sz="2800" dirty="0">
              <a:solidFill>
                <a:schemeClr val="tx2"/>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85258"/>
            <a:ext cx="3352189" cy="4760291"/>
          </a:xfrm>
          <a:prstGeom prst="rect">
            <a:avLst/>
          </a:prstGeom>
        </p:spPr>
      </p:pic>
      <p:pic>
        <p:nvPicPr>
          <p:cNvPr id="9" name="Picture 2" descr="H:\DATA\MINCREEK\CHANNEL\102PIC\MVC-008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48696" y="1485258"/>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DATA\MINCREEK\CHANNEL\0306PIC\MVC-010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166152"/>
            <a:ext cx="3478696" cy="2609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fontScale="90000"/>
          </a:bodyPr>
          <a:lstStyle/>
          <a:p>
            <a:pPr eaLnBrk="1" hangingPunct="1">
              <a:defRPr/>
            </a:pPr>
            <a:r>
              <a:rPr lang="en-US" sz="4000" dirty="0"/>
              <a:t>Regrading, </a:t>
            </a:r>
            <a:r>
              <a:rPr lang="en-US" sz="4000" dirty="0" err="1"/>
              <a:t>Recontouring</a:t>
            </a:r>
            <a:r>
              <a:rPr lang="en-US" sz="4000" dirty="0"/>
              <a:t> and Covers</a:t>
            </a:r>
          </a:p>
        </p:txBody>
      </p:sp>
      <p:sp>
        <p:nvSpPr>
          <p:cNvPr id="6" name="Slide Number Placeholder 5"/>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EB9D2B21-50D4-4D0D-AE8A-A90E9F26B417}" type="slidenum">
              <a:rPr lang="en-US" altLang="en-US" smtClean="0">
                <a:solidFill>
                  <a:schemeClr val="accent6">
                    <a:lumMod val="75000"/>
                  </a:schemeClr>
                </a:solidFill>
                <a:latin typeface="Arial" panose="020B0604020202020204" pitchFamily="34" charset="0"/>
              </a:rPr>
              <a:pPr eaLnBrk="1" hangingPunct="1">
                <a:defRPr/>
              </a:pPr>
              <a:t>43</a:t>
            </a:fld>
            <a:endParaRPr lang="en-US" altLang="en-US" dirty="0">
              <a:solidFill>
                <a:schemeClr val="accent6">
                  <a:lumMod val="75000"/>
                </a:schemeClr>
              </a:solidFill>
              <a:latin typeface="Arial" panose="020B0604020202020204" pitchFamily="34" charset="0"/>
            </a:endParaRPr>
          </a:p>
        </p:txBody>
      </p:sp>
      <p:sp>
        <p:nvSpPr>
          <p:cNvPr id="64518" name="Rectangle 5"/>
          <p:cNvSpPr>
            <a:spLocks noChangeArrowheads="1"/>
          </p:cNvSpPr>
          <p:nvPr/>
        </p:nvSpPr>
        <p:spPr bwMode="auto">
          <a:xfrm>
            <a:off x="4381500" y="1524000"/>
            <a:ext cx="4572000" cy="457200"/>
          </a:xfrm>
          <a:prstGeom prst="rect">
            <a:avLst/>
          </a:prstGeom>
          <a:solidFill>
            <a:srgbClr val="A6A6A6"/>
          </a:solidFill>
          <a:ln w="9525">
            <a:noFill/>
            <a:miter lim="800000"/>
            <a:headEnd/>
            <a:tailEnd/>
          </a:ln>
        </p:spPr>
        <p:txBody>
          <a:bodyPr wrap="none" anchor="ctr"/>
          <a:lstStyle/>
          <a:p>
            <a:pPr algn="ctr"/>
            <a:r>
              <a:rPr lang="en-US" altLang="en-US" sz="2800" dirty="0" smtClean="0">
                <a:solidFill>
                  <a:schemeClr val="tx2"/>
                </a:solidFill>
              </a:rPr>
              <a:t>Cyprus Tohono, AZ</a:t>
            </a:r>
            <a:endParaRPr lang="en-US" altLang="en-US" sz="2800" dirty="0">
              <a:solidFill>
                <a:schemeClr val="tx2"/>
              </a:solidFill>
            </a:endParaRPr>
          </a:p>
        </p:txBody>
      </p:sp>
      <p:pic>
        <p:nvPicPr>
          <p:cNvPr id="7" name="Picture 8" descr="PC170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238866" y="1524000"/>
            <a:ext cx="3236181" cy="2427136"/>
          </a:xfrm>
          <a:prstGeom prst="rect">
            <a:avLst/>
          </a:prstGeom>
        </p:spPr>
      </p:pic>
      <p:sp>
        <p:nvSpPr>
          <p:cNvPr id="9" name="Rectangle 9"/>
          <p:cNvSpPr>
            <a:spLocks noGrp="1" noChangeArrowheads="1"/>
          </p:cNvSpPr>
          <p:nvPr>
            <p:ph idx="1"/>
          </p:nvPr>
        </p:nvSpPr>
        <p:spPr bwMode="auto">
          <a:xfrm>
            <a:off x="1238866" y="1507435"/>
            <a:ext cx="17325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indent="0">
              <a:buNone/>
            </a:pPr>
            <a:r>
              <a:rPr lang="en-US" sz="1200" dirty="0">
                <a:effectLst>
                  <a:outerShdw blurRad="38100" dist="38100" dir="2700000" algn="tl">
                    <a:srgbClr val="C0C0C0"/>
                  </a:outerShdw>
                </a:effectLst>
              </a:rPr>
              <a:t>Evaporation Ponds, 2002</a:t>
            </a:r>
          </a:p>
        </p:txBody>
      </p:sp>
      <p:pic>
        <p:nvPicPr>
          <p:cNvPr id="10" name="Picture 7" descr="pond 2, 09 2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40625" y="2034833"/>
            <a:ext cx="3187149" cy="2390362"/>
          </a:xfrm>
          <a:prstGeom prst="rect">
            <a:avLst/>
          </a:prstGeom>
        </p:spPr>
      </p:pic>
      <p:pic>
        <p:nvPicPr>
          <p:cNvPr id="11" name="Picture 10"/>
          <p:cNvPicPr>
            <a:picLocks noChangeAspect="1"/>
          </p:cNvPicPr>
          <p:nvPr/>
        </p:nvPicPr>
        <p:blipFill>
          <a:blip r:embed="rId4"/>
          <a:stretch>
            <a:fillRect/>
          </a:stretch>
        </p:blipFill>
        <p:spPr>
          <a:xfrm>
            <a:off x="2767337" y="4455637"/>
            <a:ext cx="3228325" cy="2410003"/>
          </a:xfrm>
          <a:prstGeom prst="rect">
            <a:avLst/>
          </a:prstGeom>
        </p:spPr>
      </p:pic>
      <p:sp>
        <p:nvSpPr>
          <p:cNvPr id="12" name="Rectangle 12"/>
          <p:cNvSpPr>
            <a:spLocks noChangeArrowheads="1"/>
          </p:cNvSpPr>
          <p:nvPr/>
        </p:nvSpPr>
        <p:spPr bwMode="auto">
          <a:xfrm>
            <a:off x="6667500" y="4148196"/>
            <a:ext cx="319112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effectLst>
                  <a:outerShdw blurRad="38100" dist="38100" dir="2700000" algn="tl">
                    <a:srgbClr val="C0C0C0"/>
                  </a:outerShdw>
                </a:effectLst>
              </a:rPr>
              <a:t>Evaporation Ponds, 2007</a:t>
            </a:r>
          </a:p>
        </p:txBody>
      </p:sp>
      <p:sp>
        <p:nvSpPr>
          <p:cNvPr id="13" name="Rectangle 12"/>
          <p:cNvSpPr>
            <a:spLocks noChangeArrowheads="1"/>
          </p:cNvSpPr>
          <p:nvPr/>
        </p:nvSpPr>
        <p:spPr bwMode="auto">
          <a:xfrm>
            <a:off x="2767337" y="4506635"/>
            <a:ext cx="319112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a:effectLst>
                  <a:outerShdw blurRad="38100" dist="38100" dir="2700000" algn="tl">
                    <a:srgbClr val="C0C0C0"/>
                  </a:outerShdw>
                </a:effectLst>
              </a:rPr>
              <a:t>Evaporation Ponds, </a:t>
            </a:r>
            <a:r>
              <a:rPr lang="en-US" sz="1200" dirty="0" smtClean="0">
                <a:effectLst>
                  <a:outerShdw blurRad="38100" dist="38100" dir="2700000" algn="tl">
                    <a:srgbClr val="C0C0C0"/>
                  </a:outerShdw>
                </a:effectLst>
              </a:rPr>
              <a:t>2013</a:t>
            </a:r>
            <a:endParaRPr lang="en-US" sz="1200"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a:xfrm>
            <a:off x="1524000" y="172268"/>
            <a:ext cx="7315200" cy="970732"/>
          </a:xfrm>
        </p:spPr>
        <p:txBody>
          <a:bodyPr anchorCtr="1">
            <a:normAutofit fontScale="90000"/>
          </a:bodyPr>
          <a:lstStyle/>
          <a:p>
            <a:pPr eaLnBrk="1" hangingPunct="1">
              <a:defRPr/>
            </a:pPr>
            <a:r>
              <a:rPr lang="en-US" sz="4000" dirty="0"/>
              <a:t>Water Treatment Measures – Metals</a:t>
            </a:r>
          </a:p>
        </p:txBody>
      </p:sp>
      <p:pic>
        <p:nvPicPr>
          <p:cNvPr id="65543" name="Picture 5" descr="leviathan bioreactor1"/>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069444" y="1496270"/>
            <a:ext cx="5029082" cy="3532930"/>
          </a:xfrm>
          <a:prstGeom prst="rect">
            <a:avLst/>
          </a:prstGeom>
          <a:effectLst>
            <a:outerShdw blurRad="50800" dist="38100" dir="2700000" algn="tl" rotWithShape="0">
              <a:prstClr val="black">
                <a:alpha val="40000"/>
              </a:prstClr>
            </a:outerShdw>
          </a:effectLst>
        </p:spPr>
      </p:pic>
      <p:sp>
        <p:nvSpPr>
          <p:cNvPr id="817155" name="Rectangle 3"/>
          <p:cNvSpPr>
            <a:spLocks noGrp="1" noChangeArrowheads="1"/>
          </p:cNvSpPr>
          <p:nvPr>
            <p:ph type="body" sz="half" idx="4294967295"/>
          </p:nvPr>
        </p:nvSpPr>
        <p:spPr>
          <a:xfrm>
            <a:off x="1524000" y="1547198"/>
            <a:ext cx="2743200" cy="4093369"/>
          </a:xfrm>
        </p:spPr>
        <p:txBody>
          <a:bodyPr>
            <a:normAutofit lnSpcReduction="10000"/>
          </a:bodyPr>
          <a:lstStyle/>
          <a:p>
            <a:pPr eaLnBrk="1" hangingPunct="1">
              <a:defRPr/>
            </a:pPr>
            <a:r>
              <a:rPr lang="en-US" sz="2800" dirty="0"/>
              <a:t>Chemical</a:t>
            </a:r>
          </a:p>
          <a:p>
            <a:pPr lvl="1" eaLnBrk="1" hangingPunct="1">
              <a:defRPr/>
            </a:pPr>
            <a:r>
              <a:rPr lang="en-US" sz="2400" dirty="0"/>
              <a:t>Precipitation</a:t>
            </a:r>
          </a:p>
          <a:p>
            <a:pPr lvl="1" eaLnBrk="1" hangingPunct="1">
              <a:defRPr/>
            </a:pPr>
            <a:r>
              <a:rPr lang="en-US" sz="2400" dirty="0"/>
              <a:t>Ion exchange</a:t>
            </a:r>
          </a:p>
          <a:p>
            <a:pPr eaLnBrk="1" hangingPunct="1">
              <a:defRPr/>
            </a:pPr>
            <a:r>
              <a:rPr lang="en-US" sz="2800" dirty="0"/>
              <a:t>Biological</a:t>
            </a:r>
          </a:p>
          <a:p>
            <a:pPr lvl="1" eaLnBrk="1" hangingPunct="1">
              <a:defRPr/>
            </a:pPr>
            <a:r>
              <a:rPr lang="en-US" sz="2400" dirty="0"/>
              <a:t>Wetlands</a:t>
            </a:r>
          </a:p>
          <a:p>
            <a:pPr lvl="1" eaLnBrk="1" hangingPunct="1">
              <a:defRPr/>
            </a:pPr>
            <a:r>
              <a:rPr lang="en-US" sz="2400" dirty="0"/>
              <a:t>Bioreactors</a:t>
            </a:r>
          </a:p>
          <a:p>
            <a:pPr eaLnBrk="1" hangingPunct="1">
              <a:defRPr/>
            </a:pPr>
            <a:r>
              <a:rPr lang="en-US" sz="2800" dirty="0"/>
              <a:t>Physical</a:t>
            </a:r>
          </a:p>
          <a:p>
            <a:pPr lvl="1" eaLnBrk="1" hangingPunct="1">
              <a:defRPr/>
            </a:pPr>
            <a:r>
              <a:rPr lang="en-US" sz="2400" dirty="0"/>
              <a:t>Settling</a:t>
            </a:r>
          </a:p>
          <a:p>
            <a:pPr lvl="1" eaLnBrk="1" hangingPunct="1">
              <a:defRPr/>
            </a:pPr>
            <a:r>
              <a:rPr lang="en-US" sz="2400" dirty="0"/>
              <a:t>Filtration</a:t>
            </a:r>
          </a:p>
        </p:txBody>
      </p:sp>
      <p:sp>
        <p:nvSpPr>
          <p:cNvPr id="65544" name="Rectangle 8"/>
          <p:cNvSpPr>
            <a:spLocks noChangeArrowheads="1"/>
          </p:cNvSpPr>
          <p:nvPr/>
        </p:nvSpPr>
        <p:spPr bwMode="auto">
          <a:xfrm>
            <a:off x="4069444" y="4595352"/>
            <a:ext cx="5029082" cy="4572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Leviathan Mine, California</a:t>
            </a:r>
          </a:p>
        </p:txBody>
      </p:sp>
      <p:sp>
        <p:nvSpPr>
          <p:cNvPr id="2" name="Slide Number Placeholder 1"/>
          <p:cNvSpPr>
            <a:spLocks noGrp="1"/>
          </p:cNvSpPr>
          <p:nvPr>
            <p:ph type="sldNum" sz="quarter" idx="12"/>
          </p:nvPr>
        </p:nvSpPr>
        <p:spPr/>
        <p:txBody>
          <a:bodyPr/>
          <a:lstStyle/>
          <a:p>
            <a:fld id="{509462E9-625C-433A-BC7E-8CC30B94BA1D}"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219200" y="76200"/>
            <a:ext cx="7924800" cy="1295400"/>
          </a:xfrm>
        </p:spPr>
        <p:txBody>
          <a:bodyPr/>
          <a:lstStyle/>
          <a:p>
            <a:pPr algn="ctr" eaLnBrk="1" hangingPunct="1">
              <a:defRPr/>
            </a:pPr>
            <a:r>
              <a:rPr lang="en-US" dirty="0"/>
              <a:t>Active Water Treatment</a:t>
            </a:r>
          </a:p>
        </p:txBody>
      </p:sp>
      <p:sp>
        <p:nvSpPr>
          <p:cNvPr id="6" name="Slide Number Placeholder 4"/>
          <p:cNvSpPr>
            <a:spLocks noGrp="1"/>
          </p:cNvSpPr>
          <p:nvPr>
            <p:ph type="sldNum" sz="quarter" idx="12"/>
          </p:nvPr>
        </p:nvSpPr>
        <p:spPr/>
        <p:txBody>
          <a:bodyPr vert="horz" lIns="91440" tIns="45720" rIns="91440" bIns="45720" rtlCol="0" anchor="ctr"/>
          <a:lstStyle/>
          <a:p>
            <a:fld id="{019E9456-90EF-48FE-B228-385D1B9F243B}" type="slidenum">
              <a:rPr lang="en-US" altLang="en-US"/>
              <a:pPr/>
              <a:t>45</a:t>
            </a:fld>
            <a:endParaRPr lang="en-US" altLang="en-US"/>
          </a:p>
        </p:txBody>
      </p:sp>
      <p:pic>
        <p:nvPicPr>
          <p:cNvPr id="675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218" y="3085965"/>
            <a:ext cx="4898781" cy="293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p:cNvPicPr>
            <a:picLocks noChangeAspect="1" noChangeArrowheads="1"/>
          </p:cNvPicPr>
          <p:nvPr/>
        </p:nvPicPr>
        <p:blipFill>
          <a:blip r:embed="rId3">
            <a:extLst>
              <a:ext uri="{28A0092B-C50C-407E-A947-70E740481C1C}">
                <a14:useLocalDpi xmlns:a14="http://schemas.microsoft.com/office/drawing/2010/main" val="0"/>
              </a:ext>
            </a:extLst>
          </a:blip>
          <a:srcRect l="4231" r="2689"/>
          <a:stretch>
            <a:fillRect/>
          </a:stretch>
        </p:blipFill>
        <p:spPr bwMode="auto">
          <a:xfrm>
            <a:off x="1295400" y="1371600"/>
            <a:ext cx="294981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1"/>
          <p:cNvSpPr>
            <a:spLocks noChangeArrowheads="1"/>
          </p:cNvSpPr>
          <p:nvPr/>
        </p:nvSpPr>
        <p:spPr bwMode="auto">
          <a:xfrm>
            <a:off x="4225553" y="2085533"/>
            <a:ext cx="4822582" cy="6096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Conventional Lime Treatment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a:t>Semi-Passive Reactive Barriers</a:t>
            </a:r>
          </a:p>
        </p:txBody>
      </p:sp>
      <p:pic>
        <p:nvPicPr>
          <p:cNvPr id="68612" name="Picture 4" descr="PRBdiagra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0390" y="1447800"/>
            <a:ext cx="4239700" cy="281940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a:ln/>
        </p:spPr>
        <p:txBody>
          <a:bodyPr vert="horz" lIns="91440" tIns="45720" rIns="91440" bIns="45720" rtlCol="0" anchor="ctr"/>
          <a:lstStyle/>
          <a:p>
            <a:fld id="{93330395-B9A4-4C77-BC8D-1D53FFDDD549}" type="slidenum">
              <a:rPr lang="en-US" altLang="en-US"/>
              <a:pPr/>
              <a:t>46</a:t>
            </a:fld>
            <a:endParaRPr lang="en-US" altLang="en-US"/>
          </a:p>
        </p:txBody>
      </p:sp>
      <p:pic>
        <p:nvPicPr>
          <p:cNvPr id="68613" name="Picture 5" descr="SRPRZ Pictur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10000"/>
            <a:ext cx="4334713" cy="281940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a:xfrm>
            <a:off x="1447800" y="172268"/>
            <a:ext cx="7467600" cy="970732"/>
          </a:xfrm>
        </p:spPr>
        <p:txBody>
          <a:bodyPr anchorCtr="1">
            <a:normAutofit fontScale="90000"/>
          </a:bodyPr>
          <a:lstStyle/>
          <a:p>
            <a:pPr eaLnBrk="1" hangingPunct="1">
              <a:defRPr/>
            </a:pPr>
            <a:r>
              <a:rPr lang="en-US" sz="4000" dirty="0"/>
              <a:t>Water Treatment Measures – Cyanide</a:t>
            </a:r>
          </a:p>
        </p:txBody>
      </p:sp>
      <p:sp>
        <p:nvSpPr>
          <p:cNvPr id="819203" name="Rectangle 3"/>
          <p:cNvSpPr>
            <a:spLocks noGrp="1" noChangeArrowheads="1"/>
          </p:cNvSpPr>
          <p:nvPr>
            <p:ph idx="1"/>
          </p:nvPr>
        </p:nvSpPr>
        <p:spPr/>
        <p:txBody>
          <a:bodyPr/>
          <a:lstStyle/>
          <a:p>
            <a:pPr eaLnBrk="1" hangingPunct="1">
              <a:defRPr/>
            </a:pPr>
            <a:r>
              <a:rPr lang="en-US" sz="2800" dirty="0"/>
              <a:t>Chemicals added to cyanide containing wastewater to destroy cyanide</a:t>
            </a:r>
          </a:p>
          <a:p>
            <a:pPr lvl="1" eaLnBrk="1" hangingPunct="1">
              <a:defRPr/>
            </a:pPr>
            <a:r>
              <a:rPr lang="en-US" sz="2400" dirty="0"/>
              <a:t>Inco sulfur dioxide process</a:t>
            </a:r>
          </a:p>
          <a:p>
            <a:pPr lvl="1" eaLnBrk="1" hangingPunct="1">
              <a:defRPr/>
            </a:pPr>
            <a:r>
              <a:rPr lang="en-US" sz="2400" dirty="0" err="1"/>
              <a:t>Noranda</a:t>
            </a:r>
            <a:r>
              <a:rPr lang="en-US" sz="2400" dirty="0"/>
              <a:t> copper and ferrous sulfate process</a:t>
            </a:r>
          </a:p>
          <a:p>
            <a:pPr lvl="1" eaLnBrk="1" hangingPunct="1">
              <a:defRPr/>
            </a:pPr>
            <a:r>
              <a:rPr lang="en-US" sz="2400" dirty="0"/>
              <a:t>Alkaline chlorination</a:t>
            </a:r>
          </a:p>
          <a:p>
            <a:pPr lvl="1" eaLnBrk="1" hangingPunct="1">
              <a:defRPr/>
            </a:pPr>
            <a:r>
              <a:rPr lang="en-US" sz="2400" dirty="0"/>
              <a:t>Hydrogen peroxide</a:t>
            </a:r>
          </a:p>
          <a:p>
            <a:pPr lvl="1" eaLnBrk="1" hangingPunct="1">
              <a:buFont typeface="Wingdings" panose="05000000000000000000" pitchFamily="2" charset="2"/>
              <a:buNone/>
              <a:defRPr/>
            </a:pPr>
            <a:endParaRPr lang="en-US" sz="2400" dirty="0"/>
          </a:p>
          <a:p>
            <a:pPr eaLnBrk="1" hangingPunct="1">
              <a:defRPr/>
            </a:pPr>
            <a:r>
              <a:rPr lang="en-US" sz="2800" dirty="0"/>
              <a:t>Or cyanide can be recovered</a:t>
            </a:r>
          </a:p>
          <a:p>
            <a:pPr lvl="1" eaLnBrk="1" hangingPunct="1">
              <a:defRPr/>
            </a:pPr>
            <a:r>
              <a:rPr lang="en-US" sz="2400" dirty="0"/>
              <a:t>AVR recovery process</a:t>
            </a:r>
          </a:p>
          <a:p>
            <a:pPr eaLnBrk="1" hangingPunct="1">
              <a:defRPr/>
            </a:pPr>
            <a:endParaRPr lang="en-US" sz="2800" dirty="0"/>
          </a:p>
        </p:txBody>
      </p:sp>
      <p:sp>
        <p:nvSpPr>
          <p:cNvPr id="2" name="Slide Number Placeholder 1"/>
          <p:cNvSpPr>
            <a:spLocks noGrp="1"/>
          </p:cNvSpPr>
          <p:nvPr>
            <p:ph type="sldNum" sz="quarter" idx="12"/>
          </p:nvPr>
        </p:nvSpPr>
        <p:spPr/>
        <p:txBody>
          <a:bodyPr/>
          <a:lstStyle/>
          <a:p>
            <a:fld id="{509462E9-625C-433A-BC7E-8CC30B94BA1D}"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nchorCtr="1"/>
          <a:lstStyle/>
          <a:p>
            <a:pPr eaLnBrk="1" hangingPunct="1">
              <a:defRPr/>
            </a:pPr>
            <a:r>
              <a:rPr lang="en-US" dirty="0"/>
              <a:t>Soil- and Land-based Impacts</a:t>
            </a:r>
          </a:p>
        </p:txBody>
      </p:sp>
      <p:sp>
        <p:nvSpPr>
          <p:cNvPr id="794627" name="Rectangle 3"/>
          <p:cNvSpPr>
            <a:spLocks noGrp="1" noChangeArrowheads="1"/>
          </p:cNvSpPr>
          <p:nvPr>
            <p:ph idx="1"/>
          </p:nvPr>
        </p:nvSpPr>
        <p:spPr/>
        <p:txBody>
          <a:bodyPr/>
          <a:lstStyle/>
          <a:p>
            <a:pPr eaLnBrk="1" hangingPunct="1">
              <a:lnSpc>
                <a:spcPct val="90000"/>
              </a:lnSpc>
              <a:defRPr/>
            </a:pPr>
            <a:r>
              <a:rPr lang="en-US" dirty="0"/>
              <a:t>Direct impacts:</a:t>
            </a:r>
          </a:p>
          <a:p>
            <a:pPr lvl="1" eaLnBrk="1" hangingPunct="1">
              <a:lnSpc>
                <a:spcPct val="90000"/>
              </a:lnSpc>
              <a:defRPr/>
            </a:pPr>
            <a:r>
              <a:rPr lang="en-US" dirty="0"/>
              <a:t>Physical alteration/loss of habitat and vegetation</a:t>
            </a:r>
          </a:p>
          <a:p>
            <a:pPr lvl="1" eaLnBrk="1" hangingPunct="1">
              <a:lnSpc>
                <a:spcPct val="90000"/>
              </a:lnSpc>
              <a:defRPr/>
            </a:pPr>
            <a:r>
              <a:rPr lang="en-US" dirty="0"/>
              <a:t>Soil contamination (particles, contained metals)</a:t>
            </a:r>
          </a:p>
          <a:p>
            <a:pPr lvl="1" eaLnBrk="1" hangingPunct="1">
              <a:lnSpc>
                <a:spcPct val="90000"/>
              </a:lnSpc>
              <a:defRPr/>
            </a:pPr>
            <a:r>
              <a:rPr lang="en-US" dirty="0"/>
              <a:t>Vegetation contamination</a:t>
            </a:r>
          </a:p>
          <a:p>
            <a:pPr lvl="1" eaLnBrk="1" hangingPunct="1">
              <a:lnSpc>
                <a:spcPct val="90000"/>
              </a:lnSpc>
              <a:buFont typeface="Wingdings" panose="05000000000000000000" pitchFamily="2" charset="2"/>
              <a:buNone/>
              <a:defRPr/>
            </a:pPr>
            <a:endParaRPr lang="en-US" sz="2000" dirty="0"/>
          </a:p>
          <a:p>
            <a:pPr eaLnBrk="1" hangingPunct="1">
              <a:lnSpc>
                <a:spcPct val="90000"/>
              </a:lnSpc>
              <a:defRPr/>
            </a:pPr>
            <a:r>
              <a:rPr lang="en-US" dirty="0"/>
              <a:t>Indirect impacts:</a:t>
            </a:r>
          </a:p>
          <a:p>
            <a:pPr lvl="1" eaLnBrk="1" hangingPunct="1">
              <a:lnSpc>
                <a:spcPct val="90000"/>
              </a:lnSpc>
              <a:defRPr/>
            </a:pPr>
            <a:r>
              <a:rPr lang="en-US" dirty="0"/>
              <a:t>Wildlife</a:t>
            </a:r>
          </a:p>
          <a:p>
            <a:pPr lvl="1" eaLnBrk="1" hangingPunct="1">
              <a:lnSpc>
                <a:spcPct val="90000"/>
              </a:lnSpc>
              <a:defRPr/>
            </a:pPr>
            <a:r>
              <a:rPr lang="en-US" dirty="0"/>
              <a:t>Subsistence users</a:t>
            </a:r>
          </a:p>
          <a:p>
            <a:pPr lvl="1" eaLnBrk="1" hangingPunct="1">
              <a:lnSpc>
                <a:spcPct val="90000"/>
              </a:lnSpc>
              <a:buFont typeface="Wingdings" panose="05000000000000000000" pitchFamily="2" charset="2"/>
              <a:buNone/>
              <a:defRPr/>
            </a:pPr>
            <a:endParaRPr lang="en-US" dirty="0"/>
          </a:p>
        </p:txBody>
      </p:sp>
      <p:sp>
        <p:nvSpPr>
          <p:cNvPr id="6" name="Slide Number Placeholder 3"/>
          <p:cNvSpPr>
            <a:spLocks noGrp="1"/>
          </p:cNvSpPr>
          <p:nvPr>
            <p:ph type="sldNum" sz="quarter" idx="12"/>
          </p:nvPr>
        </p:nvSpPr>
        <p:spPr/>
        <p:txBody>
          <a:bodyPr vert="horz" lIns="91440" tIns="45720" rIns="91440" bIns="45720" rtlCol="0" anchor="ctr"/>
          <a:lstStyle/>
          <a:p>
            <a:fld id="{588048D7-686B-4F44-A750-13C9B691BDC9}" type="slidenum">
              <a:rPr lang="en-US" altLang="en-US"/>
              <a:pPr/>
              <a:t>48</a:t>
            </a:fld>
            <a:endParaRPr lang="en-US" altLang="en-US"/>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nchorCtr="1"/>
          <a:lstStyle/>
          <a:p>
            <a:pPr eaLnBrk="1" hangingPunct="1">
              <a:defRPr/>
            </a:pPr>
            <a:r>
              <a:rPr lang="en-US" dirty="0"/>
              <a:t>Soil- and Land-based Concerns</a:t>
            </a:r>
          </a:p>
        </p:txBody>
      </p:sp>
      <p:sp>
        <p:nvSpPr>
          <p:cNvPr id="843779" name="Rectangle 3"/>
          <p:cNvSpPr>
            <a:spLocks noGrp="1" noChangeArrowheads="1"/>
          </p:cNvSpPr>
          <p:nvPr>
            <p:ph idx="1"/>
          </p:nvPr>
        </p:nvSpPr>
        <p:spPr>
          <a:xfrm>
            <a:off x="1524000" y="1524000"/>
            <a:ext cx="7162800" cy="5029200"/>
          </a:xfrm>
        </p:spPr>
        <p:txBody>
          <a:bodyPr/>
          <a:lstStyle/>
          <a:p>
            <a:pPr eaLnBrk="1" hangingPunct="1">
              <a:defRPr/>
            </a:pPr>
            <a:r>
              <a:rPr lang="en-US" sz="2800" dirty="0"/>
              <a:t>Prevention and control measures</a:t>
            </a:r>
          </a:p>
          <a:p>
            <a:pPr lvl="1" eaLnBrk="1" hangingPunct="1">
              <a:defRPr/>
            </a:pPr>
            <a:r>
              <a:rPr lang="en-US" sz="2400" dirty="0"/>
              <a:t>Minimize footprint </a:t>
            </a:r>
          </a:p>
          <a:p>
            <a:pPr lvl="1" eaLnBrk="1" hangingPunct="1">
              <a:defRPr/>
            </a:pPr>
            <a:r>
              <a:rPr lang="en-US" sz="2400" dirty="0"/>
              <a:t>Backfill tailings</a:t>
            </a:r>
          </a:p>
          <a:p>
            <a:pPr lvl="1" eaLnBrk="1" hangingPunct="1">
              <a:defRPr/>
            </a:pPr>
            <a:r>
              <a:rPr lang="en-US" sz="2400" dirty="0"/>
              <a:t>Backfill waste rock</a:t>
            </a:r>
          </a:p>
          <a:p>
            <a:pPr lvl="1" eaLnBrk="1" hangingPunct="1">
              <a:defRPr/>
            </a:pPr>
            <a:r>
              <a:rPr lang="en-US" sz="2400" dirty="0"/>
              <a:t>Consolidate wastes</a:t>
            </a:r>
          </a:p>
          <a:p>
            <a:pPr lvl="1" eaLnBrk="1" hangingPunct="1">
              <a:defRPr/>
            </a:pPr>
            <a:r>
              <a:rPr lang="en-US" sz="2400" dirty="0" smtClean="0"/>
              <a:t>Reclaim/revegetate</a:t>
            </a:r>
          </a:p>
          <a:p>
            <a:pPr lvl="1" eaLnBrk="1" hangingPunct="1">
              <a:defRPr/>
            </a:pPr>
            <a:r>
              <a:rPr lang="en-US" dirty="0" smtClean="0"/>
              <a:t>Cover/caps of waste </a:t>
            </a:r>
          </a:p>
          <a:p>
            <a:pPr marL="457200" lvl="1" indent="0" eaLnBrk="1" hangingPunct="1">
              <a:buNone/>
              <a:defRPr/>
            </a:pPr>
            <a:r>
              <a:rPr lang="en-US" dirty="0"/>
              <a:t>	</a:t>
            </a:r>
            <a:r>
              <a:rPr lang="en-US" dirty="0" smtClean="0"/>
              <a:t>rock and tailings</a:t>
            </a:r>
            <a:endParaRPr lang="en-US" sz="2400" dirty="0"/>
          </a:p>
          <a:p>
            <a:pPr eaLnBrk="1" hangingPunct="1">
              <a:buFont typeface="Wingdings" panose="05000000000000000000" pitchFamily="2" charset="2"/>
              <a:buNone/>
              <a:defRPr/>
            </a:pPr>
            <a:endParaRPr lang="en-US" sz="2800" dirty="0"/>
          </a:p>
          <a:p>
            <a:pPr lvl="1" eaLnBrk="1" hangingPunct="1">
              <a:buFont typeface="Wingdings" panose="05000000000000000000" pitchFamily="2" charset="2"/>
              <a:buNone/>
              <a:defRPr/>
            </a:pPr>
            <a:endParaRPr lang="en-US" sz="2400" dirty="0"/>
          </a:p>
          <a:p>
            <a:pPr eaLnBrk="1" hangingPunct="1">
              <a:buFont typeface="Wingdings" panose="05000000000000000000" pitchFamily="2" charset="2"/>
              <a:buNone/>
              <a:defRPr/>
            </a:pPr>
            <a:endParaRPr lang="en-US" sz="2800" dirty="0"/>
          </a:p>
        </p:txBody>
      </p:sp>
      <p:sp>
        <p:nvSpPr>
          <p:cNvPr id="6" name="Slide Number Placeholder 3"/>
          <p:cNvSpPr>
            <a:spLocks noGrp="1"/>
          </p:cNvSpPr>
          <p:nvPr>
            <p:ph type="sldNum" sz="quarter" idx="12"/>
          </p:nvPr>
        </p:nvSpPr>
        <p:spPr/>
        <p:txBody>
          <a:bodyPr vert="horz" lIns="91440" tIns="45720" rIns="91440" bIns="45720" rtlCol="0" anchor="ctr"/>
          <a:lstStyle/>
          <a:p>
            <a:fld id="{FBFC0FB4-1B2F-459C-929D-F43C82BDF3B1}" type="slidenum">
              <a:rPr lang="en-US" altLang="en-US"/>
              <a:pPr/>
              <a:t>49</a:t>
            </a:fld>
            <a:endParaRPr lang="en-US" altLang="en-US" dirty="0"/>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7" name="Content Placeholder 4"/>
          <p:cNvPicPr>
            <a:picLocks noChangeAspect="1"/>
          </p:cNvPicPr>
          <p:nvPr/>
        </p:nvPicPr>
        <p:blipFill>
          <a:blip r:embed="rId3"/>
          <a:stretch>
            <a:fillRect/>
          </a:stretch>
        </p:blipFill>
        <p:spPr>
          <a:xfrm>
            <a:off x="5153126" y="2413344"/>
            <a:ext cx="4059137" cy="3250511"/>
          </a:xfrm>
          <a:prstGeom prst="rect">
            <a:avLst/>
          </a:prstGeom>
        </p:spPr>
      </p:pic>
      <p:sp>
        <p:nvSpPr>
          <p:cNvPr id="8" name="Rectangle 5"/>
          <p:cNvSpPr>
            <a:spLocks noChangeArrowheads="1"/>
          </p:cNvSpPr>
          <p:nvPr/>
        </p:nvSpPr>
        <p:spPr bwMode="auto">
          <a:xfrm>
            <a:off x="5167447" y="5663855"/>
            <a:ext cx="4059137" cy="397213"/>
          </a:xfrm>
          <a:prstGeom prst="rect">
            <a:avLst/>
          </a:prstGeom>
          <a:solidFill>
            <a:srgbClr val="A6A6A6"/>
          </a:solidFill>
          <a:ln w="9525">
            <a:noFill/>
            <a:miter lim="800000"/>
            <a:headEnd/>
            <a:tailEnd/>
          </a:ln>
        </p:spPr>
        <p:txBody>
          <a:bodyPr wrap="none" anchor="ctr"/>
          <a:lstStyle/>
          <a:p>
            <a:pPr algn="ctr"/>
            <a:r>
              <a:rPr lang="en-US" altLang="en-US" sz="2800" dirty="0" smtClean="0">
                <a:solidFill>
                  <a:schemeClr val="tx2"/>
                </a:solidFill>
              </a:rPr>
              <a:t>Mission Mine, AZ</a:t>
            </a:r>
            <a:endParaRPr lang="en-US" altLang="en-US" sz="2800" dirty="0">
              <a:solidFill>
                <a:schemeClr val="tx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dirty="0">
                <a:effectLst/>
              </a:rPr>
              <a:t>Mining Overview</a:t>
            </a:r>
          </a:p>
        </p:txBody>
      </p:sp>
      <p:grpSp>
        <p:nvGrpSpPr>
          <p:cNvPr id="24579" name="Group 2"/>
          <p:cNvGrpSpPr>
            <a:grpSpLocks/>
          </p:cNvGrpSpPr>
          <p:nvPr/>
        </p:nvGrpSpPr>
        <p:grpSpPr bwMode="auto">
          <a:xfrm>
            <a:off x="1371600" y="1447800"/>
            <a:ext cx="7620000" cy="5181600"/>
            <a:chOff x="528" y="692"/>
            <a:chExt cx="4752" cy="3354"/>
          </a:xfrm>
        </p:grpSpPr>
        <p:pic>
          <p:nvPicPr>
            <p:cNvPr id="24584" name="Picture 3" descr="FK-Pit-crop1 reduce 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692"/>
              <a:ext cx="4752" cy="3354"/>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585" name="Text Box 4"/>
            <p:cNvSpPr txBox="1">
              <a:spLocks noChangeArrowheads="1"/>
            </p:cNvSpPr>
            <p:nvPr/>
          </p:nvSpPr>
          <p:spPr bwMode="auto">
            <a:xfrm>
              <a:off x="1311" y="1707"/>
              <a:ext cx="184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1800" b="1">
                  <a:latin typeface="Times New Roman" panose="02020603050405020304" pitchFamily="18" charset="0"/>
                </a:rPr>
                <a:t>OVERBURDEN</a:t>
              </a:r>
            </a:p>
          </p:txBody>
        </p:sp>
        <p:sp>
          <p:nvSpPr>
            <p:cNvPr id="24586" name="Freeform 5"/>
            <p:cNvSpPr>
              <a:spLocks/>
            </p:cNvSpPr>
            <p:nvPr/>
          </p:nvSpPr>
          <p:spPr bwMode="auto">
            <a:xfrm>
              <a:off x="1735" y="2041"/>
              <a:ext cx="1021" cy="500"/>
            </a:xfrm>
            <a:custGeom>
              <a:avLst/>
              <a:gdLst>
                <a:gd name="T0" fmla="*/ 0 w 1062"/>
                <a:gd name="T1" fmla="*/ 64 h 520"/>
                <a:gd name="T2" fmla="*/ 33 w 1062"/>
                <a:gd name="T3" fmla="*/ 126 h 520"/>
                <a:gd name="T4" fmla="*/ 179 w 1062"/>
                <a:gd name="T5" fmla="*/ 169 h 520"/>
                <a:gd name="T6" fmla="*/ 242 w 1062"/>
                <a:gd name="T7" fmla="*/ 173 h 520"/>
                <a:gd name="T8" fmla="*/ 292 w 1062"/>
                <a:gd name="T9" fmla="*/ 196 h 520"/>
                <a:gd name="T10" fmla="*/ 359 w 1062"/>
                <a:gd name="T11" fmla="*/ 228 h 520"/>
                <a:gd name="T12" fmla="*/ 446 w 1062"/>
                <a:gd name="T13" fmla="*/ 239 h 520"/>
                <a:gd name="T14" fmla="*/ 463 w 1062"/>
                <a:gd name="T15" fmla="*/ 252 h 520"/>
                <a:gd name="T16" fmla="*/ 481 w 1062"/>
                <a:gd name="T17" fmla="*/ 257 h 520"/>
                <a:gd name="T18" fmla="*/ 665 w 1062"/>
                <a:gd name="T19" fmla="*/ 366 h 520"/>
                <a:gd name="T20" fmla="*/ 750 w 1062"/>
                <a:gd name="T21" fmla="*/ 381 h 520"/>
                <a:gd name="T22" fmla="*/ 750 w 1062"/>
                <a:gd name="T23" fmla="*/ 366 h 520"/>
                <a:gd name="T24" fmla="*/ 712 w 1062"/>
                <a:gd name="T25" fmla="*/ 322 h 520"/>
                <a:gd name="T26" fmla="*/ 695 w 1062"/>
                <a:gd name="T27" fmla="*/ 288 h 520"/>
                <a:gd name="T28" fmla="*/ 683 w 1062"/>
                <a:gd name="T29" fmla="*/ 257 h 520"/>
                <a:gd name="T30" fmla="*/ 610 w 1062"/>
                <a:gd name="T31" fmla="*/ 155 h 520"/>
                <a:gd name="T32" fmla="*/ 582 w 1062"/>
                <a:gd name="T33" fmla="*/ 100 h 520"/>
                <a:gd name="T34" fmla="*/ 499 w 1062"/>
                <a:gd name="T35" fmla="*/ 0 h 5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62"/>
                <a:gd name="T55" fmla="*/ 0 h 520"/>
                <a:gd name="T56" fmla="*/ 1062 w 1062"/>
                <a:gd name="T57" fmla="*/ 520 h 5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62" h="520">
                  <a:moveTo>
                    <a:pt x="0" y="88"/>
                  </a:moveTo>
                  <a:cubicBezTo>
                    <a:pt x="22" y="103"/>
                    <a:pt x="29" y="149"/>
                    <a:pt x="44" y="172"/>
                  </a:cubicBezTo>
                  <a:cubicBezTo>
                    <a:pt x="76" y="221"/>
                    <a:pt x="196" y="229"/>
                    <a:pt x="244" y="232"/>
                  </a:cubicBezTo>
                  <a:cubicBezTo>
                    <a:pt x="273" y="234"/>
                    <a:pt x="303" y="235"/>
                    <a:pt x="332" y="236"/>
                  </a:cubicBezTo>
                  <a:cubicBezTo>
                    <a:pt x="353" y="250"/>
                    <a:pt x="378" y="257"/>
                    <a:pt x="400" y="268"/>
                  </a:cubicBezTo>
                  <a:cubicBezTo>
                    <a:pt x="429" y="282"/>
                    <a:pt x="461" y="304"/>
                    <a:pt x="492" y="312"/>
                  </a:cubicBezTo>
                  <a:cubicBezTo>
                    <a:pt x="529" y="322"/>
                    <a:pt x="575" y="325"/>
                    <a:pt x="612" y="328"/>
                  </a:cubicBezTo>
                  <a:cubicBezTo>
                    <a:pt x="620" y="333"/>
                    <a:pt x="627" y="340"/>
                    <a:pt x="636" y="344"/>
                  </a:cubicBezTo>
                  <a:cubicBezTo>
                    <a:pt x="644" y="348"/>
                    <a:pt x="660" y="352"/>
                    <a:pt x="660" y="352"/>
                  </a:cubicBezTo>
                  <a:cubicBezTo>
                    <a:pt x="717" y="409"/>
                    <a:pt x="833" y="478"/>
                    <a:pt x="912" y="500"/>
                  </a:cubicBezTo>
                  <a:cubicBezTo>
                    <a:pt x="950" y="511"/>
                    <a:pt x="990" y="512"/>
                    <a:pt x="1028" y="520"/>
                  </a:cubicBezTo>
                  <a:cubicBezTo>
                    <a:pt x="1062" y="513"/>
                    <a:pt x="1050" y="507"/>
                    <a:pt x="1028" y="500"/>
                  </a:cubicBezTo>
                  <a:cubicBezTo>
                    <a:pt x="1010" y="482"/>
                    <a:pt x="985" y="466"/>
                    <a:pt x="976" y="440"/>
                  </a:cubicBezTo>
                  <a:cubicBezTo>
                    <a:pt x="970" y="423"/>
                    <a:pt x="960" y="408"/>
                    <a:pt x="952" y="392"/>
                  </a:cubicBezTo>
                  <a:cubicBezTo>
                    <a:pt x="945" y="378"/>
                    <a:pt x="945" y="365"/>
                    <a:pt x="936" y="352"/>
                  </a:cubicBezTo>
                  <a:cubicBezTo>
                    <a:pt x="918" y="281"/>
                    <a:pt x="884" y="260"/>
                    <a:pt x="836" y="212"/>
                  </a:cubicBezTo>
                  <a:cubicBezTo>
                    <a:pt x="815" y="191"/>
                    <a:pt x="807" y="162"/>
                    <a:pt x="796" y="136"/>
                  </a:cubicBezTo>
                  <a:cubicBezTo>
                    <a:pt x="772" y="80"/>
                    <a:pt x="739" y="28"/>
                    <a:pt x="684" y="0"/>
                  </a:cubicBezTo>
                </a:path>
              </a:pathLst>
            </a:custGeom>
            <a:noFill/>
            <a:ln w="28575">
              <a:solidFill>
                <a:srgbClr val="FB031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7" name="Freeform 6"/>
            <p:cNvSpPr>
              <a:spLocks/>
            </p:cNvSpPr>
            <p:nvPr/>
          </p:nvSpPr>
          <p:spPr bwMode="auto">
            <a:xfrm>
              <a:off x="2535" y="1830"/>
              <a:ext cx="786" cy="684"/>
            </a:xfrm>
            <a:custGeom>
              <a:avLst/>
              <a:gdLst>
                <a:gd name="T0" fmla="*/ 0 w 818"/>
                <a:gd name="T1" fmla="*/ 122 h 712"/>
                <a:gd name="T2" fmla="*/ 58 w 818"/>
                <a:gd name="T3" fmla="*/ 192 h 712"/>
                <a:gd name="T4" fmla="*/ 84 w 818"/>
                <a:gd name="T5" fmla="*/ 270 h 712"/>
                <a:gd name="T6" fmla="*/ 107 w 818"/>
                <a:gd name="T7" fmla="*/ 307 h 712"/>
                <a:gd name="T8" fmla="*/ 139 w 818"/>
                <a:gd name="T9" fmla="*/ 351 h 712"/>
                <a:gd name="T10" fmla="*/ 180 w 818"/>
                <a:gd name="T11" fmla="*/ 378 h 712"/>
                <a:gd name="T12" fmla="*/ 355 w 818"/>
                <a:gd name="T13" fmla="*/ 455 h 712"/>
                <a:gd name="T14" fmla="*/ 438 w 818"/>
                <a:gd name="T15" fmla="*/ 462 h 712"/>
                <a:gd name="T16" fmla="*/ 528 w 818"/>
                <a:gd name="T17" fmla="*/ 516 h 712"/>
                <a:gd name="T18" fmla="*/ 590 w 818"/>
                <a:gd name="T19" fmla="*/ 508 h 712"/>
                <a:gd name="T20" fmla="*/ 578 w 818"/>
                <a:gd name="T21" fmla="*/ 488 h 712"/>
                <a:gd name="T22" fmla="*/ 553 w 818"/>
                <a:gd name="T23" fmla="*/ 450 h 712"/>
                <a:gd name="T24" fmla="*/ 551 w 818"/>
                <a:gd name="T25" fmla="*/ 383 h 712"/>
                <a:gd name="T26" fmla="*/ 512 w 818"/>
                <a:gd name="T27" fmla="*/ 325 h 712"/>
                <a:gd name="T28" fmla="*/ 465 w 818"/>
                <a:gd name="T29" fmla="*/ 293 h 712"/>
                <a:gd name="T30" fmla="*/ 425 w 818"/>
                <a:gd name="T31" fmla="*/ 175 h 712"/>
                <a:gd name="T32" fmla="*/ 387 w 818"/>
                <a:gd name="T33" fmla="*/ 82 h 712"/>
                <a:gd name="T34" fmla="*/ 294 w 818"/>
                <a:gd name="T35" fmla="*/ 44 h 712"/>
                <a:gd name="T36" fmla="*/ 259 w 818"/>
                <a:gd name="T37" fmla="*/ 20 h 712"/>
                <a:gd name="T38" fmla="*/ 241 w 818"/>
                <a:gd name="T39" fmla="*/ 0 h 7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8"/>
                <a:gd name="T61" fmla="*/ 0 h 712"/>
                <a:gd name="T62" fmla="*/ 818 w 818"/>
                <a:gd name="T63" fmla="*/ 712 h 7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8" h="712">
                  <a:moveTo>
                    <a:pt x="0" y="168"/>
                  </a:moveTo>
                  <a:cubicBezTo>
                    <a:pt x="35" y="191"/>
                    <a:pt x="51" y="235"/>
                    <a:pt x="80" y="264"/>
                  </a:cubicBezTo>
                  <a:cubicBezTo>
                    <a:pt x="94" y="299"/>
                    <a:pt x="104" y="336"/>
                    <a:pt x="116" y="372"/>
                  </a:cubicBezTo>
                  <a:cubicBezTo>
                    <a:pt x="122" y="391"/>
                    <a:pt x="138" y="407"/>
                    <a:pt x="148" y="424"/>
                  </a:cubicBezTo>
                  <a:cubicBezTo>
                    <a:pt x="161" y="444"/>
                    <a:pt x="171" y="470"/>
                    <a:pt x="192" y="484"/>
                  </a:cubicBezTo>
                  <a:cubicBezTo>
                    <a:pt x="210" y="496"/>
                    <a:pt x="229" y="508"/>
                    <a:pt x="248" y="520"/>
                  </a:cubicBezTo>
                  <a:cubicBezTo>
                    <a:pt x="287" y="637"/>
                    <a:pt x="377" y="619"/>
                    <a:pt x="488" y="628"/>
                  </a:cubicBezTo>
                  <a:cubicBezTo>
                    <a:pt x="561" y="634"/>
                    <a:pt x="523" y="631"/>
                    <a:pt x="604" y="636"/>
                  </a:cubicBezTo>
                  <a:cubicBezTo>
                    <a:pt x="639" y="671"/>
                    <a:pt x="675" y="700"/>
                    <a:pt x="724" y="712"/>
                  </a:cubicBezTo>
                  <a:cubicBezTo>
                    <a:pt x="754" y="709"/>
                    <a:pt x="783" y="707"/>
                    <a:pt x="812" y="700"/>
                  </a:cubicBezTo>
                  <a:cubicBezTo>
                    <a:pt x="818" y="683"/>
                    <a:pt x="813" y="678"/>
                    <a:pt x="796" y="672"/>
                  </a:cubicBezTo>
                  <a:cubicBezTo>
                    <a:pt x="759" y="635"/>
                    <a:pt x="767" y="655"/>
                    <a:pt x="760" y="620"/>
                  </a:cubicBezTo>
                  <a:cubicBezTo>
                    <a:pt x="759" y="589"/>
                    <a:pt x="758" y="559"/>
                    <a:pt x="756" y="528"/>
                  </a:cubicBezTo>
                  <a:cubicBezTo>
                    <a:pt x="753" y="477"/>
                    <a:pt x="755" y="464"/>
                    <a:pt x="708" y="448"/>
                  </a:cubicBezTo>
                  <a:cubicBezTo>
                    <a:pt x="686" y="431"/>
                    <a:pt x="663" y="419"/>
                    <a:pt x="640" y="404"/>
                  </a:cubicBezTo>
                  <a:cubicBezTo>
                    <a:pt x="615" y="354"/>
                    <a:pt x="597" y="294"/>
                    <a:pt x="584" y="240"/>
                  </a:cubicBezTo>
                  <a:cubicBezTo>
                    <a:pt x="571" y="189"/>
                    <a:pt x="581" y="145"/>
                    <a:pt x="532" y="112"/>
                  </a:cubicBezTo>
                  <a:cubicBezTo>
                    <a:pt x="494" y="86"/>
                    <a:pt x="443" y="87"/>
                    <a:pt x="404" y="60"/>
                  </a:cubicBezTo>
                  <a:cubicBezTo>
                    <a:pt x="389" y="49"/>
                    <a:pt x="369" y="41"/>
                    <a:pt x="356" y="28"/>
                  </a:cubicBezTo>
                  <a:cubicBezTo>
                    <a:pt x="347" y="19"/>
                    <a:pt x="332" y="0"/>
                    <a:pt x="332" y="0"/>
                  </a:cubicBezTo>
                </a:path>
              </a:pathLst>
            </a:custGeom>
            <a:noFill/>
            <a:ln w="28575">
              <a:solidFill>
                <a:srgbClr val="FB031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Text Box 7"/>
            <p:cNvSpPr txBox="1">
              <a:spLocks noChangeArrowheads="1"/>
            </p:cNvSpPr>
            <p:nvPr/>
          </p:nvSpPr>
          <p:spPr bwMode="auto">
            <a:xfrm rot="1302593">
              <a:off x="2045" y="2120"/>
              <a:ext cx="5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b="1">
                  <a:solidFill>
                    <a:srgbClr val="030609"/>
                  </a:solidFill>
                  <a:latin typeface="Times New Roman" panose="02020603050405020304" pitchFamily="18" charset="0"/>
                </a:rPr>
                <a:t>ORE</a:t>
              </a:r>
            </a:p>
          </p:txBody>
        </p:sp>
        <p:sp>
          <p:nvSpPr>
            <p:cNvPr id="24589" name="Text Box 8"/>
            <p:cNvSpPr txBox="1">
              <a:spLocks noChangeArrowheads="1"/>
            </p:cNvSpPr>
            <p:nvPr/>
          </p:nvSpPr>
          <p:spPr bwMode="auto">
            <a:xfrm rot="3015469">
              <a:off x="2629" y="2101"/>
              <a:ext cx="5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b="1">
                  <a:solidFill>
                    <a:srgbClr val="030609"/>
                  </a:solidFill>
                  <a:latin typeface="Times New Roman" panose="02020603050405020304" pitchFamily="18" charset="0"/>
                </a:rPr>
                <a:t>ORE</a:t>
              </a:r>
            </a:p>
          </p:txBody>
        </p:sp>
        <p:sp>
          <p:nvSpPr>
            <p:cNvPr id="24590" name="Freeform 9"/>
            <p:cNvSpPr>
              <a:spLocks/>
            </p:cNvSpPr>
            <p:nvPr/>
          </p:nvSpPr>
          <p:spPr bwMode="auto">
            <a:xfrm>
              <a:off x="1109" y="1834"/>
              <a:ext cx="2780" cy="561"/>
            </a:xfrm>
            <a:custGeom>
              <a:avLst/>
              <a:gdLst>
                <a:gd name="T0" fmla="*/ 0 w 2893"/>
                <a:gd name="T1" fmla="*/ 424 h 584"/>
                <a:gd name="T2" fmla="*/ 53 w 2893"/>
                <a:gd name="T3" fmla="*/ 365 h 584"/>
                <a:gd name="T4" fmla="*/ 201 w 2893"/>
                <a:gd name="T5" fmla="*/ 363 h 584"/>
                <a:gd name="T6" fmla="*/ 241 w 2893"/>
                <a:gd name="T7" fmla="*/ 290 h 584"/>
                <a:gd name="T8" fmla="*/ 271 w 2893"/>
                <a:gd name="T9" fmla="*/ 302 h 584"/>
                <a:gd name="T10" fmla="*/ 288 w 2893"/>
                <a:gd name="T11" fmla="*/ 270 h 584"/>
                <a:gd name="T12" fmla="*/ 314 w 2893"/>
                <a:gd name="T13" fmla="*/ 279 h 584"/>
                <a:gd name="T14" fmla="*/ 338 w 2893"/>
                <a:gd name="T15" fmla="*/ 223 h 584"/>
                <a:gd name="T16" fmla="*/ 360 w 2893"/>
                <a:gd name="T17" fmla="*/ 232 h 584"/>
                <a:gd name="T18" fmla="*/ 393 w 2893"/>
                <a:gd name="T19" fmla="*/ 259 h 584"/>
                <a:gd name="T20" fmla="*/ 438 w 2893"/>
                <a:gd name="T21" fmla="*/ 244 h 584"/>
                <a:gd name="T22" fmla="*/ 474 w 2893"/>
                <a:gd name="T23" fmla="*/ 183 h 584"/>
                <a:gd name="T24" fmla="*/ 516 w 2893"/>
                <a:gd name="T25" fmla="*/ 134 h 584"/>
                <a:gd name="T26" fmla="*/ 560 w 2893"/>
                <a:gd name="T27" fmla="*/ 116 h 584"/>
                <a:gd name="T28" fmla="*/ 623 w 2893"/>
                <a:gd name="T29" fmla="*/ 128 h 584"/>
                <a:gd name="T30" fmla="*/ 651 w 2893"/>
                <a:gd name="T31" fmla="*/ 151 h 584"/>
                <a:gd name="T32" fmla="*/ 675 w 2893"/>
                <a:gd name="T33" fmla="*/ 176 h 584"/>
                <a:gd name="T34" fmla="*/ 713 w 2893"/>
                <a:gd name="T35" fmla="*/ 191 h 584"/>
                <a:gd name="T36" fmla="*/ 783 w 2893"/>
                <a:gd name="T37" fmla="*/ 206 h 584"/>
                <a:gd name="T38" fmla="*/ 808 w 2893"/>
                <a:gd name="T39" fmla="*/ 169 h 584"/>
                <a:gd name="T40" fmla="*/ 829 w 2893"/>
                <a:gd name="T41" fmla="*/ 151 h 584"/>
                <a:gd name="T42" fmla="*/ 855 w 2893"/>
                <a:gd name="T43" fmla="*/ 130 h 584"/>
                <a:gd name="T44" fmla="*/ 951 w 2893"/>
                <a:gd name="T45" fmla="*/ 169 h 584"/>
                <a:gd name="T46" fmla="*/ 989 w 2893"/>
                <a:gd name="T47" fmla="*/ 145 h 584"/>
                <a:gd name="T48" fmla="*/ 1030 w 2893"/>
                <a:gd name="T49" fmla="*/ 136 h 584"/>
                <a:gd name="T50" fmla="*/ 1095 w 2893"/>
                <a:gd name="T51" fmla="*/ 122 h 584"/>
                <a:gd name="T52" fmla="*/ 1107 w 2893"/>
                <a:gd name="T53" fmla="*/ 107 h 584"/>
                <a:gd name="T54" fmla="*/ 1134 w 2893"/>
                <a:gd name="T55" fmla="*/ 113 h 584"/>
                <a:gd name="T56" fmla="*/ 1161 w 2893"/>
                <a:gd name="T57" fmla="*/ 110 h 584"/>
                <a:gd name="T58" fmla="*/ 1170 w 2893"/>
                <a:gd name="T59" fmla="*/ 93 h 584"/>
                <a:gd name="T60" fmla="*/ 1181 w 2893"/>
                <a:gd name="T61" fmla="*/ 90 h 584"/>
                <a:gd name="T62" fmla="*/ 1191 w 2893"/>
                <a:gd name="T63" fmla="*/ 82 h 584"/>
                <a:gd name="T64" fmla="*/ 1194 w 2893"/>
                <a:gd name="T65" fmla="*/ 64 h 584"/>
                <a:gd name="T66" fmla="*/ 1187 w 2893"/>
                <a:gd name="T67" fmla="*/ 58 h 584"/>
                <a:gd name="T68" fmla="*/ 1207 w 2893"/>
                <a:gd name="T69" fmla="*/ 53 h 584"/>
                <a:gd name="T70" fmla="*/ 1270 w 2893"/>
                <a:gd name="T71" fmla="*/ 33 h 584"/>
                <a:gd name="T72" fmla="*/ 1300 w 2893"/>
                <a:gd name="T73" fmla="*/ 8 h 584"/>
                <a:gd name="T74" fmla="*/ 1309 w 2893"/>
                <a:gd name="T75" fmla="*/ 0 h 584"/>
                <a:gd name="T76" fmla="*/ 1366 w 2893"/>
                <a:gd name="T77" fmla="*/ 16 h 584"/>
                <a:gd name="T78" fmla="*/ 1454 w 2893"/>
                <a:gd name="T79" fmla="*/ 44 h 584"/>
                <a:gd name="T80" fmla="*/ 1495 w 2893"/>
                <a:gd name="T81" fmla="*/ 64 h 584"/>
                <a:gd name="T82" fmla="*/ 1554 w 2893"/>
                <a:gd name="T83" fmla="*/ 47 h 584"/>
                <a:gd name="T84" fmla="*/ 1614 w 2893"/>
                <a:gd name="T85" fmla="*/ 55 h 584"/>
                <a:gd name="T86" fmla="*/ 1647 w 2893"/>
                <a:gd name="T87" fmla="*/ 67 h 584"/>
                <a:gd name="T88" fmla="*/ 1666 w 2893"/>
                <a:gd name="T89" fmla="*/ 76 h 584"/>
                <a:gd name="T90" fmla="*/ 1714 w 2893"/>
                <a:gd name="T91" fmla="*/ 73 h 584"/>
                <a:gd name="T92" fmla="*/ 1761 w 2893"/>
                <a:gd name="T93" fmla="*/ 70 h 584"/>
                <a:gd name="T94" fmla="*/ 1772 w 2893"/>
                <a:gd name="T95" fmla="*/ 67 h 584"/>
                <a:gd name="T96" fmla="*/ 1784 w 2893"/>
                <a:gd name="T97" fmla="*/ 76 h 584"/>
                <a:gd name="T98" fmla="*/ 1821 w 2893"/>
                <a:gd name="T99" fmla="*/ 90 h 584"/>
                <a:gd name="T100" fmla="*/ 1865 w 2893"/>
                <a:gd name="T101" fmla="*/ 96 h 584"/>
                <a:gd name="T102" fmla="*/ 1899 w 2893"/>
                <a:gd name="T103" fmla="*/ 113 h 584"/>
                <a:gd name="T104" fmla="*/ 1954 w 2893"/>
                <a:gd name="T105" fmla="*/ 125 h 584"/>
                <a:gd name="T106" fmla="*/ 2016 w 2893"/>
                <a:gd name="T107" fmla="*/ 139 h 584"/>
                <a:gd name="T108" fmla="*/ 2033 w 2893"/>
                <a:gd name="T109" fmla="*/ 145 h 584"/>
                <a:gd name="T110" fmla="*/ 2056 w 2893"/>
                <a:gd name="T111" fmla="*/ 165 h 584"/>
                <a:gd name="T112" fmla="*/ 2085 w 2893"/>
                <a:gd name="T113" fmla="*/ 171 h 584"/>
                <a:gd name="T114" fmla="*/ 2079 w 2893"/>
                <a:gd name="T115" fmla="*/ 203 h 5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93"/>
                <a:gd name="T175" fmla="*/ 0 h 584"/>
                <a:gd name="T176" fmla="*/ 2893 w 2893"/>
                <a:gd name="T177" fmla="*/ 584 h 5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93" h="584">
                  <a:moveTo>
                    <a:pt x="0" y="584"/>
                  </a:moveTo>
                  <a:cubicBezTo>
                    <a:pt x="8" y="573"/>
                    <a:pt x="62" y="505"/>
                    <a:pt x="72" y="504"/>
                  </a:cubicBezTo>
                  <a:cubicBezTo>
                    <a:pt x="140" y="499"/>
                    <a:pt x="208" y="501"/>
                    <a:pt x="276" y="500"/>
                  </a:cubicBezTo>
                  <a:cubicBezTo>
                    <a:pt x="308" y="479"/>
                    <a:pt x="297" y="427"/>
                    <a:pt x="332" y="400"/>
                  </a:cubicBezTo>
                  <a:cubicBezTo>
                    <a:pt x="347" y="404"/>
                    <a:pt x="357" y="411"/>
                    <a:pt x="372" y="416"/>
                  </a:cubicBezTo>
                  <a:cubicBezTo>
                    <a:pt x="377" y="395"/>
                    <a:pt x="373" y="364"/>
                    <a:pt x="396" y="372"/>
                  </a:cubicBezTo>
                  <a:cubicBezTo>
                    <a:pt x="408" y="389"/>
                    <a:pt x="412" y="389"/>
                    <a:pt x="432" y="384"/>
                  </a:cubicBezTo>
                  <a:cubicBezTo>
                    <a:pt x="448" y="337"/>
                    <a:pt x="403" y="298"/>
                    <a:pt x="464" y="308"/>
                  </a:cubicBezTo>
                  <a:cubicBezTo>
                    <a:pt x="475" y="312"/>
                    <a:pt x="488" y="312"/>
                    <a:pt x="496" y="320"/>
                  </a:cubicBezTo>
                  <a:cubicBezTo>
                    <a:pt x="519" y="343"/>
                    <a:pt x="508" y="348"/>
                    <a:pt x="540" y="356"/>
                  </a:cubicBezTo>
                  <a:cubicBezTo>
                    <a:pt x="563" y="350"/>
                    <a:pt x="579" y="340"/>
                    <a:pt x="604" y="336"/>
                  </a:cubicBezTo>
                  <a:cubicBezTo>
                    <a:pt x="640" y="312"/>
                    <a:pt x="644" y="293"/>
                    <a:pt x="652" y="252"/>
                  </a:cubicBezTo>
                  <a:cubicBezTo>
                    <a:pt x="657" y="178"/>
                    <a:pt x="650" y="194"/>
                    <a:pt x="712" y="184"/>
                  </a:cubicBezTo>
                  <a:cubicBezTo>
                    <a:pt x="730" y="172"/>
                    <a:pt x="752" y="167"/>
                    <a:pt x="772" y="160"/>
                  </a:cubicBezTo>
                  <a:cubicBezTo>
                    <a:pt x="802" y="168"/>
                    <a:pt x="825" y="173"/>
                    <a:pt x="856" y="176"/>
                  </a:cubicBezTo>
                  <a:cubicBezTo>
                    <a:pt x="869" y="189"/>
                    <a:pt x="882" y="196"/>
                    <a:pt x="896" y="208"/>
                  </a:cubicBezTo>
                  <a:cubicBezTo>
                    <a:pt x="908" y="219"/>
                    <a:pt x="914" y="235"/>
                    <a:pt x="928" y="244"/>
                  </a:cubicBezTo>
                  <a:cubicBezTo>
                    <a:pt x="943" y="254"/>
                    <a:pt x="963" y="260"/>
                    <a:pt x="980" y="264"/>
                  </a:cubicBezTo>
                  <a:cubicBezTo>
                    <a:pt x="1020" y="259"/>
                    <a:pt x="1043" y="262"/>
                    <a:pt x="1076" y="284"/>
                  </a:cubicBezTo>
                  <a:cubicBezTo>
                    <a:pt x="1098" y="269"/>
                    <a:pt x="1091" y="246"/>
                    <a:pt x="1112" y="232"/>
                  </a:cubicBezTo>
                  <a:cubicBezTo>
                    <a:pt x="1117" y="216"/>
                    <a:pt x="1124" y="213"/>
                    <a:pt x="1140" y="208"/>
                  </a:cubicBezTo>
                  <a:cubicBezTo>
                    <a:pt x="1151" y="197"/>
                    <a:pt x="1176" y="180"/>
                    <a:pt x="1176" y="180"/>
                  </a:cubicBezTo>
                  <a:cubicBezTo>
                    <a:pt x="1231" y="186"/>
                    <a:pt x="1258" y="215"/>
                    <a:pt x="1308" y="232"/>
                  </a:cubicBezTo>
                  <a:cubicBezTo>
                    <a:pt x="1332" y="226"/>
                    <a:pt x="1341" y="211"/>
                    <a:pt x="1360" y="200"/>
                  </a:cubicBezTo>
                  <a:cubicBezTo>
                    <a:pt x="1375" y="191"/>
                    <a:pt x="1399" y="192"/>
                    <a:pt x="1416" y="188"/>
                  </a:cubicBezTo>
                  <a:cubicBezTo>
                    <a:pt x="1438" y="155"/>
                    <a:pt x="1476" y="196"/>
                    <a:pt x="1504" y="168"/>
                  </a:cubicBezTo>
                  <a:cubicBezTo>
                    <a:pt x="1515" y="136"/>
                    <a:pt x="1503" y="143"/>
                    <a:pt x="1524" y="148"/>
                  </a:cubicBezTo>
                  <a:cubicBezTo>
                    <a:pt x="1566" y="157"/>
                    <a:pt x="1533" y="147"/>
                    <a:pt x="1560" y="156"/>
                  </a:cubicBezTo>
                  <a:cubicBezTo>
                    <a:pt x="1572" y="155"/>
                    <a:pt x="1585" y="158"/>
                    <a:pt x="1596" y="152"/>
                  </a:cubicBezTo>
                  <a:cubicBezTo>
                    <a:pt x="1604" y="147"/>
                    <a:pt x="1603" y="131"/>
                    <a:pt x="1612" y="128"/>
                  </a:cubicBezTo>
                  <a:cubicBezTo>
                    <a:pt x="1616" y="127"/>
                    <a:pt x="1620" y="125"/>
                    <a:pt x="1624" y="124"/>
                  </a:cubicBezTo>
                  <a:cubicBezTo>
                    <a:pt x="1628" y="120"/>
                    <a:pt x="1633" y="117"/>
                    <a:pt x="1636" y="112"/>
                  </a:cubicBezTo>
                  <a:cubicBezTo>
                    <a:pt x="1640" y="105"/>
                    <a:pt x="1644" y="88"/>
                    <a:pt x="1644" y="88"/>
                  </a:cubicBezTo>
                  <a:cubicBezTo>
                    <a:pt x="1640" y="85"/>
                    <a:pt x="1632" y="85"/>
                    <a:pt x="1632" y="80"/>
                  </a:cubicBezTo>
                  <a:cubicBezTo>
                    <a:pt x="1632" y="79"/>
                    <a:pt x="1649" y="74"/>
                    <a:pt x="1660" y="72"/>
                  </a:cubicBezTo>
                  <a:cubicBezTo>
                    <a:pt x="1691" y="66"/>
                    <a:pt x="1721" y="62"/>
                    <a:pt x="1748" y="44"/>
                  </a:cubicBezTo>
                  <a:cubicBezTo>
                    <a:pt x="1753" y="25"/>
                    <a:pt x="1769" y="13"/>
                    <a:pt x="1788" y="8"/>
                  </a:cubicBezTo>
                  <a:cubicBezTo>
                    <a:pt x="1792" y="5"/>
                    <a:pt x="1795" y="0"/>
                    <a:pt x="1800" y="0"/>
                  </a:cubicBezTo>
                  <a:cubicBezTo>
                    <a:pt x="1820" y="0"/>
                    <a:pt x="1859" y="19"/>
                    <a:pt x="1880" y="24"/>
                  </a:cubicBezTo>
                  <a:cubicBezTo>
                    <a:pt x="1912" y="56"/>
                    <a:pt x="1957" y="57"/>
                    <a:pt x="2000" y="60"/>
                  </a:cubicBezTo>
                  <a:cubicBezTo>
                    <a:pt x="2029" y="68"/>
                    <a:pt x="2036" y="68"/>
                    <a:pt x="2056" y="88"/>
                  </a:cubicBezTo>
                  <a:cubicBezTo>
                    <a:pt x="2108" y="84"/>
                    <a:pt x="2102" y="86"/>
                    <a:pt x="2136" y="64"/>
                  </a:cubicBezTo>
                  <a:cubicBezTo>
                    <a:pt x="2164" y="68"/>
                    <a:pt x="2193" y="69"/>
                    <a:pt x="2220" y="76"/>
                  </a:cubicBezTo>
                  <a:cubicBezTo>
                    <a:pt x="2264" y="102"/>
                    <a:pt x="2214" y="76"/>
                    <a:pt x="2268" y="92"/>
                  </a:cubicBezTo>
                  <a:cubicBezTo>
                    <a:pt x="2277" y="95"/>
                    <a:pt x="2284" y="101"/>
                    <a:pt x="2292" y="104"/>
                  </a:cubicBezTo>
                  <a:cubicBezTo>
                    <a:pt x="2336" y="93"/>
                    <a:pt x="2313" y="95"/>
                    <a:pt x="2360" y="100"/>
                  </a:cubicBezTo>
                  <a:cubicBezTo>
                    <a:pt x="2381" y="99"/>
                    <a:pt x="2403" y="98"/>
                    <a:pt x="2424" y="96"/>
                  </a:cubicBezTo>
                  <a:cubicBezTo>
                    <a:pt x="2428" y="96"/>
                    <a:pt x="2432" y="91"/>
                    <a:pt x="2436" y="92"/>
                  </a:cubicBezTo>
                  <a:cubicBezTo>
                    <a:pt x="2442" y="94"/>
                    <a:pt x="2446" y="101"/>
                    <a:pt x="2452" y="104"/>
                  </a:cubicBezTo>
                  <a:cubicBezTo>
                    <a:pt x="2467" y="113"/>
                    <a:pt x="2488" y="119"/>
                    <a:pt x="2504" y="124"/>
                  </a:cubicBezTo>
                  <a:cubicBezTo>
                    <a:pt x="2523" y="130"/>
                    <a:pt x="2544" y="127"/>
                    <a:pt x="2564" y="132"/>
                  </a:cubicBezTo>
                  <a:cubicBezTo>
                    <a:pt x="2582" y="136"/>
                    <a:pt x="2596" y="149"/>
                    <a:pt x="2612" y="156"/>
                  </a:cubicBezTo>
                  <a:cubicBezTo>
                    <a:pt x="2635" y="166"/>
                    <a:pt x="2664" y="166"/>
                    <a:pt x="2688" y="172"/>
                  </a:cubicBezTo>
                  <a:cubicBezTo>
                    <a:pt x="2716" y="191"/>
                    <a:pt x="2737" y="189"/>
                    <a:pt x="2772" y="192"/>
                  </a:cubicBezTo>
                  <a:cubicBezTo>
                    <a:pt x="2780" y="195"/>
                    <a:pt x="2789" y="196"/>
                    <a:pt x="2796" y="200"/>
                  </a:cubicBezTo>
                  <a:cubicBezTo>
                    <a:pt x="2812" y="209"/>
                    <a:pt x="2809" y="224"/>
                    <a:pt x="2828" y="228"/>
                  </a:cubicBezTo>
                  <a:cubicBezTo>
                    <a:pt x="2841" y="231"/>
                    <a:pt x="2868" y="236"/>
                    <a:pt x="2868" y="236"/>
                  </a:cubicBezTo>
                  <a:cubicBezTo>
                    <a:pt x="2883" y="251"/>
                    <a:pt x="2893" y="280"/>
                    <a:pt x="2860" y="280"/>
                  </a:cubicBezTo>
                </a:path>
              </a:pathLst>
            </a:custGeom>
            <a:noFill/>
            <a:ln w="28575">
              <a:solidFill>
                <a:srgbClr val="170298"/>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Freeform 10"/>
            <p:cNvSpPr>
              <a:spLocks/>
            </p:cNvSpPr>
            <p:nvPr/>
          </p:nvSpPr>
          <p:spPr bwMode="auto">
            <a:xfrm>
              <a:off x="3223" y="1914"/>
              <a:ext cx="631" cy="254"/>
            </a:xfrm>
            <a:custGeom>
              <a:avLst/>
              <a:gdLst>
                <a:gd name="T0" fmla="*/ 0 w 656"/>
                <a:gd name="T1" fmla="*/ 0 h 264"/>
                <a:gd name="T2" fmla="*/ 31 w 656"/>
                <a:gd name="T3" fmla="*/ 62 h 264"/>
                <a:gd name="T4" fmla="*/ 152 w 656"/>
                <a:gd name="T5" fmla="*/ 132 h 264"/>
                <a:gd name="T6" fmla="*/ 246 w 656"/>
                <a:gd name="T7" fmla="*/ 135 h 264"/>
                <a:gd name="T8" fmla="*/ 322 w 656"/>
                <a:gd name="T9" fmla="*/ 177 h 264"/>
                <a:gd name="T10" fmla="*/ 387 w 656"/>
                <a:gd name="T11" fmla="*/ 185 h 264"/>
                <a:gd name="T12" fmla="*/ 437 w 656"/>
                <a:gd name="T13" fmla="*/ 177 h 264"/>
                <a:gd name="T14" fmla="*/ 454 w 656"/>
                <a:gd name="T15" fmla="*/ 170 h 264"/>
                <a:gd name="T16" fmla="*/ 464 w 656"/>
                <a:gd name="T17" fmla="*/ 167 h 264"/>
                <a:gd name="T18" fmla="*/ 481 w 656"/>
                <a:gd name="T19" fmla="*/ 15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6"/>
                <a:gd name="T31" fmla="*/ 0 h 264"/>
                <a:gd name="T32" fmla="*/ 656 w 656"/>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6" h="264">
                  <a:moveTo>
                    <a:pt x="0" y="0"/>
                  </a:moveTo>
                  <a:cubicBezTo>
                    <a:pt x="8" y="28"/>
                    <a:pt x="23" y="59"/>
                    <a:pt x="40" y="84"/>
                  </a:cubicBezTo>
                  <a:cubicBezTo>
                    <a:pt x="54" y="139"/>
                    <a:pt x="154" y="177"/>
                    <a:pt x="208" y="180"/>
                  </a:cubicBezTo>
                  <a:cubicBezTo>
                    <a:pt x="251" y="182"/>
                    <a:pt x="293" y="183"/>
                    <a:pt x="336" y="184"/>
                  </a:cubicBezTo>
                  <a:cubicBezTo>
                    <a:pt x="387" y="189"/>
                    <a:pt x="404" y="204"/>
                    <a:pt x="440" y="240"/>
                  </a:cubicBezTo>
                  <a:cubicBezTo>
                    <a:pt x="451" y="251"/>
                    <a:pt x="523" y="252"/>
                    <a:pt x="528" y="252"/>
                  </a:cubicBezTo>
                  <a:cubicBezTo>
                    <a:pt x="564" y="264"/>
                    <a:pt x="563" y="255"/>
                    <a:pt x="596" y="240"/>
                  </a:cubicBezTo>
                  <a:cubicBezTo>
                    <a:pt x="604" y="237"/>
                    <a:pt x="612" y="235"/>
                    <a:pt x="620" y="232"/>
                  </a:cubicBezTo>
                  <a:cubicBezTo>
                    <a:pt x="624" y="231"/>
                    <a:pt x="632" y="228"/>
                    <a:pt x="632" y="228"/>
                  </a:cubicBezTo>
                  <a:cubicBezTo>
                    <a:pt x="637" y="223"/>
                    <a:pt x="650" y="204"/>
                    <a:pt x="656" y="204"/>
                  </a:cubicBezTo>
                </a:path>
              </a:pathLst>
            </a:custGeom>
            <a:noFill/>
            <a:ln w="28575">
              <a:solidFill>
                <a:srgbClr val="FB031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2" name="Text Box 11"/>
            <p:cNvSpPr txBox="1">
              <a:spLocks noChangeArrowheads="1"/>
            </p:cNvSpPr>
            <p:nvPr/>
          </p:nvSpPr>
          <p:spPr bwMode="auto">
            <a:xfrm rot="937163">
              <a:off x="3338" y="1935"/>
              <a:ext cx="46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400" b="1">
                  <a:solidFill>
                    <a:srgbClr val="030609"/>
                  </a:solidFill>
                  <a:latin typeface="Times New Roman" panose="02020603050405020304" pitchFamily="18" charset="0"/>
                </a:rPr>
                <a:t>ORE</a:t>
              </a:r>
            </a:p>
          </p:txBody>
        </p:sp>
        <p:sp>
          <p:nvSpPr>
            <p:cNvPr id="24593" name="Text Box 12"/>
            <p:cNvSpPr txBox="1">
              <a:spLocks noChangeArrowheads="1"/>
            </p:cNvSpPr>
            <p:nvPr/>
          </p:nvSpPr>
          <p:spPr bwMode="auto">
            <a:xfrm rot="2448905">
              <a:off x="3106" y="2137"/>
              <a:ext cx="5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200" b="1">
                  <a:solidFill>
                    <a:srgbClr val="030609"/>
                  </a:solidFill>
                  <a:latin typeface="Times New Roman" panose="02020603050405020304" pitchFamily="18" charset="0"/>
                </a:rPr>
                <a:t>WASTE</a:t>
              </a:r>
            </a:p>
          </p:txBody>
        </p:sp>
        <p:sp>
          <p:nvSpPr>
            <p:cNvPr id="24594" name="Text Box 13"/>
            <p:cNvSpPr txBox="1">
              <a:spLocks noChangeArrowheads="1"/>
            </p:cNvSpPr>
            <p:nvPr/>
          </p:nvSpPr>
          <p:spPr bwMode="auto">
            <a:xfrm rot="-706913">
              <a:off x="1729" y="2326"/>
              <a:ext cx="6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200" b="1">
                  <a:solidFill>
                    <a:srgbClr val="030609"/>
                  </a:solidFill>
                  <a:latin typeface="Times New Roman" panose="02020603050405020304" pitchFamily="18" charset="0"/>
                </a:rPr>
                <a:t>WASTE</a:t>
              </a:r>
            </a:p>
          </p:txBody>
        </p:sp>
      </p:grpSp>
      <p:sp>
        <p:nvSpPr>
          <p:cNvPr id="24580" name="Rectangle 15"/>
          <p:cNvSpPr>
            <a:spLocks noChangeArrowheads="1"/>
          </p:cNvSpPr>
          <p:nvPr/>
        </p:nvSpPr>
        <p:spPr bwMode="auto">
          <a:xfrm>
            <a:off x="6248400" y="6019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800" b="1" dirty="0">
                <a:solidFill>
                  <a:srgbClr val="000000"/>
                </a:solidFill>
                <a:latin typeface="Times New Roman" panose="02020603050405020304" pitchFamily="18" charset="0"/>
              </a:rPr>
              <a:t>MILL</a:t>
            </a:r>
          </a:p>
        </p:txBody>
      </p:sp>
      <p:sp>
        <p:nvSpPr>
          <p:cNvPr id="24581" name="Rectangle 16"/>
          <p:cNvSpPr>
            <a:spLocks noChangeArrowheads="1"/>
          </p:cNvSpPr>
          <p:nvPr/>
        </p:nvSpPr>
        <p:spPr bwMode="auto">
          <a:xfrm>
            <a:off x="2057400" y="594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800" b="1">
                <a:solidFill>
                  <a:srgbClr val="000000"/>
                </a:solidFill>
                <a:latin typeface="Times New Roman" panose="02020603050405020304" pitchFamily="18" charset="0"/>
              </a:rPr>
              <a:t>TAILINGS POND</a:t>
            </a:r>
          </a:p>
        </p:txBody>
      </p:sp>
      <p:sp>
        <p:nvSpPr>
          <p:cNvPr id="24582" name="Rectangle 17"/>
          <p:cNvSpPr>
            <a:spLocks noChangeArrowheads="1"/>
          </p:cNvSpPr>
          <p:nvPr/>
        </p:nvSpPr>
        <p:spPr bwMode="auto">
          <a:xfrm>
            <a:off x="6705600" y="4038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800" b="1">
                <a:solidFill>
                  <a:srgbClr val="000000"/>
                </a:solidFill>
                <a:latin typeface="Times New Roman" panose="02020603050405020304" pitchFamily="18" charset="0"/>
              </a:rPr>
              <a:t>WASTE ROCK</a:t>
            </a:r>
          </a:p>
          <a:p>
            <a:pPr algn="ctr">
              <a:spcBef>
                <a:spcPct val="0"/>
              </a:spcBef>
              <a:buClrTx/>
              <a:buSzTx/>
              <a:buFontTx/>
              <a:buNone/>
            </a:pPr>
            <a:r>
              <a:rPr lang="en-US" altLang="en-US" sz="1800" b="1">
                <a:solidFill>
                  <a:srgbClr val="000000"/>
                </a:solidFill>
                <a:latin typeface="Times New Roman" panose="02020603050405020304" pitchFamily="18" charset="0"/>
              </a:rPr>
              <a:t>PILE</a:t>
            </a:r>
          </a:p>
        </p:txBody>
      </p:sp>
      <p:sp>
        <p:nvSpPr>
          <p:cNvPr id="24583" name="Rectangle 19"/>
          <p:cNvSpPr>
            <a:spLocks noChangeArrowheads="1"/>
          </p:cNvSpPr>
          <p:nvPr/>
        </p:nvSpPr>
        <p:spPr bwMode="auto">
          <a:xfrm>
            <a:off x="4832351" y="1437642"/>
            <a:ext cx="4083049" cy="6096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Fort Knox Mine, Alaska</a:t>
            </a:r>
          </a:p>
        </p:txBody>
      </p:sp>
      <p:sp>
        <p:nvSpPr>
          <p:cNvPr id="2" name="Slide Number Placeholder 1"/>
          <p:cNvSpPr>
            <a:spLocks noGrp="1"/>
          </p:cNvSpPr>
          <p:nvPr>
            <p:ph type="sldNum" sz="quarter" idx="12"/>
          </p:nvPr>
        </p:nvSpPr>
        <p:spPr/>
        <p:txBody>
          <a:bodyPr/>
          <a:lstStyle/>
          <a:p>
            <a:fld id="{509462E9-625C-433A-BC7E-8CC30B94BA1D}"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rmAutofit/>
          </a:bodyPr>
          <a:lstStyle/>
          <a:p>
            <a:pPr algn="ctr" eaLnBrk="1" hangingPunct="1">
              <a:defRPr/>
            </a:pPr>
            <a:r>
              <a:rPr lang="en-US" dirty="0"/>
              <a:t>Illinois Creek Reclamation</a:t>
            </a:r>
          </a:p>
        </p:txBody>
      </p:sp>
      <p:sp>
        <p:nvSpPr>
          <p:cNvPr id="2" name="Content Placeholder 1"/>
          <p:cNvSpPr>
            <a:spLocks noGrp="1"/>
          </p:cNvSpPr>
          <p:nvPr>
            <p:ph idx="1"/>
          </p:nvPr>
        </p:nvSpPr>
        <p:spPr/>
        <p:txBody>
          <a:bodyPr/>
          <a:lstStyle/>
          <a:p>
            <a:endParaRPr lang="en-US" dirty="0"/>
          </a:p>
        </p:txBody>
      </p:sp>
      <p:sp>
        <p:nvSpPr>
          <p:cNvPr id="9" name="Slide Number Placeholder 4"/>
          <p:cNvSpPr>
            <a:spLocks noGrp="1"/>
          </p:cNvSpPr>
          <p:nvPr>
            <p:ph type="sldNum" sz="quarter" idx="12"/>
          </p:nvPr>
        </p:nvSpPr>
        <p:spPr/>
        <p:txBody>
          <a:bodyPr vert="horz" lIns="91440" tIns="45720" rIns="91440" bIns="45720" rtlCol="0" anchor="ctr"/>
          <a:lstStyle/>
          <a:p>
            <a:fld id="{D6166F28-3696-401C-B564-CF8A9D3E4755}" type="slidenum">
              <a:rPr lang="en-US" altLang="en-US"/>
              <a:pPr/>
              <a:t>50</a:t>
            </a:fld>
            <a:endParaRPr lang="en-US" altLang="en-US"/>
          </a:p>
        </p:txBody>
      </p:sp>
      <p:pic>
        <p:nvPicPr>
          <p:cNvPr id="73732" name="Picture 3" descr="central pit waste rock dump with topsoil and inital reve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55452"/>
            <a:ext cx="4332590" cy="2887948"/>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descr="central pit waste rock dump before regrade 8-29-01"/>
          <p:cNvPicPr>
            <a:picLocks noChangeAspect="1" noChangeArrowheads="1"/>
          </p:cNvPicPr>
          <p:nvPr/>
        </p:nvPicPr>
        <p:blipFill rotWithShape="1">
          <a:blip r:embed="rId3">
            <a:extLst>
              <a:ext uri="{28A0092B-C50C-407E-A947-70E740481C1C}">
                <a14:useLocalDpi xmlns:a14="http://schemas.microsoft.com/office/drawing/2010/main" val="0"/>
              </a:ext>
            </a:extLst>
          </a:blip>
          <a:srcRect r="9752"/>
          <a:stretch/>
        </p:blipFill>
        <p:spPr bwMode="auto">
          <a:xfrm>
            <a:off x="1260475" y="1447284"/>
            <a:ext cx="3921125" cy="2896116"/>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5" descr="ALTERNATE PHOTO FOR UPPER PHOTO PAGE 41 7-11-0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30"/>
          <a:stretch/>
        </p:blipFill>
        <p:spPr bwMode="auto">
          <a:xfrm>
            <a:off x="3589093" y="4343400"/>
            <a:ext cx="3547268" cy="249985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6"/>
          <p:cNvSpPr txBox="1">
            <a:spLocks noChangeArrowheads="1"/>
          </p:cNvSpPr>
          <p:nvPr/>
        </p:nvSpPr>
        <p:spPr bwMode="auto">
          <a:xfrm>
            <a:off x="1228750" y="1524000"/>
            <a:ext cx="269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Times New Roman" panose="02020603050405020304" pitchFamily="18" charset="0"/>
              </a:rPr>
              <a:t>Illinois Creek Mine Dumps</a:t>
            </a:r>
          </a:p>
        </p:txBody>
      </p:sp>
      <p:sp>
        <p:nvSpPr>
          <p:cNvPr id="73736" name="Text Box 7"/>
          <p:cNvSpPr txBox="1">
            <a:spLocks noChangeArrowheads="1"/>
          </p:cNvSpPr>
          <p:nvPr/>
        </p:nvSpPr>
        <p:spPr bwMode="auto">
          <a:xfrm>
            <a:off x="5671456" y="1515384"/>
            <a:ext cx="3243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Times New Roman" panose="02020603050405020304" pitchFamily="18" charset="0"/>
              </a:rPr>
              <a:t>Initial </a:t>
            </a:r>
            <a:r>
              <a:rPr lang="en-US" altLang="en-US" sz="1800" dirty="0" err="1">
                <a:latin typeface="Times New Roman" panose="02020603050405020304" pitchFamily="18" charset="0"/>
              </a:rPr>
              <a:t>Recontouring</a:t>
            </a:r>
            <a:r>
              <a:rPr lang="en-US" altLang="en-US" sz="1800" dirty="0">
                <a:latin typeface="Times New Roman" panose="02020603050405020304" pitchFamily="18" charset="0"/>
              </a:rPr>
              <a:t> and Seeding</a:t>
            </a:r>
          </a:p>
        </p:txBody>
      </p:sp>
      <p:sp>
        <p:nvSpPr>
          <p:cNvPr id="73737" name="Text Box 8"/>
          <p:cNvSpPr txBox="1">
            <a:spLocks noChangeArrowheads="1"/>
          </p:cNvSpPr>
          <p:nvPr/>
        </p:nvSpPr>
        <p:spPr bwMode="auto">
          <a:xfrm>
            <a:off x="4908702" y="4520759"/>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Times New Roman" panose="02020603050405020304" pitchFamily="18" charset="0"/>
              </a:rPr>
              <a:t>Success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p:txBody>
          <a:bodyPr anchorCtr="1"/>
          <a:lstStyle/>
          <a:p>
            <a:pPr algn="ctr" eaLnBrk="1" hangingPunct="1">
              <a:defRPr/>
            </a:pPr>
            <a:r>
              <a:rPr lang="en-US" dirty="0"/>
              <a:t>Air Concerns</a:t>
            </a:r>
          </a:p>
        </p:txBody>
      </p:sp>
      <p:sp>
        <p:nvSpPr>
          <p:cNvPr id="846851" name="Rectangle 3"/>
          <p:cNvSpPr>
            <a:spLocks noGrp="1" noChangeArrowheads="1"/>
          </p:cNvSpPr>
          <p:nvPr>
            <p:ph idx="1"/>
          </p:nvPr>
        </p:nvSpPr>
        <p:spPr>
          <a:xfrm>
            <a:off x="1295400" y="1447800"/>
            <a:ext cx="7772400" cy="5253038"/>
          </a:xfrm>
        </p:spPr>
        <p:txBody>
          <a:bodyPr>
            <a:normAutofit/>
          </a:bodyPr>
          <a:lstStyle/>
          <a:p>
            <a:pPr>
              <a:lnSpc>
                <a:spcPct val="90000"/>
              </a:lnSpc>
              <a:defRPr/>
            </a:pPr>
            <a:r>
              <a:rPr lang="en-US" sz="2600" dirty="0" smtClean="0"/>
              <a:t>Issues from dust or chemical emissions</a:t>
            </a:r>
          </a:p>
          <a:p>
            <a:pPr>
              <a:lnSpc>
                <a:spcPct val="90000"/>
              </a:lnSpc>
              <a:defRPr/>
            </a:pPr>
            <a:r>
              <a:rPr lang="en-US" sz="2600" dirty="0" smtClean="0"/>
              <a:t>Metals </a:t>
            </a:r>
            <a:r>
              <a:rPr lang="en-US" sz="2600" dirty="0"/>
              <a:t>emissions can </a:t>
            </a:r>
            <a:endParaRPr lang="en-US" sz="2600" dirty="0" smtClean="0"/>
          </a:p>
          <a:p>
            <a:pPr marL="0" indent="0">
              <a:lnSpc>
                <a:spcPct val="90000"/>
              </a:lnSpc>
              <a:buNone/>
              <a:defRPr/>
            </a:pPr>
            <a:r>
              <a:rPr lang="en-US" sz="2600" dirty="0" smtClean="0"/>
              <a:t>impact</a:t>
            </a:r>
            <a:r>
              <a:rPr lang="en-US" sz="2600" dirty="0"/>
              <a:t>, sediment, water quality, </a:t>
            </a:r>
          </a:p>
          <a:p>
            <a:pPr marL="0" indent="0">
              <a:lnSpc>
                <a:spcPct val="90000"/>
              </a:lnSpc>
              <a:buNone/>
              <a:defRPr/>
            </a:pPr>
            <a:r>
              <a:rPr lang="en-US" sz="2600" dirty="0" smtClean="0"/>
              <a:t>and aquatic life</a:t>
            </a:r>
          </a:p>
          <a:p>
            <a:pPr marL="342900" lvl="1" indent="-342900">
              <a:lnSpc>
                <a:spcPct val="90000"/>
              </a:lnSpc>
              <a:buFont typeface="Arial" panose="020B0604020202020204" pitchFamily="34" charset="0"/>
              <a:buChar char="•"/>
              <a:defRPr/>
            </a:pPr>
            <a:r>
              <a:rPr lang="en-US" sz="2600" dirty="0"/>
              <a:t>Impacts on health of workers </a:t>
            </a:r>
            <a:endParaRPr lang="en-US" sz="2600" dirty="0" smtClean="0"/>
          </a:p>
          <a:p>
            <a:pPr marL="0" lvl="1" indent="0">
              <a:lnSpc>
                <a:spcPct val="90000"/>
              </a:lnSpc>
              <a:buNone/>
              <a:defRPr/>
            </a:pPr>
            <a:r>
              <a:rPr lang="en-US" sz="2600" dirty="0" smtClean="0"/>
              <a:t>and nearby residents</a:t>
            </a:r>
            <a:endParaRPr lang="en-US" altLang="en-US" dirty="0" smtClean="0"/>
          </a:p>
          <a:p>
            <a:pPr>
              <a:lnSpc>
                <a:spcPct val="90000"/>
              </a:lnSpc>
              <a:defRPr/>
            </a:pPr>
            <a:r>
              <a:rPr lang="en-US" altLang="en-US" dirty="0" smtClean="0"/>
              <a:t>Sources</a:t>
            </a:r>
          </a:p>
          <a:p>
            <a:pPr lvl="1">
              <a:lnSpc>
                <a:spcPct val="90000"/>
              </a:lnSpc>
              <a:defRPr/>
            </a:pPr>
            <a:r>
              <a:rPr lang="en-US" altLang="en-US" dirty="0" smtClean="0"/>
              <a:t>Open pits</a:t>
            </a:r>
          </a:p>
          <a:p>
            <a:pPr lvl="1">
              <a:lnSpc>
                <a:spcPct val="90000"/>
              </a:lnSpc>
              <a:defRPr/>
            </a:pPr>
            <a:r>
              <a:rPr lang="en-US" altLang="en-US" dirty="0" smtClean="0"/>
              <a:t>Waste rock piles</a:t>
            </a:r>
          </a:p>
          <a:p>
            <a:pPr lvl="1">
              <a:lnSpc>
                <a:spcPct val="90000"/>
              </a:lnSpc>
              <a:defRPr/>
            </a:pPr>
            <a:r>
              <a:rPr lang="en-US" altLang="en-US" dirty="0" smtClean="0"/>
              <a:t>Ore crushing</a:t>
            </a:r>
          </a:p>
          <a:p>
            <a:pPr lvl="1">
              <a:lnSpc>
                <a:spcPct val="90000"/>
              </a:lnSpc>
              <a:defRPr/>
            </a:pPr>
            <a:r>
              <a:rPr lang="en-US" altLang="en-US" dirty="0" smtClean="0"/>
              <a:t>Dry tailings</a:t>
            </a:r>
          </a:p>
          <a:p>
            <a:pPr lvl="1">
              <a:lnSpc>
                <a:spcPct val="90000"/>
              </a:lnSpc>
              <a:defRPr/>
            </a:pPr>
            <a:r>
              <a:rPr lang="en-US" altLang="en-US" dirty="0" smtClean="0"/>
              <a:t>Roads</a:t>
            </a:r>
          </a:p>
          <a:p>
            <a:pPr lvl="1">
              <a:lnSpc>
                <a:spcPct val="90000"/>
              </a:lnSpc>
              <a:defRPr/>
            </a:pPr>
            <a:endParaRPr lang="en-US" altLang="en-US" dirty="0" smtClean="0"/>
          </a:p>
          <a:p>
            <a:pPr lvl="1">
              <a:lnSpc>
                <a:spcPct val="90000"/>
              </a:lnSpc>
              <a:defRPr/>
            </a:pPr>
            <a:endParaRPr lang="en-US" altLang="en-US" dirty="0" smtClean="0"/>
          </a:p>
          <a:p>
            <a:pPr eaLnBrk="1" hangingPunct="1">
              <a:lnSpc>
                <a:spcPct val="90000"/>
              </a:lnSpc>
              <a:buFont typeface="Wingdings" panose="05000000000000000000" pitchFamily="2" charset="2"/>
              <a:buNone/>
              <a:defRPr/>
            </a:pPr>
            <a:endParaRPr lang="en-US" altLang="en-US" dirty="0"/>
          </a:p>
        </p:txBody>
      </p:sp>
      <p:sp>
        <p:nvSpPr>
          <p:cNvPr id="7" name="Slide Number Placeholder 3"/>
          <p:cNvSpPr>
            <a:spLocks noGrp="1"/>
          </p:cNvSpPr>
          <p:nvPr>
            <p:ph type="sldNum" sz="quarter" idx="12"/>
          </p:nvPr>
        </p:nvSpPr>
        <p:spPr/>
        <p:txBody>
          <a:bodyPr vert="horz" lIns="91440" tIns="45720" rIns="91440" bIns="45720" rtlCol="0" anchor="ctr"/>
          <a:lstStyle/>
          <a:p>
            <a:fld id="{D54A0934-1FD2-47C7-A913-18D67D8B4AEA}" type="slidenum">
              <a:rPr lang="en-US" altLang="en-US"/>
              <a:pPr/>
              <a:t>51</a:t>
            </a:fld>
            <a:endParaRPr lang="en-US" altLang="en-US" dirty="0"/>
          </a:p>
        </p:txBody>
      </p:sp>
      <p:sp>
        <p:nvSpPr>
          <p:cNvPr id="6"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9" name="Picture 5" descr="blowing-tailings-before-g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08"/>
          <a:stretch/>
        </p:blipFill>
        <p:spPr bwMode="auto">
          <a:xfrm>
            <a:off x="6100290" y="1926790"/>
            <a:ext cx="2817293" cy="210016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100289" y="4322369"/>
            <a:ext cx="2817294" cy="2013343"/>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5" name="Rectangle 5"/>
          <p:cNvSpPr>
            <a:spLocks noGrp="1" noChangeArrowheads="1"/>
          </p:cNvSpPr>
          <p:nvPr>
            <p:ph type="title"/>
          </p:nvPr>
        </p:nvSpPr>
        <p:spPr/>
        <p:txBody>
          <a:bodyPr anchorCtr="1"/>
          <a:lstStyle/>
          <a:p>
            <a:pPr eaLnBrk="1" hangingPunct="1">
              <a:defRPr/>
            </a:pPr>
            <a:r>
              <a:rPr lang="en-US" dirty="0"/>
              <a:t>Air Emissions – Sources</a:t>
            </a:r>
          </a:p>
        </p:txBody>
      </p:sp>
      <p:sp>
        <p:nvSpPr>
          <p:cNvPr id="11" name="Slide Number Placeholder 3"/>
          <p:cNvSpPr>
            <a:spLocks noGrp="1"/>
          </p:cNvSpPr>
          <p:nvPr>
            <p:ph type="sldNum" sz="quarter" idx="12"/>
          </p:nvPr>
        </p:nvSpPr>
        <p:spPr/>
        <p:txBody>
          <a:bodyPr vert="horz" lIns="91440" tIns="45720" rIns="91440" bIns="45720" rtlCol="0" anchor="ctr"/>
          <a:lstStyle/>
          <a:p>
            <a:fld id="{86F48640-E1B2-4DD1-AE7C-C2D813A23B70}" type="slidenum">
              <a:rPr lang="en-US" altLang="en-US"/>
              <a:pPr/>
              <a:t>52</a:t>
            </a:fld>
            <a:endParaRPr lang="en-US" altLang="en-US"/>
          </a:p>
        </p:txBody>
      </p:sp>
      <p:sp>
        <p:nvSpPr>
          <p:cNvPr id="10" name="Slide Number Placeholder 4"/>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sp>
        <p:nvSpPr>
          <p:cNvPr id="860164" name="Rectangle 4"/>
          <p:cNvSpPr>
            <a:spLocks noChangeArrowheads="1"/>
          </p:cNvSpPr>
          <p:nvPr/>
        </p:nvSpPr>
        <p:spPr bwMode="auto">
          <a:xfrm>
            <a:off x="6374221" y="1622943"/>
            <a:ext cx="2389239" cy="1143000"/>
          </a:xfrm>
          <a:prstGeom prst="rect">
            <a:avLst/>
          </a:prstGeom>
          <a:solidFill>
            <a:srgbClr val="A6A6A6"/>
          </a:solidFill>
          <a:ln w="9525">
            <a:noFill/>
            <a:miter lim="800000"/>
            <a:headEnd/>
            <a:tailEnd/>
          </a:ln>
        </p:spPr>
        <p:txBody>
          <a:bodyPr wrap="none" anchor="ctr"/>
          <a:lstStyle/>
          <a:p>
            <a:pPr algn="ctr"/>
            <a:r>
              <a:rPr lang="en-US" sz="2000" u="sng" dirty="0">
                <a:solidFill>
                  <a:schemeClr val="tx2"/>
                </a:solidFill>
                <a:latin typeface="+mn-lt"/>
              </a:rPr>
              <a:t>Power Sources:</a:t>
            </a:r>
          </a:p>
          <a:p>
            <a:pPr algn="ctr"/>
            <a:r>
              <a:rPr lang="en-US" sz="2000" dirty="0">
                <a:solidFill>
                  <a:schemeClr val="tx2"/>
                </a:solidFill>
                <a:latin typeface="+mn-lt"/>
              </a:rPr>
              <a:t>generators </a:t>
            </a:r>
            <a:br>
              <a:rPr lang="en-US" sz="2000" dirty="0">
                <a:solidFill>
                  <a:schemeClr val="tx2"/>
                </a:solidFill>
                <a:latin typeface="+mn-lt"/>
              </a:rPr>
            </a:br>
            <a:r>
              <a:rPr lang="en-US" sz="2000" dirty="0">
                <a:solidFill>
                  <a:schemeClr val="tx2"/>
                </a:solidFill>
                <a:latin typeface="+mn-lt"/>
              </a:rPr>
              <a:t>engines</a:t>
            </a:r>
          </a:p>
        </p:txBody>
      </p:sp>
      <p:sp>
        <p:nvSpPr>
          <p:cNvPr id="860166" name="Oval 6"/>
          <p:cNvSpPr>
            <a:spLocks noChangeArrowheads="1"/>
          </p:cNvSpPr>
          <p:nvPr/>
        </p:nvSpPr>
        <p:spPr bwMode="auto">
          <a:xfrm>
            <a:off x="6019800" y="4114800"/>
            <a:ext cx="3086100" cy="1905000"/>
          </a:xfrm>
          <a:prstGeom prst="ellipse">
            <a:avLst/>
          </a:prstGeom>
          <a:solidFill>
            <a:srgbClr val="A6A6A6"/>
          </a:solidFill>
          <a:ln w="9525">
            <a:noFill/>
            <a:miter lim="800000"/>
            <a:headEnd/>
            <a:tailEnd/>
          </a:ln>
        </p:spPr>
        <p:txBody>
          <a:bodyPr wrap="none" anchor="ctr"/>
          <a:lstStyle/>
          <a:p>
            <a:pPr algn="ctr"/>
            <a:r>
              <a:rPr lang="en-US" sz="2000" dirty="0">
                <a:solidFill>
                  <a:schemeClr val="tx2"/>
                </a:solidFill>
                <a:latin typeface="+mn-lt"/>
              </a:rPr>
              <a:t>Contaminants:</a:t>
            </a:r>
          </a:p>
          <a:p>
            <a:pPr algn="ctr"/>
            <a:r>
              <a:rPr lang="en-US" sz="2000" dirty="0">
                <a:solidFill>
                  <a:schemeClr val="tx2"/>
                </a:solidFill>
                <a:latin typeface="+mn-lt"/>
              </a:rPr>
              <a:t>   sulfur dioxide</a:t>
            </a:r>
          </a:p>
          <a:p>
            <a:pPr algn="ctr"/>
            <a:r>
              <a:rPr lang="en-US" sz="2000" dirty="0">
                <a:solidFill>
                  <a:schemeClr val="tx2"/>
                </a:solidFill>
                <a:latin typeface="+mn-lt"/>
              </a:rPr>
              <a:t> carbon monoxide</a:t>
            </a:r>
          </a:p>
          <a:p>
            <a:pPr algn="ctr"/>
            <a:r>
              <a:rPr lang="en-US" sz="2000" dirty="0">
                <a:solidFill>
                  <a:schemeClr val="tx2"/>
                </a:solidFill>
                <a:latin typeface="+mn-lt"/>
              </a:rPr>
              <a:t>  nitrogen oxides</a:t>
            </a:r>
          </a:p>
        </p:txBody>
      </p:sp>
      <p:sp>
        <p:nvSpPr>
          <p:cNvPr id="860167" name="Rectangle 7"/>
          <p:cNvSpPr>
            <a:spLocks noChangeArrowheads="1"/>
          </p:cNvSpPr>
          <p:nvPr/>
        </p:nvSpPr>
        <p:spPr bwMode="auto">
          <a:xfrm>
            <a:off x="1371600" y="1600200"/>
            <a:ext cx="4648200" cy="1447800"/>
          </a:xfrm>
          <a:prstGeom prst="rect">
            <a:avLst/>
          </a:prstGeom>
          <a:solidFill>
            <a:srgbClr val="A6A6A6"/>
          </a:solidFill>
          <a:ln w="9525">
            <a:noFill/>
            <a:miter lim="800000"/>
            <a:headEnd/>
            <a:tailEnd/>
          </a:ln>
        </p:spPr>
        <p:txBody>
          <a:bodyPr wrap="none" anchor="ctr"/>
          <a:lstStyle/>
          <a:p>
            <a:pPr algn="ctr"/>
            <a:r>
              <a:rPr lang="en-US" sz="2000" u="sng" dirty="0">
                <a:solidFill>
                  <a:schemeClr val="tx2"/>
                </a:solidFill>
                <a:latin typeface="+mn-lt"/>
              </a:rPr>
              <a:t>Heat-using Mineral Processing Equipment:</a:t>
            </a:r>
          </a:p>
          <a:p>
            <a:pPr lvl="1" algn="ctr"/>
            <a:r>
              <a:rPr lang="en-US" sz="2000" dirty="0">
                <a:solidFill>
                  <a:schemeClr val="tx2"/>
                </a:solidFill>
                <a:latin typeface="+mn-lt"/>
              </a:rPr>
              <a:t>roasters and autoclaves</a:t>
            </a:r>
          </a:p>
          <a:p>
            <a:pPr lvl="1" algn="ctr"/>
            <a:r>
              <a:rPr lang="en-US" sz="2000" dirty="0">
                <a:solidFill>
                  <a:schemeClr val="tx2"/>
                </a:solidFill>
                <a:latin typeface="+mn-lt"/>
              </a:rPr>
              <a:t>carbon kilns</a:t>
            </a:r>
          </a:p>
          <a:p>
            <a:pPr lvl="1" algn="ctr"/>
            <a:r>
              <a:rPr lang="en-US" sz="2000" dirty="0">
                <a:solidFill>
                  <a:schemeClr val="tx2"/>
                </a:solidFill>
                <a:latin typeface="+mn-lt"/>
              </a:rPr>
              <a:t>furnaces and refineries</a:t>
            </a:r>
          </a:p>
        </p:txBody>
      </p:sp>
      <p:sp>
        <p:nvSpPr>
          <p:cNvPr id="860168" name="Oval 8"/>
          <p:cNvSpPr>
            <a:spLocks noChangeArrowheads="1"/>
          </p:cNvSpPr>
          <p:nvPr/>
        </p:nvSpPr>
        <p:spPr bwMode="auto">
          <a:xfrm>
            <a:off x="2076450" y="4567238"/>
            <a:ext cx="3238500" cy="1828800"/>
          </a:xfrm>
          <a:prstGeom prst="ellipse">
            <a:avLst/>
          </a:prstGeom>
          <a:solidFill>
            <a:srgbClr val="A6A6A6"/>
          </a:solidFill>
          <a:ln w="9525">
            <a:noFill/>
            <a:miter lim="800000"/>
            <a:headEnd/>
            <a:tailEnd/>
          </a:ln>
        </p:spPr>
        <p:txBody>
          <a:bodyPr wrap="none" anchor="ctr"/>
          <a:lstStyle/>
          <a:p>
            <a:pPr algn="ctr"/>
            <a:r>
              <a:rPr lang="en-US" sz="2000" dirty="0">
                <a:solidFill>
                  <a:schemeClr val="tx2"/>
                </a:solidFill>
                <a:latin typeface="+mn-lt"/>
              </a:rPr>
              <a:t>Contaminants:</a:t>
            </a:r>
          </a:p>
          <a:p>
            <a:pPr algn="ctr"/>
            <a:r>
              <a:rPr lang="en-US" sz="2000" dirty="0">
                <a:solidFill>
                  <a:schemeClr val="tx2"/>
                </a:solidFill>
                <a:latin typeface="+mn-lt"/>
              </a:rPr>
              <a:t>mercury</a:t>
            </a:r>
          </a:p>
          <a:p>
            <a:pPr algn="ctr"/>
            <a:r>
              <a:rPr lang="en-US" sz="2000" dirty="0">
                <a:solidFill>
                  <a:schemeClr val="tx2"/>
                </a:solidFill>
                <a:latin typeface="+mn-lt"/>
              </a:rPr>
              <a:t>arsenic</a:t>
            </a:r>
          </a:p>
        </p:txBody>
      </p:sp>
      <p:cxnSp>
        <p:nvCxnSpPr>
          <p:cNvPr id="80905" name="AutoShape 9"/>
          <p:cNvCxnSpPr>
            <a:cxnSpLocks noChangeShapeType="1"/>
            <a:stCxn id="860164" idx="2"/>
            <a:endCxn id="860166" idx="0"/>
          </p:cNvCxnSpPr>
          <p:nvPr/>
        </p:nvCxnSpPr>
        <p:spPr bwMode="auto">
          <a:xfrm flipH="1">
            <a:off x="7562850" y="2765943"/>
            <a:ext cx="5991" cy="134885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0906" name="AutoShape 10"/>
          <p:cNvCxnSpPr>
            <a:cxnSpLocks noChangeShapeType="1"/>
            <a:stCxn id="860167" idx="2"/>
            <a:endCxn id="860168" idx="0"/>
          </p:cNvCxnSpPr>
          <p:nvPr/>
        </p:nvCxnSpPr>
        <p:spPr bwMode="auto">
          <a:xfrm>
            <a:off x="3695700" y="3048000"/>
            <a:ext cx="0" cy="151923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rusher Schematic"/>
          <p:cNvPicPr>
            <a:picLocks noChangeAspect="1" noChangeArrowheads="1"/>
          </p:cNvPicPr>
          <p:nvPr/>
        </p:nvPicPr>
        <p:blipFill rotWithShape="1">
          <a:blip r:embed="rId3">
            <a:extLst>
              <a:ext uri="{28A0092B-C50C-407E-A947-70E740481C1C}">
                <a14:useLocalDpi xmlns:a14="http://schemas.microsoft.com/office/drawing/2010/main" val="0"/>
              </a:ext>
            </a:extLst>
          </a:blip>
          <a:srcRect l="6920" t="4615" r="5475" b="6153"/>
          <a:stretch/>
        </p:blipFill>
        <p:spPr bwMode="auto">
          <a:xfrm>
            <a:off x="5240929" y="1396999"/>
            <a:ext cx="3838903" cy="46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370" name="Rectangle 2"/>
          <p:cNvSpPr>
            <a:spLocks noGrp="1" noChangeArrowheads="1"/>
          </p:cNvSpPr>
          <p:nvPr>
            <p:ph type="title"/>
          </p:nvPr>
        </p:nvSpPr>
        <p:spPr/>
        <p:txBody>
          <a:bodyPr anchorCtr="1">
            <a:normAutofit fontScale="90000"/>
          </a:bodyPr>
          <a:lstStyle/>
          <a:p>
            <a:pPr algn="ctr" eaLnBrk="1" hangingPunct="1">
              <a:defRPr/>
            </a:pPr>
            <a:r>
              <a:rPr lang="en-US" altLang="en-US" sz="4000" dirty="0"/>
              <a:t>Dust Issues – Prevention/Control</a:t>
            </a:r>
          </a:p>
        </p:txBody>
      </p:sp>
      <p:sp>
        <p:nvSpPr>
          <p:cNvPr id="826371" name="Rectangle 3"/>
          <p:cNvSpPr>
            <a:spLocks noGrp="1" noChangeArrowheads="1"/>
          </p:cNvSpPr>
          <p:nvPr>
            <p:ph idx="1"/>
          </p:nvPr>
        </p:nvSpPr>
        <p:spPr/>
        <p:txBody>
          <a:bodyPr/>
          <a:lstStyle/>
          <a:p>
            <a:pPr eaLnBrk="1" hangingPunct="1">
              <a:defRPr/>
            </a:pPr>
            <a:r>
              <a:rPr lang="en-US" sz="2400" dirty="0"/>
              <a:t>Watering roads/piles</a:t>
            </a:r>
          </a:p>
          <a:p>
            <a:pPr eaLnBrk="1" hangingPunct="1">
              <a:defRPr/>
            </a:pPr>
            <a:r>
              <a:rPr lang="en-US" sz="2400" dirty="0"/>
              <a:t>Use of dust suppressants</a:t>
            </a:r>
          </a:p>
          <a:p>
            <a:pPr eaLnBrk="1" hangingPunct="1">
              <a:defRPr/>
            </a:pPr>
            <a:r>
              <a:rPr lang="en-US" sz="2400" dirty="0" smtClean="0"/>
              <a:t>Enclose conveyors to mill</a:t>
            </a:r>
          </a:p>
          <a:p>
            <a:pPr eaLnBrk="1" hangingPunct="1">
              <a:defRPr/>
            </a:pPr>
            <a:r>
              <a:rPr lang="en-US" sz="2400" dirty="0" smtClean="0"/>
              <a:t>Cover trucks</a:t>
            </a:r>
            <a:endParaRPr lang="en-US" sz="2400" dirty="0"/>
          </a:p>
          <a:p>
            <a:pPr eaLnBrk="1" hangingPunct="1">
              <a:defRPr/>
            </a:pPr>
            <a:r>
              <a:rPr lang="en-US" sz="2400" dirty="0"/>
              <a:t>Control technologies – </a:t>
            </a:r>
            <a:endParaRPr lang="en-US" sz="2400" dirty="0" smtClean="0"/>
          </a:p>
          <a:p>
            <a:pPr marL="0" indent="0" eaLnBrk="1" hangingPunct="1">
              <a:buNone/>
              <a:defRPr/>
            </a:pPr>
            <a:r>
              <a:rPr lang="en-US" sz="2400" dirty="0" smtClean="0"/>
              <a:t>	scrubbers</a:t>
            </a:r>
            <a:r>
              <a:rPr lang="en-US" sz="2400" dirty="0"/>
              <a:t>, filters</a:t>
            </a:r>
          </a:p>
          <a:p>
            <a:pPr eaLnBrk="1" hangingPunct="1">
              <a:defRPr/>
            </a:pPr>
            <a:r>
              <a:rPr lang="en-US" sz="2400" dirty="0"/>
              <a:t>Reclaim/revegetate</a:t>
            </a:r>
          </a:p>
          <a:p>
            <a:pPr eaLnBrk="1" hangingPunct="1">
              <a:buFont typeface="Wingdings" panose="05000000000000000000" pitchFamily="2" charset="2"/>
              <a:buNone/>
              <a:defRPr/>
            </a:pPr>
            <a:endParaRPr lang="en-US" dirty="0"/>
          </a:p>
        </p:txBody>
      </p:sp>
      <p:sp>
        <p:nvSpPr>
          <p:cNvPr id="6" name="Slide Number Placeholder 3"/>
          <p:cNvSpPr>
            <a:spLocks noGrp="1"/>
          </p:cNvSpPr>
          <p:nvPr>
            <p:ph type="sldNum" sz="quarter" idx="12"/>
          </p:nvPr>
        </p:nvSpPr>
        <p:spPr/>
        <p:txBody>
          <a:bodyPr vert="horz" lIns="91440" tIns="45720" rIns="91440" bIns="45720" rtlCol="0" anchor="ctr"/>
          <a:lstStyle/>
          <a:p>
            <a:fld id="{0F5EAD5D-1500-4957-B125-963BEAD32194}" type="slidenum">
              <a:rPr lang="en-US" altLang="en-US"/>
              <a:pPr/>
              <a:t>53</a:t>
            </a:fld>
            <a:endParaRPr lang="en-US" altLang="en-US" dirty="0"/>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pic>
        <p:nvPicPr>
          <p:cNvPr id="9" name="Picture 3" descr="Crushers 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968" y="4604796"/>
            <a:ext cx="2696298" cy="2022223"/>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76600" y="6357223"/>
            <a:ext cx="2590800" cy="369332"/>
          </a:xfrm>
          <a:prstGeom prst="rect">
            <a:avLst/>
          </a:prstGeom>
          <a:noFill/>
        </p:spPr>
        <p:txBody>
          <a:bodyPr wrap="square" rtlCol="0">
            <a:spAutoFit/>
          </a:bodyPr>
          <a:lstStyle/>
          <a:p>
            <a:r>
              <a:rPr lang="en-US" dirty="0" smtClean="0"/>
              <a:t>Red Dog Crusher, AK</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p:txBody>
          <a:bodyPr anchorCtr="1">
            <a:normAutofit fontScale="90000"/>
          </a:bodyPr>
          <a:lstStyle/>
          <a:p>
            <a:pPr eaLnBrk="1" hangingPunct="1">
              <a:defRPr/>
            </a:pPr>
            <a:r>
              <a:rPr lang="en-US" altLang="en-US" sz="4000" dirty="0"/>
              <a:t>Successful Mine Closure/Cleanup</a:t>
            </a:r>
          </a:p>
        </p:txBody>
      </p:sp>
      <p:sp>
        <p:nvSpPr>
          <p:cNvPr id="788483" name="Rectangle 3"/>
          <p:cNvSpPr>
            <a:spLocks noGrp="1" noChangeArrowheads="1"/>
          </p:cNvSpPr>
          <p:nvPr>
            <p:ph idx="1"/>
          </p:nvPr>
        </p:nvSpPr>
        <p:spPr>
          <a:xfrm>
            <a:off x="1219200" y="1447800"/>
            <a:ext cx="7848600" cy="5253038"/>
          </a:xfrm>
        </p:spPr>
        <p:txBody>
          <a:bodyPr>
            <a:normAutofit fontScale="85000" lnSpcReduction="10000"/>
          </a:bodyPr>
          <a:lstStyle/>
          <a:p>
            <a:pPr eaLnBrk="1" hangingPunct="1">
              <a:lnSpc>
                <a:spcPct val="90000"/>
              </a:lnSpc>
              <a:defRPr/>
            </a:pPr>
            <a:r>
              <a:rPr lang="en-US" dirty="0"/>
              <a:t>Physical stability to prevent:</a:t>
            </a:r>
          </a:p>
          <a:p>
            <a:pPr lvl="1" eaLnBrk="1" hangingPunct="1">
              <a:lnSpc>
                <a:spcPct val="90000"/>
              </a:lnSpc>
              <a:defRPr/>
            </a:pPr>
            <a:r>
              <a:rPr lang="en-US" dirty="0"/>
              <a:t>Potential failures of waste disposal facilities and open pit mines</a:t>
            </a:r>
          </a:p>
          <a:p>
            <a:pPr lvl="1" eaLnBrk="1" hangingPunct="1">
              <a:lnSpc>
                <a:spcPct val="90000"/>
              </a:lnSpc>
              <a:defRPr/>
            </a:pPr>
            <a:r>
              <a:rPr lang="en-US" dirty="0"/>
              <a:t>Long-term </a:t>
            </a:r>
            <a:r>
              <a:rPr lang="en-US" dirty="0" smtClean="0"/>
              <a:t>erosion and air emissions</a:t>
            </a:r>
            <a:endParaRPr lang="en-US" dirty="0"/>
          </a:p>
          <a:p>
            <a:pPr lvl="1"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Chemical stability to prevent:</a:t>
            </a:r>
          </a:p>
          <a:p>
            <a:pPr lvl="1" eaLnBrk="1" hangingPunct="1">
              <a:lnSpc>
                <a:spcPct val="90000"/>
              </a:lnSpc>
              <a:defRPr/>
            </a:pPr>
            <a:r>
              <a:rPr lang="en-US" dirty="0"/>
              <a:t>Poor quality leachate or runoff from waste disposal </a:t>
            </a:r>
            <a:r>
              <a:rPr lang="en-US" dirty="0" smtClean="0"/>
              <a:t>facilities</a:t>
            </a:r>
          </a:p>
          <a:p>
            <a:pPr lvl="1" eaLnBrk="1" hangingPunct="1">
              <a:lnSpc>
                <a:spcPct val="90000"/>
              </a:lnSpc>
              <a:defRPr/>
            </a:pPr>
            <a:r>
              <a:rPr lang="en-US" dirty="0" smtClean="0"/>
              <a:t>Poor </a:t>
            </a:r>
            <a:r>
              <a:rPr lang="en-US" dirty="0"/>
              <a:t>mine pit water quality or underground mine water </a:t>
            </a:r>
            <a:r>
              <a:rPr lang="en-US" dirty="0" smtClean="0"/>
              <a:t>quality</a:t>
            </a:r>
          </a:p>
          <a:p>
            <a:pPr lvl="1" eaLnBrk="1" hangingPunct="1">
              <a:lnSpc>
                <a:spcPct val="90000"/>
              </a:lnSpc>
              <a:defRPr/>
            </a:pPr>
            <a:endParaRPr lang="en-US" dirty="0" smtClean="0"/>
          </a:p>
          <a:p>
            <a:pPr>
              <a:defRPr/>
            </a:pPr>
            <a:r>
              <a:rPr lang="en-US" dirty="0" smtClean="0"/>
              <a:t>Biological </a:t>
            </a:r>
            <a:r>
              <a:rPr lang="en-US" dirty="0"/>
              <a:t>stability</a:t>
            </a:r>
          </a:p>
          <a:p>
            <a:pPr lvl="1">
              <a:defRPr/>
            </a:pPr>
            <a:r>
              <a:rPr lang="en-US" dirty="0"/>
              <a:t>Establish vegetative cover for long term</a:t>
            </a:r>
          </a:p>
          <a:p>
            <a:pPr marL="0" indent="0">
              <a:buNone/>
              <a:defRPr/>
            </a:pPr>
            <a:endParaRPr lang="en-US" dirty="0"/>
          </a:p>
          <a:p>
            <a:pPr>
              <a:defRPr/>
            </a:pPr>
            <a:r>
              <a:rPr lang="en-US" dirty="0"/>
              <a:t>Land use</a:t>
            </a:r>
          </a:p>
          <a:p>
            <a:pPr lvl="1">
              <a:defRPr/>
            </a:pPr>
            <a:r>
              <a:rPr lang="en-US" dirty="0"/>
              <a:t>Long-term ownership and control of mined lands</a:t>
            </a:r>
          </a:p>
          <a:p>
            <a:pPr lvl="1">
              <a:defRPr/>
            </a:pPr>
            <a:r>
              <a:rPr lang="en-US" dirty="0"/>
              <a:t>Safe access to mined lands</a:t>
            </a:r>
          </a:p>
          <a:p>
            <a:pPr lvl="1">
              <a:defRPr/>
            </a:pPr>
            <a:r>
              <a:rPr lang="en-US" dirty="0"/>
              <a:t>Productivity of the mined lands</a:t>
            </a:r>
          </a:p>
          <a:p>
            <a:pPr lvl="1" eaLnBrk="1" hangingPunct="1">
              <a:lnSpc>
                <a:spcPct val="90000"/>
              </a:lnSpc>
              <a:defRPr/>
            </a:pPr>
            <a:endParaRPr lang="en-US" dirty="0"/>
          </a:p>
        </p:txBody>
      </p:sp>
      <p:sp>
        <p:nvSpPr>
          <p:cNvPr id="6" name="Slide Number Placeholder 3"/>
          <p:cNvSpPr>
            <a:spLocks noGrp="1"/>
          </p:cNvSpPr>
          <p:nvPr>
            <p:ph type="sldNum" sz="quarter" idx="12"/>
          </p:nvPr>
        </p:nvSpPr>
        <p:spPr/>
        <p:txBody>
          <a:bodyPr vert="horz" lIns="91440" tIns="45720" rIns="91440" bIns="45720" rtlCol="0" anchor="ctr"/>
          <a:lstStyle/>
          <a:p>
            <a:fld id="{3438AA18-0011-4409-BFCB-5712C8E8066C}" type="slidenum">
              <a:rPr lang="en-US" altLang="en-US"/>
              <a:pPr/>
              <a:t>54</a:t>
            </a:fld>
            <a:endParaRPr lang="en-US" altLang="en-US" dirty="0"/>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ChangeArrowheads="1"/>
          </p:cNvSpPr>
          <p:nvPr>
            <p:ph type="title"/>
          </p:nvPr>
        </p:nvSpPr>
        <p:spPr>
          <a:xfrm>
            <a:off x="1828800" y="990600"/>
            <a:ext cx="7162800" cy="926711"/>
          </a:xfrm>
        </p:spPr>
        <p:txBody>
          <a:bodyPr>
            <a:normAutofit/>
          </a:bodyPr>
          <a:lstStyle/>
          <a:p>
            <a:pPr eaLnBrk="1" hangingPunct="1">
              <a:defRPr/>
            </a:pPr>
            <a:r>
              <a:rPr lang="en-US" altLang="en-US" dirty="0" smtClean="0"/>
              <a:t>Mine site Clean-up</a:t>
            </a:r>
            <a:endParaRPr lang="en-US" altLang="en-US" sz="4000" dirty="0"/>
          </a:p>
        </p:txBody>
      </p:sp>
      <p:sp>
        <p:nvSpPr>
          <p:cNvPr id="4" name="Rectangle 6"/>
          <p:cNvSpPr>
            <a:spLocks noGrp="1" noChangeArrowheads="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5039A69B-DDFE-4F09-8E37-DA5D4031C0F7}" type="slidenum">
              <a:rPr lang="en-US" altLang="en-US" smtClean="0">
                <a:latin typeface="Arial" panose="020B0604020202020204" pitchFamily="34" charset="0"/>
              </a:rPr>
              <a:pPr eaLnBrk="1" hangingPunct="1">
                <a:defRPr/>
              </a:pPr>
              <a:t>55</a:t>
            </a:fld>
            <a:endParaRPr lang="en-US" altLang="en-US">
              <a:latin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320" y="2819400"/>
            <a:ext cx="7523480" cy="3962400"/>
          </a:xfrm>
          <a:prstGeom prst="rect">
            <a:avLst/>
          </a:prstGeom>
        </p:spPr>
      </p:pic>
    </p:spTree>
    <p:extLst>
      <p:ext uri="{BB962C8B-B14F-4D97-AF65-F5344CB8AC3E}">
        <p14:creationId xmlns:p14="http://schemas.microsoft.com/office/powerpoint/2010/main" val="15320903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idx="4294967295"/>
          </p:nvPr>
        </p:nvSpPr>
        <p:spPr/>
        <p:txBody>
          <a:bodyPr anchorCtr="1"/>
          <a:lstStyle/>
          <a:p>
            <a:pPr eaLnBrk="1" hangingPunct="1">
              <a:defRPr/>
            </a:pPr>
            <a:r>
              <a:rPr lang="en-US" smtClean="0"/>
              <a:t>When things go wrong…</a:t>
            </a:r>
          </a:p>
        </p:txBody>
      </p:sp>
      <p:sp>
        <p:nvSpPr>
          <p:cNvPr id="900099" name="Rectangle 3"/>
          <p:cNvSpPr>
            <a:spLocks noGrp="1" noChangeArrowheads="1"/>
          </p:cNvSpPr>
          <p:nvPr>
            <p:ph type="body" idx="4294967295"/>
          </p:nvPr>
        </p:nvSpPr>
        <p:spPr>
          <a:xfrm>
            <a:off x="1371600" y="2057401"/>
            <a:ext cx="6477000" cy="3810000"/>
          </a:xfrm>
        </p:spPr>
        <p:txBody>
          <a:bodyPr>
            <a:noAutofit/>
          </a:bodyPr>
          <a:lstStyle/>
          <a:p>
            <a:pPr eaLnBrk="1" hangingPunct="1">
              <a:defRPr/>
            </a:pPr>
            <a:r>
              <a:rPr lang="en-US" sz="2800" dirty="0" smtClean="0"/>
              <a:t>State and Federal Media Compliance Programs</a:t>
            </a:r>
          </a:p>
          <a:p>
            <a:pPr marL="0" indent="0" eaLnBrk="1" hangingPunct="1">
              <a:buNone/>
              <a:defRPr/>
            </a:pPr>
            <a:r>
              <a:rPr lang="en-US" sz="2800" dirty="0" smtClean="0"/>
              <a:t> </a:t>
            </a:r>
          </a:p>
          <a:p>
            <a:pPr eaLnBrk="1" hangingPunct="1">
              <a:defRPr/>
            </a:pPr>
            <a:r>
              <a:rPr lang="en-US" sz="2800" dirty="0" smtClean="0"/>
              <a:t>State Contaminated Sites Programs</a:t>
            </a:r>
          </a:p>
          <a:p>
            <a:pPr marL="0" indent="0" eaLnBrk="1" hangingPunct="1">
              <a:buNone/>
              <a:defRPr/>
            </a:pPr>
            <a:endParaRPr lang="en-US" sz="2800" dirty="0" smtClean="0"/>
          </a:p>
          <a:p>
            <a:pPr eaLnBrk="1" hangingPunct="1">
              <a:defRPr/>
            </a:pPr>
            <a:r>
              <a:rPr lang="en-US" sz="2800" dirty="0" smtClean="0"/>
              <a:t>EPA, BLM, USFS – Comprehensive Environmental Response Compensation and Liability Act (CERCLA)</a:t>
            </a:r>
          </a:p>
        </p:txBody>
      </p:sp>
      <p:sp>
        <p:nvSpPr>
          <p:cNvPr id="3" name="Slide Number Placeholder 2"/>
          <p:cNvSpPr>
            <a:spLocks noGrp="1"/>
          </p:cNvSpPr>
          <p:nvPr>
            <p:ph type="sldNum" sz="quarter" idx="12"/>
          </p:nvPr>
        </p:nvSpPr>
        <p:spPr/>
        <p:txBody>
          <a:bodyPr/>
          <a:lstStyle/>
          <a:p>
            <a:pPr>
              <a:defRPr/>
            </a:pPr>
            <a:fld id="{8A148E3A-B25B-40BD-B680-2B9D1E5E6007}" type="slidenum">
              <a:rPr lang="en-US" smtClean="0">
                <a:solidFill>
                  <a:schemeClr val="accent6">
                    <a:lumMod val="75000"/>
                  </a:schemeClr>
                </a:solidFill>
              </a:rPr>
              <a:pPr>
                <a:defRPr/>
              </a:pPr>
              <a:t>56</a:t>
            </a:fld>
            <a:endParaRPr lang="en-US">
              <a:solidFill>
                <a:schemeClr val="accent6">
                  <a:lumMod val="75000"/>
                </a:schemeClr>
              </a:solidFill>
            </a:endParaRPr>
          </a:p>
        </p:txBody>
      </p:sp>
    </p:spTree>
    <p:extLst>
      <p:ext uri="{BB962C8B-B14F-4D97-AF65-F5344CB8AC3E}">
        <p14:creationId xmlns:p14="http://schemas.microsoft.com/office/powerpoint/2010/main" val="429579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CERCLA (Superfund) </a:t>
            </a:r>
            <a:endParaRPr lang="en-US" dirty="0"/>
          </a:p>
        </p:txBody>
      </p:sp>
      <p:sp>
        <p:nvSpPr>
          <p:cNvPr id="3" name="Content Placeholder 2"/>
          <p:cNvSpPr>
            <a:spLocks noGrp="1"/>
          </p:cNvSpPr>
          <p:nvPr>
            <p:ph sz="half" idx="1"/>
          </p:nvPr>
        </p:nvSpPr>
        <p:spPr>
          <a:xfrm>
            <a:off x="1219200" y="1635125"/>
            <a:ext cx="4114800" cy="4876800"/>
          </a:xfrm>
        </p:spPr>
        <p:txBody>
          <a:bodyPr>
            <a:normAutofit fontScale="92500" lnSpcReduction="10000"/>
          </a:bodyPr>
          <a:lstStyle/>
          <a:p>
            <a:r>
              <a:rPr lang="en-US" dirty="0" smtClean="0"/>
              <a:t>Provides legal authority to respond to release of a hazardous substance, any pollutant or contaminant which may present an imminent and substantial endangerment.</a:t>
            </a:r>
          </a:p>
          <a:p>
            <a:r>
              <a:rPr lang="en-US" dirty="0" smtClean="0"/>
              <a:t>Addresses all media, but does not cover releases of petroleum.</a:t>
            </a:r>
          </a:p>
          <a:p>
            <a:r>
              <a:rPr lang="en-US" dirty="0" smtClean="0"/>
              <a:t>Can be used at active or abandoned sites.</a:t>
            </a:r>
          </a:p>
        </p:txBody>
      </p:sp>
      <p:sp>
        <p:nvSpPr>
          <p:cNvPr id="14" name="Slide Number Placeholder 13"/>
          <p:cNvSpPr>
            <a:spLocks noGrp="1"/>
          </p:cNvSpPr>
          <p:nvPr>
            <p:ph type="sldNum" sz="quarter" idx="4294967295"/>
          </p:nvPr>
        </p:nvSpPr>
        <p:spPr>
          <a:xfrm>
            <a:off x="8382000" y="6511925"/>
            <a:ext cx="685800" cy="346076"/>
          </a:xfrm>
          <a:prstGeom prst="rect">
            <a:avLst/>
          </a:prstGeom>
        </p:spPr>
        <p:txBody>
          <a:bodyPr/>
          <a:lstStyle/>
          <a:p>
            <a:fld id="{11C1CDDD-26A6-4238-A94D-3281FBF69CDD}" type="slidenum">
              <a:rPr lang="en-US" smtClean="0"/>
              <a:pPr/>
              <a:t>57</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05000"/>
            <a:ext cx="3153659" cy="3733800"/>
          </a:xfrm>
          <a:prstGeom prst="rect">
            <a:avLst/>
          </a:prstGeom>
        </p:spPr>
      </p:pic>
      <p:sp>
        <p:nvSpPr>
          <p:cNvPr id="5" name="TextBox 4"/>
          <p:cNvSpPr txBox="1"/>
          <p:nvPr/>
        </p:nvSpPr>
        <p:spPr>
          <a:xfrm>
            <a:off x="5791200" y="5865296"/>
            <a:ext cx="2514600" cy="461665"/>
          </a:xfrm>
          <a:prstGeom prst="rect">
            <a:avLst/>
          </a:prstGeom>
          <a:noFill/>
        </p:spPr>
        <p:txBody>
          <a:bodyPr wrap="square" rtlCol="0">
            <a:spAutoFit/>
          </a:bodyPr>
          <a:lstStyle/>
          <a:p>
            <a:r>
              <a:rPr lang="en-US" sz="2400" dirty="0" smtClean="0">
                <a:solidFill>
                  <a:schemeClr val="accent1">
                    <a:lumMod val="75000"/>
                  </a:schemeClr>
                </a:solidFill>
              </a:rPr>
              <a:t>Berkley Pit, MT</a:t>
            </a:r>
            <a:endParaRPr lang="en-US" sz="2400" dirty="0">
              <a:solidFill>
                <a:schemeClr val="accent1">
                  <a:lumMod val="75000"/>
                </a:schemeClr>
              </a:solidFill>
            </a:endParaRPr>
          </a:p>
        </p:txBody>
      </p:sp>
    </p:spTree>
    <p:extLst>
      <p:ext uri="{BB962C8B-B14F-4D97-AF65-F5344CB8AC3E}">
        <p14:creationId xmlns:p14="http://schemas.microsoft.com/office/powerpoint/2010/main" val="372082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Response Authorities under CERCLA</a:t>
            </a:r>
            <a:endParaRPr lang="en-US" dirty="0"/>
          </a:p>
        </p:txBody>
      </p:sp>
      <p:sp>
        <p:nvSpPr>
          <p:cNvPr id="3" name="Content Placeholder 2"/>
          <p:cNvSpPr>
            <a:spLocks noGrp="1"/>
          </p:cNvSpPr>
          <p:nvPr>
            <p:ph sz="half" idx="1"/>
          </p:nvPr>
        </p:nvSpPr>
        <p:spPr>
          <a:xfrm>
            <a:off x="1193830" y="1600200"/>
            <a:ext cx="4267200" cy="4648200"/>
          </a:xfrm>
        </p:spPr>
        <p:txBody>
          <a:bodyPr>
            <a:normAutofit/>
          </a:bodyPr>
          <a:lstStyle/>
          <a:p>
            <a:r>
              <a:rPr lang="en-US" dirty="0"/>
              <a:t>Includes </a:t>
            </a:r>
            <a:r>
              <a:rPr lang="en-US" dirty="0" smtClean="0"/>
              <a:t>removal or remedial actions</a:t>
            </a:r>
            <a:endParaRPr lang="en-US" dirty="0"/>
          </a:p>
          <a:p>
            <a:r>
              <a:rPr lang="en-US" dirty="0"/>
              <a:t>Requires cleanups comply with the National Contingency Plan (NCP) and applicable or relevant and appropriate requirements (ARARs) of other environmental laws.</a:t>
            </a:r>
          </a:p>
        </p:txBody>
      </p:sp>
      <p:sp>
        <p:nvSpPr>
          <p:cNvPr id="13" name="Slide Number Placeholder 12"/>
          <p:cNvSpPr>
            <a:spLocks noGrp="1"/>
          </p:cNvSpPr>
          <p:nvPr>
            <p:ph type="sldNum" sz="quarter" idx="4294967295"/>
          </p:nvPr>
        </p:nvSpPr>
        <p:spPr>
          <a:xfrm>
            <a:off x="8382000" y="6511925"/>
            <a:ext cx="685800" cy="346076"/>
          </a:xfrm>
          <a:prstGeom prst="rect">
            <a:avLst/>
          </a:prstGeom>
        </p:spPr>
        <p:txBody>
          <a:bodyPr/>
          <a:lstStyle/>
          <a:p>
            <a:fld id="{11C1CDDD-26A6-4238-A94D-3281FBF69CDD}" type="slidenum">
              <a:rPr lang="en-US" smtClean="0"/>
              <a:pPr/>
              <a:t>58</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112" y="2286000"/>
            <a:ext cx="3561688" cy="2665039"/>
          </a:xfrm>
          <a:prstGeom prst="rect">
            <a:avLst/>
          </a:prstGeom>
        </p:spPr>
      </p:pic>
    </p:spTree>
    <p:extLst>
      <p:ext uri="{BB962C8B-B14F-4D97-AF65-F5344CB8AC3E}">
        <p14:creationId xmlns:p14="http://schemas.microsoft.com/office/powerpoint/2010/main" val="352480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Abandoned Mine Lands</a:t>
            </a:r>
            <a:endParaRPr lang="en-US" dirty="0"/>
          </a:p>
        </p:txBody>
      </p:sp>
      <p:pic>
        <p:nvPicPr>
          <p:cNvPr id="4" name="Content Placeholder 3"/>
          <p:cNvPicPr>
            <a:picLocks noGrp="1"/>
          </p:cNvPicPr>
          <p:nvPr>
            <p:ph idx="1"/>
          </p:nvPr>
        </p:nvPicPr>
        <p:blipFill rotWithShape="1">
          <a:blip r:embed="rId3"/>
          <a:srcRect l="41947" t="54044" r="27390" b="13364"/>
          <a:stretch/>
        </p:blipFill>
        <p:spPr bwMode="auto">
          <a:xfrm>
            <a:off x="4953000" y="2057400"/>
            <a:ext cx="3886200" cy="40386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219200" y="1445210"/>
            <a:ext cx="3581400" cy="5262979"/>
          </a:xfrm>
          <a:prstGeom prst="rect">
            <a:avLst/>
          </a:prstGeom>
          <a:noFill/>
        </p:spPr>
        <p:txBody>
          <a:bodyPr wrap="square" rtlCol="0">
            <a:spAutoFit/>
          </a:bodyPr>
          <a:lstStyle/>
          <a:p>
            <a:pPr marL="571500" indent="-571500">
              <a:buFont typeface="Arial" panose="020B0604020202020204" pitchFamily="34" charset="0"/>
              <a:buChar char="•"/>
            </a:pPr>
            <a:r>
              <a:rPr lang="en-US" sz="2400" dirty="0">
                <a:solidFill>
                  <a:schemeClr val="accent1">
                    <a:lumMod val="75000"/>
                  </a:schemeClr>
                </a:solidFill>
              </a:rPr>
              <a:t>Thousands of </a:t>
            </a:r>
            <a:r>
              <a:rPr lang="en-US" sz="2400" dirty="0" smtClean="0">
                <a:solidFill>
                  <a:schemeClr val="accent1">
                    <a:lumMod val="75000"/>
                  </a:schemeClr>
                </a:solidFill>
              </a:rPr>
              <a:t>abandoned </a:t>
            </a:r>
            <a:r>
              <a:rPr lang="en-US" sz="2400" dirty="0">
                <a:solidFill>
                  <a:schemeClr val="accent1">
                    <a:lumMod val="75000"/>
                  </a:schemeClr>
                </a:solidFill>
              </a:rPr>
              <a:t>mines in the nation (estimates vary)</a:t>
            </a:r>
          </a:p>
          <a:p>
            <a:endParaRPr lang="en-US" sz="2400" dirty="0">
              <a:solidFill>
                <a:schemeClr val="accent1">
                  <a:lumMod val="75000"/>
                </a:schemeClr>
              </a:solidFill>
            </a:endParaRPr>
          </a:p>
          <a:p>
            <a:pPr marL="571500" indent="-571500">
              <a:buFont typeface="Arial" panose="020B0604020202020204" pitchFamily="34" charset="0"/>
              <a:buChar char="•"/>
            </a:pPr>
            <a:r>
              <a:rPr lang="en-US" sz="2400" dirty="0">
                <a:solidFill>
                  <a:schemeClr val="accent1">
                    <a:lumMod val="75000"/>
                  </a:schemeClr>
                </a:solidFill>
              </a:rPr>
              <a:t>Issues with surface and groundwater contamination</a:t>
            </a:r>
          </a:p>
          <a:p>
            <a:endParaRPr lang="en-US" sz="2400" dirty="0">
              <a:solidFill>
                <a:schemeClr val="accent1">
                  <a:lumMod val="75000"/>
                </a:schemeClr>
              </a:solidFill>
            </a:endParaRPr>
          </a:p>
          <a:p>
            <a:pPr marL="571500" indent="-571500">
              <a:buFont typeface="Arial" panose="020B0604020202020204" pitchFamily="34" charset="0"/>
              <a:buChar char="•"/>
            </a:pPr>
            <a:r>
              <a:rPr lang="en-US" sz="2400" dirty="0">
                <a:solidFill>
                  <a:schemeClr val="accent1">
                    <a:lumMod val="75000"/>
                  </a:schemeClr>
                </a:solidFill>
              </a:rPr>
              <a:t>Safety Concerns</a:t>
            </a:r>
          </a:p>
          <a:p>
            <a:endParaRPr lang="en-US" sz="2400" dirty="0">
              <a:solidFill>
                <a:schemeClr val="accent1">
                  <a:lumMod val="75000"/>
                </a:schemeClr>
              </a:solidFill>
            </a:endParaRPr>
          </a:p>
          <a:p>
            <a:pPr marL="571500" indent="-571500">
              <a:buFont typeface="Arial" panose="020B0604020202020204" pitchFamily="34" charset="0"/>
              <a:buChar char="•"/>
            </a:pPr>
            <a:r>
              <a:rPr lang="en-US" sz="2400" dirty="0">
                <a:solidFill>
                  <a:schemeClr val="accent1">
                    <a:lumMod val="75000"/>
                  </a:schemeClr>
                </a:solidFill>
              </a:rPr>
              <a:t>Efforts by EPA, BLM, USFS, USGS and </a:t>
            </a:r>
            <a:r>
              <a:rPr lang="en-US" sz="2400" dirty="0" smtClean="0">
                <a:solidFill>
                  <a:schemeClr val="accent1">
                    <a:lumMod val="75000"/>
                  </a:schemeClr>
                </a:solidFill>
              </a:rPr>
              <a:t>States</a:t>
            </a:r>
            <a:endParaRPr lang="en-US" sz="3600" dirty="0"/>
          </a:p>
        </p:txBody>
      </p:sp>
      <p:sp>
        <p:nvSpPr>
          <p:cNvPr id="6" name="TextBox 5"/>
          <p:cNvSpPr txBox="1"/>
          <p:nvPr/>
        </p:nvSpPr>
        <p:spPr>
          <a:xfrm>
            <a:off x="4953000" y="6211669"/>
            <a:ext cx="3009900" cy="646331"/>
          </a:xfrm>
          <a:prstGeom prst="rect">
            <a:avLst/>
          </a:prstGeom>
          <a:noFill/>
        </p:spPr>
        <p:txBody>
          <a:bodyPr wrap="square" rtlCol="0">
            <a:spAutoFit/>
          </a:bodyPr>
          <a:lstStyle/>
          <a:p>
            <a:r>
              <a:rPr lang="en-US" dirty="0">
                <a:solidFill>
                  <a:schemeClr val="accent1">
                    <a:lumMod val="75000"/>
                  </a:schemeClr>
                </a:solidFill>
              </a:rPr>
              <a:t>(</a:t>
            </a:r>
            <a:r>
              <a:rPr lang="en-US" dirty="0" smtClean="0">
                <a:solidFill>
                  <a:schemeClr val="accent1">
                    <a:lumMod val="75000"/>
                  </a:schemeClr>
                </a:solidFill>
                <a:hlinkClick r:id="rId4"/>
              </a:rPr>
              <a:t>abandonedminelands.gov</a:t>
            </a:r>
            <a:r>
              <a:rPr lang="en-US" dirty="0">
                <a:solidFill>
                  <a:schemeClr val="accent1">
                    <a:lumMod val="75000"/>
                  </a:schemeClr>
                </a:solidFill>
              </a:rPr>
              <a:t>)</a:t>
            </a:r>
          </a:p>
          <a:p>
            <a:endParaRPr lang="en-US" dirty="0"/>
          </a:p>
        </p:txBody>
      </p:sp>
      <p:sp>
        <p:nvSpPr>
          <p:cNvPr id="3" name="Slide Number Placeholder 2"/>
          <p:cNvSpPr>
            <a:spLocks noGrp="1"/>
          </p:cNvSpPr>
          <p:nvPr>
            <p:ph type="sldNum" sz="quarter" idx="12"/>
          </p:nvPr>
        </p:nvSpPr>
        <p:spPr/>
        <p:txBody>
          <a:bodyPr/>
          <a:lstStyle/>
          <a:p>
            <a:fld id="{509462E9-625C-433A-BC7E-8CC30B94BA1D}" type="slidenum">
              <a:rPr lang="en-US" smtClean="0"/>
              <a:pPr/>
              <a:t>59</a:t>
            </a:fld>
            <a:endParaRPr lang="en-US" dirty="0"/>
          </a:p>
        </p:txBody>
      </p:sp>
    </p:spTree>
    <p:extLst>
      <p:ext uri="{BB962C8B-B14F-4D97-AF65-F5344CB8AC3E}">
        <p14:creationId xmlns:p14="http://schemas.microsoft.com/office/powerpoint/2010/main" val="335058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algn="ctr" eaLnBrk="1" hangingPunct="1">
              <a:defRPr/>
            </a:pPr>
            <a:r>
              <a:rPr lang="en-US" dirty="0"/>
              <a:t>Waste Rock</a:t>
            </a:r>
          </a:p>
        </p:txBody>
      </p:sp>
      <p:sp>
        <p:nvSpPr>
          <p:cNvPr id="142339" name="Rectangle 3"/>
          <p:cNvSpPr>
            <a:spLocks noGrp="1" noChangeArrowheads="1"/>
          </p:cNvSpPr>
          <p:nvPr>
            <p:ph idx="1"/>
          </p:nvPr>
        </p:nvSpPr>
        <p:spPr/>
        <p:txBody>
          <a:bodyPr/>
          <a:lstStyle/>
          <a:p>
            <a:pPr eaLnBrk="1" hangingPunct="1">
              <a:lnSpc>
                <a:spcPct val="90000"/>
              </a:lnSpc>
              <a:defRPr/>
            </a:pPr>
            <a:r>
              <a:rPr lang="en-US" sz="2800" dirty="0"/>
              <a:t>Mineralized rock that is not economic for mining</a:t>
            </a:r>
          </a:p>
          <a:p>
            <a:pPr eaLnBrk="1" hangingPunct="1">
              <a:lnSpc>
                <a:spcPct val="90000"/>
              </a:lnSpc>
              <a:defRPr/>
            </a:pPr>
            <a:r>
              <a:rPr lang="en-US" sz="2800" dirty="0"/>
              <a:t>For every ton of ore mined, one to four tons of waste rock are produced</a:t>
            </a:r>
          </a:p>
        </p:txBody>
      </p:sp>
      <p:sp>
        <p:nvSpPr>
          <p:cNvPr id="6" name="Slide Number Placeholder 5"/>
          <p:cNvSpPr>
            <a:spLocks noGrp="1"/>
          </p:cNvSpPr>
          <p:nvPr>
            <p:ph type="sldNum" sz="quarter" idx="12"/>
          </p:nvPr>
        </p:nvSpPr>
        <p:spPr/>
        <p:txBody>
          <a:bodyPr vert="horz" lIns="91440" tIns="45720" rIns="91440" bIns="45720" rtlCol="0" anchor="ctr"/>
          <a:lstStyle/>
          <a:p>
            <a:fld id="{1A4DB8E0-E0DF-49EA-B674-9208E186966F}" type="slidenum">
              <a:rPr lang="en-US" altLang="en-US"/>
              <a:pPr/>
              <a:t>6</a:t>
            </a:fld>
            <a:endParaRPr lang="en-US" altLang="en-US"/>
          </a:p>
        </p:txBody>
      </p:sp>
      <p:pic>
        <p:nvPicPr>
          <p:cNvPr id="25605" name="Picture 3" descr="IMG_1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251088"/>
            <a:ext cx="5448300" cy="353071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5606" name="Rectangle 5"/>
          <p:cNvSpPr>
            <a:spLocks noChangeArrowheads="1"/>
          </p:cNvSpPr>
          <p:nvPr/>
        </p:nvSpPr>
        <p:spPr bwMode="auto">
          <a:xfrm>
            <a:off x="3238500" y="3253546"/>
            <a:ext cx="4953000" cy="5334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Thompson Creek Mine, Idaho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Steps in the CERCLA Response Process</a:t>
            </a:r>
            <a:endParaRPr lang="en-US" dirty="0"/>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447800" y="1558925"/>
            <a:ext cx="7391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294967295"/>
          </p:nvPr>
        </p:nvSpPr>
        <p:spPr>
          <a:xfrm>
            <a:off x="8382000" y="6511925"/>
            <a:ext cx="685800" cy="346076"/>
          </a:xfrm>
          <a:prstGeom prst="rect">
            <a:avLst/>
          </a:prstGeom>
        </p:spPr>
        <p:txBody>
          <a:bodyPr/>
          <a:lstStyle/>
          <a:p>
            <a:fld id="{11C1CDDD-26A6-4238-A94D-3281FBF69CDD}" type="slidenum">
              <a:rPr lang="en-US" smtClean="0"/>
              <a:pPr/>
              <a:t>60</a:t>
            </a:fld>
            <a:endParaRPr lang="en-US" dirty="0"/>
          </a:p>
        </p:txBody>
      </p:sp>
      <p:pic>
        <p:nvPicPr>
          <p:cNvPr id="3" name="Picture 2"/>
          <p:cNvPicPr>
            <a:picLocks noChangeAspect="1"/>
          </p:cNvPicPr>
          <p:nvPr/>
        </p:nvPicPr>
        <p:blipFill>
          <a:blip r:embed="rId4"/>
          <a:stretch>
            <a:fillRect/>
          </a:stretch>
        </p:blipFill>
        <p:spPr>
          <a:xfrm>
            <a:off x="4343400" y="5537800"/>
            <a:ext cx="1319550" cy="1320200"/>
          </a:xfrm>
          <a:prstGeom prst="rect">
            <a:avLst/>
          </a:prstGeom>
        </p:spPr>
      </p:pic>
    </p:spTree>
    <p:extLst>
      <p:ext uri="{BB962C8B-B14F-4D97-AF65-F5344CB8AC3E}">
        <p14:creationId xmlns:p14="http://schemas.microsoft.com/office/powerpoint/2010/main" val="350832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263692"/>
            <a:ext cx="7467600" cy="960391"/>
          </a:xfrm>
        </p:spPr>
        <p:txBody>
          <a:bodyPr>
            <a:normAutofit fontScale="90000"/>
          </a:bodyPr>
          <a:lstStyle/>
          <a:p>
            <a:r>
              <a:rPr lang="en-US" dirty="0"/>
              <a:t>Conventional Remedial Technologies and Approaches at Mine Sites</a:t>
            </a:r>
          </a:p>
        </p:txBody>
      </p:sp>
      <p:sp>
        <p:nvSpPr>
          <p:cNvPr id="3" name="Slide Number Placeholder 2"/>
          <p:cNvSpPr>
            <a:spLocks noGrp="1"/>
          </p:cNvSpPr>
          <p:nvPr>
            <p:ph type="sldNum" sz="quarter" idx="4294967295"/>
          </p:nvPr>
        </p:nvSpPr>
        <p:spPr>
          <a:xfrm>
            <a:off x="8382000" y="6511925"/>
            <a:ext cx="685800" cy="346076"/>
          </a:xfrm>
          <a:prstGeom prst="rect">
            <a:avLst/>
          </a:prstGeom>
        </p:spPr>
        <p:txBody>
          <a:bodyPr/>
          <a:lstStyle/>
          <a:p>
            <a:fld id="{11C1CDDD-26A6-4238-A94D-3281FBF69CDD}" type="slidenum">
              <a:rPr lang="en-US" smtClean="0"/>
              <a:pPr/>
              <a:t>61</a:t>
            </a:fld>
            <a:endParaRPr lang="en-US" dirty="0"/>
          </a:p>
        </p:txBody>
      </p:sp>
      <p:sp>
        <p:nvSpPr>
          <p:cNvPr id="4" name="Content Placeholder 3"/>
          <p:cNvSpPr>
            <a:spLocks noGrp="1"/>
          </p:cNvSpPr>
          <p:nvPr>
            <p:ph sz="half" idx="1"/>
          </p:nvPr>
        </p:nvSpPr>
        <p:spPr>
          <a:xfrm>
            <a:off x="1371600" y="1533680"/>
            <a:ext cx="4114800" cy="1350498"/>
          </a:xfrm>
        </p:spPr>
        <p:txBody>
          <a:bodyPr>
            <a:normAutofit fontScale="77500" lnSpcReduction="20000"/>
          </a:bodyPr>
          <a:lstStyle/>
          <a:p>
            <a:r>
              <a:rPr lang="en-US" dirty="0" smtClean="0"/>
              <a:t>Chemical Treatment of Contaminated Water</a:t>
            </a:r>
          </a:p>
          <a:p>
            <a:r>
              <a:rPr lang="en-US" dirty="0" smtClean="0"/>
              <a:t>Capping</a:t>
            </a:r>
          </a:p>
          <a:p>
            <a:r>
              <a:rPr lang="en-US" dirty="0" smtClean="0"/>
              <a:t>Excavation and Disposal</a:t>
            </a:r>
            <a:endParaRPr lang="en-US" dirty="0"/>
          </a:p>
        </p:txBody>
      </p:sp>
      <p:pic>
        <p:nvPicPr>
          <p:cNvPr id="6" name="Content Placeholder 5"/>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5356225" y="1660434"/>
            <a:ext cx="3000375" cy="1996613"/>
          </a:xfrm>
          <a:prstGeom prst="rect">
            <a:avLst/>
          </a:prstGeom>
        </p:spPr>
      </p:pic>
      <p:pic>
        <p:nvPicPr>
          <p:cNvPr id="8" name="Picture 4" descr="http://www2.epa.gov/sites/production/files/region8/superfund/ut/davenportflagstaff/DF_5ExcavatingContaminatedSoil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625" y="3657047"/>
            <a:ext cx="3521122" cy="21517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5736" y="4764610"/>
            <a:ext cx="2686050" cy="2011945"/>
          </a:xfrm>
          <a:prstGeom prst="rect">
            <a:avLst/>
          </a:prstGeom>
        </p:spPr>
      </p:pic>
    </p:spTree>
    <p:extLst>
      <p:ext uri="{BB962C8B-B14F-4D97-AF65-F5344CB8AC3E}">
        <p14:creationId xmlns:p14="http://schemas.microsoft.com/office/powerpoint/2010/main" val="246233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953" y="236334"/>
            <a:ext cx="7010400" cy="1035975"/>
          </a:xfrm>
        </p:spPr>
        <p:txBody>
          <a:bodyPr>
            <a:normAutofit fontScale="90000"/>
          </a:bodyPr>
          <a:lstStyle/>
          <a:p>
            <a:r>
              <a:rPr lang="en-US" dirty="0" smtClean="0"/>
              <a:t>Innovative </a:t>
            </a:r>
            <a:r>
              <a:rPr lang="en-US" dirty="0"/>
              <a:t>Remedial Technologies and Approaches at Mine Sites</a:t>
            </a:r>
          </a:p>
        </p:txBody>
      </p:sp>
      <p:sp>
        <p:nvSpPr>
          <p:cNvPr id="3" name="Slide Number Placeholder 2"/>
          <p:cNvSpPr>
            <a:spLocks noGrp="1"/>
          </p:cNvSpPr>
          <p:nvPr>
            <p:ph type="sldNum" sz="quarter" idx="4294967295"/>
          </p:nvPr>
        </p:nvSpPr>
        <p:spPr>
          <a:xfrm>
            <a:off x="8382000" y="6511925"/>
            <a:ext cx="685800" cy="346076"/>
          </a:xfrm>
          <a:prstGeom prst="rect">
            <a:avLst/>
          </a:prstGeom>
        </p:spPr>
        <p:txBody>
          <a:bodyPr/>
          <a:lstStyle/>
          <a:p>
            <a:fld id="{11C1CDDD-26A6-4238-A94D-3281FBF69CDD}" type="slidenum">
              <a:rPr lang="en-US" smtClean="0"/>
              <a:pPr/>
              <a:t>62</a:t>
            </a:fld>
            <a:endParaRPr lang="en-US" dirty="0"/>
          </a:p>
        </p:txBody>
      </p:sp>
      <p:sp>
        <p:nvSpPr>
          <p:cNvPr id="4" name="Content Placeholder 3"/>
          <p:cNvSpPr>
            <a:spLocks noGrp="1"/>
          </p:cNvSpPr>
          <p:nvPr>
            <p:ph sz="half" idx="1"/>
          </p:nvPr>
        </p:nvSpPr>
        <p:spPr>
          <a:xfrm>
            <a:off x="1245353" y="1676400"/>
            <a:ext cx="4114800" cy="1341906"/>
          </a:xfrm>
        </p:spPr>
        <p:txBody>
          <a:bodyPr>
            <a:normAutofit/>
          </a:bodyPr>
          <a:lstStyle/>
          <a:p>
            <a:pPr marL="287338" lvl="1" indent="-287338">
              <a:spcBef>
                <a:spcPts val="1200"/>
              </a:spcBef>
              <a:buSzPct val="90000"/>
              <a:buFont typeface="Arial" pitchFamily="34" charset="0"/>
              <a:buChar char="♦"/>
            </a:pPr>
            <a:r>
              <a:rPr lang="en-US" sz="2800" dirty="0"/>
              <a:t>Passivation</a:t>
            </a:r>
          </a:p>
          <a:p>
            <a:pPr marL="287338" lvl="1" indent="-287338">
              <a:spcBef>
                <a:spcPts val="1200"/>
              </a:spcBef>
              <a:buSzPct val="90000"/>
              <a:buFont typeface="Arial" pitchFamily="34" charset="0"/>
              <a:buChar char="♦"/>
            </a:pPr>
            <a:r>
              <a:rPr lang="en-US" sz="2800" dirty="0" smtClean="0"/>
              <a:t>Phytoremediation</a:t>
            </a:r>
          </a:p>
          <a:p>
            <a:pPr marL="287338" lvl="1" indent="-287338">
              <a:spcBef>
                <a:spcPts val="1200"/>
              </a:spcBef>
              <a:buSzPct val="90000"/>
              <a:buFont typeface="Arial" pitchFamily="34" charset="0"/>
              <a:buChar char="♦"/>
            </a:pPr>
            <a:endParaRPr lang="en-US" sz="2800" dirty="0" smtClean="0"/>
          </a:p>
          <a:p>
            <a:pPr marL="0" lvl="1" indent="0">
              <a:spcBef>
                <a:spcPts val="1200"/>
              </a:spcBef>
              <a:buSzPct val="90000"/>
              <a:buNone/>
            </a:pPr>
            <a:endParaRPr lang="en-US" sz="28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095300"/>
            <a:ext cx="2985533" cy="2133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641" y="4648200"/>
            <a:ext cx="4422039" cy="1371600"/>
          </a:xfrm>
          <a:prstGeom prst="rect">
            <a:avLst/>
          </a:prstGeom>
        </p:spPr>
      </p:pic>
      <p:pic>
        <p:nvPicPr>
          <p:cNvPr id="13" name="Content Placeholder 5"/>
          <p:cNvPicPr>
            <a:picLocks noGrp="1" noChangeAspect="1"/>
          </p:cNvPicPr>
          <p:nvPr>
            <p:ph sz="half" idx="10"/>
          </p:nvPr>
        </p:nvPicPr>
        <p:blipFill>
          <a:blip r:embed="rId5">
            <a:extLst>
              <a:ext uri="{28A0092B-C50C-407E-A947-70E740481C1C}">
                <a14:useLocalDpi xmlns:a14="http://schemas.microsoft.com/office/drawing/2010/main" val="0"/>
              </a:ext>
            </a:extLst>
          </a:blip>
          <a:stretch>
            <a:fillRect/>
          </a:stretch>
        </p:blipFill>
        <p:spPr>
          <a:xfrm>
            <a:off x="5562600" y="1633118"/>
            <a:ext cx="3352800" cy="2253082"/>
          </a:xfrm>
          <a:prstGeom prst="rect">
            <a:avLst/>
          </a:prstGeom>
        </p:spPr>
      </p:pic>
    </p:spTree>
    <p:extLst>
      <p:ext uri="{BB962C8B-B14F-4D97-AF65-F5344CB8AC3E}">
        <p14:creationId xmlns:p14="http://schemas.microsoft.com/office/powerpoint/2010/main" val="411598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Remediation</a:t>
            </a:r>
            <a:endParaRPr lang="en-US" dirty="0"/>
          </a:p>
        </p:txBody>
      </p:sp>
      <p:sp>
        <p:nvSpPr>
          <p:cNvPr id="3" name="Slide Number Placeholder 2"/>
          <p:cNvSpPr>
            <a:spLocks noGrp="1"/>
          </p:cNvSpPr>
          <p:nvPr>
            <p:ph type="sldNum" sz="quarter" idx="4"/>
          </p:nvPr>
        </p:nvSpPr>
        <p:spPr/>
        <p:txBody>
          <a:bodyPr/>
          <a:lstStyle/>
          <a:p>
            <a:r>
              <a:rPr lang="en-US" sz="1600" dirty="0" smtClean="0">
                <a:solidFill>
                  <a:schemeClr val="accent6">
                    <a:lumMod val="75000"/>
                  </a:schemeClr>
                </a:solidFill>
              </a:rPr>
              <a:t>63</a:t>
            </a:r>
            <a:endParaRPr lang="en-US" sz="1600" dirty="0">
              <a:solidFill>
                <a:schemeClr val="accent6">
                  <a:lumMod val="75000"/>
                </a:schemeClr>
              </a:solidFill>
            </a:endParaRPr>
          </a:p>
        </p:txBody>
      </p:sp>
      <p:sp>
        <p:nvSpPr>
          <p:cNvPr id="4" name="Text Placeholder 3"/>
          <p:cNvSpPr>
            <a:spLocks noGrp="1"/>
          </p:cNvSpPr>
          <p:nvPr>
            <p:ph type="body" sz="quarter" idx="10"/>
          </p:nvPr>
        </p:nvSpPr>
        <p:spPr>
          <a:xfrm>
            <a:off x="1371600" y="1740234"/>
            <a:ext cx="7162800" cy="1730041"/>
          </a:xfrm>
        </p:spPr>
        <p:txBody>
          <a:bodyPr>
            <a:normAutofit/>
          </a:bodyPr>
          <a:lstStyle/>
          <a:p>
            <a:r>
              <a:rPr lang="en-US" dirty="0"/>
              <a:t>EPA Principles for Greener </a:t>
            </a:r>
            <a:r>
              <a:rPr lang="en-US" dirty="0" smtClean="0"/>
              <a:t>Cleanups</a:t>
            </a:r>
          </a:p>
          <a:p>
            <a:pPr marL="0" indent="0">
              <a:buNone/>
            </a:pPr>
            <a:endParaRPr lang="en-US" dirty="0"/>
          </a:p>
          <a:p>
            <a:r>
              <a:rPr lang="en-US" dirty="0"/>
              <a:t>EPA’s core elements of a greener </a:t>
            </a:r>
            <a:r>
              <a:rPr lang="en-US" dirty="0" smtClean="0"/>
              <a:t>cleanup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953" y="3470275"/>
            <a:ext cx="3256547" cy="2209800"/>
          </a:xfrm>
          <a:prstGeom prst="rect">
            <a:avLst/>
          </a:prstGeom>
        </p:spPr>
      </p:pic>
      <p:pic>
        <p:nvPicPr>
          <p:cNvPr id="7" name="Picture 6"/>
          <p:cNvPicPr/>
          <p:nvPr/>
        </p:nvPicPr>
        <p:blipFill rotWithShape="1">
          <a:blip r:embed="rId4"/>
          <a:srcRect l="3313" t="28076" r="42307" b="29216"/>
          <a:stretch/>
        </p:blipFill>
        <p:spPr bwMode="auto">
          <a:xfrm>
            <a:off x="1191260" y="3445748"/>
            <a:ext cx="4086593" cy="2743200"/>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1371600" y="6306979"/>
            <a:ext cx="4305300" cy="369332"/>
          </a:xfrm>
          <a:prstGeom prst="rect">
            <a:avLst/>
          </a:prstGeom>
          <a:noFill/>
        </p:spPr>
        <p:txBody>
          <a:bodyPr wrap="square" rtlCol="0">
            <a:spAutoFit/>
          </a:bodyPr>
          <a:lstStyle/>
          <a:p>
            <a:r>
              <a:rPr lang="en-US" dirty="0" smtClean="0"/>
              <a:t>Questa Molybdenum Mine Solar Project</a:t>
            </a:r>
            <a:endParaRPr lang="en-US" dirty="0"/>
          </a:p>
        </p:txBody>
      </p:sp>
    </p:spTree>
    <p:extLst>
      <p:ext uri="{BB962C8B-B14F-4D97-AF65-F5344CB8AC3E}">
        <p14:creationId xmlns:p14="http://schemas.microsoft.com/office/powerpoint/2010/main" val="6955260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p:txBody>
          <a:bodyPr anchorCtr="1"/>
          <a:lstStyle/>
          <a:p>
            <a:pPr eaLnBrk="1" hangingPunct="1">
              <a:defRPr/>
            </a:pPr>
            <a:r>
              <a:rPr lang="en-US" dirty="0"/>
              <a:t>Take Home </a:t>
            </a:r>
            <a:r>
              <a:rPr lang="en-US" dirty="0" smtClean="0"/>
              <a:t>Message</a:t>
            </a:r>
            <a:endParaRPr lang="en-US" dirty="0"/>
          </a:p>
        </p:txBody>
      </p:sp>
      <p:sp>
        <p:nvSpPr>
          <p:cNvPr id="821251" name="Rectangle 3"/>
          <p:cNvSpPr>
            <a:spLocks noGrp="1" noChangeArrowheads="1"/>
          </p:cNvSpPr>
          <p:nvPr>
            <p:ph idx="1"/>
          </p:nvPr>
        </p:nvSpPr>
        <p:spPr/>
        <p:txBody>
          <a:bodyPr>
            <a:normAutofit fontScale="92500" lnSpcReduction="10000"/>
          </a:bodyPr>
          <a:lstStyle/>
          <a:p>
            <a:pPr>
              <a:lnSpc>
                <a:spcPct val="90000"/>
              </a:lnSpc>
              <a:defRPr/>
            </a:pPr>
            <a:r>
              <a:rPr lang="en-US" dirty="0"/>
              <a:t>Mining operations involve the movement of large quantities of materials</a:t>
            </a:r>
          </a:p>
          <a:p>
            <a:pPr eaLnBrk="1" hangingPunct="1">
              <a:lnSpc>
                <a:spcPct val="90000"/>
              </a:lnSpc>
              <a:defRPr/>
            </a:pPr>
            <a:r>
              <a:rPr lang="en-US" altLang="en-US" sz="2800" dirty="0" smtClean="0"/>
              <a:t>There </a:t>
            </a:r>
            <a:r>
              <a:rPr lang="en-US" altLang="en-US" sz="2800" dirty="0"/>
              <a:t>are many ways to prevent contamination from occurring and to control or remediate contamination once it happens</a:t>
            </a:r>
          </a:p>
          <a:p>
            <a:pPr eaLnBrk="1" hangingPunct="1">
              <a:lnSpc>
                <a:spcPct val="90000"/>
              </a:lnSpc>
              <a:buFont typeface="Wingdings" panose="05000000000000000000" pitchFamily="2" charset="2"/>
              <a:buNone/>
              <a:defRPr/>
            </a:pPr>
            <a:endParaRPr lang="en-US" altLang="en-US" sz="1400" dirty="0"/>
          </a:p>
          <a:p>
            <a:pPr eaLnBrk="1" hangingPunct="1">
              <a:lnSpc>
                <a:spcPct val="90000"/>
              </a:lnSpc>
              <a:defRPr/>
            </a:pPr>
            <a:r>
              <a:rPr lang="en-US" altLang="en-US" sz="2800" dirty="0"/>
              <a:t>Keys:</a:t>
            </a:r>
          </a:p>
          <a:p>
            <a:pPr lvl="1" eaLnBrk="1" hangingPunct="1">
              <a:lnSpc>
                <a:spcPct val="90000"/>
              </a:lnSpc>
              <a:defRPr/>
            </a:pPr>
            <a:r>
              <a:rPr lang="en-US" altLang="en-US" sz="2400" dirty="0"/>
              <a:t>Understand waste characteristics, water balance and environmental conditions and UNCERTAINTIES</a:t>
            </a:r>
          </a:p>
          <a:p>
            <a:pPr lvl="1" eaLnBrk="1" hangingPunct="1">
              <a:lnSpc>
                <a:spcPct val="90000"/>
              </a:lnSpc>
              <a:defRPr/>
            </a:pPr>
            <a:r>
              <a:rPr lang="en-US" altLang="en-US" sz="2400" dirty="0"/>
              <a:t>Minimize footprint and minimize contact with water</a:t>
            </a:r>
          </a:p>
          <a:p>
            <a:pPr lvl="1" eaLnBrk="1" hangingPunct="1">
              <a:lnSpc>
                <a:spcPct val="90000"/>
              </a:lnSpc>
              <a:defRPr/>
            </a:pPr>
            <a:r>
              <a:rPr lang="en-US" altLang="en-US" sz="2400" dirty="0"/>
              <a:t>Design for closure</a:t>
            </a:r>
          </a:p>
          <a:p>
            <a:pPr lvl="1" eaLnBrk="1" hangingPunct="1">
              <a:lnSpc>
                <a:spcPct val="90000"/>
              </a:lnSpc>
              <a:defRPr/>
            </a:pPr>
            <a:r>
              <a:rPr lang="en-US" altLang="en-US" sz="2400" dirty="0"/>
              <a:t>Appropriate monitoring and inspection</a:t>
            </a:r>
          </a:p>
          <a:p>
            <a:pPr lvl="1" eaLnBrk="1" hangingPunct="1">
              <a:lnSpc>
                <a:spcPct val="90000"/>
              </a:lnSpc>
              <a:defRPr/>
            </a:pPr>
            <a:r>
              <a:rPr lang="en-US" altLang="en-US" sz="2400" dirty="0"/>
              <a:t>Implementation, compliance and enforcement of environmental </a:t>
            </a:r>
            <a:r>
              <a:rPr lang="en-US" altLang="en-US" sz="2400" dirty="0" smtClean="0"/>
              <a:t>regulations</a:t>
            </a:r>
            <a:endParaRPr lang="en-US" altLang="en-US" sz="2400" dirty="0"/>
          </a:p>
        </p:txBody>
      </p:sp>
      <p:sp>
        <p:nvSpPr>
          <p:cNvPr id="6" name="Slide Number Placeholder 3"/>
          <p:cNvSpPr>
            <a:spLocks noGrp="1"/>
          </p:cNvSpPr>
          <p:nvPr>
            <p:ph type="sldNum" sz="quarter" idx="12"/>
          </p:nvPr>
        </p:nvSpPr>
        <p:spPr/>
        <p:txBody>
          <a:bodyPr vert="horz" lIns="91440" tIns="45720" rIns="91440" bIns="45720" rtlCol="0" anchor="ctr"/>
          <a:lstStyle/>
          <a:p>
            <a:fld id="{03C1282A-F972-4E8B-A533-61E07AB6FEF0}" type="slidenum">
              <a:rPr lang="en-US" altLang="en-US"/>
              <a:pPr/>
              <a:t>64</a:t>
            </a:fld>
            <a:endParaRPr lang="en-US" altLang="en-US" dirty="0"/>
          </a:p>
        </p:txBody>
      </p:sp>
      <p:sp>
        <p:nvSpPr>
          <p:cNvPr id="5" name="Slide Number Placeholder 5"/>
          <p:cNvSpPr txBox="1">
            <a:spLocks noGrp="1"/>
          </p:cNvSpPr>
          <p:nvPr/>
        </p:nvSpPr>
        <p:spPr bwMode="auto">
          <a:xfrm>
            <a:off x="6553200" y="6243638"/>
            <a:ext cx="2133600" cy="457200"/>
          </a:xfrm>
          <a:prstGeom prst="rect">
            <a:avLst/>
          </a:prstGeom>
          <a:noFill/>
          <a:ln>
            <a:miter lim="800000"/>
            <a:headEnd/>
            <a:tailEnd/>
          </a:ln>
        </p:spPr>
        <p:txBody>
          <a:bodyPr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defRPr/>
            </a:pPr>
            <a:endParaRPr lang="en-US" altLang="en-US" sz="12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nchorCtr="1"/>
          <a:lstStyle/>
          <a:p>
            <a:pPr eaLnBrk="1" hangingPunct="1">
              <a:defRPr/>
            </a:pPr>
            <a:r>
              <a:rPr lang="en-US" dirty="0"/>
              <a:t>Questions and Comments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676400"/>
            <a:ext cx="3276600" cy="3276600"/>
          </a:xfrm>
          <a:prstGeom prst="rect">
            <a:avLst/>
          </a:prstGeom>
        </p:spPr>
      </p:pic>
      <p:sp>
        <p:nvSpPr>
          <p:cNvPr id="3" name="Slide Number Placeholder 2"/>
          <p:cNvSpPr>
            <a:spLocks noGrp="1"/>
          </p:cNvSpPr>
          <p:nvPr>
            <p:ph type="sldNum" sz="quarter" idx="12"/>
          </p:nvPr>
        </p:nvSpPr>
        <p:spPr/>
        <p:txBody>
          <a:bodyPr/>
          <a:lstStyle/>
          <a:p>
            <a:fld id="{509462E9-625C-433A-BC7E-8CC30B94BA1D}" type="slidenum">
              <a:rPr lang="en-US" smtClean="0"/>
              <a:pPr/>
              <a:t>65</a:t>
            </a:fld>
            <a:endParaRPr lang="en-US" dirty="0"/>
          </a:p>
        </p:txBody>
      </p:sp>
      <p:sp>
        <p:nvSpPr>
          <p:cNvPr id="5" name="TextBox 4"/>
          <p:cNvSpPr txBox="1"/>
          <p:nvPr/>
        </p:nvSpPr>
        <p:spPr>
          <a:xfrm>
            <a:off x="5105400" y="1651000"/>
            <a:ext cx="3733800" cy="3046988"/>
          </a:xfrm>
          <a:prstGeom prst="rect">
            <a:avLst/>
          </a:prstGeom>
          <a:noFill/>
        </p:spPr>
        <p:txBody>
          <a:bodyPr wrap="square" rtlCol="0">
            <a:spAutoFit/>
          </a:bodyPr>
          <a:lstStyle/>
          <a:p>
            <a:r>
              <a:rPr lang="en-US" sz="2400" b="1" dirty="0">
                <a:solidFill>
                  <a:schemeClr val="tx2">
                    <a:lumMod val="50000"/>
                  </a:schemeClr>
                </a:solidFill>
              </a:rPr>
              <a:t>Next </a:t>
            </a:r>
            <a:r>
              <a:rPr lang="en-US" sz="2400" b="1" dirty="0" smtClean="0">
                <a:solidFill>
                  <a:schemeClr val="tx2">
                    <a:lumMod val="50000"/>
                  </a:schemeClr>
                </a:solidFill>
              </a:rPr>
              <a:t>Webinar </a:t>
            </a:r>
            <a:r>
              <a:rPr lang="en-US" sz="2400" b="1" dirty="0">
                <a:solidFill>
                  <a:schemeClr val="tx2">
                    <a:lumMod val="50000"/>
                  </a:schemeClr>
                </a:solidFill>
              </a:rPr>
              <a:t>on NEPA and Mining 101:</a:t>
            </a:r>
          </a:p>
          <a:p>
            <a:endParaRPr lang="en-US" sz="2400" dirty="0">
              <a:solidFill>
                <a:schemeClr val="tx2">
                  <a:lumMod val="75000"/>
                </a:schemeClr>
              </a:solidFill>
            </a:endParaRPr>
          </a:p>
          <a:p>
            <a:r>
              <a:rPr lang="en-US" sz="2400" dirty="0">
                <a:solidFill>
                  <a:schemeClr val="tx2">
                    <a:lumMod val="75000"/>
                  </a:schemeClr>
                </a:solidFill>
              </a:rPr>
              <a:t>      </a:t>
            </a:r>
            <a:r>
              <a:rPr lang="en-US" sz="2400" b="1" dirty="0">
                <a:solidFill>
                  <a:schemeClr val="tx2">
                    <a:lumMod val="75000"/>
                  </a:schemeClr>
                </a:solidFill>
              </a:rPr>
              <a:t>June 8</a:t>
            </a:r>
            <a:r>
              <a:rPr lang="en-US" sz="2400" b="1" baseline="30000" dirty="0">
                <a:solidFill>
                  <a:schemeClr val="tx2">
                    <a:lumMod val="75000"/>
                  </a:schemeClr>
                </a:solidFill>
              </a:rPr>
              <a:t>th</a:t>
            </a:r>
            <a:endParaRPr lang="en-US" sz="2400" b="1" dirty="0">
              <a:solidFill>
                <a:schemeClr val="tx2">
                  <a:lumMod val="75000"/>
                </a:schemeClr>
              </a:solidFill>
            </a:endParaRPr>
          </a:p>
          <a:p>
            <a:r>
              <a:rPr lang="en-US" sz="2400" b="1" dirty="0">
                <a:solidFill>
                  <a:schemeClr val="tx2">
                    <a:lumMod val="75000"/>
                  </a:schemeClr>
                </a:solidFill>
              </a:rPr>
              <a:t>Part 3- </a:t>
            </a:r>
            <a:r>
              <a:rPr lang="en-US" sz="2400" dirty="0">
                <a:solidFill>
                  <a:schemeClr val="tx2">
                    <a:lumMod val="75000"/>
                  </a:schemeClr>
                </a:solidFill>
              </a:rPr>
              <a:t>The Regulatory Process and How </a:t>
            </a:r>
            <a:r>
              <a:rPr lang="en-US" sz="2400" dirty="0" smtClean="0">
                <a:solidFill>
                  <a:schemeClr val="tx2">
                    <a:lumMod val="75000"/>
                  </a:schemeClr>
                </a:solidFill>
              </a:rPr>
              <a:t>the Public and Tribes </a:t>
            </a:r>
            <a:r>
              <a:rPr lang="en-US" sz="2400" dirty="0">
                <a:solidFill>
                  <a:schemeClr val="tx2">
                    <a:lumMod val="75000"/>
                  </a:schemeClr>
                </a:solidFill>
              </a:rPr>
              <a:t>can Engage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Tailings and Disposal Methods</a:t>
            </a:r>
          </a:p>
        </p:txBody>
      </p:sp>
      <p:sp>
        <p:nvSpPr>
          <p:cNvPr id="152579" name="Rectangle 3"/>
          <p:cNvSpPr>
            <a:spLocks noGrp="1" noChangeArrowheads="1"/>
          </p:cNvSpPr>
          <p:nvPr>
            <p:ph idx="1"/>
          </p:nvPr>
        </p:nvSpPr>
        <p:spPr/>
        <p:txBody>
          <a:bodyPr/>
          <a:lstStyle/>
          <a:p>
            <a:pPr eaLnBrk="1" hangingPunct="1">
              <a:defRPr/>
            </a:pPr>
            <a:r>
              <a:rPr lang="en-US" sz="2800" dirty="0"/>
              <a:t>Tailings: the ground-up remains of mineral processing</a:t>
            </a:r>
          </a:p>
          <a:p>
            <a:pPr lvl="1" eaLnBrk="1" hangingPunct="1">
              <a:defRPr/>
            </a:pPr>
            <a:r>
              <a:rPr lang="en-US" sz="2400" dirty="0"/>
              <a:t>85% – 95</a:t>
            </a:r>
            <a:r>
              <a:rPr lang="en-US" sz="2400" baseline="30000" dirty="0"/>
              <a:t>+</a:t>
            </a:r>
            <a:r>
              <a:rPr lang="en-US" sz="2400" dirty="0"/>
              <a:t>% of ore milled ends up as tailings</a:t>
            </a:r>
          </a:p>
          <a:p>
            <a:pPr lvl="1" eaLnBrk="1" hangingPunct="1">
              <a:defRPr/>
            </a:pPr>
            <a:r>
              <a:rPr lang="en-US" sz="2400" dirty="0"/>
              <a:t>Contain water and chemicals from processing</a:t>
            </a:r>
          </a:p>
          <a:p>
            <a:pPr lvl="1" eaLnBrk="1" hangingPunct="1">
              <a:buFont typeface="Wingdings" panose="05000000000000000000" pitchFamily="2" charset="2"/>
              <a:buNone/>
              <a:defRPr/>
            </a:pPr>
            <a:endParaRPr lang="en-US" sz="2400" dirty="0"/>
          </a:p>
          <a:p>
            <a:pPr eaLnBrk="1" hangingPunct="1">
              <a:defRPr/>
            </a:pPr>
            <a:r>
              <a:rPr lang="en-US" sz="2800" dirty="0"/>
              <a:t>Tailings disposal methods</a:t>
            </a:r>
          </a:p>
          <a:p>
            <a:pPr lvl="1" eaLnBrk="1" hangingPunct="1">
              <a:defRPr/>
            </a:pPr>
            <a:r>
              <a:rPr lang="en-US" sz="2400" dirty="0"/>
              <a:t>Tailings impoundments</a:t>
            </a:r>
          </a:p>
          <a:p>
            <a:pPr lvl="1" eaLnBrk="1" hangingPunct="1">
              <a:defRPr/>
            </a:pPr>
            <a:r>
              <a:rPr lang="en-US" sz="2400" dirty="0"/>
              <a:t>Paste tailings impoundments</a:t>
            </a:r>
          </a:p>
          <a:p>
            <a:pPr lvl="1" eaLnBrk="1" hangingPunct="1">
              <a:defRPr/>
            </a:pPr>
            <a:r>
              <a:rPr lang="en-US" sz="2400" dirty="0"/>
              <a:t>Dry stack tailings</a:t>
            </a:r>
          </a:p>
          <a:p>
            <a:pPr lvl="1" eaLnBrk="1" hangingPunct="1">
              <a:defRPr/>
            </a:pPr>
            <a:r>
              <a:rPr lang="en-US" sz="2400" dirty="0"/>
              <a:t>Disposal in lakes (since 2009)</a:t>
            </a:r>
          </a:p>
        </p:txBody>
      </p:sp>
      <p:sp>
        <p:nvSpPr>
          <p:cNvPr id="4" name="Slide Number Placeholder 5"/>
          <p:cNvSpPr>
            <a:spLocks noGrp="1"/>
          </p:cNvSpPr>
          <p:nvPr>
            <p:ph type="sldNum" sz="quarter" idx="12"/>
          </p:nvPr>
        </p:nvSpPr>
        <p:spPr/>
        <p:txBody>
          <a:bodyPr vert="horz" lIns="91440" tIns="45720" rIns="91440" bIns="45720" rtlCol="0" anchor="ctr"/>
          <a:lstStyle/>
          <a:p>
            <a:fld id="{23D3B559-3000-4C25-AE99-D51FE2CE53F9}" type="slidenum">
              <a:rPr lang="en-US" altLang="en-US"/>
              <a:pPr/>
              <a:t>7</a:t>
            </a:fld>
            <a:endParaRPr lang="en-US"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a:bodyPr>
          <a:lstStyle/>
          <a:p>
            <a:pPr eaLnBrk="1" hangingPunct="1">
              <a:defRPr/>
            </a:pPr>
            <a:r>
              <a:rPr lang="en-US" sz="4000" dirty="0"/>
              <a:t>Tailings Impoundments</a:t>
            </a:r>
          </a:p>
        </p:txBody>
      </p:sp>
      <p:sp>
        <p:nvSpPr>
          <p:cNvPr id="7" name="Slide Number Placeholder 5"/>
          <p:cNvSpPr>
            <a:spLocks noGrp="1"/>
          </p:cNvSpPr>
          <p:nvPr>
            <p:ph type="sldNum" sz="quarter" idx="12"/>
          </p:nvPr>
        </p:nvSpPr>
        <p:spPr/>
        <p:txBody>
          <a:bodyPr vert="horz" lIns="91440" tIns="45720" rIns="91440" bIns="45720" rtlCol="0" anchor="ctr"/>
          <a:lstStyle/>
          <a:p>
            <a:fld id="{D5002FC8-1121-4771-B56A-A046B43B6401}" type="slidenum">
              <a:rPr lang="en-US" altLang="en-US"/>
              <a:pPr/>
              <a:t>8</a:t>
            </a:fld>
            <a:endParaRPr lang="en-US" altLang="en-US" dirty="0"/>
          </a:p>
        </p:txBody>
      </p:sp>
      <p:sp>
        <p:nvSpPr>
          <p:cNvPr id="155656" name="Rectangle 8"/>
          <p:cNvSpPr>
            <a:spLocks noGrp="1" noChangeArrowheads="1"/>
          </p:cNvSpPr>
          <p:nvPr>
            <p:ph type="body" idx="4294967295"/>
          </p:nvPr>
        </p:nvSpPr>
        <p:spPr>
          <a:xfrm>
            <a:off x="1460090" y="1503022"/>
            <a:ext cx="3035709" cy="3678578"/>
          </a:xfrm>
        </p:spPr>
        <p:txBody>
          <a:bodyPr>
            <a:normAutofit/>
          </a:bodyPr>
          <a:lstStyle/>
          <a:p>
            <a:pPr eaLnBrk="1" hangingPunct="1">
              <a:lnSpc>
                <a:spcPct val="90000"/>
              </a:lnSpc>
              <a:defRPr/>
            </a:pPr>
            <a:r>
              <a:rPr lang="en-US" altLang="en-US" sz="2800" dirty="0"/>
              <a:t>Built across stream valleys or in uplands</a:t>
            </a:r>
          </a:p>
          <a:p>
            <a:pPr eaLnBrk="1" hangingPunct="1">
              <a:lnSpc>
                <a:spcPct val="90000"/>
              </a:lnSpc>
              <a:defRPr/>
            </a:pPr>
            <a:r>
              <a:rPr lang="en-US" altLang="en-US" sz="2800" dirty="0"/>
              <a:t>Dams can be hundreds of feet tall</a:t>
            </a:r>
          </a:p>
        </p:txBody>
      </p:sp>
      <p:pic>
        <p:nvPicPr>
          <p:cNvPr id="27654" name="Picture 3" descr="IMG_01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799" y="1468360"/>
            <a:ext cx="4572001" cy="344328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5"/>
          <p:cNvSpPr>
            <a:spLocks noChangeArrowheads="1"/>
          </p:cNvSpPr>
          <p:nvPr/>
        </p:nvSpPr>
        <p:spPr bwMode="auto">
          <a:xfrm>
            <a:off x="5334000" y="4302048"/>
            <a:ext cx="3733800" cy="609600"/>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Red Dog Mine, Alaska</a:t>
            </a:r>
          </a:p>
        </p:txBody>
      </p:sp>
      <p:pic>
        <p:nvPicPr>
          <p:cNvPr id="27653" name="Picture 3" descr="Picture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60090" y="5297406"/>
            <a:ext cx="6934200" cy="1484394"/>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algn="ctr" eaLnBrk="1" hangingPunct="1">
              <a:defRPr/>
            </a:pPr>
            <a:r>
              <a:rPr lang="en-US" sz="4000" dirty="0"/>
              <a:t>Tailings Impoundments</a:t>
            </a:r>
          </a:p>
        </p:txBody>
      </p:sp>
      <p:sp>
        <p:nvSpPr>
          <p:cNvPr id="6" name="Slide Number Placeholder 4"/>
          <p:cNvSpPr>
            <a:spLocks noGrp="1"/>
          </p:cNvSpPr>
          <p:nvPr>
            <p:ph type="sldNum" sz="quarter" idx="12"/>
          </p:nvPr>
        </p:nvSpPr>
        <p:spPr/>
        <p:txBody>
          <a:bodyPr vert="horz" lIns="91440" tIns="45720" rIns="91440" bIns="45720" rtlCol="0" anchor="ctr"/>
          <a:lstStyle/>
          <a:p>
            <a:fld id="{914D2C81-47D9-4B25-AEFE-0C0DD565645C}" type="slidenum">
              <a:rPr lang="en-US" altLang="en-US"/>
              <a:pPr/>
              <a:t>9</a:t>
            </a:fld>
            <a:endParaRPr lang="en-US" altLang="en-US"/>
          </a:p>
        </p:txBody>
      </p:sp>
      <p:pic>
        <p:nvPicPr>
          <p:cNvPr id="28676" name="Picture 3" descr="IMG_17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7227" y="1454150"/>
            <a:ext cx="4874953" cy="365760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thompsoncre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1454150"/>
            <a:ext cx="2898659" cy="438745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5"/>
          <p:cNvSpPr>
            <a:spLocks noChangeArrowheads="1"/>
          </p:cNvSpPr>
          <p:nvPr/>
        </p:nvSpPr>
        <p:spPr bwMode="auto">
          <a:xfrm>
            <a:off x="4237227" y="1454150"/>
            <a:ext cx="4874953" cy="531813"/>
          </a:xfrm>
          <a:prstGeom prst="rect">
            <a:avLst/>
          </a:prstGeom>
          <a:solidFill>
            <a:srgbClr val="A6A6A6"/>
          </a:solidFill>
          <a:ln w="9525">
            <a:noFill/>
            <a:miter lim="800000"/>
            <a:headEnd/>
            <a:tailEnd/>
          </a:ln>
        </p:spPr>
        <p:txBody>
          <a:bodyPr wrap="none" anchor="ctr"/>
          <a:lstStyle/>
          <a:p>
            <a:pPr algn="ctr"/>
            <a:r>
              <a:rPr lang="en-US" altLang="en-US" sz="2800" dirty="0">
                <a:solidFill>
                  <a:schemeClr val="tx2"/>
                </a:solidFill>
              </a:rPr>
              <a:t>Thompson Creek Mine, Idaho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F0859FF-7B70-4582-BE39-88598422FA22}">
  <ds:schemaRefs>
    <ds:schemaRef ds:uri="ESRI.ArcGIS.Mapping.OfficeIntegration.PowerPointInfo"/>
  </ds:schemaRefs>
</ds:datastoreItem>
</file>

<file path=customXml/itemProps10.xml><?xml version="1.0" encoding="utf-8"?>
<ds:datastoreItem xmlns:ds="http://schemas.openxmlformats.org/officeDocument/2006/customXml" ds:itemID="{79CB388B-2A14-4BCF-99CB-22491E146D9F}">
  <ds:schemaRefs>
    <ds:schemaRef ds:uri="ESRI.ArcGIS.Mapping.OfficeIntegration.PowerPointInfo"/>
  </ds:schemaRefs>
</ds:datastoreItem>
</file>

<file path=customXml/itemProps11.xml><?xml version="1.0" encoding="utf-8"?>
<ds:datastoreItem xmlns:ds="http://schemas.openxmlformats.org/officeDocument/2006/customXml" ds:itemID="{2F1B0BCD-EB63-4E84-88F9-6F18DD68FFF2}">
  <ds:schemaRefs>
    <ds:schemaRef ds:uri="ESRI.ArcGIS.Mapping.OfficeIntegration.PowerPointInfo"/>
  </ds:schemaRefs>
</ds:datastoreItem>
</file>

<file path=customXml/itemProps12.xml><?xml version="1.0" encoding="utf-8"?>
<ds:datastoreItem xmlns:ds="http://schemas.openxmlformats.org/officeDocument/2006/customXml" ds:itemID="{9FA21FD1-DCED-469C-9127-8FD97370CA84}">
  <ds:schemaRefs>
    <ds:schemaRef ds:uri="ESRI.ArcGIS.Mapping.OfficeIntegration.PowerPointInfo"/>
  </ds:schemaRefs>
</ds:datastoreItem>
</file>

<file path=customXml/itemProps13.xml><?xml version="1.0" encoding="utf-8"?>
<ds:datastoreItem xmlns:ds="http://schemas.openxmlformats.org/officeDocument/2006/customXml" ds:itemID="{B3D564AD-BE29-4DAB-B199-BF3033A2A3AB}">
  <ds:schemaRefs>
    <ds:schemaRef ds:uri="ESRI.ArcGIS.Mapping.OfficeIntegration.PowerPointInfo"/>
  </ds:schemaRefs>
</ds:datastoreItem>
</file>

<file path=customXml/itemProps14.xml><?xml version="1.0" encoding="utf-8"?>
<ds:datastoreItem xmlns:ds="http://schemas.openxmlformats.org/officeDocument/2006/customXml" ds:itemID="{E7975461-ED80-4023-9F82-1D8893E2ED43}">
  <ds:schemaRefs>
    <ds:schemaRef ds:uri="ESRI.ArcGIS.Mapping.OfficeIntegration.PowerPointInfo"/>
  </ds:schemaRefs>
</ds:datastoreItem>
</file>

<file path=customXml/itemProps15.xml><?xml version="1.0" encoding="utf-8"?>
<ds:datastoreItem xmlns:ds="http://schemas.openxmlformats.org/officeDocument/2006/customXml" ds:itemID="{BB5F5914-EFE9-41E8-96F5-C292147185D6}">
  <ds:schemaRefs>
    <ds:schemaRef ds:uri="ESRI.ArcGIS.Mapping.OfficeIntegration.PowerPointInfo"/>
  </ds:schemaRefs>
</ds:datastoreItem>
</file>

<file path=customXml/itemProps16.xml><?xml version="1.0" encoding="utf-8"?>
<ds:datastoreItem xmlns:ds="http://schemas.openxmlformats.org/officeDocument/2006/customXml" ds:itemID="{A3B0A352-F5C4-4322-A859-496B027D4849}">
  <ds:schemaRefs>
    <ds:schemaRef ds:uri="ESRI.ArcGIS.Mapping.OfficeIntegration.PowerPointInfo"/>
  </ds:schemaRefs>
</ds:datastoreItem>
</file>

<file path=customXml/itemProps17.xml><?xml version="1.0" encoding="utf-8"?>
<ds:datastoreItem xmlns:ds="http://schemas.openxmlformats.org/officeDocument/2006/customXml" ds:itemID="{452154DE-FD8E-4E10-90BD-F36775D0C697}">
  <ds:schemaRefs>
    <ds:schemaRef ds:uri="ESRI.ArcGIS.Mapping.OfficeIntegration.PowerPointInfo"/>
  </ds:schemaRefs>
</ds:datastoreItem>
</file>

<file path=customXml/itemProps18.xml><?xml version="1.0" encoding="utf-8"?>
<ds:datastoreItem xmlns:ds="http://schemas.openxmlformats.org/officeDocument/2006/customXml" ds:itemID="{DC67490D-90D1-4421-BE4E-BAF0587371E2}">
  <ds:schemaRefs>
    <ds:schemaRef ds:uri="ESRI.ArcGIS.Mapping.OfficeIntegration.PowerPointInfo"/>
  </ds:schemaRefs>
</ds:datastoreItem>
</file>

<file path=customXml/itemProps19.xml><?xml version="1.0" encoding="utf-8"?>
<ds:datastoreItem xmlns:ds="http://schemas.openxmlformats.org/officeDocument/2006/customXml" ds:itemID="{0910CC09-4331-436D-9F11-129CD1390B88}">
  <ds:schemaRefs>
    <ds:schemaRef ds:uri="ESRI.ArcGIS.Mapping.OfficeIntegration.PowerPointInfo"/>
  </ds:schemaRefs>
</ds:datastoreItem>
</file>

<file path=customXml/itemProps2.xml><?xml version="1.0" encoding="utf-8"?>
<ds:datastoreItem xmlns:ds="http://schemas.openxmlformats.org/officeDocument/2006/customXml" ds:itemID="{EEE18931-E5E7-4117-9456-A31DB1F85063}">
  <ds:schemaRefs>
    <ds:schemaRef ds:uri="ESRI.ArcGIS.Mapping.OfficeIntegration.PowerPointInfo"/>
  </ds:schemaRefs>
</ds:datastoreItem>
</file>

<file path=customXml/itemProps20.xml><?xml version="1.0" encoding="utf-8"?>
<ds:datastoreItem xmlns:ds="http://schemas.openxmlformats.org/officeDocument/2006/customXml" ds:itemID="{965D72E8-D806-4EAF-80DC-879E83373E68}">
  <ds:schemaRefs>
    <ds:schemaRef ds:uri="ESRI.ArcGIS.Mapping.OfficeIntegration.PowerPointInfo"/>
  </ds:schemaRefs>
</ds:datastoreItem>
</file>

<file path=customXml/itemProps21.xml><?xml version="1.0" encoding="utf-8"?>
<ds:datastoreItem xmlns:ds="http://schemas.openxmlformats.org/officeDocument/2006/customXml" ds:itemID="{7A462E90-ED29-4D11-9BE1-B1E8595F5DA9}">
  <ds:schemaRefs>
    <ds:schemaRef ds:uri="ESRI.ArcGIS.Mapping.OfficeIntegration.PowerPointInfo"/>
  </ds:schemaRefs>
</ds:datastoreItem>
</file>

<file path=customXml/itemProps22.xml><?xml version="1.0" encoding="utf-8"?>
<ds:datastoreItem xmlns:ds="http://schemas.openxmlformats.org/officeDocument/2006/customXml" ds:itemID="{0056583F-F385-48DB-8089-097A674AA1AE}">
  <ds:schemaRefs>
    <ds:schemaRef ds:uri="ESRI.ArcGIS.Mapping.OfficeIntegration.PowerPointInfo"/>
  </ds:schemaRefs>
</ds:datastoreItem>
</file>

<file path=customXml/itemProps23.xml><?xml version="1.0" encoding="utf-8"?>
<ds:datastoreItem xmlns:ds="http://schemas.openxmlformats.org/officeDocument/2006/customXml" ds:itemID="{93006C70-0609-41ED-8A01-36416C1E65CE}">
  <ds:schemaRefs>
    <ds:schemaRef ds:uri="ESRI.ArcGIS.Mapping.OfficeIntegration.PowerPointInfo"/>
  </ds:schemaRefs>
</ds:datastoreItem>
</file>

<file path=customXml/itemProps24.xml><?xml version="1.0" encoding="utf-8"?>
<ds:datastoreItem xmlns:ds="http://schemas.openxmlformats.org/officeDocument/2006/customXml" ds:itemID="{59D843B4-EA9F-4553-BC31-C83DD60461B2}">
  <ds:schemaRefs>
    <ds:schemaRef ds:uri="ESRI.ArcGIS.Mapping.OfficeIntegration.PowerPointInfo"/>
  </ds:schemaRefs>
</ds:datastoreItem>
</file>

<file path=customXml/itemProps25.xml><?xml version="1.0" encoding="utf-8"?>
<ds:datastoreItem xmlns:ds="http://schemas.openxmlformats.org/officeDocument/2006/customXml" ds:itemID="{18195649-0DFB-478B-BAD8-B79653A12C8C}">
  <ds:schemaRefs>
    <ds:schemaRef ds:uri="ESRI.ArcGIS.Mapping.OfficeIntegration.PowerPointInfo"/>
  </ds:schemaRefs>
</ds:datastoreItem>
</file>

<file path=customXml/itemProps26.xml><?xml version="1.0" encoding="utf-8"?>
<ds:datastoreItem xmlns:ds="http://schemas.openxmlformats.org/officeDocument/2006/customXml" ds:itemID="{2D86ADE1-04A2-4B7B-9014-F92AD380CBE2}">
  <ds:schemaRefs>
    <ds:schemaRef ds:uri="ESRI.ArcGIS.Mapping.OfficeIntegration.PowerPointInfo"/>
  </ds:schemaRefs>
</ds:datastoreItem>
</file>

<file path=customXml/itemProps27.xml><?xml version="1.0" encoding="utf-8"?>
<ds:datastoreItem xmlns:ds="http://schemas.openxmlformats.org/officeDocument/2006/customXml" ds:itemID="{3564C585-067E-406A-9101-04DDE6467D27}">
  <ds:schemaRefs>
    <ds:schemaRef ds:uri="ESRI.ArcGIS.Mapping.OfficeIntegration.PowerPointInfo"/>
  </ds:schemaRefs>
</ds:datastoreItem>
</file>

<file path=customXml/itemProps28.xml><?xml version="1.0" encoding="utf-8"?>
<ds:datastoreItem xmlns:ds="http://schemas.openxmlformats.org/officeDocument/2006/customXml" ds:itemID="{DDFD30CF-7ECD-4914-9C3D-3290DF2A8E59}">
  <ds:schemaRefs>
    <ds:schemaRef ds:uri="ESRI.ArcGIS.Mapping.OfficeIntegration.PowerPointInfo"/>
  </ds:schemaRefs>
</ds:datastoreItem>
</file>

<file path=customXml/itemProps29.xml><?xml version="1.0" encoding="utf-8"?>
<ds:datastoreItem xmlns:ds="http://schemas.openxmlformats.org/officeDocument/2006/customXml" ds:itemID="{507E117B-7DF3-481B-9314-BB445D317706}">
  <ds:schemaRefs>
    <ds:schemaRef ds:uri="ESRI.ArcGIS.Mapping.OfficeIntegration.PowerPointInfo"/>
  </ds:schemaRefs>
</ds:datastoreItem>
</file>

<file path=customXml/itemProps3.xml><?xml version="1.0" encoding="utf-8"?>
<ds:datastoreItem xmlns:ds="http://schemas.openxmlformats.org/officeDocument/2006/customXml" ds:itemID="{5CF6DD39-B17B-43C8-9138-83BBF667A408}">
  <ds:schemaRefs>
    <ds:schemaRef ds:uri="ESRI.ArcGIS.Mapping.OfficeIntegration.PowerPointInfo"/>
  </ds:schemaRefs>
</ds:datastoreItem>
</file>

<file path=customXml/itemProps30.xml><?xml version="1.0" encoding="utf-8"?>
<ds:datastoreItem xmlns:ds="http://schemas.openxmlformats.org/officeDocument/2006/customXml" ds:itemID="{51B6DCE2-C5BE-43A4-A82F-E3E3290ED579}">
  <ds:schemaRefs>
    <ds:schemaRef ds:uri="ESRI.ArcGIS.Mapping.OfficeIntegration.PowerPointInfo"/>
  </ds:schemaRefs>
</ds:datastoreItem>
</file>

<file path=customXml/itemProps31.xml><?xml version="1.0" encoding="utf-8"?>
<ds:datastoreItem xmlns:ds="http://schemas.openxmlformats.org/officeDocument/2006/customXml" ds:itemID="{632E138A-7133-492E-BC13-15FCC1E9EBEE}">
  <ds:schemaRefs>
    <ds:schemaRef ds:uri="ESRI.ArcGIS.Mapping.OfficeIntegration.PowerPointInfo"/>
  </ds:schemaRefs>
</ds:datastoreItem>
</file>

<file path=customXml/itemProps32.xml><?xml version="1.0" encoding="utf-8"?>
<ds:datastoreItem xmlns:ds="http://schemas.openxmlformats.org/officeDocument/2006/customXml" ds:itemID="{7FDEAE26-9C8F-499B-84CD-AFC2D47A3D3A}">
  <ds:schemaRefs>
    <ds:schemaRef ds:uri="ESRI.ArcGIS.Mapping.OfficeIntegration.PowerPointInfo"/>
  </ds:schemaRefs>
</ds:datastoreItem>
</file>

<file path=customXml/itemProps33.xml><?xml version="1.0" encoding="utf-8"?>
<ds:datastoreItem xmlns:ds="http://schemas.openxmlformats.org/officeDocument/2006/customXml" ds:itemID="{AF24E4B9-DA8D-430C-9270-854406F61C03}">
  <ds:schemaRefs>
    <ds:schemaRef ds:uri="ESRI.ArcGIS.Mapping.OfficeIntegration.PowerPointInfo"/>
  </ds:schemaRefs>
</ds:datastoreItem>
</file>

<file path=customXml/itemProps34.xml><?xml version="1.0" encoding="utf-8"?>
<ds:datastoreItem xmlns:ds="http://schemas.openxmlformats.org/officeDocument/2006/customXml" ds:itemID="{DEB5BFDA-AFDE-4B61-85B8-4F42A1882138}">
  <ds:schemaRefs>
    <ds:schemaRef ds:uri="ESRI.ArcGIS.Mapping.OfficeIntegration.PowerPointInfo"/>
  </ds:schemaRefs>
</ds:datastoreItem>
</file>

<file path=customXml/itemProps35.xml><?xml version="1.0" encoding="utf-8"?>
<ds:datastoreItem xmlns:ds="http://schemas.openxmlformats.org/officeDocument/2006/customXml" ds:itemID="{5E447E95-0671-4C79-8916-CC2BCA4A6A54}">
  <ds:schemaRefs>
    <ds:schemaRef ds:uri="ESRI.ArcGIS.Mapping.OfficeIntegration.PowerPointInfo"/>
  </ds:schemaRefs>
</ds:datastoreItem>
</file>

<file path=customXml/itemProps36.xml><?xml version="1.0" encoding="utf-8"?>
<ds:datastoreItem xmlns:ds="http://schemas.openxmlformats.org/officeDocument/2006/customXml" ds:itemID="{4F77D04B-22AD-4491-9AB8-76A8FC7D38C4}">
  <ds:schemaRefs>
    <ds:schemaRef ds:uri="ESRI.ArcGIS.Mapping.OfficeIntegration.PowerPointInfo"/>
  </ds:schemaRefs>
</ds:datastoreItem>
</file>

<file path=customXml/itemProps37.xml><?xml version="1.0" encoding="utf-8"?>
<ds:datastoreItem xmlns:ds="http://schemas.openxmlformats.org/officeDocument/2006/customXml" ds:itemID="{0A8924DC-742A-4A31-9744-AC1FD6B89923}">
  <ds:schemaRefs>
    <ds:schemaRef ds:uri="ESRI.ArcGIS.Mapping.OfficeIntegration.PowerPointInfo"/>
  </ds:schemaRefs>
</ds:datastoreItem>
</file>

<file path=customXml/itemProps38.xml><?xml version="1.0" encoding="utf-8"?>
<ds:datastoreItem xmlns:ds="http://schemas.openxmlformats.org/officeDocument/2006/customXml" ds:itemID="{B0E28F8A-BB00-4E8E-9A86-B43BC4506DB4}">
  <ds:schemaRefs>
    <ds:schemaRef ds:uri="ESRI.ArcGIS.Mapping.OfficeIntegration.PowerPointInfo"/>
  </ds:schemaRefs>
</ds:datastoreItem>
</file>

<file path=customXml/itemProps39.xml><?xml version="1.0" encoding="utf-8"?>
<ds:datastoreItem xmlns:ds="http://schemas.openxmlformats.org/officeDocument/2006/customXml" ds:itemID="{E7F8601D-2203-43C8-9A65-0994DC37DC61}">
  <ds:schemaRefs>
    <ds:schemaRef ds:uri="ESRI.ArcGIS.Mapping.OfficeIntegration.PowerPointInfo"/>
  </ds:schemaRefs>
</ds:datastoreItem>
</file>

<file path=customXml/itemProps4.xml><?xml version="1.0" encoding="utf-8"?>
<ds:datastoreItem xmlns:ds="http://schemas.openxmlformats.org/officeDocument/2006/customXml" ds:itemID="{67386B26-5BDA-43A7-9575-3D8084805109}">
  <ds:schemaRefs>
    <ds:schemaRef ds:uri="ESRI.ArcGIS.Mapping.OfficeIntegration.PowerPointInfo"/>
  </ds:schemaRefs>
</ds:datastoreItem>
</file>

<file path=customXml/itemProps40.xml><?xml version="1.0" encoding="utf-8"?>
<ds:datastoreItem xmlns:ds="http://schemas.openxmlformats.org/officeDocument/2006/customXml" ds:itemID="{D92A6455-7F73-425D-A97B-F500C51CC8DD}">
  <ds:schemaRefs>
    <ds:schemaRef ds:uri="ESRI.ArcGIS.Mapping.OfficeIntegration.PowerPointInfo"/>
  </ds:schemaRefs>
</ds:datastoreItem>
</file>

<file path=customXml/itemProps41.xml><?xml version="1.0" encoding="utf-8"?>
<ds:datastoreItem xmlns:ds="http://schemas.openxmlformats.org/officeDocument/2006/customXml" ds:itemID="{8EB39450-835A-4ED1-89EC-6942839B52CE}">
  <ds:schemaRefs>
    <ds:schemaRef ds:uri="ESRI.ArcGIS.Mapping.OfficeIntegration.PowerPointInfo"/>
  </ds:schemaRefs>
</ds:datastoreItem>
</file>

<file path=customXml/itemProps42.xml><?xml version="1.0" encoding="utf-8"?>
<ds:datastoreItem xmlns:ds="http://schemas.openxmlformats.org/officeDocument/2006/customXml" ds:itemID="{9DDD3A98-91E8-42A5-B2E0-A1F8FED61A6A}">
  <ds:schemaRefs>
    <ds:schemaRef ds:uri="ESRI.ArcGIS.Mapping.OfficeIntegration.PowerPointInfo"/>
  </ds:schemaRefs>
</ds:datastoreItem>
</file>

<file path=customXml/itemProps43.xml><?xml version="1.0" encoding="utf-8"?>
<ds:datastoreItem xmlns:ds="http://schemas.openxmlformats.org/officeDocument/2006/customXml" ds:itemID="{A5FB6655-3477-4F72-8ADD-11067387AD83}">
  <ds:schemaRefs>
    <ds:schemaRef ds:uri="ESRI.ArcGIS.Mapping.OfficeIntegration.PowerPointInfo"/>
  </ds:schemaRefs>
</ds:datastoreItem>
</file>

<file path=customXml/itemProps44.xml><?xml version="1.0" encoding="utf-8"?>
<ds:datastoreItem xmlns:ds="http://schemas.openxmlformats.org/officeDocument/2006/customXml" ds:itemID="{235D1DA4-7411-4A40-B1A2-3105AB1ED10E}">
  <ds:schemaRefs>
    <ds:schemaRef ds:uri="ESRI.ArcGIS.Mapping.OfficeIntegration.PowerPointInfo"/>
  </ds:schemaRefs>
</ds:datastoreItem>
</file>

<file path=customXml/itemProps45.xml><?xml version="1.0" encoding="utf-8"?>
<ds:datastoreItem xmlns:ds="http://schemas.openxmlformats.org/officeDocument/2006/customXml" ds:itemID="{6D4ECD4E-1460-4A53-ABB0-1B0CA46FB152}">
  <ds:schemaRefs>
    <ds:schemaRef ds:uri="ESRI.ArcGIS.Mapping.OfficeIntegration.PowerPointInfo"/>
  </ds:schemaRefs>
</ds:datastoreItem>
</file>

<file path=customXml/itemProps46.xml><?xml version="1.0" encoding="utf-8"?>
<ds:datastoreItem xmlns:ds="http://schemas.openxmlformats.org/officeDocument/2006/customXml" ds:itemID="{AB684420-DD70-4126-A110-A282F5F79F81}">
  <ds:schemaRefs>
    <ds:schemaRef ds:uri="ESRI.ArcGIS.Mapping.OfficeIntegration.PowerPointInfo"/>
  </ds:schemaRefs>
</ds:datastoreItem>
</file>

<file path=customXml/itemProps47.xml><?xml version="1.0" encoding="utf-8"?>
<ds:datastoreItem xmlns:ds="http://schemas.openxmlformats.org/officeDocument/2006/customXml" ds:itemID="{4C94E5A3-2EF5-4F0C-9F17-F065B50860EB}">
  <ds:schemaRefs>
    <ds:schemaRef ds:uri="ESRI.ArcGIS.Mapping.OfficeIntegration.PowerPointInfo"/>
  </ds:schemaRefs>
</ds:datastoreItem>
</file>

<file path=customXml/itemProps48.xml><?xml version="1.0" encoding="utf-8"?>
<ds:datastoreItem xmlns:ds="http://schemas.openxmlformats.org/officeDocument/2006/customXml" ds:itemID="{A147BFC7-2A34-4CEE-9D3E-CE4CC3640141}">
  <ds:schemaRefs>
    <ds:schemaRef ds:uri="ESRI.ArcGIS.Mapping.OfficeIntegration.PowerPointInfo"/>
  </ds:schemaRefs>
</ds:datastoreItem>
</file>

<file path=customXml/itemProps49.xml><?xml version="1.0" encoding="utf-8"?>
<ds:datastoreItem xmlns:ds="http://schemas.openxmlformats.org/officeDocument/2006/customXml" ds:itemID="{2EED785E-D40B-4102-B73A-2EEBE33D7645}">
  <ds:schemaRefs>
    <ds:schemaRef ds:uri="ESRI.ArcGIS.Mapping.OfficeIntegration.PowerPointInfo"/>
  </ds:schemaRefs>
</ds:datastoreItem>
</file>

<file path=customXml/itemProps5.xml><?xml version="1.0" encoding="utf-8"?>
<ds:datastoreItem xmlns:ds="http://schemas.openxmlformats.org/officeDocument/2006/customXml" ds:itemID="{7CB424AC-9740-47FB-8FC2-D3343A98BBD5}">
  <ds:schemaRefs>
    <ds:schemaRef ds:uri="ESRI.ArcGIS.Mapping.OfficeIntegration.PowerPointInfo"/>
  </ds:schemaRefs>
</ds:datastoreItem>
</file>

<file path=customXml/itemProps50.xml><?xml version="1.0" encoding="utf-8"?>
<ds:datastoreItem xmlns:ds="http://schemas.openxmlformats.org/officeDocument/2006/customXml" ds:itemID="{3834ABC9-AADD-4464-8C80-D01C42450BA8}">
  <ds:schemaRefs>
    <ds:schemaRef ds:uri="ESRI.ArcGIS.Mapping.OfficeIntegration.PowerPointInfo"/>
  </ds:schemaRefs>
</ds:datastoreItem>
</file>

<file path=customXml/itemProps51.xml><?xml version="1.0" encoding="utf-8"?>
<ds:datastoreItem xmlns:ds="http://schemas.openxmlformats.org/officeDocument/2006/customXml" ds:itemID="{3642E5C9-412C-418C-A452-3419F271F51D}">
  <ds:schemaRefs>
    <ds:schemaRef ds:uri="ESRI.ArcGIS.Mapping.OfficeIntegration.PowerPointInfo"/>
  </ds:schemaRefs>
</ds:datastoreItem>
</file>

<file path=customXml/itemProps52.xml><?xml version="1.0" encoding="utf-8"?>
<ds:datastoreItem xmlns:ds="http://schemas.openxmlformats.org/officeDocument/2006/customXml" ds:itemID="{2B1A0333-FD8F-4BD7-B85F-5DF87149CBE3}">
  <ds:schemaRefs>
    <ds:schemaRef ds:uri="ESRI.ArcGIS.Mapping.OfficeIntegration.PowerPointInfo"/>
  </ds:schemaRefs>
</ds:datastoreItem>
</file>

<file path=customXml/itemProps53.xml><?xml version="1.0" encoding="utf-8"?>
<ds:datastoreItem xmlns:ds="http://schemas.openxmlformats.org/officeDocument/2006/customXml" ds:itemID="{CB4EFF9C-1BB5-4CCF-BCE5-07F14BC75A5D}">
  <ds:schemaRefs>
    <ds:schemaRef ds:uri="ESRI.ArcGIS.Mapping.OfficeIntegration.PowerPointInfo"/>
  </ds:schemaRefs>
</ds:datastoreItem>
</file>

<file path=customXml/itemProps54.xml><?xml version="1.0" encoding="utf-8"?>
<ds:datastoreItem xmlns:ds="http://schemas.openxmlformats.org/officeDocument/2006/customXml" ds:itemID="{BF923B93-034F-4330-8694-8AD0279F57F3}">
  <ds:schemaRefs>
    <ds:schemaRef ds:uri="ESRI.ArcGIS.Mapping.OfficeIntegration.PowerPointInfo"/>
  </ds:schemaRefs>
</ds:datastoreItem>
</file>

<file path=customXml/itemProps55.xml><?xml version="1.0" encoding="utf-8"?>
<ds:datastoreItem xmlns:ds="http://schemas.openxmlformats.org/officeDocument/2006/customXml" ds:itemID="{D7E00DF3-7963-4D09-80C3-D573D54E9587}">
  <ds:schemaRefs>
    <ds:schemaRef ds:uri="ESRI.ArcGIS.Mapping.OfficeIntegration.PowerPointInfo"/>
  </ds:schemaRefs>
</ds:datastoreItem>
</file>

<file path=customXml/itemProps56.xml><?xml version="1.0" encoding="utf-8"?>
<ds:datastoreItem xmlns:ds="http://schemas.openxmlformats.org/officeDocument/2006/customXml" ds:itemID="{BEC9A76F-11CC-4EB0-AB5A-073B71BAA64B}">
  <ds:schemaRefs>
    <ds:schemaRef ds:uri="ESRI.ArcGIS.Mapping.OfficeIntegration.PowerPointInfo"/>
  </ds:schemaRefs>
</ds:datastoreItem>
</file>

<file path=customXml/itemProps57.xml><?xml version="1.0" encoding="utf-8"?>
<ds:datastoreItem xmlns:ds="http://schemas.openxmlformats.org/officeDocument/2006/customXml" ds:itemID="{072A1E64-31A6-44C2-B73E-EE92D2507DEF}">
  <ds:schemaRefs>
    <ds:schemaRef ds:uri="ESRI.ArcGIS.Mapping.OfficeIntegration.PowerPointInfo"/>
  </ds:schemaRefs>
</ds:datastoreItem>
</file>

<file path=customXml/itemProps58.xml><?xml version="1.0" encoding="utf-8"?>
<ds:datastoreItem xmlns:ds="http://schemas.openxmlformats.org/officeDocument/2006/customXml" ds:itemID="{A866F1BB-C9A5-4701-9CC7-0E130BDE2C14}">
  <ds:schemaRefs>
    <ds:schemaRef ds:uri="ESRI.ArcGIS.Mapping.OfficeIntegration.PowerPointInfo"/>
  </ds:schemaRefs>
</ds:datastoreItem>
</file>

<file path=customXml/itemProps59.xml><?xml version="1.0" encoding="utf-8"?>
<ds:datastoreItem xmlns:ds="http://schemas.openxmlformats.org/officeDocument/2006/customXml" ds:itemID="{C0A2AA10-5EF3-4873-AA21-9A52B3F14429}">
  <ds:schemaRefs>
    <ds:schemaRef ds:uri="ESRI.ArcGIS.Mapping.OfficeIntegration.PowerPointInfo"/>
  </ds:schemaRefs>
</ds:datastoreItem>
</file>

<file path=customXml/itemProps6.xml><?xml version="1.0" encoding="utf-8"?>
<ds:datastoreItem xmlns:ds="http://schemas.openxmlformats.org/officeDocument/2006/customXml" ds:itemID="{E02E4307-A26F-4D09-B894-A29DF3611A87}">
  <ds:schemaRefs>
    <ds:schemaRef ds:uri="ESRI.ArcGIS.Mapping.OfficeIntegration.PowerPointInfo"/>
  </ds:schemaRefs>
</ds:datastoreItem>
</file>

<file path=customXml/itemProps60.xml><?xml version="1.0" encoding="utf-8"?>
<ds:datastoreItem xmlns:ds="http://schemas.openxmlformats.org/officeDocument/2006/customXml" ds:itemID="{6A5A64F7-FD21-4AFE-BCE6-7FC13CB0D73F}">
  <ds:schemaRefs>
    <ds:schemaRef ds:uri="ESRI.ArcGIS.Mapping.OfficeIntegration.PowerPointInfo"/>
  </ds:schemaRefs>
</ds:datastoreItem>
</file>

<file path=customXml/itemProps61.xml><?xml version="1.0" encoding="utf-8"?>
<ds:datastoreItem xmlns:ds="http://schemas.openxmlformats.org/officeDocument/2006/customXml" ds:itemID="{1FF92E8A-F206-4935-BF6C-751761B08460}">
  <ds:schemaRefs>
    <ds:schemaRef ds:uri="ESRI.ArcGIS.Mapping.OfficeIntegration.PowerPointInfo"/>
  </ds:schemaRefs>
</ds:datastoreItem>
</file>

<file path=customXml/itemProps62.xml><?xml version="1.0" encoding="utf-8"?>
<ds:datastoreItem xmlns:ds="http://schemas.openxmlformats.org/officeDocument/2006/customXml" ds:itemID="{547B6527-3376-4562-9303-75F499248057}">
  <ds:schemaRefs>
    <ds:schemaRef ds:uri="ESRI.ArcGIS.Mapping.OfficeIntegration.PowerPointInfo"/>
  </ds:schemaRefs>
</ds:datastoreItem>
</file>

<file path=customXml/itemProps63.xml><?xml version="1.0" encoding="utf-8"?>
<ds:datastoreItem xmlns:ds="http://schemas.openxmlformats.org/officeDocument/2006/customXml" ds:itemID="{D5281AD7-01DB-4A14-995A-9C10888C396D}">
  <ds:schemaRefs>
    <ds:schemaRef ds:uri="ESRI.ArcGIS.Mapping.OfficeIntegration.PowerPointInfo"/>
  </ds:schemaRefs>
</ds:datastoreItem>
</file>

<file path=customXml/itemProps64.xml><?xml version="1.0" encoding="utf-8"?>
<ds:datastoreItem xmlns:ds="http://schemas.openxmlformats.org/officeDocument/2006/customXml" ds:itemID="{56BE533A-FA6E-40D2-B1C8-EA0075BB46E0}">
  <ds:schemaRefs>
    <ds:schemaRef ds:uri="ESRI.ArcGIS.Mapping.OfficeIntegration.PowerPointInfo"/>
  </ds:schemaRefs>
</ds:datastoreItem>
</file>

<file path=customXml/itemProps65.xml><?xml version="1.0" encoding="utf-8"?>
<ds:datastoreItem xmlns:ds="http://schemas.openxmlformats.org/officeDocument/2006/customXml" ds:itemID="{FDB8184A-5469-4D74-B968-119EBEE08A2F}">
  <ds:schemaRefs>
    <ds:schemaRef ds:uri="ESRI.ArcGIS.Mapping.OfficeIntegration.PowerPointInfo"/>
  </ds:schemaRefs>
</ds:datastoreItem>
</file>

<file path=customXml/itemProps66.xml><?xml version="1.0" encoding="utf-8"?>
<ds:datastoreItem xmlns:ds="http://schemas.openxmlformats.org/officeDocument/2006/customXml" ds:itemID="{9A31FB21-76CA-477B-8281-4EE0D1754CBD}">
  <ds:schemaRefs>
    <ds:schemaRef ds:uri="ESRI.ArcGIS.Mapping.OfficeIntegration.PowerPointInfo"/>
  </ds:schemaRefs>
</ds:datastoreItem>
</file>

<file path=customXml/itemProps67.xml><?xml version="1.0" encoding="utf-8"?>
<ds:datastoreItem xmlns:ds="http://schemas.openxmlformats.org/officeDocument/2006/customXml" ds:itemID="{1BC475A2-4FD1-4685-AAF9-024DADEA2635}">
  <ds:schemaRefs>
    <ds:schemaRef ds:uri="ESRI.ArcGIS.Mapping.OfficeIntegration.PowerPointInfo"/>
  </ds:schemaRefs>
</ds:datastoreItem>
</file>

<file path=customXml/itemProps68.xml><?xml version="1.0" encoding="utf-8"?>
<ds:datastoreItem xmlns:ds="http://schemas.openxmlformats.org/officeDocument/2006/customXml" ds:itemID="{E05185AF-E9A7-443C-9A08-E3CD796AE134}">
  <ds:schemaRefs>
    <ds:schemaRef ds:uri="ESRI.ArcGIS.Mapping.OfficeIntegration.PowerPointInfo"/>
  </ds:schemaRefs>
</ds:datastoreItem>
</file>

<file path=customXml/itemProps69.xml><?xml version="1.0" encoding="utf-8"?>
<ds:datastoreItem xmlns:ds="http://schemas.openxmlformats.org/officeDocument/2006/customXml" ds:itemID="{81BE54E1-96CA-42F0-9A2C-44822592CE49}">
  <ds:schemaRefs>
    <ds:schemaRef ds:uri="ESRI.ArcGIS.Mapping.OfficeIntegration.PowerPointInfo"/>
  </ds:schemaRefs>
</ds:datastoreItem>
</file>

<file path=customXml/itemProps7.xml><?xml version="1.0" encoding="utf-8"?>
<ds:datastoreItem xmlns:ds="http://schemas.openxmlformats.org/officeDocument/2006/customXml" ds:itemID="{F8DE7BD2-FA76-4D64-942F-5D5938C4E113}">
  <ds:schemaRefs>
    <ds:schemaRef ds:uri="ESRI.ArcGIS.Mapping.OfficeIntegration.PowerPointInfo"/>
  </ds:schemaRefs>
</ds:datastoreItem>
</file>

<file path=customXml/itemProps70.xml><?xml version="1.0" encoding="utf-8"?>
<ds:datastoreItem xmlns:ds="http://schemas.openxmlformats.org/officeDocument/2006/customXml" ds:itemID="{182A03EC-3B24-4BBB-899C-45F882674945}">
  <ds:schemaRefs>
    <ds:schemaRef ds:uri="ESRI.ArcGIS.Mapping.OfficeIntegration.PowerPointInfo"/>
  </ds:schemaRefs>
</ds:datastoreItem>
</file>

<file path=customXml/itemProps71.xml><?xml version="1.0" encoding="utf-8"?>
<ds:datastoreItem xmlns:ds="http://schemas.openxmlformats.org/officeDocument/2006/customXml" ds:itemID="{584BD676-BF21-4BED-BFCD-A49A836BB4F0}">
  <ds:schemaRefs>
    <ds:schemaRef ds:uri="ESRI.ArcGIS.Mapping.OfficeIntegration.PowerPointInfo"/>
  </ds:schemaRefs>
</ds:datastoreItem>
</file>

<file path=customXml/itemProps72.xml><?xml version="1.0" encoding="utf-8"?>
<ds:datastoreItem xmlns:ds="http://schemas.openxmlformats.org/officeDocument/2006/customXml" ds:itemID="{B2100B22-7C3E-443D-8EB5-3AE01F9EFD26}">
  <ds:schemaRefs>
    <ds:schemaRef ds:uri="ESRI.ArcGIS.Mapping.OfficeIntegration.PowerPointInfo"/>
  </ds:schemaRefs>
</ds:datastoreItem>
</file>

<file path=customXml/itemProps73.xml><?xml version="1.0" encoding="utf-8"?>
<ds:datastoreItem xmlns:ds="http://schemas.openxmlformats.org/officeDocument/2006/customXml" ds:itemID="{9E0CE2F0-1CB9-401C-8EEA-7C599EA254E4}">
  <ds:schemaRefs>
    <ds:schemaRef ds:uri="ESRI.ArcGIS.Mapping.OfficeIntegration.PowerPointInfo"/>
  </ds:schemaRefs>
</ds:datastoreItem>
</file>

<file path=customXml/itemProps74.xml><?xml version="1.0" encoding="utf-8"?>
<ds:datastoreItem xmlns:ds="http://schemas.openxmlformats.org/officeDocument/2006/customXml" ds:itemID="{67E1D54C-1BA3-4742-8199-DEBACA022A73}">
  <ds:schemaRefs>
    <ds:schemaRef ds:uri="ESRI.ArcGIS.Mapping.OfficeIntegration.PowerPointInfo"/>
  </ds:schemaRefs>
</ds:datastoreItem>
</file>

<file path=customXml/itemProps75.xml><?xml version="1.0" encoding="utf-8"?>
<ds:datastoreItem xmlns:ds="http://schemas.openxmlformats.org/officeDocument/2006/customXml" ds:itemID="{61F4D41F-8196-4563-8DC9-9B66719B24BC}">
  <ds:schemaRefs>
    <ds:schemaRef ds:uri="ESRI.ArcGIS.Mapping.OfficeIntegration.PowerPointInfo"/>
  </ds:schemaRefs>
</ds:datastoreItem>
</file>

<file path=customXml/itemProps76.xml><?xml version="1.0" encoding="utf-8"?>
<ds:datastoreItem xmlns:ds="http://schemas.openxmlformats.org/officeDocument/2006/customXml" ds:itemID="{7AFF33D4-57C5-4E9F-971D-CA561A6BBA06}">
  <ds:schemaRefs>
    <ds:schemaRef ds:uri="ESRI.ArcGIS.Mapping.OfficeIntegration.PowerPointInfo"/>
  </ds:schemaRefs>
</ds:datastoreItem>
</file>

<file path=customXml/itemProps8.xml><?xml version="1.0" encoding="utf-8"?>
<ds:datastoreItem xmlns:ds="http://schemas.openxmlformats.org/officeDocument/2006/customXml" ds:itemID="{CDB35164-3C87-4E71-B8A7-956DA498BB06}">
  <ds:schemaRefs>
    <ds:schemaRef ds:uri="ESRI.ArcGIS.Mapping.OfficeIntegration.PowerPointInfo"/>
  </ds:schemaRefs>
</ds:datastoreItem>
</file>

<file path=customXml/itemProps9.xml><?xml version="1.0" encoding="utf-8"?>
<ds:datastoreItem xmlns:ds="http://schemas.openxmlformats.org/officeDocument/2006/customXml" ds:itemID="{35F57CF6-572A-4B82-8B57-AB8A1D857B81}">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10038</TotalTime>
  <Words>4450</Words>
  <Application>Microsoft Office PowerPoint</Application>
  <PresentationFormat>On-screen Show (4:3)</PresentationFormat>
  <Paragraphs>574</Paragraphs>
  <Slides>65</Slides>
  <Notes>34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Arial</vt:lpstr>
      <vt:lpstr>Calibri</vt:lpstr>
      <vt:lpstr>Tahoma</vt:lpstr>
      <vt:lpstr>Times New Roman</vt:lpstr>
      <vt:lpstr>Verdana</vt:lpstr>
      <vt:lpstr>Wingdings</vt:lpstr>
      <vt:lpstr>Office Theme</vt:lpstr>
      <vt:lpstr>Chart</vt:lpstr>
      <vt:lpstr>   NEPA and Mining 101 Part 2 </vt:lpstr>
      <vt:lpstr>Mining Information Session</vt:lpstr>
      <vt:lpstr>Module 2  Environmental Concerns and Issues</vt:lpstr>
      <vt:lpstr>Mining Waste Products</vt:lpstr>
      <vt:lpstr>Mining Overview</vt:lpstr>
      <vt:lpstr>Waste Rock</vt:lpstr>
      <vt:lpstr>Tailings and Disposal Methods</vt:lpstr>
      <vt:lpstr>Tailings Impoundments</vt:lpstr>
      <vt:lpstr>Tailings Impoundments</vt:lpstr>
      <vt:lpstr>Dry Stack or Paste Tailings</vt:lpstr>
      <vt:lpstr>Tailings Dry Stack</vt:lpstr>
      <vt:lpstr>In-Lake Tailings Disposal</vt:lpstr>
      <vt:lpstr>Technical Issues for Dams</vt:lpstr>
      <vt:lpstr>Mount Polley Dam Failure </vt:lpstr>
      <vt:lpstr>Environmental Concerns</vt:lpstr>
      <vt:lpstr>Potential Environmental  Concerns</vt:lpstr>
      <vt:lpstr>Surface Water and                          Groundwater Concerns</vt:lpstr>
      <vt:lpstr>Surface Water and  Groundwater Concerns </vt:lpstr>
      <vt:lpstr>Acid Rock Drainage (ARD)</vt:lpstr>
      <vt:lpstr>ARD/Metal Leaching Model</vt:lpstr>
      <vt:lpstr>Acid Rock Drainage (ARD)</vt:lpstr>
      <vt:lpstr>Metal Leaching</vt:lpstr>
      <vt:lpstr>Spills of Chemicals,  Concentrates or Tailings</vt:lpstr>
      <vt:lpstr>Surface Water Impacts</vt:lpstr>
      <vt:lpstr>              </vt:lpstr>
      <vt:lpstr>Groundwater Concerns</vt:lpstr>
      <vt:lpstr>Environmental Impact Prediction, Prevention and Control</vt:lpstr>
      <vt:lpstr>Predicting Environmental Impacts</vt:lpstr>
      <vt:lpstr>Predicting Environmental Impacts</vt:lpstr>
      <vt:lpstr>Predicting Impacts on Water Resources</vt:lpstr>
      <vt:lpstr>Water Balance</vt:lpstr>
      <vt:lpstr>Example Water Balance </vt:lpstr>
      <vt:lpstr>Understanding Water-Rock Interaction</vt:lpstr>
      <vt:lpstr>PowerPoint Presentation</vt:lpstr>
      <vt:lpstr>Static ARD Testing</vt:lpstr>
      <vt:lpstr>Column Leaching Tests to Identify Metals for Contaminant Fate and Transport Modeling</vt:lpstr>
      <vt:lpstr>Constituents Exceeding Potentially Applicable Water Quality Standards in Column Leachates</vt:lpstr>
      <vt:lpstr>Humidity Cell ARD Test</vt:lpstr>
      <vt:lpstr>Predicting and Preventing ARD</vt:lpstr>
      <vt:lpstr>Predicting Water Quality- Modeling</vt:lpstr>
      <vt:lpstr>Surface Water and Groundwater                      Impacts Prevention/Control</vt:lpstr>
      <vt:lpstr>Evaporation and Physical Controls</vt:lpstr>
      <vt:lpstr>Regrading, Recontouring and Covers</vt:lpstr>
      <vt:lpstr>Water Treatment Measures – Metals</vt:lpstr>
      <vt:lpstr>Active Water Treatment</vt:lpstr>
      <vt:lpstr>Semi-Passive Reactive Barriers</vt:lpstr>
      <vt:lpstr>Water Treatment Measures – Cyanide</vt:lpstr>
      <vt:lpstr>Soil- and Land-based Impacts</vt:lpstr>
      <vt:lpstr>Soil- and Land-based Concerns</vt:lpstr>
      <vt:lpstr>Illinois Creek Reclamation</vt:lpstr>
      <vt:lpstr>Air Concerns</vt:lpstr>
      <vt:lpstr>Air Emissions – Sources</vt:lpstr>
      <vt:lpstr>Dust Issues – Prevention/Control</vt:lpstr>
      <vt:lpstr>Successful Mine Closure/Cleanup</vt:lpstr>
      <vt:lpstr>Mine site Clean-up</vt:lpstr>
      <vt:lpstr>When things go wrong…</vt:lpstr>
      <vt:lpstr>CERCLA (Superfund) </vt:lpstr>
      <vt:lpstr>Response Authorities under CERCLA</vt:lpstr>
      <vt:lpstr>Abandoned Mine Lands</vt:lpstr>
      <vt:lpstr>Steps in the CERCLA Response Process</vt:lpstr>
      <vt:lpstr>Conventional Remedial Technologies and Approaches at Mine Sites</vt:lpstr>
      <vt:lpstr>Innovative Remedial Technologies and Approaches at Mine Sites</vt:lpstr>
      <vt:lpstr>Green Remediation</vt:lpstr>
      <vt:lpstr>Take Home Message</vt:lpstr>
      <vt:lpstr>Questions and Comments</vt:lpstr>
    </vt:vector>
  </TitlesOfParts>
  <Company>Center for Science in Public Participation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 Mine Cleanup Planning</dc:title>
  <dc:creator>Patty</dc:creator>
  <cp:lastModifiedBy>Hood, Lynne</cp:lastModifiedBy>
  <cp:revision>402</cp:revision>
  <cp:lastPrinted>2016-05-13T20:28:33Z</cp:lastPrinted>
  <dcterms:created xsi:type="dcterms:W3CDTF">2004-08-13T22:57:46Z</dcterms:created>
  <dcterms:modified xsi:type="dcterms:W3CDTF">2016-05-19T21:06:20Z</dcterms:modified>
</cp:coreProperties>
</file>