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62" r:id="rId2"/>
    <p:sldId id="263" r:id="rId3"/>
    <p:sldId id="264" r:id="rId4"/>
    <p:sldId id="266" r:id="rId5"/>
    <p:sldId id="273" r:id="rId6"/>
    <p:sldId id="322" r:id="rId7"/>
    <p:sldId id="275" r:id="rId8"/>
    <p:sldId id="277" r:id="rId9"/>
    <p:sldId id="344" r:id="rId10"/>
    <p:sldId id="346" r:id="rId11"/>
    <p:sldId id="278" r:id="rId12"/>
    <p:sldId id="279" r:id="rId13"/>
    <p:sldId id="280" r:id="rId14"/>
    <p:sldId id="299" r:id="rId15"/>
    <p:sldId id="281" r:id="rId16"/>
    <p:sldId id="282" r:id="rId17"/>
    <p:sldId id="283" r:id="rId18"/>
    <p:sldId id="285" r:id="rId19"/>
    <p:sldId id="287" r:id="rId20"/>
    <p:sldId id="288" r:id="rId21"/>
    <p:sldId id="289" r:id="rId22"/>
    <p:sldId id="291" r:id="rId23"/>
    <p:sldId id="290" r:id="rId24"/>
    <p:sldId id="323" r:id="rId25"/>
    <p:sldId id="326" r:id="rId26"/>
    <p:sldId id="327" r:id="rId27"/>
    <p:sldId id="340" r:id="rId28"/>
    <p:sldId id="328" r:id="rId29"/>
    <p:sldId id="302" r:id="rId30"/>
    <p:sldId id="300" r:id="rId31"/>
    <p:sldId id="303" r:id="rId32"/>
    <p:sldId id="324" r:id="rId33"/>
    <p:sldId id="325" r:id="rId34"/>
    <p:sldId id="341" r:id="rId35"/>
    <p:sldId id="305" r:id="rId36"/>
    <p:sldId id="295" r:id="rId37"/>
    <p:sldId id="339" r:id="rId38"/>
    <p:sldId id="307" r:id="rId39"/>
    <p:sldId id="308" r:id="rId40"/>
    <p:sldId id="329" r:id="rId41"/>
    <p:sldId id="333" r:id="rId42"/>
    <p:sldId id="309" r:id="rId43"/>
    <p:sldId id="337" r:id="rId44"/>
    <p:sldId id="331" r:id="rId45"/>
    <p:sldId id="332" r:id="rId46"/>
    <p:sldId id="334" r:id="rId47"/>
    <p:sldId id="335" r:id="rId48"/>
    <p:sldId id="336" r:id="rId49"/>
    <p:sldId id="347" r:id="rId50"/>
    <p:sldId id="348" r:id="rId51"/>
    <p:sldId id="319" r:id="rId52"/>
    <p:sldId id="342" r:id="rId53"/>
    <p:sldId id="343" r:id="rId54"/>
    <p:sldId id="32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5730" autoAdjust="0"/>
    <p:restoredTop sz="94660" autoAdjust="0"/>
  </p:normalViewPr>
  <p:slideViewPr>
    <p:cSldViewPr>
      <p:cViewPr>
        <p:scale>
          <a:sx n="70" d="100"/>
          <a:sy n="70" d="100"/>
        </p:scale>
        <p:origin x="-1098"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8EE35F-5D18-4C0B-AE8F-3B6F03F542BD}" type="datetimeFigureOut">
              <a:rPr lang="en-US" smtClean="0"/>
              <a:pPr/>
              <a:t>5/7/2013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758CD-F432-4585-BC12-36EBD3E6A370}"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11758CD-F432-4585-BC12-36EBD3E6A370}"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1A029B-7FBB-4B5E-9875-991C7D8EBBA4}" type="datetimeFigureOut">
              <a:rPr lang="en-US" smtClean="0"/>
              <a:pPr/>
              <a:t>5/7/2013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56BB96-6C7E-4ADB-B2F0-271CDF3B510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A029B-7FBB-4B5E-9875-991C7D8EBBA4}" type="datetimeFigureOut">
              <a:rPr lang="en-US" smtClean="0"/>
              <a:pPr/>
              <a:t>5/7/2013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56BB96-6C7E-4ADB-B2F0-271CDF3B510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A029B-7FBB-4B5E-9875-991C7D8EBBA4}" type="datetimeFigureOut">
              <a:rPr lang="en-US" smtClean="0"/>
              <a:pPr/>
              <a:t>5/7/2013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56BB96-6C7E-4ADB-B2F0-271CDF3B510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1A029B-7FBB-4B5E-9875-991C7D8EBBA4}" type="datetimeFigureOut">
              <a:rPr lang="en-US" smtClean="0"/>
              <a:pPr/>
              <a:t>5/7/2013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56BB96-6C7E-4ADB-B2F0-271CDF3B510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1A029B-7FBB-4B5E-9875-991C7D8EBBA4}" type="datetimeFigureOut">
              <a:rPr lang="en-US" smtClean="0"/>
              <a:pPr/>
              <a:t>5/7/2013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56BB96-6C7E-4ADB-B2F0-271CDF3B510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1A029B-7FBB-4B5E-9875-991C7D8EBBA4}" type="datetimeFigureOut">
              <a:rPr lang="en-US" smtClean="0"/>
              <a:pPr/>
              <a:t>5/7/2013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56BB96-6C7E-4ADB-B2F0-271CDF3B510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1A029B-7FBB-4B5E-9875-991C7D8EBBA4}" type="datetimeFigureOut">
              <a:rPr lang="en-US" smtClean="0"/>
              <a:pPr/>
              <a:t>5/7/2013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256BB96-6C7E-4ADB-B2F0-271CDF3B510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1A029B-7FBB-4B5E-9875-991C7D8EBBA4}" type="datetimeFigureOut">
              <a:rPr lang="en-US" smtClean="0"/>
              <a:pPr/>
              <a:t>5/7/2013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256BB96-6C7E-4ADB-B2F0-271CDF3B510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A029B-7FBB-4B5E-9875-991C7D8EBBA4}" type="datetimeFigureOut">
              <a:rPr lang="en-US" smtClean="0"/>
              <a:pPr/>
              <a:t>5/7/2013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56BB96-6C7E-4ADB-B2F0-271CDF3B510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A029B-7FBB-4B5E-9875-991C7D8EBBA4}" type="datetimeFigureOut">
              <a:rPr lang="en-US" smtClean="0"/>
              <a:pPr/>
              <a:t>5/7/2013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56BB96-6C7E-4ADB-B2F0-271CDF3B510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1A029B-7FBB-4B5E-9875-991C7D8EBBA4}" type="datetimeFigureOut">
              <a:rPr lang="en-US" smtClean="0"/>
              <a:pPr/>
              <a:t>5/7/2013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256BB96-6C7E-4ADB-B2F0-271CDF3B510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A029B-7FBB-4B5E-9875-991C7D8EBBA4}" type="datetimeFigureOut">
              <a:rPr lang="en-US" smtClean="0"/>
              <a:pPr/>
              <a:t>5/7/2013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6BB96-6C7E-4ADB-B2F0-271CDF3B510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data\Gary\SITES\VAGmine\photo\SteveShots\Picture 009.jpg"/>
          <p:cNvPicPr>
            <a:picLocks noChangeAspect="1" noChangeArrowheads="1"/>
          </p:cNvPicPr>
          <p:nvPr/>
        </p:nvPicPr>
        <p:blipFill>
          <a:blip r:embed="rId2" cstate="email"/>
          <a:srcRect/>
          <a:stretch>
            <a:fillRect/>
          </a:stretch>
        </p:blipFill>
        <p:spPr bwMode="auto">
          <a:xfrm>
            <a:off x="0" y="0"/>
            <a:ext cx="9144000" cy="6858466"/>
          </a:xfrm>
          <a:prstGeom prst="rect">
            <a:avLst/>
          </a:prstGeom>
          <a:noFill/>
        </p:spPr>
      </p:pic>
      <p:sp>
        <p:nvSpPr>
          <p:cNvPr id="4" name="Title 3"/>
          <p:cNvSpPr>
            <a:spLocks noGrp="1"/>
          </p:cNvSpPr>
          <p:nvPr>
            <p:ph type="title"/>
          </p:nvPr>
        </p:nvSpPr>
        <p:spPr>
          <a:xfrm>
            <a:off x="685800" y="5495925"/>
            <a:ext cx="7772400" cy="1362075"/>
          </a:xfrm>
        </p:spPr>
        <p:txBody>
          <a:bodyPr>
            <a:normAutofit/>
          </a:bodyPr>
          <a:lstStyle/>
          <a:p>
            <a:pPr algn="ctr"/>
            <a:r>
              <a:rPr lang="en-US" dirty="0" smtClean="0">
                <a:effectLst>
                  <a:outerShdw blurRad="50800" dist="50800" dir="5400000" algn="ctr" rotWithShape="0">
                    <a:schemeClr val="bg1"/>
                  </a:outerShdw>
                </a:effectLst>
                <a:latin typeface="+mn-lt"/>
              </a:rPr>
              <a:t>Eden and Lowell, Vermont</a:t>
            </a:r>
            <a:endParaRPr lang="en-US" dirty="0">
              <a:effectLst>
                <a:outerShdw blurRad="50800" dist="50800" dir="5400000" algn="ctr" rotWithShape="0">
                  <a:schemeClr val="bg1"/>
                </a:outerShdw>
              </a:effectLst>
              <a:latin typeface="+mn-lt"/>
            </a:endParaRPr>
          </a:p>
        </p:txBody>
      </p:sp>
      <p:sp>
        <p:nvSpPr>
          <p:cNvPr id="5" name="Text Placeholder 4"/>
          <p:cNvSpPr>
            <a:spLocks noGrp="1"/>
          </p:cNvSpPr>
          <p:nvPr>
            <p:ph type="body" idx="1"/>
          </p:nvPr>
        </p:nvSpPr>
        <p:spPr>
          <a:xfrm>
            <a:off x="762000" y="3886201"/>
            <a:ext cx="7772400" cy="1143000"/>
          </a:xfrm>
        </p:spPr>
        <p:txBody>
          <a:bodyPr>
            <a:normAutofit/>
          </a:bodyPr>
          <a:lstStyle/>
          <a:p>
            <a:pPr algn="ctr"/>
            <a:r>
              <a:rPr lang="en-US" sz="4000" b="1" dirty="0" smtClean="0">
                <a:solidFill>
                  <a:schemeClr val="tx1"/>
                </a:solidFill>
                <a:effectLst>
                  <a:outerShdw blurRad="50800" dist="50800" dir="5400000" algn="ctr" rotWithShape="0">
                    <a:schemeClr val="bg1"/>
                  </a:outerShdw>
                </a:effectLst>
              </a:rPr>
              <a:t>VERMONT ASBESTOS GROUP MINE</a:t>
            </a:r>
            <a:endParaRPr lang="en-US" sz="4000" b="1" dirty="0">
              <a:solidFill>
                <a:schemeClr val="tx1"/>
              </a:solidFill>
              <a:effectLst>
                <a:outerShdw blurRad="50800" dist="50800" dir="5400000" algn="ctr" rotWithShape="0">
                  <a:schemeClr val="bg1"/>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data\Gary\SITES\VAGmine\photo\SiteShots\DSCN5371.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Z:\data\Gary\SITES\VAGmine\photo\SiteShots\DSCN5415.JPG"/>
          <p:cNvPicPr>
            <a:picLocks noChangeAspect="1" noChangeArrowheads="1"/>
          </p:cNvPicPr>
          <p:nvPr/>
        </p:nvPicPr>
        <p:blipFill>
          <a:blip r:embed="rId2" cstate="email"/>
          <a:srcRect/>
          <a:stretch>
            <a:fillRect/>
          </a:stretch>
        </p:blipFill>
        <p:spPr bwMode="auto">
          <a:xfrm>
            <a:off x="0" y="-1957"/>
            <a:ext cx="9144000" cy="686032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Z:\data\Gary\SITES\VAGmine\photo\SiteShots\IMG_2078.JPG"/>
          <p:cNvPicPr>
            <a:picLocks noChangeAspect="1" noChangeArrowheads="1"/>
          </p:cNvPicPr>
          <p:nvPr/>
        </p:nvPicPr>
        <p:blipFill>
          <a:blip r:embed="rId2" cstate="email"/>
          <a:srcRect/>
          <a:stretch>
            <a:fillRect/>
          </a:stretch>
        </p:blipFill>
        <p:spPr bwMode="auto">
          <a:xfrm>
            <a:off x="-328" y="1"/>
            <a:ext cx="9144328" cy="685894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Z:\data\Gary\SITES\VAGmine\photo\SiteShots\IMG_2075.JPG"/>
          <p:cNvPicPr>
            <a:picLocks noChangeAspect="1" noChangeArrowheads="1"/>
          </p:cNvPicPr>
          <p:nvPr/>
        </p:nvPicPr>
        <p:blipFill>
          <a:blip r:embed="rId2" cstate="email"/>
          <a:srcRect/>
          <a:stretch>
            <a:fillRect/>
          </a:stretch>
        </p:blipFill>
        <p:spPr bwMode="auto">
          <a:xfrm>
            <a:off x="0" y="1"/>
            <a:ext cx="91440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descr="IMG_2494.JPG"/>
          <p:cNvPicPr>
            <a:picLocks noGrp="1" noChangeAspect="1"/>
          </p:cNvPicPr>
          <p:nvPr>
            <p:ph type="pic" idx="1"/>
          </p:nvPr>
        </p:nvPicPr>
        <p:blipFill>
          <a:blip r:embed="rId2" cstate="email"/>
          <a:srcRect/>
          <a:stretch>
            <a:fillRect/>
          </a:stretch>
        </p:blipFill>
        <p:spPr>
          <a:xfrm>
            <a:off x="0" y="0"/>
            <a:ext cx="9144000" cy="6096000"/>
          </a:xfrm>
        </p:spPr>
      </p:pic>
      <p:sp>
        <p:nvSpPr>
          <p:cNvPr id="4" name="Text Placeholder 3"/>
          <p:cNvSpPr>
            <a:spLocks noGrp="1"/>
          </p:cNvSpPr>
          <p:nvPr>
            <p:ph type="body" sz="half" idx="2"/>
          </p:nvPr>
        </p:nvSpPr>
        <p:spPr>
          <a:xfrm>
            <a:off x="0" y="6248400"/>
            <a:ext cx="9144000" cy="457200"/>
          </a:xfrm>
        </p:spPr>
        <p:txBody>
          <a:bodyPr>
            <a:normAutofit/>
          </a:bodyPr>
          <a:lstStyle/>
          <a:p>
            <a:r>
              <a:rPr lang="en-US" sz="2000" dirty="0" smtClean="0"/>
              <a:t>           Off-Site Migration of Asbestos Laden Sediment Led to EPA Removal Action</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descr="Z:\data\Gary\SITES\VAGmine\photo\EdenTrench\IMG_2501.JPG"/>
          <p:cNvPicPr>
            <a:picLocks noChangeAspect="1" noChangeArrowheads="1"/>
          </p:cNvPicPr>
          <p:nvPr/>
        </p:nvPicPr>
        <p:blipFill>
          <a:blip r:embed="rId2" cstate="email"/>
          <a:srcRect/>
          <a:stretch>
            <a:fillRect/>
          </a:stretch>
        </p:blipFill>
        <p:spPr bwMode="auto">
          <a:xfrm>
            <a:off x="1066800" y="0"/>
            <a:ext cx="693420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descr="Z:\data\Gary\SITES\VAGmine\photo\82808\IMG_2518.JPG"/>
          <p:cNvPicPr>
            <a:picLocks noChangeAspect="1" noChangeArrowheads="1"/>
          </p:cNvPicPr>
          <p:nvPr/>
        </p:nvPicPr>
        <p:blipFill>
          <a:blip r:embed="rId2" cstate="email"/>
          <a:srcRect/>
          <a:stretch>
            <a:fillRect/>
          </a:stretch>
        </p:blipFill>
        <p:spPr bwMode="auto">
          <a:xfrm>
            <a:off x="1371600" y="0"/>
            <a:ext cx="6172200" cy="6858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Z:\data\Gary\SITES\VAGmine\photo\6-12\IMG_5574.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Z:\data\Gary\SITES\VAGmine\photo\6-12\IMG_5614.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Z:\data\Gary\SITES\VAGmine\photo\STARTshots\START_Photos\2008-06 (Jun)-12\HPIM1403.JPG"/>
          <p:cNvPicPr>
            <a:picLocks noChangeAspect="1" noChangeArrowheads="1"/>
          </p:cNvPicPr>
          <p:nvPr/>
        </p:nvPicPr>
        <p:blipFill>
          <a:blip r:embed="rId2" cstate="email"/>
          <a:srcRect/>
          <a:stretch>
            <a:fillRect/>
          </a:stretch>
        </p:blipFill>
        <p:spPr bwMode="auto">
          <a:xfrm>
            <a:off x="0" y="0"/>
            <a:ext cx="9144000" cy="68580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Z:\data\Gary\SITES\VAGmine\photo\SteveShots\Picture 011.jpg"/>
          <p:cNvPicPr>
            <a:picLocks noChangeAspect="1" noChangeArrowheads="1"/>
          </p:cNvPicPr>
          <p:nvPr/>
        </p:nvPicPr>
        <p:blipFill>
          <a:blip r:embed="rId2" cstate="email"/>
          <a:srcRect/>
          <a:stretch>
            <a:fillRect/>
          </a:stretch>
        </p:blipFill>
        <p:spPr bwMode="auto">
          <a:xfrm>
            <a:off x="0" y="0"/>
            <a:ext cx="9144000" cy="685846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Z:\data\Gary\SITES\VAGmine\photo\STARTshots\START_Photos\2008-06 (Jun)-21\HPIM1424.JPG"/>
          <p:cNvPicPr>
            <a:picLocks noChangeAspect="1" noChangeArrowheads="1"/>
          </p:cNvPicPr>
          <p:nvPr/>
        </p:nvPicPr>
        <p:blipFill>
          <a:blip r:embed="rId2" cstate="email"/>
          <a:srcRect/>
          <a:stretch>
            <a:fillRect/>
          </a:stretch>
        </p:blipFill>
        <p:spPr bwMode="auto">
          <a:xfrm>
            <a:off x="0" y="0"/>
            <a:ext cx="9144000" cy="685800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Z:\data\Gary\SITES\VAGmine\photo\STARTshots\START_Photos\2008-06 (Jun)-21\HPIM1443.JPG"/>
          <p:cNvPicPr>
            <a:picLocks noChangeAspect="1" noChangeArrowheads="1"/>
          </p:cNvPicPr>
          <p:nvPr/>
        </p:nvPicPr>
        <p:blipFill>
          <a:blip r:embed="rId2" cstate="email"/>
          <a:srcRect/>
          <a:stretch>
            <a:fillRect/>
          </a:stretch>
        </p:blipFill>
        <p:spPr bwMode="auto">
          <a:xfrm>
            <a:off x="0" y="0"/>
            <a:ext cx="9144000" cy="685800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Z:\data\Gary\SITES\VAGmine\photo\STARTshots\START_Photos\2008-07 (Jul)-03\HPIM1580.JPG"/>
          <p:cNvPicPr>
            <a:picLocks noChangeAspect="1" noChangeArrowheads="1"/>
          </p:cNvPicPr>
          <p:nvPr/>
        </p:nvPicPr>
        <p:blipFill>
          <a:blip r:embed="rId2" cstate="email"/>
          <a:srcRect/>
          <a:stretch>
            <a:fillRect/>
          </a:stretch>
        </p:blipFill>
        <p:spPr bwMode="auto">
          <a:xfrm>
            <a:off x="0" y="0"/>
            <a:ext cx="9144000" cy="68580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Z:\data\Gary\SITES\VAGmine\photo\STARTshots\START_Photos\2008-06 (Jun)-21\HPIM1436.JPG"/>
          <p:cNvPicPr>
            <a:picLocks noChangeAspect="1" noChangeArrowheads="1"/>
          </p:cNvPicPr>
          <p:nvPr/>
        </p:nvPicPr>
        <p:blipFill>
          <a:blip r:embed="rId2" cstate="email"/>
          <a:srcRect/>
          <a:stretch>
            <a:fillRect/>
          </a:stretch>
        </p:blipFill>
        <p:spPr bwMode="auto">
          <a:xfrm>
            <a:off x="0" y="0"/>
            <a:ext cx="9144000" cy="68580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11311373">
            <a:off x="2040409" y="2785702"/>
            <a:ext cx="5339758" cy="478856"/>
          </a:xfrm>
        </p:spPr>
        <p:txBody>
          <a:bodyPr>
            <a:normAutofit/>
          </a:bodyPr>
          <a:lstStyle/>
          <a:p>
            <a:endParaRPr lang="en-US" dirty="0"/>
          </a:p>
        </p:txBody>
      </p:sp>
      <p:pic>
        <p:nvPicPr>
          <p:cNvPr id="5" name="Picture Placeholder 4" descr="HPIM0695.JPG"/>
          <p:cNvPicPr>
            <a:picLocks noGrp="1" noChangeAspect="1"/>
          </p:cNvPicPr>
          <p:nvPr>
            <p:ph type="pic" idx="1"/>
          </p:nvPr>
        </p:nvPicPr>
        <p:blipFill>
          <a:blip r:embed="rId2" cstate="email"/>
          <a:stretch>
            <a:fillRect/>
          </a:stretch>
        </p:blipFill>
        <p:spPr>
          <a:xfrm>
            <a:off x="0" y="0"/>
            <a:ext cx="9144000" cy="4572000"/>
          </a:xfrm>
        </p:spPr>
      </p:pic>
      <p:sp>
        <p:nvSpPr>
          <p:cNvPr id="4" name="Text Placeholder 3"/>
          <p:cNvSpPr>
            <a:spLocks noGrp="1"/>
          </p:cNvSpPr>
          <p:nvPr>
            <p:ph type="body" sz="half" idx="2"/>
          </p:nvPr>
        </p:nvSpPr>
        <p:spPr>
          <a:xfrm>
            <a:off x="0" y="4495800"/>
            <a:ext cx="9144000" cy="2362200"/>
          </a:xfrm>
        </p:spPr>
        <p:txBody>
          <a:bodyPr>
            <a:noAutofit/>
          </a:bodyPr>
          <a:lstStyle/>
          <a:p>
            <a:r>
              <a:rPr lang="en-US" sz="2400" dirty="0" smtClean="0"/>
              <a:t>Two years after the removal action, ERT approached Region 1 with an offer to  help fund a pilot study that would attempt to grow sustainable vegetation on this inhospitable landscape.   The United States Department of Agriculture – Agricultural  Research Service worked with the Vermont DEC to collect  representative site ‘soil’ in order to run lab tests  to determine the optimal amendments and plant species. </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3400" y="228600"/>
            <a:ext cx="8153400" cy="3124200"/>
          </a:xfrm>
        </p:spPr>
        <p:txBody>
          <a:bodyPr>
            <a:normAutofit fontScale="90000"/>
          </a:bodyPr>
          <a:lstStyle/>
          <a:p>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latin typeface="+mn-lt"/>
              </a:rPr>
              <a:t>Samples of the ‘soil’ matrix were collected and shipped to the USDA laboratory/greenhouse.   </a:t>
            </a:r>
            <a:br>
              <a:rPr lang="en-US" sz="2400" dirty="0" smtClean="0">
                <a:latin typeface="+mn-lt"/>
              </a:rPr>
            </a:br>
            <a:r>
              <a:rPr lang="en-US" sz="2400" dirty="0" smtClean="0">
                <a:latin typeface="+mn-lt"/>
              </a:rPr>
              <a:t/>
            </a:r>
            <a:br>
              <a:rPr lang="en-US" sz="2400" dirty="0" smtClean="0">
                <a:latin typeface="+mn-lt"/>
              </a:rPr>
            </a:br>
            <a:r>
              <a:rPr lang="en-US" sz="2400" dirty="0" smtClean="0">
                <a:latin typeface="+mn-lt"/>
              </a:rPr>
              <a:t>Nine different plant species were evaluated by attempting growth in</a:t>
            </a:r>
            <a:br>
              <a:rPr lang="en-US" sz="2400" dirty="0" smtClean="0">
                <a:latin typeface="+mn-lt"/>
              </a:rPr>
            </a:br>
            <a:r>
              <a:rPr lang="en-US" sz="2400" dirty="0" smtClean="0">
                <a:latin typeface="+mn-lt"/>
              </a:rPr>
              <a:t> a) the control (‘soil’ matrix)</a:t>
            </a:r>
            <a:br>
              <a:rPr lang="en-US" sz="2400" dirty="0" smtClean="0">
                <a:latin typeface="+mn-lt"/>
              </a:rPr>
            </a:br>
            <a:r>
              <a:rPr lang="en-US" sz="2400" dirty="0" smtClean="0">
                <a:latin typeface="+mn-lt"/>
              </a:rPr>
              <a:t> b) control + fertilizer (NPK) </a:t>
            </a:r>
            <a:br>
              <a:rPr lang="en-US" sz="2400" dirty="0" smtClean="0">
                <a:latin typeface="+mn-lt"/>
              </a:rPr>
            </a:br>
            <a:r>
              <a:rPr lang="en-US" sz="2400" dirty="0" smtClean="0">
                <a:latin typeface="+mn-lt"/>
              </a:rPr>
              <a:t>c) control + compost + NPK </a:t>
            </a:r>
            <a:br>
              <a:rPr lang="en-US" sz="2400" dirty="0" smtClean="0">
                <a:latin typeface="+mn-lt"/>
              </a:rPr>
            </a:br>
            <a:r>
              <a:rPr lang="en-US" sz="2400" dirty="0" smtClean="0">
                <a:latin typeface="+mn-lt"/>
              </a:rPr>
              <a:t>d) control + compost + NPK + gypsum </a:t>
            </a:r>
            <a:br>
              <a:rPr lang="en-US" sz="2400" dirty="0" smtClean="0">
                <a:latin typeface="+mn-lt"/>
              </a:rPr>
            </a:br>
            <a:r>
              <a:rPr lang="en-US" sz="2400" dirty="0" smtClean="0">
                <a:latin typeface="+mn-lt"/>
              </a:rPr>
              <a:t>e) control + topsoil + NPK</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t>
            </a:r>
            <a:endParaRPr lang="en-US" sz="2400" dirty="0"/>
          </a:p>
        </p:txBody>
      </p:sp>
      <p:pic>
        <p:nvPicPr>
          <p:cNvPr id="7" name="Picture 1" descr="v4cropped.jpg"/>
          <p:cNvPicPr>
            <a:picLocks noGrp="1" noChangeAspect="1"/>
          </p:cNvPicPr>
          <p:nvPr>
            <p:ph idx="1"/>
          </p:nvPr>
        </p:nvPicPr>
        <p:blipFill>
          <a:blip r:embed="rId2" cstate="email"/>
          <a:srcRect/>
          <a:stretch>
            <a:fillRect/>
          </a:stretch>
        </p:blipFill>
        <p:spPr bwMode="auto">
          <a:xfrm>
            <a:off x="457200" y="3429000"/>
            <a:ext cx="8229600" cy="32004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0" y="-917226"/>
            <a:ext cx="9144000" cy="846385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en-US" sz="2400" b="1"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1" fontAlgn="base">
              <a:spcBef>
                <a:spcPct val="0"/>
              </a:spcBef>
              <a:spcAft>
                <a:spcPct val="0"/>
              </a:spcAft>
              <a:buFontTx/>
              <a:buChar char="•"/>
            </a:pPr>
            <a:r>
              <a:rPr kumimoji="0" lang="en-US" sz="2800" b="1" i="0" u="none" strike="noStrike" cap="none" normalizeH="0" baseline="0" dirty="0" smtClean="0">
                <a:ln>
                  <a:noFill/>
                </a:ln>
                <a:solidFill>
                  <a:schemeClr val="tx1"/>
                </a:solidFill>
                <a:effectLst/>
                <a:ea typeface="Times New Roman" pitchFamily="18" charset="0"/>
                <a:cs typeface="Arial" pitchFamily="34" charset="0"/>
              </a:rPr>
              <a:t>Why fertilizer?</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Serpentine soil </a:t>
            </a:r>
            <a:r>
              <a:rPr kumimoji="0" lang="en-US" sz="2400" b="0" i="0" u="none" strike="noStrike" cap="none" normalizeH="0" baseline="0" dirty="0" err="1" smtClean="0">
                <a:ln>
                  <a:noFill/>
                </a:ln>
                <a:solidFill>
                  <a:schemeClr val="tx1"/>
                </a:solidFill>
                <a:effectLst/>
                <a:ea typeface="Times New Roman" pitchFamily="18" charset="0"/>
                <a:cs typeface="Arial" pitchFamily="34" charset="0"/>
              </a:rPr>
              <a:t>revegetation</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 studies have shown that </a:t>
            </a:r>
          </a:p>
          <a:p>
            <a:pPr marL="0" marR="0" lvl="0" indent="0" algn="l" defTabSz="914400" rtl="0" eaLnBrk="0" fontAlgn="base" latinLnBrk="0" hangingPunct="0">
              <a:lnSpc>
                <a:spcPct val="100000"/>
              </a:lnSpc>
              <a:spcBef>
                <a:spcPct val="0"/>
              </a:spcBef>
              <a:spcAft>
                <a:spcPct val="0"/>
              </a:spcAft>
              <a:buClrTx/>
              <a:buSzTx/>
              <a:buFontTx/>
              <a:buNone/>
              <a:tabLst/>
            </a:pPr>
            <a:r>
              <a:rPr lang="en-US" sz="2400" dirty="0" smtClean="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mine wastes are highly deficient in P, Ca, N, and K.   </a:t>
            </a:r>
          </a:p>
          <a:p>
            <a:pPr marL="0" marR="0" lvl="0" indent="0" algn="l" defTabSz="914400" rtl="0" eaLnBrk="0" fontAlgn="base" latinLnBrk="0" hangingPunct="0">
              <a:lnSpc>
                <a:spcPct val="100000"/>
              </a:lnSpc>
              <a:spcBef>
                <a:spcPct val="0"/>
              </a:spcBef>
              <a:spcAft>
                <a:spcPct val="0"/>
              </a:spcAft>
              <a:buClrTx/>
              <a:buSzTx/>
              <a:buFontTx/>
              <a:buNone/>
              <a:tabLst/>
            </a:pPr>
            <a:r>
              <a:rPr lang="en-US" sz="2400" dirty="0" smtClean="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A recommended fertilizer for establishing grass forage </a:t>
            </a:r>
          </a:p>
          <a:p>
            <a:pPr marL="0" marR="0" lvl="0" indent="0" algn="l" defTabSz="914400" rtl="0" eaLnBrk="0" fontAlgn="base" latinLnBrk="0" hangingPunct="0">
              <a:lnSpc>
                <a:spcPct val="100000"/>
              </a:lnSpc>
              <a:spcBef>
                <a:spcPct val="0"/>
              </a:spcBef>
              <a:spcAft>
                <a:spcPct val="0"/>
              </a:spcAft>
              <a:buClrTx/>
              <a:buSzTx/>
              <a:buFontTx/>
              <a:buNone/>
              <a:tabLst/>
            </a:pPr>
            <a:r>
              <a:rPr lang="en-US" sz="2400" dirty="0" smtClean="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in northern Vermont is 50-100-100 lb/A of NPK </a:t>
            </a:r>
          </a:p>
          <a:p>
            <a:pPr marL="0" marR="0" lvl="0" indent="0" algn="l" defTabSz="914400" rtl="0" eaLnBrk="0" fontAlgn="base" latinLnBrk="0" hangingPunct="0">
              <a:lnSpc>
                <a:spcPct val="100000"/>
              </a:lnSpc>
              <a:spcBef>
                <a:spcPct val="0"/>
              </a:spcBef>
              <a:spcAft>
                <a:spcPct val="0"/>
              </a:spcAft>
              <a:buClrTx/>
              <a:buSzTx/>
              <a:buFontTx/>
              <a:buNone/>
              <a:tabLst/>
            </a:pPr>
            <a:r>
              <a:rPr lang="en-US" sz="2400" dirty="0" smtClean="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ea typeface="Times New Roman" pitchFamily="18" charset="0"/>
                <a:cs typeface="Arial" pitchFamily="34" charset="0"/>
              </a:rPr>
              <a:t>(1:2:2 ratio</a:t>
            </a: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0" y="0"/>
            <a:ext cx="9144000" cy="7417415"/>
          </a:xfrm>
          <a:prstGeom prst="rect">
            <a:avLst/>
          </a:prstGeom>
        </p:spPr>
        <p:txBody>
          <a:bodyPr wrap="square">
            <a:spAutoFit/>
          </a:bodyPr>
          <a:lstStyle/>
          <a:p>
            <a:pPr lvl="0" eaLnBrk="0" fontAlgn="base" hangingPunct="0">
              <a:spcBef>
                <a:spcPct val="0"/>
              </a:spcBef>
              <a:spcAft>
                <a:spcPct val="0"/>
              </a:spcAft>
              <a:buFontTx/>
              <a:buChar char="•"/>
            </a:pPr>
            <a:endParaRPr lang="en-US" sz="2400" dirty="0" smtClean="0">
              <a:latin typeface="Arial" pitchFamily="34" charset="0"/>
              <a:ea typeface="Times New Roman" pitchFamily="18" charset="0"/>
              <a:cs typeface="Arial" pitchFamily="34" charset="0"/>
            </a:endParaRPr>
          </a:p>
          <a:p>
            <a:pPr lvl="1" eaLnBrk="0" fontAlgn="base" hangingPunct="0">
              <a:spcBef>
                <a:spcPct val="0"/>
              </a:spcBef>
              <a:spcAft>
                <a:spcPct val="0"/>
              </a:spcAft>
              <a:buFontTx/>
              <a:buChar char="•"/>
            </a:pPr>
            <a:r>
              <a:rPr lang="en-US" sz="2800" b="1" dirty="0" smtClean="0">
                <a:ea typeface="Times New Roman" pitchFamily="18" charset="0"/>
                <a:cs typeface="Arial" pitchFamily="34" charset="0"/>
              </a:rPr>
              <a:t>Why compost?</a:t>
            </a:r>
          </a:p>
          <a:p>
            <a:pPr lvl="0" eaLnBrk="0" fontAlgn="base" hangingPunct="0">
              <a:spcBef>
                <a:spcPct val="0"/>
              </a:spcBef>
              <a:spcAft>
                <a:spcPct val="0"/>
              </a:spcAft>
              <a:buFontTx/>
              <a:buChar char="•"/>
            </a:pPr>
            <a:endParaRPr lang="en-US" sz="2400" dirty="0" smtClean="0">
              <a:cs typeface="Arial" pitchFamily="34" charset="0"/>
            </a:endParaRPr>
          </a:p>
          <a:p>
            <a:pPr lvl="2" eaLnBrk="0" fontAlgn="base" hangingPunct="0">
              <a:spcBef>
                <a:spcPct val="0"/>
              </a:spcBef>
              <a:spcAft>
                <a:spcPct val="0"/>
              </a:spcAft>
              <a:buFont typeface="Wingdings" pitchFamily="2" charset="2"/>
              <a:buChar char=""/>
            </a:pPr>
            <a:r>
              <a:rPr lang="en-US" sz="2000" dirty="0" smtClean="0">
                <a:ea typeface="Times New Roman" pitchFamily="18" charset="0"/>
                <a:cs typeface="Arial" pitchFamily="34" charset="0"/>
              </a:rPr>
              <a:t>Improves soil structure, porosity, and density</a:t>
            </a:r>
            <a:endParaRPr lang="en-US" sz="2000" dirty="0" smtClean="0">
              <a:cs typeface="Arial" pitchFamily="34" charset="0"/>
            </a:endParaRPr>
          </a:p>
          <a:p>
            <a:pPr lvl="2" eaLnBrk="0" fontAlgn="base" hangingPunct="0">
              <a:spcBef>
                <a:spcPct val="0"/>
              </a:spcBef>
              <a:spcAft>
                <a:spcPct val="0"/>
              </a:spcAft>
              <a:buFont typeface="Wingdings" pitchFamily="2" charset="2"/>
              <a:buChar char=""/>
            </a:pPr>
            <a:r>
              <a:rPr lang="en-US" sz="2000" dirty="0" smtClean="0">
                <a:ea typeface="Times New Roman" pitchFamily="18" charset="0"/>
                <a:cs typeface="Arial" pitchFamily="34" charset="0"/>
              </a:rPr>
              <a:t>Increases moisture infiltration and permeability of heavy soils, reducing</a:t>
            </a:r>
          </a:p>
          <a:p>
            <a:pPr lvl="2" eaLnBrk="0" fontAlgn="base" hangingPunct="0">
              <a:spcBef>
                <a:spcPct val="0"/>
              </a:spcBef>
              <a:spcAft>
                <a:spcPct val="0"/>
              </a:spcAft>
            </a:pPr>
            <a:r>
              <a:rPr lang="en-US" sz="2000" dirty="0" smtClean="0">
                <a:ea typeface="Times New Roman" pitchFamily="18" charset="0"/>
                <a:cs typeface="Arial" pitchFamily="34" charset="0"/>
              </a:rPr>
              <a:t>    erosion and runoff</a:t>
            </a:r>
            <a:endParaRPr lang="en-US" sz="2000" dirty="0" smtClean="0">
              <a:cs typeface="Arial" pitchFamily="34" charset="0"/>
            </a:endParaRPr>
          </a:p>
          <a:p>
            <a:pPr lvl="2" eaLnBrk="0" fontAlgn="base" hangingPunct="0">
              <a:spcBef>
                <a:spcPct val="0"/>
              </a:spcBef>
              <a:spcAft>
                <a:spcPct val="0"/>
              </a:spcAft>
              <a:buFont typeface="Wingdings" pitchFamily="2" charset="2"/>
              <a:buChar char=""/>
            </a:pPr>
            <a:r>
              <a:rPr lang="en-US" sz="2000" dirty="0" smtClean="0">
                <a:ea typeface="Times New Roman" pitchFamily="18" charset="0"/>
                <a:cs typeface="Arial" pitchFamily="34" charset="0"/>
              </a:rPr>
              <a:t>Improves water holding capacity</a:t>
            </a:r>
            <a:endParaRPr lang="en-US" sz="2000" dirty="0" smtClean="0">
              <a:cs typeface="Arial" pitchFamily="34" charset="0"/>
            </a:endParaRPr>
          </a:p>
          <a:p>
            <a:pPr lvl="2" eaLnBrk="0" fontAlgn="base" hangingPunct="0">
              <a:spcBef>
                <a:spcPct val="0"/>
              </a:spcBef>
              <a:spcAft>
                <a:spcPct val="0"/>
              </a:spcAft>
              <a:buFont typeface="Wingdings" pitchFamily="2" charset="2"/>
              <a:buChar char=""/>
            </a:pPr>
            <a:r>
              <a:rPr lang="en-US" sz="2000" dirty="0" smtClean="0">
                <a:ea typeface="Times New Roman" pitchFamily="18" charset="0"/>
                <a:cs typeface="Arial" pitchFamily="34" charset="0"/>
              </a:rPr>
              <a:t>Supplies a variety of macro and micronutrients</a:t>
            </a:r>
          </a:p>
          <a:p>
            <a:pPr lvl="2" eaLnBrk="0" fontAlgn="base" hangingPunct="0">
              <a:spcBef>
                <a:spcPct val="0"/>
              </a:spcBef>
              <a:spcAft>
                <a:spcPct val="0"/>
              </a:spcAft>
              <a:buFont typeface="Wingdings" pitchFamily="2" charset="2"/>
              <a:buChar char=""/>
            </a:pPr>
            <a:r>
              <a:rPr lang="en-US" sz="2000" dirty="0" smtClean="0">
                <a:cs typeface="Arial" pitchFamily="34" charset="0"/>
              </a:rPr>
              <a:t>Slow release of N, P, Zn, and Cu</a:t>
            </a:r>
          </a:p>
          <a:p>
            <a:pPr lvl="2" eaLnBrk="0" fontAlgn="base" hangingPunct="0">
              <a:spcBef>
                <a:spcPct val="0"/>
              </a:spcBef>
              <a:spcAft>
                <a:spcPct val="0"/>
              </a:spcAft>
              <a:buFont typeface="Wingdings" pitchFamily="2" charset="2"/>
              <a:buChar char=""/>
            </a:pPr>
            <a:r>
              <a:rPr lang="en-US" sz="2000" dirty="0" smtClean="0">
                <a:ea typeface="Times New Roman" pitchFamily="18" charset="0"/>
                <a:cs typeface="Arial" pitchFamily="34" charset="0"/>
              </a:rPr>
              <a:t>May control or suppress certain soil-borne plant pathogens</a:t>
            </a:r>
            <a:endParaRPr lang="en-US" sz="2000" dirty="0" smtClean="0">
              <a:cs typeface="Arial" pitchFamily="34" charset="0"/>
            </a:endParaRPr>
          </a:p>
          <a:p>
            <a:pPr lvl="2" eaLnBrk="0" fontAlgn="base" hangingPunct="0">
              <a:spcBef>
                <a:spcPct val="0"/>
              </a:spcBef>
              <a:spcAft>
                <a:spcPct val="0"/>
              </a:spcAft>
              <a:buFont typeface="Wingdings" pitchFamily="2" charset="2"/>
              <a:buChar char=""/>
            </a:pPr>
            <a:r>
              <a:rPr lang="en-US" sz="2000" dirty="0" smtClean="0">
                <a:ea typeface="Times New Roman" pitchFamily="18" charset="0"/>
                <a:cs typeface="Arial" pitchFamily="34" charset="0"/>
              </a:rPr>
              <a:t>Supplies significant quantities of organic matter</a:t>
            </a:r>
            <a:endParaRPr lang="en-US" sz="2000" dirty="0" smtClean="0">
              <a:cs typeface="Arial" pitchFamily="34" charset="0"/>
            </a:endParaRPr>
          </a:p>
          <a:p>
            <a:pPr lvl="2" eaLnBrk="0" fontAlgn="base" hangingPunct="0">
              <a:spcBef>
                <a:spcPct val="0"/>
              </a:spcBef>
              <a:spcAft>
                <a:spcPct val="0"/>
              </a:spcAft>
              <a:buFont typeface="Wingdings" pitchFamily="2" charset="2"/>
              <a:buChar char=""/>
            </a:pPr>
            <a:r>
              <a:rPr lang="en-US" sz="2000" dirty="0" smtClean="0">
                <a:ea typeface="Times New Roman" pitchFamily="18" charset="0"/>
                <a:cs typeface="Arial" pitchFamily="34" charset="0"/>
              </a:rPr>
              <a:t>Improves </a:t>
            </a:r>
            <a:r>
              <a:rPr lang="en-US" sz="2000" dirty="0" err="1" smtClean="0">
                <a:ea typeface="Times New Roman" pitchFamily="18" charset="0"/>
                <a:cs typeface="Arial" pitchFamily="34" charset="0"/>
              </a:rPr>
              <a:t>cation</a:t>
            </a:r>
            <a:r>
              <a:rPr lang="en-US" sz="2000" dirty="0" smtClean="0">
                <a:ea typeface="Times New Roman" pitchFamily="18" charset="0"/>
                <a:cs typeface="Arial" pitchFamily="34" charset="0"/>
              </a:rPr>
              <a:t> exchange capacity of soils and growing media (improves </a:t>
            </a:r>
          </a:p>
          <a:p>
            <a:pPr lvl="2" eaLnBrk="0" fontAlgn="base" hangingPunct="0">
              <a:spcBef>
                <a:spcPct val="0"/>
              </a:spcBef>
              <a:spcAft>
                <a:spcPct val="0"/>
              </a:spcAft>
            </a:pPr>
            <a:r>
              <a:rPr lang="en-US" sz="2000" dirty="0" smtClean="0">
                <a:ea typeface="Times New Roman" pitchFamily="18" charset="0"/>
                <a:cs typeface="Arial" pitchFamily="34" charset="0"/>
              </a:rPr>
              <a:t>    ability of soil to hold nutrients)</a:t>
            </a:r>
            <a:endParaRPr lang="en-US" sz="2000" dirty="0" smtClean="0">
              <a:cs typeface="Arial" pitchFamily="34" charset="0"/>
            </a:endParaRPr>
          </a:p>
          <a:p>
            <a:pPr lvl="2" eaLnBrk="0" fontAlgn="base" hangingPunct="0">
              <a:spcBef>
                <a:spcPct val="0"/>
              </a:spcBef>
              <a:spcAft>
                <a:spcPct val="0"/>
              </a:spcAft>
              <a:buFont typeface="Wingdings" pitchFamily="2" charset="2"/>
              <a:buChar char=""/>
            </a:pPr>
            <a:r>
              <a:rPr lang="en-US" sz="2000" dirty="0" smtClean="0">
                <a:ea typeface="Times New Roman" pitchFamily="18" charset="0"/>
                <a:cs typeface="Arial" pitchFamily="34" charset="0"/>
              </a:rPr>
              <a:t>Supplies beneficial micro-organisms to soils and growing media</a:t>
            </a:r>
            <a:endParaRPr lang="en-US" sz="2000" dirty="0" smtClean="0">
              <a:cs typeface="Arial" pitchFamily="34" charset="0"/>
            </a:endParaRPr>
          </a:p>
          <a:p>
            <a:pPr lvl="2" eaLnBrk="0" fontAlgn="base" hangingPunct="0">
              <a:spcBef>
                <a:spcPct val="0"/>
              </a:spcBef>
              <a:spcAft>
                <a:spcPct val="0"/>
              </a:spcAft>
              <a:buFont typeface="Wingdings" pitchFamily="2" charset="2"/>
              <a:buChar char=""/>
            </a:pPr>
            <a:r>
              <a:rPr lang="en-US" sz="2000" dirty="0" smtClean="0">
                <a:ea typeface="Times New Roman" pitchFamily="18" charset="0"/>
                <a:cs typeface="Arial" pitchFamily="34" charset="0"/>
              </a:rPr>
              <a:t>Improves and stabilizes soil pH</a:t>
            </a:r>
          </a:p>
          <a:p>
            <a:pPr lvl="2" eaLnBrk="0" fontAlgn="base" hangingPunct="0">
              <a:spcBef>
                <a:spcPct val="0"/>
              </a:spcBef>
              <a:spcAft>
                <a:spcPct val="0"/>
              </a:spcAft>
              <a:buFont typeface="Wingdings" pitchFamily="2" charset="2"/>
              <a:buChar char=""/>
            </a:pPr>
            <a:endParaRPr lang="en-US" sz="2000" dirty="0" smtClean="0">
              <a:cs typeface="Arial" pitchFamily="34" charset="0"/>
            </a:endParaRPr>
          </a:p>
          <a:p>
            <a:pPr lvl="0" eaLnBrk="0" fontAlgn="base" hangingPunct="0">
              <a:spcBef>
                <a:spcPct val="0"/>
              </a:spcBef>
              <a:spcAft>
                <a:spcPct val="0"/>
              </a:spcAft>
            </a:pPr>
            <a:r>
              <a:rPr lang="en-US" sz="2000" dirty="0" smtClean="0">
                <a:ea typeface="Times New Roman" pitchFamily="18" charset="0"/>
                <a:cs typeface="Arial" pitchFamily="34" charset="0"/>
              </a:rPr>
              <a:t>	This particular compost was a mature product from a local Vermont  dairy 	farm containing manure and yard waste  </a:t>
            </a:r>
          </a:p>
          <a:p>
            <a:pPr lvl="0" eaLnBrk="0" fontAlgn="base" hangingPunct="0">
              <a:spcBef>
                <a:spcPct val="0"/>
              </a:spcBef>
              <a:spcAft>
                <a:spcPct val="0"/>
              </a:spcAft>
            </a:pPr>
            <a:endParaRPr lang="en-US" sz="2000" dirty="0" smtClean="0">
              <a:latin typeface="Arial" pitchFamily="34" charset="0"/>
              <a:cs typeface="Arial" pitchFamily="34" charset="0"/>
            </a:endParaRPr>
          </a:p>
          <a:p>
            <a:pPr lvl="0" eaLnBrk="0" fontAlgn="base" hangingPunct="0">
              <a:spcBef>
                <a:spcPct val="0"/>
              </a:spcBef>
              <a:spcAft>
                <a:spcPct val="0"/>
              </a:spcAft>
            </a:pPr>
            <a:endParaRPr lang="en-US" sz="2000" dirty="0" smtClean="0">
              <a:latin typeface="Arial" pitchFamily="34" charset="0"/>
              <a:cs typeface="Arial" pitchFamily="34" charset="0"/>
            </a:endParaRPr>
          </a:p>
          <a:p>
            <a:pPr lvl="0" eaLnBrk="0" fontAlgn="base" hangingPunct="0">
              <a:spcBef>
                <a:spcPct val="0"/>
              </a:spcBef>
              <a:spcAft>
                <a:spcPct val="0"/>
              </a:spcAft>
            </a:pPr>
            <a:endParaRPr lang="en-US" sz="2000" dirty="0" smtClean="0">
              <a:latin typeface="Arial" pitchFamily="34" charset="0"/>
              <a:cs typeface="Arial" pitchFamily="34" charset="0"/>
            </a:endParaRPr>
          </a:p>
          <a:p>
            <a:pPr lvl="0" eaLnBrk="0" fontAlgn="base" hangingPunct="0">
              <a:spcBef>
                <a:spcPct val="0"/>
              </a:spcBef>
              <a:spcAft>
                <a:spcPct val="0"/>
              </a:spcAft>
            </a:pPr>
            <a:endParaRPr lang="en-US" sz="2000" dirty="0" smtClean="0">
              <a:latin typeface="Arial" pitchFamily="34" charset="0"/>
              <a:cs typeface="Arial" pitchFamily="34" charset="0"/>
            </a:endParaRPr>
          </a:p>
          <a:p>
            <a:pPr lvl="0" eaLnBrk="0" fontAlgn="base" hangingPunct="0">
              <a:spcBef>
                <a:spcPct val="0"/>
              </a:spcBef>
              <a:spcAft>
                <a:spcPct val="0"/>
              </a:spcAft>
            </a:pPr>
            <a:endParaRPr lang="en-US" sz="2000" dirty="0" smtClean="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533400" y="590489"/>
            <a:ext cx="8001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buFontTx/>
              <a:buChar char="•"/>
            </a:pPr>
            <a:r>
              <a:rPr kumimoji="0" lang="en-US" sz="2800" b="1" i="0" u="none" strike="noStrike" cap="none" normalizeH="0" baseline="0" dirty="0" smtClean="0">
                <a:ln>
                  <a:noFill/>
                </a:ln>
                <a:solidFill>
                  <a:schemeClr val="tx1"/>
                </a:solidFill>
                <a:effectLst/>
                <a:ea typeface="Times New Roman" pitchFamily="18" charset="0"/>
                <a:cs typeface="Arial" pitchFamily="34" charset="0"/>
              </a:rPr>
              <a:t>Why gypsum?</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Plant roots on normal plant species do not penetrate into</a:t>
            </a:r>
          </a:p>
          <a:p>
            <a:pPr marL="914400" marR="0" lvl="2" indent="0" algn="l" defTabSz="914400" rtl="0" eaLnBrk="0" fontAlgn="base" latinLnBrk="0" hangingPunct="0">
              <a:lnSpc>
                <a:spcPct val="100000"/>
              </a:lnSpc>
              <a:spcBef>
                <a:spcPct val="0"/>
              </a:spcBef>
              <a:spcAft>
                <a:spcPct val="0"/>
              </a:spcAft>
              <a:buClrTx/>
              <a:buSzTx/>
              <a:tabLst/>
            </a:pPr>
            <a:r>
              <a:rPr lang="en-US" sz="2000" dirty="0" smtClean="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serpentine </a:t>
            </a:r>
            <a:r>
              <a:rPr lang="en-US" sz="2000" dirty="0" err="1" smtClean="0">
                <a:ea typeface="Times New Roman" pitchFamily="18" charset="0"/>
                <a:cs typeface="Arial" pitchFamily="34" charset="0"/>
              </a:rPr>
              <a:t>s</a:t>
            </a:r>
            <a:r>
              <a:rPr kumimoji="0" lang="en-US" sz="2000" b="0" i="0" u="none" strike="noStrike" cap="none" normalizeH="0" baseline="0" dirty="0" err="1" smtClean="0">
                <a:ln>
                  <a:noFill/>
                </a:ln>
                <a:solidFill>
                  <a:schemeClr val="tx1"/>
                </a:solidFill>
                <a:effectLst/>
                <a:ea typeface="Times New Roman" pitchFamily="18" charset="0"/>
                <a:cs typeface="Arial" pitchFamily="34" charset="0"/>
              </a:rPr>
              <a:t>ubsoils</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 or mine waste with insufficient Ca</a:t>
            </a:r>
          </a:p>
          <a:p>
            <a:pPr marL="914400" marR="0" lvl="2" indent="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 typeface="Wingdings" pitchFamily="2" charset="2"/>
              <a:buChar char=""/>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Simple Ca deficiency or Mg-induced Ca deficiency will</a:t>
            </a:r>
          </a:p>
          <a:p>
            <a:pPr marL="914400" marR="0" lvl="2" indent="0" algn="l" defTabSz="914400" rtl="0" eaLnBrk="0" fontAlgn="base" latinLnBrk="0" hangingPunct="0">
              <a:lnSpc>
                <a:spcPct val="100000"/>
              </a:lnSpc>
              <a:spcBef>
                <a:spcPct val="0"/>
              </a:spcBef>
              <a:spcAft>
                <a:spcPct val="0"/>
              </a:spcAft>
              <a:buClrTx/>
              <a:buSzTx/>
              <a:tabLst/>
            </a:pPr>
            <a:r>
              <a:rPr lang="en-US" sz="2000" dirty="0" smtClean="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  persist until the </a:t>
            </a:r>
            <a:r>
              <a:rPr kumimoji="0" lang="en-US" sz="2000" b="0" i="0" u="none" strike="noStrike" cap="none" normalizeH="0" baseline="0" dirty="0" err="1" smtClean="0">
                <a:ln>
                  <a:noFill/>
                </a:ln>
                <a:solidFill>
                  <a:schemeClr val="tx1"/>
                </a:solidFill>
                <a:effectLst/>
                <a:ea typeface="Times New Roman" pitchFamily="18" charset="0"/>
                <a:cs typeface="Arial" pitchFamily="34" charset="0"/>
              </a:rPr>
              <a:t>Ca:Mg</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 ratio is increased to much higher </a:t>
            </a:r>
          </a:p>
          <a:p>
            <a:pPr marL="914400" marR="0" lvl="2" indent="0" algn="l" defTabSz="914400" rtl="0" eaLnBrk="0" fontAlgn="base" latinLnBrk="0" hangingPunct="0">
              <a:lnSpc>
                <a:spcPct val="100000"/>
              </a:lnSpc>
              <a:spcBef>
                <a:spcPct val="0"/>
              </a:spcBef>
              <a:spcAft>
                <a:spcPct val="0"/>
              </a:spcAft>
              <a:buClrTx/>
              <a:buSzTx/>
              <a:tabLst/>
            </a:pPr>
            <a:r>
              <a:rPr lang="en-US" sz="2000" dirty="0" smtClean="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  levels</a:t>
            </a:r>
          </a:p>
          <a:p>
            <a:pPr marL="914400" marR="0" lvl="2" indent="0" algn="l" defTabSz="914400" rtl="0" eaLnBrk="0" fontAlgn="base" latinLnBrk="0" hangingPunct="0">
              <a:lnSpc>
                <a:spcPct val="100000"/>
              </a:lnSpc>
              <a:spcBef>
                <a:spcPct val="0"/>
              </a:spcBef>
              <a:spcAft>
                <a:spcPct val="0"/>
              </a:spcAft>
              <a:buClrTx/>
              <a:buSzTx/>
              <a:buFont typeface="Wingdings" pitchFamily="2" charset="2"/>
              <a:buChar char=""/>
              <a:tabLst/>
            </a:pP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	Commercial gypsum is a mined product and normally sold in 	pelletized form. Since this limits the rate of dissolution of Ca to 	where it can’t satisfy the plant’s Ca requirement, powdered 	gypsum was used.  As reagent chemical powder is extremely 	expensive, a increasingly available powdered gypsum 	manufactured during the removal of SO</a:t>
            </a:r>
            <a:r>
              <a:rPr kumimoji="0" lang="en-US" sz="2000" b="0" i="0" u="none" strike="noStrike" cap="none" normalizeH="0" baseline="-30000" dirty="0" smtClean="0">
                <a:ln>
                  <a:noFill/>
                </a:ln>
                <a:solidFill>
                  <a:schemeClr val="tx1"/>
                </a:solidFill>
                <a:effectLst/>
                <a:ea typeface="Times New Roman" pitchFamily="18" charset="0"/>
                <a:cs typeface="Arial" pitchFamily="34" charset="0"/>
              </a:rPr>
              <a:t>2  </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from coal fired 	power plants (Flue gas desulfurization: FGD-Gypsum) was 	substituted. </a:t>
            </a:r>
            <a:endParaRPr kumimoji="0" lang="en-US" sz="20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descr="DSC_0091-croppedV3.jpg"/>
          <p:cNvPicPr>
            <a:picLocks noChangeAspect="1"/>
          </p:cNvPicPr>
          <p:nvPr/>
        </p:nvPicPr>
        <p:blipFill>
          <a:blip r:embed="rId2" cstate="email"/>
          <a:stretch>
            <a:fillRect/>
          </a:stretch>
        </p:blipFill>
        <p:spPr>
          <a:xfrm>
            <a:off x="0" y="1890059"/>
            <a:ext cx="9144000" cy="3077882"/>
          </a:xfrm>
          <a:prstGeom prst="rect">
            <a:avLst/>
          </a:prstGeom>
        </p:spPr>
      </p:pic>
      <p:sp>
        <p:nvSpPr>
          <p:cNvPr id="3" name="TextBox 2"/>
          <p:cNvSpPr txBox="1"/>
          <p:nvPr/>
        </p:nvSpPr>
        <p:spPr>
          <a:xfrm>
            <a:off x="457200" y="3886200"/>
            <a:ext cx="1219200" cy="369332"/>
          </a:xfrm>
          <a:prstGeom prst="rect">
            <a:avLst/>
          </a:prstGeom>
          <a:solidFill>
            <a:schemeClr val="tx1"/>
          </a:solidFill>
        </p:spPr>
        <p:txBody>
          <a:bodyPr wrap="square" rtlCol="0">
            <a:spAutoFit/>
          </a:bodyPr>
          <a:lstStyle/>
          <a:p>
            <a:r>
              <a:rPr lang="en-US" dirty="0" smtClean="0">
                <a:solidFill>
                  <a:srgbClr val="FF0000"/>
                </a:solidFill>
              </a:rPr>
              <a:t>Control</a:t>
            </a:r>
            <a:endParaRPr lang="en-US" dirty="0">
              <a:solidFill>
                <a:srgbClr val="FF0000"/>
              </a:solidFill>
            </a:endParaRPr>
          </a:p>
        </p:txBody>
      </p:sp>
      <p:sp>
        <p:nvSpPr>
          <p:cNvPr id="4" name="TextBox 3"/>
          <p:cNvSpPr txBox="1"/>
          <p:nvPr/>
        </p:nvSpPr>
        <p:spPr>
          <a:xfrm>
            <a:off x="1981200" y="3886200"/>
            <a:ext cx="1600200" cy="369332"/>
          </a:xfrm>
          <a:prstGeom prst="rect">
            <a:avLst/>
          </a:prstGeom>
          <a:solidFill>
            <a:schemeClr val="tx1"/>
          </a:solidFill>
        </p:spPr>
        <p:txBody>
          <a:bodyPr wrap="square" rtlCol="0">
            <a:spAutoFit/>
          </a:bodyPr>
          <a:lstStyle/>
          <a:p>
            <a:r>
              <a:rPr lang="en-US" dirty="0" err="1" smtClean="0">
                <a:solidFill>
                  <a:srgbClr val="FF0000"/>
                </a:solidFill>
              </a:rPr>
              <a:t>Control+NPK</a:t>
            </a:r>
            <a:endParaRPr lang="en-US" dirty="0">
              <a:solidFill>
                <a:srgbClr val="FF0000"/>
              </a:solidFill>
            </a:endParaRPr>
          </a:p>
        </p:txBody>
      </p:sp>
      <p:sp>
        <p:nvSpPr>
          <p:cNvPr id="5" name="TextBox 4"/>
          <p:cNvSpPr txBox="1"/>
          <p:nvPr/>
        </p:nvSpPr>
        <p:spPr>
          <a:xfrm>
            <a:off x="3962400" y="3886200"/>
            <a:ext cx="1143000" cy="369332"/>
          </a:xfrm>
          <a:prstGeom prst="rect">
            <a:avLst/>
          </a:prstGeom>
          <a:solidFill>
            <a:schemeClr val="tx1"/>
          </a:solidFill>
        </p:spPr>
        <p:txBody>
          <a:bodyPr wrap="square" rtlCol="0">
            <a:spAutoFit/>
          </a:bodyPr>
          <a:lstStyle/>
          <a:p>
            <a:r>
              <a:rPr lang="en-US" dirty="0" smtClean="0">
                <a:solidFill>
                  <a:srgbClr val="FF0000"/>
                </a:solidFill>
              </a:rPr>
              <a:t>Compost</a:t>
            </a:r>
            <a:endParaRPr lang="en-US" dirty="0">
              <a:solidFill>
                <a:srgbClr val="FF0000"/>
              </a:solidFill>
            </a:endParaRPr>
          </a:p>
        </p:txBody>
      </p:sp>
      <p:sp>
        <p:nvSpPr>
          <p:cNvPr id="6" name="TextBox 5"/>
          <p:cNvSpPr txBox="1"/>
          <p:nvPr/>
        </p:nvSpPr>
        <p:spPr>
          <a:xfrm>
            <a:off x="5257800" y="3886200"/>
            <a:ext cx="1905000" cy="381000"/>
          </a:xfrm>
          <a:prstGeom prst="rect">
            <a:avLst/>
          </a:prstGeom>
          <a:solidFill>
            <a:schemeClr val="tx1"/>
          </a:solidFill>
        </p:spPr>
        <p:txBody>
          <a:bodyPr wrap="square" rtlCol="0">
            <a:spAutoFit/>
          </a:bodyPr>
          <a:lstStyle/>
          <a:p>
            <a:r>
              <a:rPr lang="en-US" dirty="0" err="1" smtClean="0">
                <a:solidFill>
                  <a:srgbClr val="FF0000"/>
                </a:solidFill>
              </a:rPr>
              <a:t>Compost+Gypsum</a:t>
            </a:r>
            <a:endParaRPr lang="en-US" dirty="0">
              <a:solidFill>
                <a:srgbClr val="FF0000"/>
              </a:solidFill>
            </a:endParaRPr>
          </a:p>
        </p:txBody>
      </p:sp>
      <p:sp>
        <p:nvSpPr>
          <p:cNvPr id="7" name="TextBox 6"/>
          <p:cNvSpPr txBox="1"/>
          <p:nvPr/>
        </p:nvSpPr>
        <p:spPr>
          <a:xfrm>
            <a:off x="7543800" y="3886200"/>
            <a:ext cx="1143000" cy="369332"/>
          </a:xfrm>
          <a:prstGeom prst="rect">
            <a:avLst/>
          </a:prstGeom>
          <a:solidFill>
            <a:schemeClr val="tx1"/>
          </a:solidFill>
        </p:spPr>
        <p:txBody>
          <a:bodyPr wrap="square" rtlCol="0">
            <a:spAutoFit/>
          </a:bodyPr>
          <a:lstStyle/>
          <a:p>
            <a:r>
              <a:rPr lang="en-US" dirty="0" smtClean="0">
                <a:solidFill>
                  <a:srgbClr val="FF0000"/>
                </a:solidFill>
              </a:rPr>
              <a:t>Top Soil</a:t>
            </a:r>
            <a:endParaRPr lang="en-US" dirty="0">
              <a:solidFill>
                <a:srgbClr val="FF0000"/>
              </a:solidFill>
            </a:endParaRPr>
          </a:p>
        </p:txBody>
      </p:sp>
      <p:sp>
        <p:nvSpPr>
          <p:cNvPr id="8" name="TextBox 7"/>
          <p:cNvSpPr txBox="1"/>
          <p:nvPr/>
        </p:nvSpPr>
        <p:spPr>
          <a:xfrm>
            <a:off x="1600200" y="1066800"/>
            <a:ext cx="5638800" cy="461665"/>
          </a:xfrm>
          <a:prstGeom prst="rect">
            <a:avLst/>
          </a:prstGeom>
          <a:solidFill>
            <a:schemeClr val="tx1"/>
          </a:solidFill>
        </p:spPr>
        <p:txBody>
          <a:bodyPr wrap="square" rtlCol="0">
            <a:spAutoFit/>
          </a:bodyPr>
          <a:lstStyle/>
          <a:p>
            <a:r>
              <a:rPr lang="en-US" sz="2400" dirty="0" err="1" smtClean="0">
                <a:solidFill>
                  <a:srgbClr val="FF0000"/>
                </a:solidFill>
              </a:rPr>
              <a:t>Indiangrass</a:t>
            </a:r>
            <a:r>
              <a:rPr lang="en-US" sz="2400" dirty="0" smtClean="0">
                <a:solidFill>
                  <a:srgbClr val="FF0000"/>
                </a:solidFill>
              </a:rPr>
              <a:t>	     26 Days from Seeding</a:t>
            </a:r>
            <a:endParaRPr lang="en-US" sz="24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Z:\data\Gary\SITES\VAGmine\photo\SteveShots\Picture 010.jpg"/>
          <p:cNvPicPr>
            <a:picLocks noChangeAspect="1" noChangeArrowheads="1"/>
          </p:cNvPicPr>
          <p:nvPr/>
        </p:nvPicPr>
        <p:blipFill>
          <a:blip r:embed="rId2" cstate="email"/>
          <a:srcRect/>
          <a:stretch>
            <a:fillRect/>
          </a:stretch>
        </p:blipFill>
        <p:spPr bwMode="auto">
          <a:xfrm>
            <a:off x="-101490" y="0"/>
            <a:ext cx="9245490" cy="693458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descr="DSC_0085-croppedV1.jpg"/>
          <p:cNvPicPr>
            <a:picLocks noChangeAspect="1"/>
          </p:cNvPicPr>
          <p:nvPr/>
        </p:nvPicPr>
        <p:blipFill>
          <a:blip r:embed="rId2" cstate="email"/>
          <a:stretch>
            <a:fillRect/>
          </a:stretch>
        </p:blipFill>
        <p:spPr>
          <a:xfrm>
            <a:off x="0" y="1766454"/>
            <a:ext cx="9144000" cy="3325091"/>
          </a:xfrm>
          <a:prstGeom prst="rect">
            <a:avLst/>
          </a:prstGeom>
        </p:spPr>
      </p:pic>
      <p:sp>
        <p:nvSpPr>
          <p:cNvPr id="3" name="TextBox 2"/>
          <p:cNvSpPr txBox="1"/>
          <p:nvPr/>
        </p:nvSpPr>
        <p:spPr>
          <a:xfrm>
            <a:off x="609600" y="4267200"/>
            <a:ext cx="990600" cy="369332"/>
          </a:xfrm>
          <a:prstGeom prst="rect">
            <a:avLst/>
          </a:prstGeom>
          <a:solidFill>
            <a:schemeClr val="tx1"/>
          </a:solidFill>
        </p:spPr>
        <p:txBody>
          <a:bodyPr wrap="square" rtlCol="0">
            <a:spAutoFit/>
          </a:bodyPr>
          <a:lstStyle/>
          <a:p>
            <a:r>
              <a:rPr lang="en-US" dirty="0" smtClean="0">
                <a:solidFill>
                  <a:srgbClr val="FF0000"/>
                </a:solidFill>
              </a:rPr>
              <a:t>Control</a:t>
            </a:r>
            <a:endParaRPr lang="en-US" dirty="0">
              <a:solidFill>
                <a:srgbClr val="FF0000"/>
              </a:solidFill>
            </a:endParaRPr>
          </a:p>
        </p:txBody>
      </p:sp>
      <p:sp>
        <p:nvSpPr>
          <p:cNvPr id="4" name="TextBox 3"/>
          <p:cNvSpPr txBox="1"/>
          <p:nvPr/>
        </p:nvSpPr>
        <p:spPr>
          <a:xfrm>
            <a:off x="2133600" y="4267200"/>
            <a:ext cx="1447800" cy="381000"/>
          </a:xfrm>
          <a:prstGeom prst="rect">
            <a:avLst/>
          </a:prstGeom>
          <a:solidFill>
            <a:schemeClr val="tx1"/>
          </a:solidFill>
        </p:spPr>
        <p:txBody>
          <a:bodyPr wrap="square" rtlCol="0">
            <a:spAutoFit/>
          </a:bodyPr>
          <a:lstStyle/>
          <a:p>
            <a:r>
              <a:rPr lang="en-US" dirty="0" err="1" smtClean="0">
                <a:solidFill>
                  <a:srgbClr val="FF0000"/>
                </a:solidFill>
              </a:rPr>
              <a:t>Control+NPK</a:t>
            </a:r>
            <a:endParaRPr lang="en-US" dirty="0">
              <a:solidFill>
                <a:srgbClr val="FF0000"/>
              </a:solidFill>
            </a:endParaRPr>
          </a:p>
        </p:txBody>
      </p:sp>
      <p:sp>
        <p:nvSpPr>
          <p:cNvPr id="5" name="TextBox 4"/>
          <p:cNvSpPr txBox="1"/>
          <p:nvPr/>
        </p:nvSpPr>
        <p:spPr>
          <a:xfrm>
            <a:off x="3962400" y="4267200"/>
            <a:ext cx="1066800" cy="369332"/>
          </a:xfrm>
          <a:prstGeom prst="rect">
            <a:avLst/>
          </a:prstGeom>
          <a:solidFill>
            <a:schemeClr val="tx1"/>
          </a:solidFill>
        </p:spPr>
        <p:txBody>
          <a:bodyPr wrap="square" rtlCol="0">
            <a:spAutoFit/>
          </a:bodyPr>
          <a:lstStyle/>
          <a:p>
            <a:r>
              <a:rPr lang="en-US" dirty="0" smtClean="0">
                <a:solidFill>
                  <a:srgbClr val="FF0000"/>
                </a:solidFill>
              </a:rPr>
              <a:t>Compost</a:t>
            </a:r>
            <a:endParaRPr lang="en-US" dirty="0">
              <a:solidFill>
                <a:srgbClr val="FF0000"/>
              </a:solidFill>
            </a:endParaRPr>
          </a:p>
        </p:txBody>
      </p:sp>
      <p:sp>
        <p:nvSpPr>
          <p:cNvPr id="6" name="TextBox 5"/>
          <p:cNvSpPr txBox="1"/>
          <p:nvPr/>
        </p:nvSpPr>
        <p:spPr>
          <a:xfrm>
            <a:off x="5257800" y="4267200"/>
            <a:ext cx="1981200" cy="369332"/>
          </a:xfrm>
          <a:prstGeom prst="rect">
            <a:avLst/>
          </a:prstGeom>
          <a:solidFill>
            <a:schemeClr val="tx1"/>
          </a:solidFill>
        </p:spPr>
        <p:txBody>
          <a:bodyPr wrap="square" rtlCol="0">
            <a:spAutoFit/>
          </a:bodyPr>
          <a:lstStyle/>
          <a:p>
            <a:r>
              <a:rPr lang="en-US" dirty="0" err="1" smtClean="0">
                <a:solidFill>
                  <a:srgbClr val="FF0000"/>
                </a:solidFill>
              </a:rPr>
              <a:t>Compost+Gypsum</a:t>
            </a:r>
            <a:endParaRPr lang="en-US" dirty="0">
              <a:solidFill>
                <a:srgbClr val="FF0000"/>
              </a:solidFill>
            </a:endParaRPr>
          </a:p>
        </p:txBody>
      </p:sp>
      <p:sp>
        <p:nvSpPr>
          <p:cNvPr id="7" name="TextBox 6"/>
          <p:cNvSpPr txBox="1"/>
          <p:nvPr/>
        </p:nvSpPr>
        <p:spPr>
          <a:xfrm>
            <a:off x="7772400" y="4267200"/>
            <a:ext cx="990600" cy="369332"/>
          </a:xfrm>
          <a:prstGeom prst="rect">
            <a:avLst/>
          </a:prstGeom>
          <a:solidFill>
            <a:schemeClr val="tx1"/>
          </a:solidFill>
        </p:spPr>
        <p:txBody>
          <a:bodyPr wrap="square" rtlCol="0">
            <a:spAutoFit/>
          </a:bodyPr>
          <a:lstStyle/>
          <a:p>
            <a:r>
              <a:rPr lang="en-US" dirty="0" smtClean="0">
                <a:solidFill>
                  <a:srgbClr val="FF0000"/>
                </a:solidFill>
              </a:rPr>
              <a:t>Top Soil</a:t>
            </a:r>
            <a:endParaRPr lang="en-US" dirty="0">
              <a:solidFill>
                <a:srgbClr val="FF0000"/>
              </a:solidFill>
            </a:endParaRPr>
          </a:p>
        </p:txBody>
      </p:sp>
      <p:sp>
        <p:nvSpPr>
          <p:cNvPr id="8" name="TextBox 7"/>
          <p:cNvSpPr txBox="1"/>
          <p:nvPr/>
        </p:nvSpPr>
        <p:spPr>
          <a:xfrm>
            <a:off x="1066800" y="762000"/>
            <a:ext cx="7162800" cy="461665"/>
          </a:xfrm>
          <a:prstGeom prst="rect">
            <a:avLst/>
          </a:prstGeom>
          <a:solidFill>
            <a:schemeClr val="tx1"/>
          </a:solidFill>
        </p:spPr>
        <p:txBody>
          <a:bodyPr wrap="square" rtlCol="0">
            <a:spAutoFit/>
          </a:bodyPr>
          <a:lstStyle/>
          <a:p>
            <a:r>
              <a:rPr lang="en-US" sz="2400" dirty="0" smtClean="0">
                <a:solidFill>
                  <a:srgbClr val="FF0000"/>
                </a:solidFill>
              </a:rPr>
              <a:t>Big Bluestem		26 Days from Seeding</a:t>
            </a:r>
            <a:endParaRPr lang="en-US" sz="2400"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descr="DSC_0101-croppedV7.jpg"/>
          <p:cNvPicPr>
            <a:picLocks noChangeAspect="1"/>
          </p:cNvPicPr>
          <p:nvPr/>
        </p:nvPicPr>
        <p:blipFill>
          <a:blip r:embed="rId2" cstate="email"/>
          <a:stretch>
            <a:fillRect/>
          </a:stretch>
        </p:blipFill>
        <p:spPr>
          <a:xfrm>
            <a:off x="0" y="1674394"/>
            <a:ext cx="9144000" cy="3509211"/>
          </a:xfrm>
          <a:prstGeom prst="rect">
            <a:avLst/>
          </a:prstGeom>
        </p:spPr>
      </p:pic>
      <p:sp>
        <p:nvSpPr>
          <p:cNvPr id="3" name="TextBox 2"/>
          <p:cNvSpPr txBox="1"/>
          <p:nvPr/>
        </p:nvSpPr>
        <p:spPr>
          <a:xfrm>
            <a:off x="533400" y="4114800"/>
            <a:ext cx="990600" cy="369332"/>
          </a:xfrm>
          <a:prstGeom prst="rect">
            <a:avLst/>
          </a:prstGeom>
          <a:solidFill>
            <a:schemeClr val="tx1"/>
          </a:solidFill>
        </p:spPr>
        <p:txBody>
          <a:bodyPr wrap="square" rtlCol="0">
            <a:spAutoFit/>
          </a:bodyPr>
          <a:lstStyle/>
          <a:p>
            <a:r>
              <a:rPr lang="en-US" dirty="0" smtClean="0">
                <a:solidFill>
                  <a:srgbClr val="FF0000"/>
                </a:solidFill>
              </a:rPr>
              <a:t>Control</a:t>
            </a:r>
            <a:endParaRPr lang="en-US" dirty="0">
              <a:solidFill>
                <a:srgbClr val="FF0000"/>
              </a:solidFill>
            </a:endParaRPr>
          </a:p>
        </p:txBody>
      </p:sp>
      <p:sp>
        <p:nvSpPr>
          <p:cNvPr id="4" name="TextBox 3"/>
          <p:cNvSpPr txBox="1"/>
          <p:nvPr/>
        </p:nvSpPr>
        <p:spPr>
          <a:xfrm>
            <a:off x="1981200" y="4114800"/>
            <a:ext cx="1447800" cy="369332"/>
          </a:xfrm>
          <a:prstGeom prst="rect">
            <a:avLst/>
          </a:prstGeom>
          <a:solidFill>
            <a:schemeClr val="tx1"/>
          </a:solidFill>
        </p:spPr>
        <p:txBody>
          <a:bodyPr wrap="square" rtlCol="0">
            <a:spAutoFit/>
          </a:bodyPr>
          <a:lstStyle/>
          <a:p>
            <a:r>
              <a:rPr lang="en-US" dirty="0" err="1" smtClean="0">
                <a:solidFill>
                  <a:srgbClr val="FF0000"/>
                </a:solidFill>
              </a:rPr>
              <a:t>Control+NPK</a:t>
            </a:r>
            <a:endParaRPr lang="en-US" dirty="0">
              <a:solidFill>
                <a:srgbClr val="FF0000"/>
              </a:solidFill>
            </a:endParaRPr>
          </a:p>
        </p:txBody>
      </p:sp>
      <p:sp>
        <p:nvSpPr>
          <p:cNvPr id="5" name="TextBox 4"/>
          <p:cNvSpPr txBox="1"/>
          <p:nvPr/>
        </p:nvSpPr>
        <p:spPr>
          <a:xfrm>
            <a:off x="3886200" y="4114800"/>
            <a:ext cx="1219200" cy="381000"/>
          </a:xfrm>
          <a:prstGeom prst="rect">
            <a:avLst/>
          </a:prstGeom>
          <a:solidFill>
            <a:schemeClr val="tx1"/>
          </a:solidFill>
        </p:spPr>
        <p:txBody>
          <a:bodyPr wrap="square" rtlCol="0">
            <a:spAutoFit/>
          </a:bodyPr>
          <a:lstStyle/>
          <a:p>
            <a:r>
              <a:rPr lang="en-US" dirty="0" smtClean="0">
                <a:solidFill>
                  <a:srgbClr val="FF0000"/>
                </a:solidFill>
              </a:rPr>
              <a:t>Compost</a:t>
            </a:r>
            <a:endParaRPr lang="en-US" dirty="0">
              <a:solidFill>
                <a:srgbClr val="FF0000"/>
              </a:solidFill>
            </a:endParaRPr>
          </a:p>
        </p:txBody>
      </p:sp>
      <p:sp>
        <p:nvSpPr>
          <p:cNvPr id="6" name="TextBox 5"/>
          <p:cNvSpPr txBox="1"/>
          <p:nvPr/>
        </p:nvSpPr>
        <p:spPr>
          <a:xfrm>
            <a:off x="5334000" y="4114800"/>
            <a:ext cx="1905000" cy="369332"/>
          </a:xfrm>
          <a:prstGeom prst="rect">
            <a:avLst/>
          </a:prstGeom>
          <a:solidFill>
            <a:schemeClr val="tx1"/>
          </a:solidFill>
        </p:spPr>
        <p:txBody>
          <a:bodyPr wrap="square" rtlCol="0">
            <a:spAutoFit/>
          </a:bodyPr>
          <a:lstStyle/>
          <a:p>
            <a:r>
              <a:rPr lang="en-US" dirty="0" err="1" smtClean="0">
                <a:solidFill>
                  <a:srgbClr val="FF0000"/>
                </a:solidFill>
              </a:rPr>
              <a:t>Compost+Gypsum</a:t>
            </a:r>
            <a:endParaRPr lang="en-US" dirty="0">
              <a:solidFill>
                <a:srgbClr val="FF0000"/>
              </a:solidFill>
            </a:endParaRPr>
          </a:p>
        </p:txBody>
      </p:sp>
      <p:sp>
        <p:nvSpPr>
          <p:cNvPr id="7" name="TextBox 6"/>
          <p:cNvSpPr txBox="1"/>
          <p:nvPr/>
        </p:nvSpPr>
        <p:spPr>
          <a:xfrm>
            <a:off x="7467600" y="4114800"/>
            <a:ext cx="1066800" cy="381000"/>
          </a:xfrm>
          <a:prstGeom prst="rect">
            <a:avLst/>
          </a:prstGeom>
          <a:solidFill>
            <a:schemeClr val="tx1"/>
          </a:solidFill>
        </p:spPr>
        <p:txBody>
          <a:bodyPr wrap="square" rtlCol="0">
            <a:spAutoFit/>
          </a:bodyPr>
          <a:lstStyle/>
          <a:p>
            <a:r>
              <a:rPr lang="en-US" dirty="0" smtClean="0">
                <a:solidFill>
                  <a:srgbClr val="FF0000"/>
                </a:solidFill>
              </a:rPr>
              <a:t>Top Soil</a:t>
            </a:r>
            <a:endParaRPr lang="en-US" dirty="0">
              <a:solidFill>
                <a:srgbClr val="FF0000"/>
              </a:solidFill>
            </a:endParaRPr>
          </a:p>
        </p:txBody>
      </p:sp>
      <p:sp>
        <p:nvSpPr>
          <p:cNvPr id="8" name="TextBox 7"/>
          <p:cNvSpPr txBox="1"/>
          <p:nvPr/>
        </p:nvSpPr>
        <p:spPr>
          <a:xfrm>
            <a:off x="990600" y="685800"/>
            <a:ext cx="7239000" cy="461665"/>
          </a:xfrm>
          <a:prstGeom prst="rect">
            <a:avLst/>
          </a:prstGeom>
          <a:solidFill>
            <a:schemeClr val="tx1"/>
          </a:solidFill>
        </p:spPr>
        <p:txBody>
          <a:bodyPr wrap="square" rtlCol="0">
            <a:spAutoFit/>
          </a:bodyPr>
          <a:lstStyle/>
          <a:p>
            <a:r>
              <a:rPr lang="en-US" sz="2400" dirty="0" smtClean="0">
                <a:solidFill>
                  <a:srgbClr val="FF0000"/>
                </a:solidFill>
              </a:rPr>
              <a:t>Kentucky Bluegrass		26 Days from Seeding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descr="v7cropped.jpg"/>
          <p:cNvPicPr>
            <a:picLocks noChangeAspect="1"/>
          </p:cNvPicPr>
          <p:nvPr/>
        </p:nvPicPr>
        <p:blipFill>
          <a:blip r:embed="rId2" cstate="email"/>
          <a:srcRect/>
          <a:stretch>
            <a:fillRect/>
          </a:stretch>
        </p:blipFill>
        <p:spPr bwMode="auto">
          <a:xfrm>
            <a:off x="381000" y="1524000"/>
            <a:ext cx="8534400" cy="4067175"/>
          </a:xfrm>
          <a:prstGeom prst="rect">
            <a:avLst/>
          </a:prstGeom>
          <a:noFill/>
          <a:ln w="9525">
            <a:noFill/>
            <a:miter lim="800000"/>
            <a:headEnd/>
            <a:tailEnd/>
          </a:ln>
        </p:spPr>
      </p:pic>
      <p:sp>
        <p:nvSpPr>
          <p:cNvPr id="3" name="Rectangle 2"/>
          <p:cNvSpPr/>
          <p:nvPr/>
        </p:nvSpPr>
        <p:spPr>
          <a:xfrm>
            <a:off x="1143000" y="533400"/>
            <a:ext cx="7086600" cy="461665"/>
          </a:xfrm>
          <a:prstGeom prst="rect">
            <a:avLst/>
          </a:prstGeom>
          <a:solidFill>
            <a:schemeClr val="tx1"/>
          </a:solidFill>
        </p:spPr>
        <p:txBody>
          <a:bodyPr wrap="square">
            <a:spAutoFit/>
          </a:bodyPr>
          <a:lstStyle/>
          <a:p>
            <a:r>
              <a:rPr lang="en-US" sz="2400" dirty="0" smtClean="0">
                <a:solidFill>
                  <a:srgbClr val="FF0000"/>
                </a:solidFill>
              </a:rPr>
              <a:t>     Kentucky Bluegrass		47 Days from Seeding</a:t>
            </a:r>
          </a:p>
        </p:txBody>
      </p:sp>
      <p:sp>
        <p:nvSpPr>
          <p:cNvPr id="4" name="Rectangle 3"/>
          <p:cNvSpPr/>
          <p:nvPr/>
        </p:nvSpPr>
        <p:spPr>
          <a:xfrm>
            <a:off x="990600" y="4648200"/>
            <a:ext cx="1295400" cy="369332"/>
          </a:xfrm>
          <a:prstGeom prst="rect">
            <a:avLst/>
          </a:prstGeom>
          <a:solidFill>
            <a:schemeClr val="tx1"/>
          </a:solidFill>
        </p:spPr>
        <p:txBody>
          <a:bodyPr wrap="square">
            <a:spAutoFit/>
          </a:bodyPr>
          <a:lstStyle/>
          <a:p>
            <a:r>
              <a:rPr lang="en-US" dirty="0" smtClean="0">
                <a:solidFill>
                  <a:srgbClr val="FF0000"/>
                </a:solidFill>
              </a:rPr>
              <a:t>  Control</a:t>
            </a:r>
            <a:endParaRPr lang="en-US" dirty="0">
              <a:solidFill>
                <a:srgbClr val="FF0000"/>
              </a:solidFill>
            </a:endParaRPr>
          </a:p>
        </p:txBody>
      </p:sp>
      <p:sp>
        <p:nvSpPr>
          <p:cNvPr id="5" name="Rectangle 4"/>
          <p:cNvSpPr/>
          <p:nvPr/>
        </p:nvSpPr>
        <p:spPr>
          <a:xfrm>
            <a:off x="2286000" y="4876800"/>
            <a:ext cx="1752600" cy="369332"/>
          </a:xfrm>
          <a:prstGeom prst="rect">
            <a:avLst/>
          </a:prstGeom>
          <a:solidFill>
            <a:schemeClr val="tx1"/>
          </a:solidFill>
        </p:spPr>
        <p:txBody>
          <a:bodyPr wrap="square">
            <a:spAutoFit/>
          </a:bodyPr>
          <a:lstStyle/>
          <a:p>
            <a:r>
              <a:rPr lang="en-US" dirty="0" smtClean="0">
                <a:solidFill>
                  <a:srgbClr val="FF0000"/>
                </a:solidFill>
              </a:rPr>
              <a:t>    </a:t>
            </a:r>
            <a:r>
              <a:rPr lang="en-US" dirty="0" err="1" smtClean="0">
                <a:solidFill>
                  <a:srgbClr val="FF0000"/>
                </a:solidFill>
              </a:rPr>
              <a:t>Control+NPK</a:t>
            </a:r>
            <a:endParaRPr lang="en-US" dirty="0">
              <a:solidFill>
                <a:srgbClr val="FF0000"/>
              </a:solidFill>
            </a:endParaRPr>
          </a:p>
        </p:txBody>
      </p:sp>
      <p:sp>
        <p:nvSpPr>
          <p:cNvPr id="6" name="Rectangle 5"/>
          <p:cNvSpPr/>
          <p:nvPr/>
        </p:nvSpPr>
        <p:spPr>
          <a:xfrm>
            <a:off x="4038600" y="4648201"/>
            <a:ext cx="1371600" cy="369332"/>
          </a:xfrm>
          <a:prstGeom prst="rect">
            <a:avLst/>
          </a:prstGeom>
          <a:solidFill>
            <a:schemeClr val="tx1"/>
          </a:solidFill>
        </p:spPr>
        <p:txBody>
          <a:bodyPr wrap="square">
            <a:spAutoFit/>
          </a:bodyPr>
          <a:lstStyle/>
          <a:p>
            <a:r>
              <a:rPr lang="en-US" dirty="0" smtClean="0">
                <a:solidFill>
                  <a:srgbClr val="FF0000"/>
                </a:solidFill>
              </a:rPr>
              <a:t>    Compost</a:t>
            </a:r>
            <a:endParaRPr lang="en-US" dirty="0">
              <a:solidFill>
                <a:srgbClr val="FF0000"/>
              </a:solidFill>
            </a:endParaRPr>
          </a:p>
        </p:txBody>
      </p:sp>
      <p:sp>
        <p:nvSpPr>
          <p:cNvPr id="7" name="Rectangle 6"/>
          <p:cNvSpPr/>
          <p:nvPr/>
        </p:nvSpPr>
        <p:spPr>
          <a:xfrm>
            <a:off x="5410200" y="4876800"/>
            <a:ext cx="2057400" cy="369332"/>
          </a:xfrm>
          <a:prstGeom prst="rect">
            <a:avLst/>
          </a:prstGeom>
          <a:solidFill>
            <a:schemeClr val="tx1"/>
          </a:solidFill>
        </p:spPr>
        <p:txBody>
          <a:bodyPr wrap="square">
            <a:spAutoFit/>
          </a:bodyPr>
          <a:lstStyle/>
          <a:p>
            <a:r>
              <a:rPr lang="en-US" dirty="0" smtClean="0">
                <a:solidFill>
                  <a:srgbClr val="FF0000"/>
                </a:solidFill>
              </a:rPr>
              <a:t>  </a:t>
            </a:r>
            <a:r>
              <a:rPr lang="en-US" dirty="0" err="1" smtClean="0">
                <a:solidFill>
                  <a:srgbClr val="FF0000"/>
                </a:solidFill>
              </a:rPr>
              <a:t>Compost+Gypsum</a:t>
            </a:r>
            <a:endParaRPr lang="en-US" dirty="0">
              <a:solidFill>
                <a:srgbClr val="FF0000"/>
              </a:solidFill>
            </a:endParaRPr>
          </a:p>
        </p:txBody>
      </p:sp>
      <p:sp>
        <p:nvSpPr>
          <p:cNvPr id="8" name="Rectangle 7"/>
          <p:cNvSpPr/>
          <p:nvPr/>
        </p:nvSpPr>
        <p:spPr>
          <a:xfrm>
            <a:off x="7391401" y="4572000"/>
            <a:ext cx="1219200" cy="369332"/>
          </a:xfrm>
          <a:prstGeom prst="rect">
            <a:avLst/>
          </a:prstGeom>
          <a:solidFill>
            <a:schemeClr val="tx1"/>
          </a:solidFill>
        </p:spPr>
        <p:txBody>
          <a:bodyPr wrap="square">
            <a:spAutoFit/>
          </a:bodyPr>
          <a:lstStyle/>
          <a:p>
            <a:r>
              <a:rPr lang="en-US" dirty="0" smtClean="0">
                <a:solidFill>
                  <a:srgbClr val="FF0000"/>
                </a:solidFill>
              </a:rPr>
              <a:t>   Top Soil</a:t>
            </a:r>
            <a:endParaRPr lang="en-US"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sz="2700" dirty="0" smtClean="0"/>
              <a:t/>
            </a:r>
            <a:br>
              <a:rPr lang="en-US" sz="2700" dirty="0" smtClean="0"/>
            </a:br>
            <a:endParaRPr lang="en-US" sz="2700" dirty="0"/>
          </a:p>
        </p:txBody>
      </p:sp>
      <p:sp>
        <p:nvSpPr>
          <p:cNvPr id="22529" name="Rectangle 1"/>
          <p:cNvSpPr>
            <a:spLocks noChangeArrowheads="1"/>
          </p:cNvSpPr>
          <p:nvPr/>
        </p:nvSpPr>
        <p:spPr bwMode="auto">
          <a:xfrm>
            <a:off x="0" y="-102959"/>
            <a:ext cx="9144000" cy="749435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0" algn="l"/>
                <a:tab pos="28575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0" algn="l"/>
                <a:tab pos="285750" algn="l"/>
              </a:tabLst>
            </a:pPr>
            <a:endParaRPr lang="en-US" sz="2400" dirty="0" smtClean="0">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0" algn="l"/>
                <a:tab pos="285750" algn="l"/>
              </a:tabLst>
            </a:pPr>
            <a:endPar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0" algn="l"/>
                <a:tab pos="285750" algn="l"/>
              </a:tabLst>
            </a:pPr>
            <a:endParaRPr lang="en-US" sz="2400" dirty="0" smtClean="0">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0" algn="l"/>
                <a:tab pos="285750" algn="l"/>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Analysis of Laboratory Plantings</a:t>
            </a:r>
          </a:p>
          <a:p>
            <a:pPr marL="0" marR="0" lvl="0" indent="0" algn="ctr" defTabSz="914400" rtl="0" eaLnBrk="1" fontAlgn="base" latinLnBrk="0" hangingPunct="1">
              <a:lnSpc>
                <a:spcPct val="100000"/>
              </a:lnSpc>
              <a:spcBef>
                <a:spcPct val="0"/>
              </a:spcBef>
              <a:spcAft>
                <a:spcPct val="0"/>
              </a:spcAft>
              <a:buClrTx/>
              <a:buSzTx/>
              <a:buFontTx/>
              <a:buNone/>
              <a:tabLst>
                <a:tab pos="0" algn="l"/>
                <a:tab pos="285750" algn="l"/>
              </a:tabLst>
            </a:pPr>
            <a:r>
              <a:rPr kumimoji="0" lang="en-US" sz="2400" b="0" i="0" u="none" strike="noStrike" cap="none" normalizeH="0" baseline="0" dirty="0" smtClean="0">
                <a:ln>
                  <a:noFill/>
                </a:ln>
                <a:solidFill>
                  <a:schemeClr val="tx1"/>
                </a:solidFill>
                <a:effectLst/>
                <a:ea typeface="Times New Roman" pitchFamily="18" charset="0"/>
                <a:cs typeface="Arial" pitchFamily="34" charset="0"/>
              </a:rPr>
              <a:t/>
            </a:r>
            <a:br>
              <a:rPr kumimoji="0" lang="en-US" sz="2400" b="0" i="0" u="none" strike="noStrike" cap="none" normalizeH="0" baseline="0" dirty="0" smtClean="0">
                <a:ln>
                  <a:noFill/>
                </a:ln>
                <a:solidFill>
                  <a:schemeClr val="tx1"/>
                </a:solidFill>
                <a:effectLst/>
                <a:ea typeface="Times New Roman" pitchFamily="18" charset="0"/>
                <a:cs typeface="Arial" pitchFamily="34" charset="0"/>
              </a:rPr>
            </a:br>
            <a:endParaRPr kumimoji="0" lang="en-US" sz="9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285750" algn="l"/>
              </a:tabLst>
            </a:pPr>
            <a:r>
              <a:rPr kumimoji="0" lang="en-US" b="0" i="0" u="none" strike="noStrike" cap="none" normalizeH="0" baseline="0" dirty="0" smtClean="0">
                <a:ln>
                  <a:noFill/>
                </a:ln>
                <a:solidFill>
                  <a:schemeClr val="tx1"/>
                </a:solidFill>
                <a:effectLst/>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1)	 Preparation of pots and seeding</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285750" algn="l"/>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
            </a:r>
            <a:br>
              <a:rPr kumimoji="0" lang="en-US" sz="2000" b="0" i="0" u="none" strike="noStrike" cap="none" normalizeH="0" baseline="0" dirty="0" smtClean="0">
                <a:ln>
                  <a:noFill/>
                </a:ln>
                <a:solidFill>
                  <a:schemeClr val="tx1"/>
                </a:solidFill>
                <a:effectLst/>
                <a:ea typeface="Times New Roman" pitchFamily="18" charset="0"/>
                <a:cs typeface="Arial" pitchFamily="34" charset="0"/>
              </a:rPr>
            </a:br>
            <a:r>
              <a:rPr kumimoji="0" lang="en-US" sz="2000" b="0" i="0" u="none" strike="noStrike" cap="none" normalizeH="0" baseline="0" dirty="0" smtClean="0">
                <a:ln>
                  <a:noFill/>
                </a:ln>
                <a:solidFill>
                  <a:schemeClr val="tx1"/>
                </a:solidFill>
                <a:effectLst/>
                <a:ea typeface="Times New Roman" pitchFamily="18" charset="0"/>
                <a:cs typeface="Arial" pitchFamily="34" charset="0"/>
              </a:rPr>
              <a:t>		2)	 Watering and observing treatment responses</a:t>
            </a:r>
            <a:br>
              <a:rPr kumimoji="0" lang="en-US" sz="2000" b="0" i="0" u="none" strike="noStrike" cap="none" normalizeH="0" baseline="0" dirty="0" smtClean="0">
                <a:ln>
                  <a:noFill/>
                </a:ln>
                <a:solidFill>
                  <a:schemeClr val="tx1"/>
                </a:solidFill>
                <a:effectLst/>
                <a:ea typeface="Times New Roman" pitchFamily="18" charset="0"/>
                <a:cs typeface="Arial" pitchFamily="34" charset="0"/>
              </a:rPr>
            </a:br>
            <a:r>
              <a:rPr kumimoji="0" lang="en-US" sz="2000" b="0" i="0" u="none" strike="noStrike" cap="none" normalizeH="0" baseline="0" dirty="0" smtClean="0">
                <a:ln>
                  <a:noFill/>
                </a:ln>
                <a:solidFill>
                  <a:schemeClr val="tx1"/>
                </a:solidFill>
                <a:effectLst/>
                <a:ea typeface="Times New Roman" pitchFamily="18" charset="0"/>
                <a:cs typeface="Arial" pitchFamily="34" charset="0"/>
              </a:rPr>
              <a:t/>
            </a:r>
            <a:br>
              <a:rPr kumimoji="0" lang="en-US" sz="2000" b="0" i="0" u="none" strike="noStrike" cap="none" normalizeH="0" baseline="0" dirty="0" smtClean="0">
                <a:ln>
                  <a:noFill/>
                </a:ln>
                <a:solidFill>
                  <a:schemeClr val="tx1"/>
                </a:solidFill>
                <a:effectLst/>
                <a:ea typeface="Times New Roman" pitchFamily="18" charset="0"/>
                <a:cs typeface="Arial" pitchFamily="34" charset="0"/>
              </a:rPr>
            </a:br>
            <a:r>
              <a:rPr kumimoji="0" lang="en-US" sz="2000" b="0" i="0" u="none" strike="noStrike" cap="none" normalizeH="0" baseline="0" dirty="0" smtClean="0">
                <a:ln>
                  <a:noFill/>
                </a:ln>
                <a:solidFill>
                  <a:schemeClr val="tx1"/>
                </a:solidFill>
                <a:effectLst/>
                <a:ea typeface="Times New Roman" pitchFamily="18" charset="0"/>
                <a:cs typeface="Arial" pitchFamily="34" charset="0"/>
              </a:rPr>
              <a:t> 	3)	Harvest of plant shoots for yield measurement and analysis </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285750" algn="l"/>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		 	a) height measured at about 15 cm growth (approximately 6-8 weeks)</a:t>
            </a:r>
            <a:br>
              <a:rPr kumimoji="0" lang="en-US" sz="2000" b="0" i="0" u="none" strike="noStrike" cap="none" normalizeH="0" baseline="0" dirty="0" smtClean="0">
                <a:ln>
                  <a:noFill/>
                </a:ln>
                <a:solidFill>
                  <a:schemeClr val="tx1"/>
                </a:solidFill>
                <a:effectLst/>
                <a:ea typeface="Times New Roman" pitchFamily="18" charset="0"/>
                <a:cs typeface="Arial" pitchFamily="34" charset="0"/>
              </a:rPr>
            </a:br>
            <a:r>
              <a:rPr kumimoji="0" lang="en-US" sz="2000" b="0" i="0" u="none" strike="noStrike" cap="none" normalizeH="0" baseline="0" dirty="0" smtClean="0">
                <a:ln>
                  <a:noFill/>
                </a:ln>
                <a:solidFill>
                  <a:schemeClr val="tx1"/>
                </a:solidFill>
                <a:effectLst/>
                <a:ea typeface="Times New Roman" pitchFamily="18" charset="0"/>
                <a:cs typeface="Arial" pitchFamily="34" charset="0"/>
              </a:rPr>
              <a:t>		 	b) shoots cut at about 2.5 cm for chemical analysis</a:t>
            </a:r>
          </a:p>
          <a:p>
            <a:pPr marL="0" marR="0" lvl="0" indent="0" algn="l" defTabSz="914400" rtl="0" eaLnBrk="0" fontAlgn="base" latinLnBrk="0" hangingPunct="0">
              <a:lnSpc>
                <a:spcPct val="100000"/>
              </a:lnSpc>
              <a:spcBef>
                <a:spcPct val="0"/>
              </a:spcBef>
              <a:spcAft>
                <a:spcPct val="0"/>
              </a:spcAft>
              <a:buClrTx/>
              <a:buSzTx/>
              <a:buFontTx/>
              <a:buNone/>
              <a:tabLst>
                <a:tab pos="0" algn="l"/>
                <a:tab pos="285750" algn="l"/>
              </a:tabLst>
            </a:pP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285750" algn="l"/>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 	4)	 </a:t>
            </a:r>
            <a:r>
              <a:rPr kumimoji="0" lang="en-US" sz="2000" b="0" i="0" u="none" strike="noStrike" cap="none" normalizeH="0" baseline="0" dirty="0" err="1" smtClean="0">
                <a:ln>
                  <a:noFill/>
                </a:ln>
                <a:solidFill>
                  <a:schemeClr val="tx1"/>
                </a:solidFill>
                <a:effectLst/>
                <a:ea typeface="Times New Roman" pitchFamily="18" charset="0"/>
                <a:cs typeface="Arial" pitchFamily="34" charset="0"/>
              </a:rPr>
              <a:t>Regrowth</a:t>
            </a:r>
            <a:r>
              <a:rPr kumimoji="0" lang="en-US" sz="2000" b="0" i="0" u="none" strike="noStrike" cap="none" normalizeH="0" baseline="0" dirty="0" smtClean="0">
                <a:ln>
                  <a:noFill/>
                </a:ln>
                <a:solidFill>
                  <a:schemeClr val="tx1"/>
                </a:solidFill>
                <a:effectLst/>
                <a:ea typeface="Times New Roman" pitchFamily="18" charset="0"/>
                <a:cs typeface="Arial" pitchFamily="34" charset="0"/>
              </a:rPr>
              <a:t> of shoots and examination of roots</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285750" algn="l"/>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			 a) plant growth continued until analysis of shoots are completed</a:t>
            </a:r>
            <a:endParaRPr kumimoji="0" lang="en-US" sz="2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285750" algn="l"/>
              </a:tabLst>
            </a:pPr>
            <a:r>
              <a:rPr kumimoji="0" lang="en-US" sz="2000" b="0" i="0" u="none" strike="noStrike" cap="none" normalizeH="0" baseline="0" dirty="0" smtClean="0">
                <a:ln>
                  <a:noFill/>
                </a:ln>
                <a:solidFill>
                  <a:schemeClr val="tx1"/>
                </a:solidFill>
                <a:effectLst/>
                <a:ea typeface="Times New Roman" pitchFamily="18" charset="0"/>
                <a:cs typeface="Arial" pitchFamily="34" charset="0"/>
              </a:rPr>
              <a:t>		 	 b) depth of root penetration measured</a:t>
            </a:r>
          </a:p>
          <a:p>
            <a:pPr marL="0" marR="0" lvl="0" indent="0" algn="l" defTabSz="914400" rtl="0" eaLnBrk="0" fontAlgn="base" latinLnBrk="0" hangingPunct="0">
              <a:lnSpc>
                <a:spcPct val="100000"/>
              </a:lnSpc>
              <a:spcBef>
                <a:spcPct val="0"/>
              </a:spcBef>
              <a:spcAft>
                <a:spcPct val="0"/>
              </a:spcAft>
              <a:buClrTx/>
              <a:buSzTx/>
              <a:buFontTx/>
              <a:buNone/>
              <a:tabLst>
                <a:tab pos="0" algn="l"/>
                <a:tab pos="285750"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285750" algn="l"/>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285750" algn="l"/>
              </a:tabLst>
            </a:pPr>
            <a:endParaRPr lang="en-US" dirty="0" smtClean="0">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285750" algn="l"/>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0" algn="l"/>
                <a:tab pos="28575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0" algn="l"/>
                <a:tab pos="285750" algn="l"/>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6858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chor="t">
            <a:normAutofit/>
          </a:bodyPr>
          <a:lstStyle/>
          <a:p>
            <a:pPr lvl="0" algn="l" eaLnBrk="0" fontAlgn="base" hangingPunct="0">
              <a:spcAft>
                <a:spcPct val="0"/>
              </a:spcAft>
              <a:tabLst>
                <a:tab pos="0" algn="l"/>
                <a:tab pos="285750" algn="l"/>
              </a:tabLst>
            </a:pPr>
            <a:r>
              <a:rPr lang="en-US" sz="2000" dirty="0" smtClean="0">
                <a:latin typeface="Arial" pitchFamily="34" charset="0"/>
                <a:ea typeface="Times New Roman" pitchFamily="18" charset="0"/>
                <a:cs typeface="Arial" pitchFamily="34" charset="0"/>
              </a:rPr>
              <a:t> 		</a:t>
            </a:r>
            <a:br>
              <a:rPr lang="en-US" sz="2000" dirty="0" smtClean="0">
                <a:latin typeface="Arial" pitchFamily="34" charset="0"/>
                <a:ea typeface="Times New Roman" pitchFamily="18" charset="0"/>
                <a:cs typeface="Arial" pitchFamily="34" charset="0"/>
              </a:rPr>
            </a:br>
            <a:r>
              <a:rPr lang="en-US" sz="2000" dirty="0" smtClean="0">
                <a:latin typeface="Arial" pitchFamily="34" charset="0"/>
                <a:ea typeface="Times New Roman" pitchFamily="18" charset="0"/>
                <a:cs typeface="Arial" pitchFamily="34" charset="0"/>
              </a:rPr>
              <a:t/>
            </a:r>
            <a:br>
              <a:rPr lang="en-US" sz="2000" dirty="0" smtClean="0">
                <a:latin typeface="Arial" pitchFamily="34" charset="0"/>
                <a:ea typeface="Times New Roman" pitchFamily="18" charset="0"/>
                <a:cs typeface="Arial" pitchFamily="34" charset="0"/>
              </a:rPr>
            </a:br>
            <a:r>
              <a:rPr lang="en-US" sz="2000" dirty="0" smtClean="0">
                <a:latin typeface="Arial" pitchFamily="34" charset="0"/>
                <a:ea typeface="Times New Roman" pitchFamily="18" charset="0"/>
                <a:cs typeface="Arial" pitchFamily="34" charset="0"/>
              </a:rPr>
              <a:t/>
            </a:r>
            <a:br>
              <a:rPr lang="en-US" sz="2000" dirty="0" smtClean="0">
                <a:latin typeface="Arial" pitchFamily="34" charset="0"/>
                <a:ea typeface="Times New Roman" pitchFamily="18" charset="0"/>
                <a:cs typeface="Arial" pitchFamily="34" charset="0"/>
              </a:rPr>
            </a:br>
            <a:r>
              <a:rPr lang="en-US" sz="2000" dirty="0" smtClean="0">
                <a:latin typeface="Arial" pitchFamily="34" charset="0"/>
                <a:ea typeface="Times New Roman" pitchFamily="18" charset="0"/>
                <a:cs typeface="Arial" pitchFamily="34" charset="0"/>
              </a:rPr>
              <a:t/>
            </a:r>
            <a:br>
              <a:rPr lang="en-US" sz="2000" dirty="0" smtClean="0">
                <a:latin typeface="Arial" pitchFamily="34" charset="0"/>
                <a:ea typeface="Times New Roman" pitchFamily="18" charset="0"/>
                <a:cs typeface="Arial" pitchFamily="34" charset="0"/>
              </a:rPr>
            </a:br>
            <a:r>
              <a:rPr lang="en-US" sz="2000" dirty="0" smtClean="0">
                <a:latin typeface="Arial" pitchFamily="34" charset="0"/>
                <a:ea typeface="Times New Roman" pitchFamily="18" charset="0"/>
                <a:cs typeface="Arial" pitchFamily="34" charset="0"/>
              </a:rPr>
              <a:t>		</a:t>
            </a:r>
            <a:r>
              <a:rPr lang="en-US" sz="2000" dirty="0" smtClean="0">
                <a:latin typeface="+mn-lt"/>
                <a:ea typeface="Times New Roman" pitchFamily="18" charset="0"/>
                <a:cs typeface="Arial" pitchFamily="34" charset="0"/>
              </a:rPr>
              <a:t>5) 	 Analysis of plant samples</a:t>
            </a:r>
            <a:br>
              <a:rPr lang="en-US" sz="2000" dirty="0" smtClean="0">
                <a:latin typeface="+mn-lt"/>
                <a:ea typeface="Times New Roman" pitchFamily="18" charset="0"/>
                <a:cs typeface="Arial" pitchFamily="34" charset="0"/>
              </a:rPr>
            </a:br>
            <a:r>
              <a:rPr lang="en-US" sz="2000" dirty="0" smtClean="0">
                <a:latin typeface="+mn-lt"/>
                <a:cs typeface="Arial" pitchFamily="34" charset="0"/>
              </a:rPr>
              <a:t/>
            </a:r>
            <a:br>
              <a:rPr lang="en-US" sz="2000" dirty="0" smtClean="0">
                <a:latin typeface="+mn-lt"/>
                <a:cs typeface="Arial" pitchFamily="34" charset="0"/>
              </a:rPr>
            </a:br>
            <a:r>
              <a:rPr lang="en-US" sz="2000" dirty="0" smtClean="0">
                <a:latin typeface="+mn-lt"/>
                <a:ea typeface="Times New Roman" pitchFamily="18" charset="0"/>
                <a:cs typeface="Arial" pitchFamily="34" charset="0"/>
              </a:rPr>
              <a:t>			 a) dried, weighed, dry </a:t>
            </a:r>
            <a:r>
              <a:rPr lang="en-US" sz="2000" dirty="0" err="1" smtClean="0">
                <a:latin typeface="+mn-lt"/>
                <a:ea typeface="Times New Roman" pitchFamily="18" charset="0"/>
                <a:cs typeface="Arial" pitchFamily="34" charset="0"/>
              </a:rPr>
              <a:t>ashed</a:t>
            </a:r>
            <a:r>
              <a:rPr lang="en-US" sz="2000" dirty="0" smtClean="0">
                <a:latin typeface="+mn-lt"/>
                <a:ea typeface="Times New Roman" pitchFamily="18" charset="0"/>
                <a:cs typeface="Arial" pitchFamily="34" charset="0"/>
              </a:rPr>
              <a:t>, and prepped for analysis</a:t>
            </a:r>
            <a:r>
              <a:rPr lang="en-US" sz="2000" dirty="0" smtClean="0">
                <a:latin typeface="+mn-lt"/>
                <a:cs typeface="Arial" pitchFamily="34" charset="0"/>
              </a:rPr>
              <a:t/>
            </a:r>
            <a:br>
              <a:rPr lang="en-US" sz="2000" dirty="0" smtClean="0">
                <a:latin typeface="+mn-lt"/>
                <a:cs typeface="Arial" pitchFamily="34" charset="0"/>
              </a:rPr>
            </a:br>
            <a:r>
              <a:rPr lang="en-US" sz="2000" dirty="0" smtClean="0">
                <a:latin typeface="+mn-lt"/>
                <a:ea typeface="Times New Roman" pitchFamily="18" charset="0"/>
                <a:cs typeface="Arial" pitchFamily="34" charset="0"/>
              </a:rPr>
              <a:t>			 b) analyzed for Ca, Mg, K, P, Fe, </a:t>
            </a:r>
            <a:r>
              <a:rPr lang="en-US" sz="2000" dirty="0" err="1" smtClean="0">
                <a:latin typeface="+mn-lt"/>
                <a:ea typeface="Times New Roman" pitchFamily="18" charset="0"/>
                <a:cs typeface="Arial" pitchFamily="34" charset="0"/>
              </a:rPr>
              <a:t>Mn</a:t>
            </a:r>
            <a:r>
              <a:rPr lang="en-US" sz="2000" dirty="0" smtClean="0">
                <a:latin typeface="+mn-lt"/>
                <a:ea typeface="Times New Roman" pitchFamily="18" charset="0"/>
                <a:cs typeface="Arial" pitchFamily="34" charset="0"/>
              </a:rPr>
              <a:t>, Zn, Cu, and Ni</a:t>
            </a:r>
            <a:br>
              <a:rPr lang="en-US" sz="2000" dirty="0" smtClean="0">
                <a:latin typeface="+mn-lt"/>
                <a:ea typeface="Times New Roman" pitchFamily="18" charset="0"/>
                <a:cs typeface="Arial" pitchFamily="34" charset="0"/>
              </a:rPr>
            </a:br>
            <a:r>
              <a:rPr lang="en-US" sz="2000" dirty="0" smtClean="0">
                <a:latin typeface="+mn-lt"/>
                <a:ea typeface="Times New Roman" pitchFamily="18" charset="0"/>
                <a:cs typeface="Arial" pitchFamily="34" charset="0"/>
              </a:rPr>
              <a:t/>
            </a:r>
            <a:br>
              <a:rPr lang="en-US" sz="2000" dirty="0" smtClean="0">
                <a:latin typeface="+mn-lt"/>
                <a:ea typeface="Times New Roman" pitchFamily="18" charset="0"/>
                <a:cs typeface="Arial" pitchFamily="34" charset="0"/>
              </a:rPr>
            </a:br>
            <a:r>
              <a:rPr lang="en-US" sz="2000" dirty="0" smtClean="0">
                <a:latin typeface="+mn-lt"/>
                <a:cs typeface="Arial" pitchFamily="34" charset="0"/>
              </a:rPr>
              <a:t/>
            </a:r>
            <a:br>
              <a:rPr lang="en-US" sz="2000" dirty="0" smtClean="0">
                <a:latin typeface="+mn-lt"/>
                <a:cs typeface="Arial" pitchFamily="34" charset="0"/>
              </a:rPr>
            </a:br>
            <a:r>
              <a:rPr lang="en-US" sz="2000" dirty="0" smtClean="0">
                <a:latin typeface="+mn-lt"/>
                <a:ea typeface="Times New Roman" pitchFamily="18" charset="0"/>
                <a:cs typeface="Arial" pitchFamily="34" charset="0"/>
              </a:rPr>
              <a:t> 	6) 	 Analysis of Soil, Mine Waste, and Amendments</a:t>
            </a:r>
            <a:r>
              <a:rPr lang="en-US" sz="2000" dirty="0" smtClean="0">
                <a:latin typeface="+mn-lt"/>
                <a:cs typeface="Arial" pitchFamily="34" charset="0"/>
              </a:rPr>
              <a:t/>
            </a:r>
            <a:br>
              <a:rPr lang="en-US" sz="2000" dirty="0" smtClean="0">
                <a:latin typeface="+mn-lt"/>
                <a:cs typeface="Arial" pitchFamily="34" charset="0"/>
              </a:rPr>
            </a:br>
            <a:r>
              <a:rPr lang="en-US" sz="2000" dirty="0" smtClean="0">
                <a:latin typeface="+mn-lt"/>
                <a:ea typeface="Times New Roman" pitchFamily="18" charset="0"/>
                <a:cs typeface="Arial" pitchFamily="34" charset="0"/>
              </a:rPr>
              <a:t>		 </a:t>
            </a:r>
            <a:br>
              <a:rPr lang="en-US" sz="2000" dirty="0" smtClean="0">
                <a:latin typeface="+mn-lt"/>
                <a:ea typeface="Times New Roman" pitchFamily="18" charset="0"/>
                <a:cs typeface="Arial" pitchFamily="34" charset="0"/>
              </a:rPr>
            </a:br>
            <a:r>
              <a:rPr lang="en-US" sz="2000" dirty="0" smtClean="0">
                <a:latin typeface="+mn-lt"/>
                <a:ea typeface="Times New Roman" pitchFamily="18" charset="0"/>
                <a:cs typeface="Arial" pitchFamily="34" charset="0"/>
              </a:rPr>
              <a:t>			a)  these constituents need to be analyzed so the effects of the</a:t>
            </a:r>
            <a:br>
              <a:rPr lang="en-US" sz="2000" dirty="0" smtClean="0">
                <a:latin typeface="+mn-lt"/>
                <a:ea typeface="Times New Roman" pitchFamily="18" charset="0"/>
                <a:cs typeface="Arial" pitchFamily="34" charset="0"/>
              </a:rPr>
            </a:br>
            <a:r>
              <a:rPr lang="en-US" sz="2000" dirty="0" smtClean="0">
                <a:latin typeface="+mn-lt"/>
                <a:ea typeface="Times New Roman" pitchFamily="18" charset="0"/>
                <a:cs typeface="Arial" pitchFamily="34" charset="0"/>
              </a:rPr>
              <a:t> 		     amendments can be understood at the end </a:t>
            </a:r>
            <a:r>
              <a:rPr lang="en-US" sz="2000" dirty="0" smtClean="0">
                <a:latin typeface="+mn-lt"/>
                <a:cs typeface="Arial" pitchFamily="34" charset="0"/>
              </a:rPr>
              <a:t/>
            </a:r>
            <a:br>
              <a:rPr lang="en-US" sz="2000" dirty="0" smtClean="0">
                <a:latin typeface="+mn-lt"/>
                <a:cs typeface="Arial" pitchFamily="34" charset="0"/>
              </a:rPr>
            </a:br>
            <a:r>
              <a:rPr lang="en-US" sz="2000" dirty="0" smtClean="0">
                <a:latin typeface="+mn-lt"/>
                <a:ea typeface="Times New Roman" pitchFamily="18" charset="0"/>
                <a:cs typeface="Arial" pitchFamily="34" charset="0"/>
              </a:rPr>
              <a:t>		 	b) analyzed for exchangeable nutrients, </a:t>
            </a:r>
            <a:r>
              <a:rPr lang="en-US" sz="2000" dirty="0" err="1" smtClean="0">
                <a:latin typeface="+mn-lt"/>
                <a:ea typeface="Times New Roman" pitchFamily="18" charset="0"/>
                <a:cs typeface="Arial" pitchFamily="34" charset="0"/>
              </a:rPr>
              <a:t>phytoavailable</a:t>
            </a:r>
            <a:r>
              <a:rPr lang="en-US" sz="2000" dirty="0" smtClean="0">
                <a:latin typeface="+mn-lt"/>
                <a:ea typeface="Times New Roman" pitchFamily="18" charset="0"/>
                <a:cs typeface="Arial" pitchFamily="34" charset="0"/>
              </a:rPr>
              <a:t> phosphorus, </a:t>
            </a:r>
            <a:br>
              <a:rPr lang="en-US" sz="2000" dirty="0" smtClean="0">
                <a:latin typeface="+mn-lt"/>
                <a:ea typeface="Times New Roman" pitchFamily="18" charset="0"/>
                <a:cs typeface="Arial" pitchFamily="34" charset="0"/>
              </a:rPr>
            </a:br>
            <a:r>
              <a:rPr lang="en-US" sz="2000" dirty="0" smtClean="0">
                <a:latin typeface="+mn-lt"/>
                <a:ea typeface="Times New Roman" pitchFamily="18" charset="0"/>
                <a:cs typeface="Arial" pitchFamily="34" charset="0"/>
              </a:rPr>
              <a:t>			     total nutrients, and soil solution type extractable nutrients</a:t>
            </a:r>
            <a:endParaRPr lang="en-US" sz="2000" dirty="0">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0" y="6172200"/>
            <a:ext cx="9144000" cy="685800"/>
          </a:xfrm>
        </p:spPr>
        <p:txBody>
          <a:bodyPr>
            <a:normAutofit/>
          </a:bodyPr>
          <a:lstStyle/>
          <a:p>
            <a:r>
              <a:rPr lang="en-US" sz="3200" dirty="0" smtClean="0"/>
              <a:t>		      </a:t>
            </a:r>
            <a:r>
              <a:rPr lang="en-US" sz="3600" dirty="0" smtClean="0"/>
              <a:t>TAKING IT TO THE FIELD</a:t>
            </a:r>
            <a:endParaRPr lang="en-US" sz="3600" dirty="0"/>
          </a:p>
        </p:txBody>
      </p:sp>
      <p:pic>
        <p:nvPicPr>
          <p:cNvPr id="18433" name="Picture 1" descr="Z:\data\Gary\SITES\VAGmine\PILOTstudy\photos\IMG_2947.JPG"/>
          <p:cNvPicPr>
            <a:picLocks noChangeAspect="1" noChangeArrowheads="1"/>
          </p:cNvPicPr>
          <p:nvPr/>
        </p:nvPicPr>
        <p:blipFill>
          <a:blip r:embed="rId2" cstate="email"/>
          <a:srcRect/>
          <a:stretch>
            <a:fillRect/>
          </a:stretch>
        </p:blipFill>
        <p:spPr bwMode="auto">
          <a:xfrm>
            <a:off x="0" y="-819150"/>
            <a:ext cx="9144000" cy="6858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1" descr="DSC_0055-cropped.jpg"/>
          <p:cNvPicPr>
            <a:picLocks noChangeAspect="1"/>
          </p:cNvPicPr>
          <p:nvPr/>
        </p:nvPicPr>
        <p:blipFill>
          <a:blip r:embed="rId2" cstate="email"/>
          <a:srcRect/>
          <a:stretch>
            <a:fillRect/>
          </a:stretch>
        </p:blipFill>
        <p:spPr bwMode="auto">
          <a:xfrm>
            <a:off x="0" y="0"/>
            <a:ext cx="9144000" cy="6019800"/>
          </a:xfrm>
          <a:prstGeom prst="rect">
            <a:avLst/>
          </a:prstGeom>
          <a:noFill/>
          <a:ln w="9525">
            <a:noFill/>
            <a:miter lim="800000"/>
            <a:headEnd/>
            <a:tailEnd/>
          </a:ln>
        </p:spPr>
      </p:pic>
      <p:sp>
        <p:nvSpPr>
          <p:cNvPr id="3" name="Title 2"/>
          <p:cNvSpPr>
            <a:spLocks noGrp="1"/>
          </p:cNvSpPr>
          <p:nvPr>
            <p:ph type="title"/>
          </p:nvPr>
        </p:nvSpPr>
        <p:spPr>
          <a:xfrm>
            <a:off x="0" y="6019800"/>
            <a:ext cx="9144000" cy="838200"/>
          </a:xfrm>
        </p:spPr>
        <p:txBody>
          <a:bodyPr>
            <a:normAutofit/>
          </a:bodyPr>
          <a:lstStyle/>
          <a:p>
            <a:r>
              <a:rPr lang="en-US" sz="3600" dirty="0" smtClean="0">
                <a:latin typeface="+mn-lt"/>
              </a:rPr>
              <a:t>MIXING OF AMENDMENTS AND SEED</a:t>
            </a:r>
            <a:endParaRPr lang="en-US" sz="3600" dirty="0">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l"/>
            <a:r>
              <a:rPr lang="en-US" dirty="0" smtClean="0">
                <a:latin typeface="+mn-lt"/>
              </a:rPr>
              <a:t>	Limestone was added to the 	mixture in the field to offset the 	acidification of soil from legumes 	(clover).  When legumes fix N, the 	N is oxidized and generates acidity.  	If the pH gets to low, the naturally 	occurring metals in the soil matrix 	can become </a:t>
            </a:r>
            <a:r>
              <a:rPr lang="en-US" dirty="0" err="1" smtClean="0">
                <a:latin typeface="+mn-lt"/>
              </a:rPr>
              <a:t>phytotoxic</a:t>
            </a:r>
            <a:r>
              <a:rPr lang="en-US" dirty="0" smtClean="0"/>
              <a:t>.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Z:\data\Gary\SITES\VAGmine\PILOTstudy\photos\IMG_0413.JPG"/>
          <p:cNvPicPr>
            <a:picLocks noChangeAspect="1" noChangeArrowheads="1"/>
          </p:cNvPicPr>
          <p:nvPr/>
        </p:nvPicPr>
        <p:blipFill>
          <a:blip r:embed="rId2" cstate="email"/>
          <a:srcRect/>
          <a:stretch>
            <a:fillRect/>
          </a:stretch>
        </p:blipFill>
        <p:spPr bwMode="auto">
          <a:xfrm>
            <a:off x="-630238" y="-471488"/>
            <a:ext cx="10404476" cy="7802563"/>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Z:\data\Gary\SITES\VAGmine\PILOTstudy\photos\IMG_0415.JPG"/>
          <p:cNvPicPr>
            <a:picLocks noChangeAspect="1" noChangeArrowheads="1"/>
          </p:cNvPicPr>
          <p:nvPr/>
        </p:nvPicPr>
        <p:blipFill>
          <a:blip r:embed="rId2" cstate="email"/>
          <a:srcRect/>
          <a:stretch>
            <a:fillRect/>
          </a:stretch>
        </p:blipFill>
        <p:spPr bwMode="auto">
          <a:xfrm>
            <a:off x="-630238" y="-471488"/>
            <a:ext cx="10404476" cy="78025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Z:\data\Gary\SITES\VAGmine\photo\SteveShots\Picture 018.jpg"/>
          <p:cNvPicPr>
            <a:picLocks noChangeAspect="1" noChangeArrowheads="1"/>
          </p:cNvPicPr>
          <p:nvPr/>
        </p:nvPicPr>
        <p:blipFill>
          <a:blip r:embed="rId2" cstate="email"/>
          <a:srcRect/>
          <a:stretch>
            <a:fillRect/>
          </a:stretch>
        </p:blipFill>
        <p:spPr bwMode="auto">
          <a:xfrm>
            <a:off x="1" y="-57184"/>
            <a:ext cx="9296399" cy="6972772"/>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5321618"/>
            <a:ext cx="5486400" cy="469582"/>
          </a:xfrm>
        </p:spPr>
        <p:txBody>
          <a:bodyPr>
            <a:normAutofit/>
          </a:bodyPr>
          <a:lstStyle/>
          <a:p>
            <a:endParaRPr lang="en-US" dirty="0"/>
          </a:p>
        </p:txBody>
      </p:sp>
      <p:sp>
        <p:nvSpPr>
          <p:cNvPr id="4" name="Text Placeholder 3"/>
          <p:cNvSpPr>
            <a:spLocks noGrp="1"/>
          </p:cNvSpPr>
          <p:nvPr>
            <p:ph type="body" sz="half" idx="2"/>
          </p:nvPr>
        </p:nvSpPr>
        <p:spPr>
          <a:xfrm>
            <a:off x="238450" y="6172200"/>
            <a:ext cx="8530973" cy="669018"/>
          </a:xfrm>
        </p:spPr>
        <p:txBody>
          <a:bodyPr>
            <a:normAutofit/>
          </a:bodyPr>
          <a:lstStyle/>
          <a:p>
            <a:r>
              <a:rPr lang="en-US" sz="3200" dirty="0" smtClean="0"/>
              <a:t>             SEPTEMBER 30, 2010      IT IS ALIVE!!!!</a:t>
            </a:r>
            <a:endParaRPr lang="en-US" sz="3200" dirty="0"/>
          </a:p>
        </p:txBody>
      </p:sp>
      <p:pic>
        <p:nvPicPr>
          <p:cNvPr id="5" name="Picture 1" descr="Picture 006.jpg"/>
          <p:cNvPicPr>
            <a:picLocks noGrp="1" noChangeAspect="1"/>
          </p:cNvPicPr>
          <p:nvPr>
            <p:ph type="pic" idx="1"/>
          </p:nvPr>
        </p:nvPicPr>
        <p:blipFill>
          <a:blip r:embed="rId2" cstate="email"/>
          <a:srcRect/>
          <a:stretch>
            <a:fillRect/>
          </a:stretch>
        </p:blipFill>
        <p:spPr bwMode="auto">
          <a:xfrm>
            <a:off x="0" y="0"/>
            <a:ext cx="9144000" cy="60388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a:xfrm>
            <a:off x="1676400" y="2133600"/>
            <a:ext cx="5486400" cy="4724400"/>
          </a:xfrm>
        </p:spPr>
      </p:sp>
      <p:sp>
        <p:nvSpPr>
          <p:cNvPr id="4" name="Text Placeholder 3"/>
          <p:cNvSpPr>
            <a:spLocks noGrp="1"/>
          </p:cNvSpPr>
          <p:nvPr>
            <p:ph type="body" sz="half" idx="2"/>
          </p:nvPr>
        </p:nvSpPr>
        <p:spPr>
          <a:xfrm>
            <a:off x="3505200" y="152400"/>
            <a:ext cx="1905000" cy="533400"/>
          </a:xfrm>
        </p:spPr>
        <p:txBody>
          <a:bodyPr>
            <a:normAutofit fontScale="92500" lnSpcReduction="10000"/>
          </a:bodyPr>
          <a:lstStyle/>
          <a:p>
            <a:r>
              <a:rPr lang="en-US" sz="3200" dirty="0" smtClean="0"/>
              <a:t>JULY  2011 </a:t>
            </a:r>
            <a:r>
              <a:rPr lang="en-US" dirty="0" smtClean="0"/>
              <a:t>  </a:t>
            </a:r>
            <a:endParaRPr lang="en-US" dirty="0"/>
          </a:p>
        </p:txBody>
      </p:sp>
      <p:pic>
        <p:nvPicPr>
          <p:cNvPr id="1026" name="Picture 2" descr="Z:\data\Gary\SITES\VAGmine\PILOTstudy\photos\July 2911\P7010042.JPG"/>
          <p:cNvPicPr>
            <a:picLocks noChangeAspect="1" noChangeArrowheads="1"/>
          </p:cNvPicPr>
          <p:nvPr/>
        </p:nvPicPr>
        <p:blipFill>
          <a:blip r:embed="rId2" cstate="email"/>
          <a:srcRect/>
          <a:stretch>
            <a:fillRect/>
          </a:stretch>
        </p:blipFill>
        <p:spPr bwMode="auto">
          <a:xfrm>
            <a:off x="0" y="685800"/>
            <a:ext cx="9144000" cy="6172199"/>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Z:\data\Gary\SITES\VAGmine\PILOTstudy\photos\July 2911\P7010009.JPG"/>
          <p:cNvPicPr>
            <a:picLocks noChangeAspect="1" noChangeArrowheads="1"/>
          </p:cNvPicPr>
          <p:nvPr/>
        </p:nvPicPr>
        <p:blipFill>
          <a:blip r:embed="rId2" cstate="email"/>
          <a:srcRect/>
          <a:stretch>
            <a:fillRect/>
          </a:stretch>
        </p:blipFill>
        <p:spPr bwMode="auto">
          <a:xfrm>
            <a:off x="-179388" y="-134938"/>
            <a:ext cx="9504363" cy="7129463"/>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4800600"/>
            <a:ext cx="5486400" cy="566738"/>
          </a:xfrm>
        </p:spPr>
        <p:txBody>
          <a:bodyPr/>
          <a:lstStyle/>
          <a:p>
            <a:endParaRPr lang="en-US"/>
          </a:p>
        </p:txBody>
      </p:sp>
      <p:sp>
        <p:nvSpPr>
          <p:cNvPr id="4" name="Text Placeholder 3"/>
          <p:cNvSpPr>
            <a:spLocks noGrp="1"/>
          </p:cNvSpPr>
          <p:nvPr>
            <p:ph type="body" sz="half" idx="2"/>
          </p:nvPr>
        </p:nvSpPr>
        <p:spPr>
          <a:xfrm>
            <a:off x="2438400" y="152400"/>
            <a:ext cx="4343400" cy="609600"/>
          </a:xfrm>
        </p:spPr>
        <p:txBody>
          <a:bodyPr>
            <a:normAutofit lnSpcReduction="10000"/>
          </a:bodyPr>
          <a:lstStyle/>
          <a:p>
            <a:r>
              <a:rPr lang="en-US" sz="3600" dirty="0" smtClean="0"/>
              <a:t>      CONTROL PLOT</a:t>
            </a:r>
            <a:endParaRPr lang="en-US" sz="3600" dirty="0"/>
          </a:p>
        </p:txBody>
      </p:sp>
      <p:pic>
        <p:nvPicPr>
          <p:cNvPr id="5" name="Picture 1" descr="DSC_0138.jpg"/>
          <p:cNvPicPr>
            <a:picLocks noGrp="1" noChangeAspect="1"/>
          </p:cNvPicPr>
          <p:nvPr isPhoto="1">
            <p:ph type="pic" idx="1"/>
          </p:nvPr>
        </p:nvPicPr>
        <p:blipFill>
          <a:blip r:embed="rId2" cstate="email"/>
          <a:srcRect/>
          <a:stretch>
            <a:fillRect/>
          </a:stretch>
        </p:blipFill>
        <p:spPr bwMode="auto">
          <a:xfrm>
            <a:off x="0" y="838200"/>
            <a:ext cx="9144000" cy="60198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0"/>
            <a:ext cx="5486400" cy="609600"/>
          </a:xfrm>
        </p:spPr>
        <p:txBody>
          <a:bodyPr>
            <a:normAutofit/>
          </a:bodyPr>
          <a:lstStyle/>
          <a:p>
            <a:r>
              <a:rPr lang="en-US" sz="3200" b="0" dirty="0" smtClean="0">
                <a:latin typeface="+mn-lt"/>
              </a:rPr>
              <a:t>FIELD SAMPLING    JULY 2011</a:t>
            </a:r>
            <a:endParaRPr lang="en-US" sz="3200" b="0" dirty="0">
              <a:latin typeface="+mn-lt"/>
            </a:endParaRPr>
          </a:p>
        </p:txBody>
      </p:sp>
      <p:sp>
        <p:nvSpPr>
          <p:cNvPr id="4" name="Text Placeholder 3"/>
          <p:cNvSpPr>
            <a:spLocks noGrp="1"/>
          </p:cNvSpPr>
          <p:nvPr>
            <p:ph type="body" sz="half" idx="2"/>
          </p:nvPr>
        </p:nvSpPr>
        <p:spPr>
          <a:xfrm>
            <a:off x="1792288" y="5367338"/>
            <a:ext cx="5486400" cy="195262"/>
          </a:xfrm>
        </p:spPr>
        <p:txBody>
          <a:bodyPr>
            <a:normAutofit fontScale="55000" lnSpcReduction="20000"/>
          </a:bodyPr>
          <a:lstStyle/>
          <a:p>
            <a:endParaRPr lang="en-US" dirty="0"/>
          </a:p>
        </p:txBody>
      </p:sp>
      <p:pic>
        <p:nvPicPr>
          <p:cNvPr id="5" name="Picture 1" descr="DSC_0125.jpg"/>
          <p:cNvPicPr>
            <a:picLocks noGrp="1" noChangeAspect="1"/>
          </p:cNvPicPr>
          <p:nvPr isPhoto="1">
            <p:ph type="pic" idx="1"/>
          </p:nvPr>
        </p:nvPicPr>
        <p:blipFill>
          <a:blip r:embed="rId2" cstate="email"/>
          <a:srcRect/>
          <a:stretch>
            <a:fillRect/>
          </a:stretch>
        </p:blipFill>
        <p:spPr bwMode="auto">
          <a:xfrm>
            <a:off x="0" y="0"/>
            <a:ext cx="9144000" cy="6019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a:xfrm>
            <a:off x="228600" y="152400"/>
            <a:ext cx="8686800" cy="685800"/>
          </a:xfrm>
        </p:spPr>
        <p:txBody>
          <a:bodyPr>
            <a:noAutofit/>
          </a:bodyPr>
          <a:lstStyle/>
          <a:p>
            <a:r>
              <a:rPr lang="en-US" sz="3200" dirty="0" smtClean="0"/>
              <a:t>              </a:t>
            </a:r>
            <a:r>
              <a:rPr lang="en-US" sz="3600" dirty="0" smtClean="0"/>
              <a:t>CROSS SECTION OF A FIELD PLOT</a:t>
            </a:r>
            <a:endParaRPr lang="en-US" sz="3600" dirty="0"/>
          </a:p>
        </p:txBody>
      </p:sp>
      <p:pic>
        <p:nvPicPr>
          <p:cNvPr id="5" name="Picture 1" descr="DSC_0097.jpg"/>
          <p:cNvPicPr>
            <a:picLocks noGrp="1" noChangeAspect="1"/>
          </p:cNvPicPr>
          <p:nvPr isPhoto="1">
            <p:ph type="pic" idx="1"/>
          </p:nvPr>
        </p:nvPicPr>
        <p:blipFill>
          <a:blip r:embed="rId2" cstate="email"/>
          <a:srcRect/>
          <a:stretch>
            <a:fillRect/>
          </a:stretch>
        </p:blipFill>
        <p:spPr bwMode="auto">
          <a:xfrm>
            <a:off x="0" y="819150"/>
            <a:ext cx="9144000" cy="603885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a:xfrm>
            <a:off x="0" y="6248400"/>
            <a:ext cx="9144000" cy="609600"/>
          </a:xfrm>
        </p:spPr>
        <p:txBody>
          <a:bodyPr>
            <a:normAutofit/>
          </a:bodyPr>
          <a:lstStyle/>
          <a:p>
            <a:r>
              <a:rPr lang="en-US" sz="2400" dirty="0" smtClean="0"/>
              <a:t>     ROOTING EXTENDS INTO MINERAL LAYER, WELL BELOW COMPOST</a:t>
            </a:r>
            <a:endParaRPr lang="en-US" sz="2400" dirty="0"/>
          </a:p>
        </p:txBody>
      </p:sp>
      <p:pic>
        <p:nvPicPr>
          <p:cNvPr id="5" name="Picture 1" descr="DSC_0098.jpg"/>
          <p:cNvPicPr>
            <a:picLocks noGrp="1" noChangeAspect="1"/>
          </p:cNvPicPr>
          <p:nvPr isPhoto="1">
            <p:ph type="pic" idx="1"/>
          </p:nvPr>
        </p:nvPicPr>
        <p:blipFill>
          <a:blip r:embed="rId2" cstate="email"/>
          <a:srcRect/>
          <a:stretch>
            <a:fillRect/>
          </a:stretch>
        </p:blipFill>
        <p:spPr bwMode="auto">
          <a:xfrm>
            <a:off x="0" y="0"/>
            <a:ext cx="9144000" cy="61150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a:xfrm>
            <a:off x="1295400" y="6248400"/>
            <a:ext cx="7010400" cy="457200"/>
          </a:xfrm>
        </p:spPr>
        <p:txBody>
          <a:bodyPr>
            <a:normAutofit fontScale="85000" lnSpcReduction="20000"/>
          </a:bodyPr>
          <a:lstStyle/>
          <a:p>
            <a:r>
              <a:rPr lang="en-US" sz="3200" dirty="0" smtClean="0"/>
              <a:t>       	   JULY 2012  LOOKING GOOD!</a:t>
            </a:r>
            <a:endParaRPr lang="en-US" sz="3200" dirty="0"/>
          </a:p>
        </p:txBody>
      </p:sp>
      <p:pic>
        <p:nvPicPr>
          <p:cNvPr id="5" name="Picture 2" descr="1339556931472"/>
          <p:cNvPicPr>
            <a:picLocks noGrp="1" noChangeAspect="1" noChangeArrowheads="1"/>
          </p:cNvPicPr>
          <p:nvPr>
            <p:ph type="pic" idx="1"/>
          </p:nvPr>
        </p:nvPicPr>
        <p:blipFill>
          <a:blip r:embed="rId2" cstate="email"/>
          <a:srcRect t="47" b="47"/>
          <a:stretch>
            <a:fillRect/>
          </a:stretch>
        </p:blipFill>
        <p:spPr bwMode="auto">
          <a:xfrm>
            <a:off x="0" y="-46434"/>
            <a:ext cx="9144000" cy="6142434"/>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data\Gary\SITES\VAGmine\PILOTstudy\photos\July 2012\P7170004.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descr="P1000053.JPG"/>
          <p:cNvPicPr>
            <a:picLocks noGrp="1" noChangeAspect="1"/>
          </p:cNvPicPr>
          <p:nvPr>
            <p:ph type="pic" idx="1"/>
          </p:nvPr>
        </p:nvPicPr>
        <p:blipFill>
          <a:blip r:embed="rId2" cstate="print"/>
          <a:stretch>
            <a:fillRect/>
          </a:stretch>
        </p:blipFill>
        <p:spPr>
          <a:xfrm>
            <a:off x="0" y="0"/>
            <a:ext cx="9144000" cy="5867400"/>
          </a:xfrm>
        </p:spPr>
      </p:pic>
      <p:sp>
        <p:nvSpPr>
          <p:cNvPr id="4" name="Text Placeholder 3"/>
          <p:cNvSpPr>
            <a:spLocks noGrp="1"/>
          </p:cNvSpPr>
          <p:nvPr>
            <p:ph type="body" sz="half" idx="2"/>
          </p:nvPr>
        </p:nvSpPr>
        <p:spPr>
          <a:xfrm>
            <a:off x="0" y="6019800"/>
            <a:ext cx="9144000" cy="685800"/>
          </a:xfrm>
        </p:spPr>
        <p:txBody>
          <a:bodyPr>
            <a:normAutofit/>
          </a:bodyPr>
          <a:lstStyle/>
          <a:p>
            <a:r>
              <a:rPr lang="en-US" sz="2800" dirty="0" smtClean="0"/>
              <a:t>  		MAY 2013      EMERGING GROWTH</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Z:\data\Gary\SITES\VAGmine\photo\SteveShots\Picture 048.jpg"/>
          <p:cNvPicPr>
            <a:picLocks noChangeAspect="1" noChangeArrowheads="1"/>
          </p:cNvPicPr>
          <p:nvPr/>
        </p:nvPicPr>
        <p:blipFill>
          <a:blip r:embed="rId2" cstate="email"/>
          <a:srcRect/>
          <a:stretch>
            <a:fillRect/>
          </a:stretch>
        </p:blipFill>
        <p:spPr bwMode="auto">
          <a:xfrm>
            <a:off x="-1" y="-190538"/>
            <a:ext cx="9397413" cy="7048538"/>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P1000068.JPG"/>
          <p:cNvPicPr>
            <a:picLocks noGrp="1" noChangeAspect="1"/>
          </p:cNvPicPr>
          <p:nvPr>
            <p:ph type="pic" idx="4294967295"/>
          </p:nvPr>
        </p:nvPicPr>
        <p:blipFill>
          <a:blip r:embed="rId2" cstate="print"/>
          <a:srcRect/>
          <a:stretch>
            <a:fillRect/>
          </a:stretch>
        </p:blipFill>
        <p:spPr>
          <a:xfrm>
            <a:off x="-55033" y="0"/>
            <a:ext cx="9199033" cy="6899275"/>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pPr algn="l"/>
            <a:r>
              <a:rPr lang="en-US" dirty="0" smtClean="0"/>
              <a:t>	</a:t>
            </a:r>
            <a:br>
              <a:rPr lang="en-US" dirty="0" smtClean="0"/>
            </a:br>
            <a:r>
              <a:rPr lang="en-US" dirty="0" smtClean="0"/>
              <a:t>	</a:t>
            </a:r>
            <a:r>
              <a:rPr lang="en-US" dirty="0" smtClean="0">
                <a:latin typeface="+mn-lt"/>
              </a:rPr>
              <a:t>Will it Last?</a:t>
            </a:r>
            <a:br>
              <a:rPr lang="en-US" dirty="0" smtClean="0">
                <a:latin typeface="+mn-lt"/>
              </a:rPr>
            </a:br>
            <a:r>
              <a:rPr lang="en-US" dirty="0" smtClean="0">
                <a:latin typeface="+mn-lt"/>
              </a:rPr>
              <a:t/>
            </a:r>
            <a:br>
              <a:rPr lang="en-US" dirty="0" smtClean="0">
                <a:latin typeface="+mn-lt"/>
              </a:rPr>
            </a:br>
            <a:r>
              <a:rPr lang="en-US" dirty="0" smtClean="0">
                <a:latin typeface="+mn-lt"/>
              </a:rPr>
              <a:t>	</a:t>
            </a:r>
            <a:r>
              <a:rPr lang="en-US" sz="3600" i="1" dirty="0" smtClean="0">
                <a:latin typeface="+mn-lt"/>
              </a:rPr>
              <a:t>We think so, because:</a:t>
            </a:r>
            <a:br>
              <a:rPr lang="en-US" sz="3600" i="1" dirty="0" smtClean="0">
                <a:latin typeface="+mn-lt"/>
              </a:rPr>
            </a:br>
            <a:r>
              <a:rPr lang="en-US" dirty="0" smtClean="0">
                <a:latin typeface="+mn-lt"/>
              </a:rPr>
              <a:t/>
            </a:r>
            <a:br>
              <a:rPr lang="en-US" dirty="0" smtClean="0">
                <a:latin typeface="+mn-lt"/>
              </a:rPr>
            </a:br>
            <a:r>
              <a:rPr lang="en-US" dirty="0" smtClean="0">
                <a:latin typeface="+mn-lt"/>
              </a:rPr>
              <a:t>	</a:t>
            </a:r>
            <a:r>
              <a:rPr lang="en-US" sz="2800" dirty="0" smtClean="0">
                <a:latin typeface="+mn-lt"/>
              </a:rPr>
              <a:t>Organic matter routinely deposited</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	Legumes (clover) contain symbiotic bacteria which 	produce nitrogen.  When the plant dies, the nitrogen is 	released helping to fertilize the soil, ensuring a continuing 	supply of N </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	Slow release of N, P, Zn, and Cu via compost and fertilizer</a:t>
            </a:r>
            <a:br>
              <a:rPr lang="en-US" sz="2800" dirty="0" smtClean="0">
                <a:latin typeface="+mn-lt"/>
              </a:rPr>
            </a:br>
            <a:r>
              <a:rPr lang="en-US" sz="2800" dirty="0" smtClean="0">
                <a:latin typeface="+mn-lt"/>
              </a:rPr>
              <a:t/>
            </a:r>
            <a:br>
              <a:rPr lang="en-US" sz="2800" dirty="0" smtClean="0">
                <a:latin typeface="+mn-lt"/>
              </a:rPr>
            </a:br>
            <a:r>
              <a:rPr lang="en-US" sz="2800" dirty="0" smtClean="0">
                <a:latin typeface="+mn-lt"/>
              </a:rPr>
              <a:t/>
            </a:r>
            <a:br>
              <a:rPr lang="en-US" sz="2800" dirty="0" smtClean="0">
                <a:latin typeface="+mn-lt"/>
              </a:rPr>
            </a:br>
            <a:endParaRPr lang="en-US" sz="2800" dirty="0">
              <a:latin typeface="+mn-l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pPr algn="l"/>
            <a:r>
              <a:rPr lang="en-US" sz="3200" dirty="0" smtClean="0">
                <a:latin typeface="+mn-lt"/>
              </a:rPr>
              <a:t>	WHY WAS THIS PILOT PROJECT SUCCESSFUL?  </a:t>
            </a:r>
            <a:br>
              <a:rPr lang="en-US" sz="3200" dirty="0" smtClean="0">
                <a:latin typeface="+mn-lt"/>
              </a:rPr>
            </a:br>
            <a:r>
              <a:rPr lang="en-US" sz="3200" dirty="0" smtClean="0">
                <a:latin typeface="+mn-lt"/>
              </a:rPr>
              <a:t/>
            </a:r>
            <a:br>
              <a:rPr lang="en-US" sz="3200" dirty="0" smtClean="0">
                <a:latin typeface="+mn-lt"/>
              </a:rPr>
            </a:br>
            <a:r>
              <a:rPr lang="en-US" sz="3200" dirty="0" smtClean="0">
                <a:latin typeface="+mn-lt"/>
              </a:rPr>
              <a:t>	The ‘soil’ matrix was first evaluated for metals, 	pH, and nutrients</a:t>
            </a:r>
            <a:br>
              <a:rPr lang="en-US" sz="3200" dirty="0" smtClean="0">
                <a:latin typeface="+mn-lt"/>
              </a:rPr>
            </a:br>
            <a:r>
              <a:rPr lang="en-US" sz="3200" dirty="0" smtClean="0">
                <a:latin typeface="+mn-lt"/>
              </a:rPr>
              <a:t/>
            </a:r>
            <a:br>
              <a:rPr lang="en-US" sz="3200" dirty="0" smtClean="0">
                <a:latin typeface="+mn-lt"/>
              </a:rPr>
            </a:br>
            <a:r>
              <a:rPr lang="en-US" sz="3200" dirty="0" smtClean="0">
                <a:latin typeface="+mn-lt"/>
              </a:rPr>
              <a:t>	Prior knowledge that serpentine soils are 	severely deficient  in Ca and P</a:t>
            </a:r>
            <a:br>
              <a:rPr lang="en-US" sz="3200" dirty="0" smtClean="0">
                <a:latin typeface="+mn-lt"/>
              </a:rPr>
            </a:br>
            <a:r>
              <a:rPr lang="en-US" sz="3200" dirty="0" smtClean="0">
                <a:latin typeface="+mn-lt"/>
              </a:rPr>
              <a:t/>
            </a:r>
            <a:br>
              <a:rPr lang="en-US" sz="3200" dirty="0" smtClean="0">
                <a:latin typeface="+mn-lt"/>
              </a:rPr>
            </a:br>
            <a:r>
              <a:rPr lang="en-US" sz="3200" dirty="0" smtClean="0">
                <a:latin typeface="+mn-lt"/>
              </a:rPr>
              <a:t>	Evaluated ‘Tailor-Made” amendments and plant 	species using on-site ‘soil’ in a controlled setting 	(laboratory /greenhouse)</a:t>
            </a:r>
            <a:endParaRPr lang="en-US" sz="3200" dirty="0">
              <a:latin typeface="+mn-l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pPr algn="l"/>
            <a:r>
              <a:rPr lang="en-US" sz="4000" dirty="0" smtClean="0"/>
              <a:t/>
            </a:r>
            <a:br>
              <a:rPr lang="en-US" sz="4000" dirty="0" smtClean="0"/>
            </a:br>
            <a:r>
              <a:rPr lang="en-US" sz="3600" dirty="0" smtClean="0">
                <a:latin typeface="+mn-lt"/>
              </a:rPr>
              <a:t>Amendment mixture included all nutrients needed for plant growth in compost</a:t>
            </a:r>
            <a:br>
              <a:rPr lang="en-US" sz="3600" dirty="0" smtClean="0">
                <a:latin typeface="+mn-lt"/>
              </a:rPr>
            </a:br>
            <a:r>
              <a:rPr lang="en-US" sz="3600" dirty="0" smtClean="0">
                <a:latin typeface="+mn-lt"/>
              </a:rPr>
              <a:t/>
            </a:r>
            <a:br>
              <a:rPr lang="en-US" sz="3600" dirty="0" smtClean="0">
                <a:latin typeface="+mn-lt"/>
              </a:rPr>
            </a:br>
            <a:r>
              <a:rPr lang="en-US" sz="3600" dirty="0" smtClean="0">
                <a:latin typeface="+mn-lt"/>
              </a:rPr>
              <a:t>Limestone was added to prevent acidification of compost layer</a:t>
            </a:r>
            <a:br>
              <a:rPr lang="en-US" sz="3600" dirty="0" smtClean="0">
                <a:latin typeface="+mn-lt"/>
              </a:rPr>
            </a:br>
            <a:r>
              <a:rPr lang="en-US" sz="3600" dirty="0" smtClean="0">
                <a:latin typeface="+mn-lt"/>
              </a:rPr>
              <a:t/>
            </a:r>
            <a:br>
              <a:rPr lang="en-US" sz="3600" dirty="0" smtClean="0">
                <a:latin typeface="+mn-lt"/>
              </a:rPr>
            </a:br>
            <a:r>
              <a:rPr lang="en-US" sz="3600" dirty="0" smtClean="0">
                <a:latin typeface="+mn-lt"/>
              </a:rPr>
              <a:t>Gypsum was added to boost the Ca in sub-surface soil</a:t>
            </a:r>
            <a:br>
              <a:rPr lang="en-US" sz="3600" dirty="0" smtClean="0">
                <a:latin typeface="+mn-lt"/>
              </a:rPr>
            </a:br>
            <a:r>
              <a:rPr lang="en-US" sz="3600" dirty="0" smtClean="0">
                <a:latin typeface="+mn-lt"/>
              </a:rPr>
              <a:t/>
            </a:r>
            <a:br>
              <a:rPr lang="en-US" sz="3600" dirty="0" smtClean="0">
                <a:latin typeface="+mn-lt"/>
              </a:rPr>
            </a:br>
            <a:r>
              <a:rPr lang="en-US" sz="3600" dirty="0" smtClean="0">
                <a:latin typeface="+mn-lt"/>
              </a:rPr>
              <a:t>State and local acceptance</a:t>
            </a:r>
            <a:r>
              <a:rPr lang="en-US" dirty="0" smtClean="0"/>
              <a:t/>
            </a:r>
            <a:br>
              <a:rPr lang="en-US" dirty="0" smtClean="0"/>
            </a:b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6858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0000"/>
          </a:bodyPr>
          <a:lstStyle/>
          <a:p>
            <a:pPr algn="l"/>
            <a:r>
              <a:rPr lang="en-US" sz="3200" dirty="0" smtClean="0">
                <a:latin typeface="+mn-lt"/>
              </a:rPr>
              <a:t/>
            </a:r>
            <a:br>
              <a:rPr lang="en-US" sz="3200" dirty="0" smtClean="0">
                <a:latin typeface="+mn-lt"/>
              </a:rPr>
            </a:br>
            <a:r>
              <a:rPr lang="en-US" sz="3200" dirty="0" smtClean="0">
                <a:latin typeface="+mn-lt"/>
              </a:rPr>
              <a:t>				</a:t>
            </a:r>
            <a:r>
              <a:rPr lang="en-US" sz="2700" b="1" dirty="0" smtClean="0">
                <a:latin typeface="+mn-lt"/>
              </a:rPr>
              <a:t>Thanks to</a:t>
            </a:r>
            <a:br>
              <a:rPr lang="en-US" sz="2700" b="1" dirty="0" smtClean="0">
                <a:latin typeface="+mn-lt"/>
              </a:rPr>
            </a:br>
            <a:r>
              <a:rPr lang="en-US" sz="2700" b="1" dirty="0" smtClean="0">
                <a:latin typeface="+mn-lt"/>
              </a:rPr>
              <a:t/>
            </a:r>
            <a:br>
              <a:rPr lang="en-US" sz="2700" b="1" dirty="0" smtClean="0">
                <a:latin typeface="+mn-lt"/>
              </a:rPr>
            </a:br>
            <a:r>
              <a:rPr lang="en-US" sz="2700" b="1" u="sng" dirty="0" smtClean="0">
                <a:latin typeface="+mn-lt"/>
              </a:rPr>
              <a:t>Rufus Chaney</a:t>
            </a:r>
            <a:r>
              <a:rPr lang="en-US" sz="2700" b="1" dirty="0" smtClean="0">
                <a:latin typeface="+mn-lt"/>
              </a:rPr>
              <a:t>, Project Director: USDA – Agricultural Research Service, Environmental Management and Byproduct Utilization Laboratory</a:t>
            </a:r>
            <a:br>
              <a:rPr lang="en-US" sz="2700" b="1" dirty="0" smtClean="0">
                <a:latin typeface="+mn-lt"/>
              </a:rPr>
            </a:br>
            <a:r>
              <a:rPr lang="en-US" sz="2700" b="1" u="sng" dirty="0" smtClean="0">
                <a:latin typeface="+mn-lt"/>
              </a:rPr>
              <a:t>Chris Jennings</a:t>
            </a:r>
            <a:r>
              <a:rPr lang="en-US" sz="2700" b="1" dirty="0" smtClean="0">
                <a:latin typeface="+mn-lt"/>
              </a:rPr>
              <a:t>, Agronomy Technician: USDA – ARS</a:t>
            </a:r>
            <a:br>
              <a:rPr lang="en-US" sz="2700" b="1" dirty="0" smtClean="0">
                <a:latin typeface="+mn-lt"/>
              </a:rPr>
            </a:br>
            <a:r>
              <a:rPr lang="en-US" sz="2700" b="1" u="sng" dirty="0" smtClean="0">
                <a:latin typeface="+mn-lt"/>
              </a:rPr>
              <a:t>Carrie Green</a:t>
            </a:r>
            <a:r>
              <a:rPr lang="en-US" sz="2700" b="1" dirty="0" smtClean="0">
                <a:latin typeface="+mn-lt"/>
              </a:rPr>
              <a:t>, Lab Manager: USDA – ARS</a:t>
            </a:r>
            <a:br>
              <a:rPr lang="en-US" sz="2700" b="1" dirty="0" smtClean="0">
                <a:latin typeface="+mn-lt"/>
              </a:rPr>
            </a:br>
            <a:r>
              <a:rPr lang="en-US" sz="2700" b="1" dirty="0" smtClean="0">
                <a:latin typeface="+mn-lt"/>
              </a:rPr>
              <a:t/>
            </a:r>
            <a:br>
              <a:rPr lang="en-US" sz="2700" b="1" dirty="0" smtClean="0">
                <a:latin typeface="+mn-lt"/>
              </a:rPr>
            </a:br>
            <a:r>
              <a:rPr lang="en-US" sz="2700" b="1" u="sng" dirty="0" smtClean="0">
                <a:latin typeface="+mn-lt"/>
              </a:rPr>
              <a:t>Harry Compton</a:t>
            </a:r>
            <a:r>
              <a:rPr lang="en-US" sz="2700" b="1" dirty="0" smtClean="0">
                <a:latin typeface="+mn-lt"/>
              </a:rPr>
              <a:t>, Project Advisor: EPA/ERT</a:t>
            </a:r>
            <a:br>
              <a:rPr lang="en-US" sz="2700" b="1" dirty="0" smtClean="0">
                <a:latin typeface="+mn-lt"/>
              </a:rPr>
            </a:br>
            <a:r>
              <a:rPr lang="en-US" sz="2700" b="1" u="sng" dirty="0" smtClean="0">
                <a:latin typeface="+mn-lt"/>
              </a:rPr>
              <a:t>Steven Blaze</a:t>
            </a:r>
            <a:r>
              <a:rPr lang="en-US" sz="2700" b="1" dirty="0" smtClean="0">
                <a:latin typeface="+mn-lt"/>
              </a:rPr>
              <a:t>, Quality Coordinator: EPA/ERT</a:t>
            </a:r>
            <a:br>
              <a:rPr lang="en-US" sz="2700" b="1" dirty="0" smtClean="0">
                <a:latin typeface="+mn-lt"/>
              </a:rPr>
            </a:br>
            <a:r>
              <a:rPr lang="en-US" sz="2700" b="1" dirty="0" smtClean="0">
                <a:latin typeface="+mn-lt"/>
              </a:rPr>
              <a:t/>
            </a:r>
            <a:br>
              <a:rPr lang="en-US" sz="2700" b="1" dirty="0" smtClean="0">
                <a:latin typeface="+mn-lt"/>
              </a:rPr>
            </a:br>
            <a:r>
              <a:rPr lang="en-US" sz="2700" b="1" u="sng" dirty="0" smtClean="0">
                <a:latin typeface="+mn-lt"/>
              </a:rPr>
              <a:t>Michele Mahoney</a:t>
            </a:r>
            <a:r>
              <a:rPr lang="en-US" sz="2700" b="1" dirty="0" smtClean="0">
                <a:latin typeface="+mn-lt"/>
              </a:rPr>
              <a:t>, Project Advisor: EPA/Technology Assessment</a:t>
            </a:r>
            <a:br>
              <a:rPr lang="en-US" sz="2700" b="1" dirty="0" smtClean="0">
                <a:latin typeface="+mn-lt"/>
              </a:rPr>
            </a:br>
            <a:r>
              <a:rPr lang="en-US" sz="2700" b="1" dirty="0" smtClean="0">
                <a:latin typeface="+mn-lt"/>
              </a:rPr>
              <a:t> Branch </a:t>
            </a:r>
            <a:br>
              <a:rPr lang="en-US" sz="2700" b="1" dirty="0" smtClean="0">
                <a:latin typeface="+mn-lt"/>
              </a:rPr>
            </a:br>
            <a:r>
              <a:rPr lang="en-US" sz="2700" b="1" u="sng" dirty="0" smtClean="0">
                <a:latin typeface="+mn-lt"/>
              </a:rPr>
              <a:t>Ellen Rubin</a:t>
            </a:r>
            <a:r>
              <a:rPr lang="en-US" sz="2700" b="1" dirty="0" smtClean="0">
                <a:latin typeface="+mn-lt"/>
              </a:rPr>
              <a:t>, Project Advisor: EPA/TAB</a:t>
            </a:r>
            <a:br>
              <a:rPr lang="en-US" sz="2700" b="1" dirty="0" smtClean="0">
                <a:latin typeface="+mn-lt"/>
              </a:rPr>
            </a:br>
            <a:r>
              <a:rPr lang="en-US" sz="2700" b="1" dirty="0" smtClean="0">
                <a:latin typeface="+mn-lt"/>
              </a:rPr>
              <a:t/>
            </a:r>
            <a:br>
              <a:rPr lang="en-US" sz="2700" b="1" dirty="0" smtClean="0">
                <a:latin typeface="+mn-lt"/>
              </a:rPr>
            </a:br>
            <a:r>
              <a:rPr lang="en-US" sz="2700" b="1" u="sng" dirty="0" smtClean="0">
                <a:latin typeface="+mn-lt"/>
              </a:rPr>
              <a:t>John Schmeltzer</a:t>
            </a:r>
            <a:r>
              <a:rPr lang="en-US" sz="2700" b="1" dirty="0" smtClean="0">
                <a:latin typeface="+mn-lt"/>
              </a:rPr>
              <a:t>, Site Manager: VT </a:t>
            </a:r>
            <a:r>
              <a:rPr lang="en-US" sz="2700" b="1" dirty="0" smtClean="0">
                <a:latin typeface="+mn-lt"/>
              </a:rPr>
              <a:t>DEC</a:t>
            </a:r>
            <a:br>
              <a:rPr lang="en-US" sz="2700" b="1" dirty="0" smtClean="0">
                <a:latin typeface="+mn-lt"/>
              </a:rPr>
            </a:br>
            <a:r>
              <a:rPr lang="en-US" sz="2700" b="1" u="sng" dirty="0" smtClean="0">
                <a:latin typeface="+mn-lt"/>
              </a:rPr>
              <a:t>Linda Elliott</a:t>
            </a:r>
            <a:r>
              <a:rPr lang="en-US" sz="2700" b="1" dirty="0" smtClean="0">
                <a:latin typeface="+mn-lt"/>
              </a:rPr>
              <a:t>, </a:t>
            </a:r>
            <a:r>
              <a:rPr lang="en-US" sz="2700" b="1" smtClean="0">
                <a:latin typeface="+mn-lt"/>
              </a:rPr>
              <a:t>Co-Project Manager: VT DEC</a:t>
            </a:r>
            <a:r>
              <a:rPr lang="en-US" dirty="0" smtClean="0">
                <a:latin typeface="+mn-lt"/>
              </a:rPr>
              <a:t/>
            </a:r>
            <a:br>
              <a:rPr lang="en-US" dirty="0" smtClean="0">
                <a:latin typeface="+mn-lt"/>
              </a:rPr>
            </a:br>
            <a:endParaRPr lang="en-US"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5486400" cy="685800"/>
          </a:xfrm>
        </p:spPr>
        <p:txBody>
          <a:bodyPr>
            <a:normAutofit/>
          </a:bodyPr>
          <a:lstStyle/>
          <a:p>
            <a:endParaRPr lang="en-US" dirty="0"/>
          </a:p>
        </p:txBody>
      </p:sp>
      <p:pic>
        <p:nvPicPr>
          <p:cNvPr id="5" name="Picture Placeholder 4" descr="IMG_2667.JPG"/>
          <p:cNvPicPr>
            <a:picLocks noGrp="1" noChangeAspect="1"/>
          </p:cNvPicPr>
          <p:nvPr>
            <p:ph type="pic" idx="1"/>
          </p:nvPr>
        </p:nvPicPr>
        <p:blipFill>
          <a:blip r:embed="rId2" cstate="email"/>
          <a:srcRect/>
          <a:stretch>
            <a:fillRect/>
          </a:stretch>
        </p:blipFill>
        <p:spPr>
          <a:xfrm>
            <a:off x="0" y="0"/>
            <a:ext cx="9144000" cy="5715000"/>
          </a:xfrm>
        </p:spPr>
      </p:pic>
      <p:sp>
        <p:nvSpPr>
          <p:cNvPr id="4" name="Text Placeholder 3"/>
          <p:cNvSpPr>
            <a:spLocks noGrp="1"/>
          </p:cNvSpPr>
          <p:nvPr>
            <p:ph type="body" sz="half" idx="2"/>
          </p:nvPr>
        </p:nvSpPr>
        <p:spPr>
          <a:xfrm>
            <a:off x="685800" y="5867400"/>
            <a:ext cx="8229600" cy="838200"/>
          </a:xfrm>
        </p:spPr>
        <p:txBody>
          <a:bodyPr>
            <a:noAutofit/>
          </a:bodyPr>
          <a:lstStyle/>
          <a:p>
            <a:r>
              <a:rPr lang="en-US" sz="2000" dirty="0" smtClean="0"/>
              <a:t> </a:t>
            </a:r>
            <a:r>
              <a:rPr lang="en-US" sz="2400" dirty="0" smtClean="0"/>
              <a:t>Unstable Tailing Piles, Steep Slopes, Lack of Good Site Closure                                                                             and Intense Precipitation Events Led to Off-Site Migration</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Z:\data\Gary\SITES\VAGmine\photo\SteveShots\Picture 014.jpg"/>
          <p:cNvPicPr>
            <a:picLocks noChangeAspect="1" noChangeArrowheads="1"/>
          </p:cNvPicPr>
          <p:nvPr/>
        </p:nvPicPr>
        <p:blipFill>
          <a:blip r:embed="rId2" cstate="email"/>
          <a:srcRect/>
          <a:stretch>
            <a:fillRect/>
          </a:stretch>
        </p:blipFill>
        <p:spPr bwMode="auto">
          <a:xfrm>
            <a:off x="0" y="1"/>
            <a:ext cx="9677400" cy="725854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Z:\data\Gary\SITES\VAGmine\photo\SiteShots\IMG_0799.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data\Gary\SITES\VAGmine\photo\SiteShots\IMG_0786.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331</Words>
  <Application>Microsoft Office PowerPoint</Application>
  <PresentationFormat>On-screen Show (4:3)</PresentationFormat>
  <Paragraphs>119</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Eden and Lowell, Vermont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   Samples of the ‘soil’ matrix were collected and shipped to the USDA laboratory/greenhouse.     Nine different plant species were evaluated by attempting growth in  a) the control (‘soil’ matrix)  b) control + fertilizer (NPK)  c) control + compost + NPK  d) control + compost + NPK + gypsum  e) control + topsoil + NPK    </vt:lpstr>
      <vt:lpstr>Slide 26</vt:lpstr>
      <vt:lpstr>Slide 27</vt:lpstr>
      <vt:lpstr>Slide 28</vt:lpstr>
      <vt:lpstr>Slide 29</vt:lpstr>
      <vt:lpstr>Slide 30</vt:lpstr>
      <vt:lpstr>Slide 31</vt:lpstr>
      <vt:lpstr>Slide 32</vt:lpstr>
      <vt:lpstr> </vt:lpstr>
      <vt:lpstr>         5)   Analysis of plant samples      a) dried, weighed, dry ashed, and prepped for analysis     b) analyzed for Ca, Mg, K, P, Fe, Mn, Zn, Cu, and Ni     6)   Analysis of Soil, Mine Waste, and Amendments        a)  these constituents need to be analyzed so the effects of the         amendments can be understood at the end      b) analyzed for exchangeable nutrients, phytoavailable phosphorus,          total nutrients, and soil solution type extractable nutrients</vt:lpstr>
      <vt:lpstr>Slide 35</vt:lpstr>
      <vt:lpstr>MIXING OF AMENDMENTS AND SEED</vt:lpstr>
      <vt:lpstr> Limestone was added to the  mixture in the field to offset the  acidification of soil from legumes  (clover).  When legumes fix N, the  N is oxidized and generates acidity.   If the pH gets to low, the naturally  occurring metals in the soil matrix  can become phytotoxic.  </vt:lpstr>
      <vt:lpstr>Slide 38</vt:lpstr>
      <vt:lpstr>Slide 39</vt:lpstr>
      <vt:lpstr>Slide 40</vt:lpstr>
      <vt:lpstr>Slide 41</vt:lpstr>
      <vt:lpstr>Slide 42</vt:lpstr>
      <vt:lpstr>Slide 43</vt:lpstr>
      <vt:lpstr>FIELD SAMPLING    JULY 2011</vt:lpstr>
      <vt:lpstr>Slide 45</vt:lpstr>
      <vt:lpstr>Slide 46</vt:lpstr>
      <vt:lpstr>Slide 47</vt:lpstr>
      <vt:lpstr>Slide 48</vt:lpstr>
      <vt:lpstr>Slide 49</vt:lpstr>
      <vt:lpstr>Slide 50</vt:lpstr>
      <vt:lpstr>   Will it Last?   We think so, because:   Organic matter routinely deposited   Legumes (clover) contain symbiotic bacteria which  produce nitrogen.  When the plant dies, the nitrogen is  released helping to fertilize the soil, ensuring a continuing  supply of N    Slow release of N, P, Zn, and Cu via compost and fertilizer   </vt:lpstr>
      <vt:lpstr> WHY WAS THIS PILOT PROJECT SUCCESSFUL?     The ‘soil’ matrix was first evaluated for metals,  pH, and nutrients   Prior knowledge that serpentine soils are  severely deficient  in Ca and P   Evaluated ‘Tailor-Made” amendments and plant  species using on-site ‘soil’ in a controlled setting  (laboratory /greenhouse)</vt:lpstr>
      <vt:lpstr> Amendment mixture included all nutrients needed for plant growth in compost  Limestone was added to prevent acidification of compost layer  Gypsum was added to boost the Ca in sub-surface soil  State and local acceptance </vt:lpstr>
      <vt:lpstr>     Thanks to  Rufus Chaney, Project Director: USDA – Agricultural Research Service, Environmental Management and Byproduct Utilization Laboratory Chris Jennings, Agronomy Technician: USDA – ARS Carrie Green, Lab Manager: USDA – ARS  Harry Compton, Project Advisor: EPA/ERT Steven Blaze, Quality Coordinator: EPA/ERT  Michele Mahoney, Project Advisor: EPA/Technology Assessment  Branch  Ellen Rubin, Project Advisor: EPA/TAB  John Schmeltzer, Site Manager: VT DEC Linda Elliott, Co-Project Manager: VT DEC </vt:lpstr>
    </vt:vector>
  </TitlesOfParts>
  <Company>US-EPA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glipson</dc:creator>
  <cp:lastModifiedBy>mkazantseva</cp:lastModifiedBy>
  <cp:revision>100</cp:revision>
  <dcterms:created xsi:type="dcterms:W3CDTF">2012-10-19T12:57:54Z</dcterms:created>
  <dcterms:modified xsi:type="dcterms:W3CDTF">2013-05-07T20:48:58Z</dcterms:modified>
</cp:coreProperties>
</file>