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78" r:id="rId2"/>
    <p:sldId id="308" r:id="rId3"/>
    <p:sldId id="377" r:id="rId4"/>
    <p:sldId id="309" r:id="rId5"/>
    <p:sldId id="311" r:id="rId6"/>
    <p:sldId id="379" r:id="rId7"/>
    <p:sldId id="38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3366CC"/>
    <a:srgbClr val="3333FF"/>
    <a:srgbClr val="336699"/>
    <a:srgbClr val="0000FF"/>
    <a:srgbClr val="990000"/>
    <a:srgbClr val="CC0000"/>
    <a:srgbClr val="996633"/>
    <a:srgbClr val="CC99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660"/>
  </p:normalViewPr>
  <p:slideViewPr>
    <p:cSldViewPr>
      <p:cViewPr varScale="1">
        <p:scale>
          <a:sx n="111" d="100"/>
          <a:sy n="111" d="100"/>
        </p:scale>
        <p:origin x="11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3038145" cy="464205"/>
          </a:xfrm>
          <a:prstGeom prst="rect">
            <a:avLst/>
          </a:prstGeom>
        </p:spPr>
        <p:txBody>
          <a:bodyPr vert="horz" lIns="88087" tIns="44044" rIns="88087" bIns="440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5"/>
            <a:ext cx="3038145" cy="464205"/>
          </a:xfrm>
          <a:prstGeom prst="rect">
            <a:avLst/>
          </a:prstGeom>
        </p:spPr>
        <p:txBody>
          <a:bodyPr vert="horz" lIns="88087" tIns="44044" rIns="88087" bIns="44044" rtlCol="0"/>
          <a:lstStyle>
            <a:lvl1pPr algn="r">
              <a:defRPr sz="1200"/>
            </a:lvl1pPr>
          </a:lstStyle>
          <a:p>
            <a:fld id="{415A99E8-0E2A-4944-9FC5-5385C42434FF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30663"/>
            <a:ext cx="3038145" cy="464205"/>
          </a:xfrm>
          <a:prstGeom prst="rect">
            <a:avLst/>
          </a:prstGeom>
        </p:spPr>
        <p:txBody>
          <a:bodyPr vert="horz" lIns="88087" tIns="44044" rIns="88087" bIns="440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63"/>
            <a:ext cx="3038145" cy="464205"/>
          </a:xfrm>
          <a:prstGeom prst="rect">
            <a:avLst/>
          </a:prstGeom>
        </p:spPr>
        <p:txBody>
          <a:bodyPr vert="horz" lIns="88087" tIns="44044" rIns="88087" bIns="44044" rtlCol="0" anchor="b"/>
          <a:lstStyle>
            <a:lvl1pPr algn="r">
              <a:defRPr sz="1200"/>
            </a:lvl1pPr>
          </a:lstStyle>
          <a:p>
            <a:fld id="{AECE277D-C75D-457E-8F08-98A52A0AAD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0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5" rIns="93108" bIns="4655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5" rIns="93108" bIns="4655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5" rIns="93108" bIns="465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5" rIns="93108" bIns="4655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5" rIns="93108" bIns="465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CD88A7E6-4011-4DC5-8D39-0986FD7EC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79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3F46C-AEE5-4758-A051-127AF58F967D}" type="slidenum">
              <a:rPr lang="en-US" smtClean="0">
                <a:ea typeface="ＭＳ Ｐゴシック" pitchFamily="1" charset="-128"/>
              </a:rPr>
              <a:pPr/>
              <a:t>1</a:t>
            </a:fld>
            <a:endParaRPr lang="en-US" smtClean="0"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77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415791"/>
            <a:ext cx="5140960" cy="418338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75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3F46C-AEE5-4758-A051-127AF58F967D}" type="slidenum">
              <a:rPr lang="en-US" smtClean="0">
                <a:ea typeface="ＭＳ Ｐゴシック" pitchFamily="1" charset="-128"/>
              </a:rPr>
              <a:pPr/>
              <a:t>2</a:t>
            </a:fld>
            <a:endParaRPr lang="en-US" smtClean="0"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2658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3F46C-AEE5-4758-A051-127AF58F967D}" type="slidenum">
              <a:rPr lang="en-US" smtClean="0">
                <a:ea typeface="ＭＳ Ｐゴシック" pitchFamily="1" charset="-128"/>
              </a:rPr>
              <a:pPr/>
              <a:t>3</a:t>
            </a:fld>
            <a:endParaRPr lang="en-US" smtClean="0"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1455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3F46C-AEE5-4758-A051-127AF58F967D}" type="slidenum">
              <a:rPr lang="en-US" smtClean="0">
                <a:ea typeface="ＭＳ Ｐゴシック" pitchFamily="1" charset="-128"/>
              </a:rPr>
              <a:pPr/>
              <a:t>4</a:t>
            </a:fld>
            <a:endParaRPr lang="en-US" smtClean="0"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7915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3F46C-AEE5-4758-A051-127AF58F967D}" type="slidenum">
              <a:rPr lang="en-US" smtClean="0">
                <a:ea typeface="ＭＳ Ｐゴシック" pitchFamily="1" charset="-128"/>
              </a:rPr>
              <a:pPr/>
              <a:t>5</a:t>
            </a:fld>
            <a:endParaRPr lang="en-US" smtClean="0"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0440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F1B90-C711-4F2A-ADCB-55F63172F85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0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Risk Based Screening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F1B90-C711-4F2A-ADCB-55F63172F85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9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s_2955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8763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248400"/>
            <a:ext cx="795338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2895600" y="2286000"/>
            <a:ext cx="6248400" cy="1676400"/>
          </a:xfrm>
          <a:prstGeom prst="rect">
            <a:avLst/>
          </a:prstGeom>
          <a:solidFill>
            <a:srgbClr val="003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914650" y="1498600"/>
            <a:ext cx="5713413" cy="1447800"/>
          </a:xfrm>
          <a:solidFill>
            <a:srgbClr val="003F69">
              <a:alpha val="0"/>
            </a:srgbClr>
          </a:solidFill>
        </p:spPr>
        <p:txBody>
          <a:bodyPr lIns="0" tIns="0" rIns="0" bIns="0" anchor="b"/>
          <a:lstStyle>
            <a:lvl1pPr>
              <a:lnSpc>
                <a:spcPct val="9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914650" y="3016250"/>
            <a:ext cx="5713413" cy="338138"/>
          </a:xfrm>
          <a:solidFill>
            <a:srgbClr val="003F69">
              <a:alpha val="0"/>
            </a:srgbClr>
          </a:solidFill>
        </p:spPr>
        <p:txBody>
          <a:bodyPr lIns="0" tIns="0" rIns="0" bIns="0"/>
          <a:lstStyle>
            <a:lvl1pPr marL="0" indent="0">
              <a:lnSpc>
                <a:spcPct val="70000"/>
              </a:lnSpc>
              <a:buFont typeface="Times" pitchFamily="18" charset="0"/>
              <a:buNone/>
              <a:defRPr sz="1400" i="1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25B79-DCEA-4A60-9512-C14725875F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12617-FECC-42EA-A79D-80309DD6A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8" y="1708150"/>
            <a:ext cx="1943100" cy="423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7238" y="1708150"/>
            <a:ext cx="5676900" cy="4235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69EB7-8C50-4575-847F-8D67E2A30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1708150"/>
            <a:ext cx="77724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7238" y="2165350"/>
            <a:ext cx="7772400" cy="37782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C153F-B23D-493F-B999-4522B38BB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1708150"/>
            <a:ext cx="77724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2165350"/>
            <a:ext cx="3810000" cy="3778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9638" y="2165350"/>
            <a:ext cx="3810000" cy="1812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9638" y="4130675"/>
            <a:ext cx="3810000" cy="1812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315A2-F9D5-441B-84F1-AF1DE89E6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235C9-C683-4146-B192-F13A61431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8AC7B-3C6D-46FB-B4F4-7C315D4FE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2165350"/>
            <a:ext cx="3810000" cy="3778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2165350"/>
            <a:ext cx="3810000" cy="3778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CFA5-9F13-41EF-B95C-E573A3ED8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DDC8A-8F53-40F1-8E97-36C9CF66C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6BE9D-73B0-49FF-BF57-7365B6A6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5B434-AE16-4135-A85E-8EE9829B0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0D7DC-1067-4180-8534-59A5F0F32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0665-8EF4-424C-B155-169B8FD36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s_2955d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588" y="-1588"/>
            <a:ext cx="914876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1708150"/>
            <a:ext cx="777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2165350"/>
            <a:ext cx="7772400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24588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 b="1">
                <a:solidFill>
                  <a:srgbClr val="003F69"/>
                </a:solidFill>
                <a:ea typeface="+mn-ea"/>
              </a:defRPr>
            </a:lvl1pPr>
          </a:lstStyle>
          <a:p>
            <a:pPr>
              <a:defRPr/>
            </a:pPr>
            <a:fld id="{2A725B79-DCEA-4A60-9512-C14725875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 userDrawn="1"/>
        </p:nvSpPr>
        <p:spPr bwMode="auto">
          <a:xfrm>
            <a:off x="0" y="6248400"/>
            <a:ext cx="795338" cy="228600"/>
          </a:xfrm>
          <a:prstGeom prst="rect">
            <a:avLst/>
          </a:prstGeom>
          <a:solidFill>
            <a:srgbClr val="003F6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3F69"/>
          </a:solidFill>
          <a:latin typeface="Arial" charset="0"/>
          <a:ea typeface="ＭＳ Ｐゴシック" pitchFamily="1" charset="-128"/>
        </a:defRPr>
      </a:lvl9pPr>
    </p:titleStyle>
    <p:bodyStyle>
      <a:lvl1pPr marL="168275" indent="-168275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SzPct val="90000"/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8788" indent="-174625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Char char="–"/>
        <a:defRPr>
          <a:solidFill>
            <a:schemeClr val="tx1"/>
          </a:solidFill>
          <a:latin typeface="+mn-lt"/>
          <a:ea typeface="+mn-ea"/>
        </a:defRPr>
      </a:lvl2pPr>
      <a:lvl3pPr marL="742950" indent="-168275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SzPct val="90000"/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</a:defRPr>
      </a:lvl3pPr>
      <a:lvl4pPr marL="1027113" indent="-169863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Char char="–"/>
        <a:defRPr>
          <a:solidFill>
            <a:schemeClr val="tx1"/>
          </a:solidFill>
          <a:latin typeface="+mn-lt"/>
          <a:ea typeface="+mn-ea"/>
        </a:defRPr>
      </a:lvl4pPr>
      <a:lvl5pPr marL="1317625" indent="-176213" algn="l" rtl="0" eaLnBrk="0" fontAlgn="base" hangingPunct="0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chemeClr val="tx1"/>
          </a:solidFill>
          <a:latin typeface="+mn-lt"/>
          <a:ea typeface="+mn-ea"/>
        </a:defRPr>
      </a:lvl5pPr>
      <a:lvl6pPr marL="17748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chemeClr val="tx1"/>
          </a:solidFill>
          <a:latin typeface="+mn-lt"/>
          <a:ea typeface="+mn-ea"/>
        </a:defRPr>
      </a:lvl6pPr>
      <a:lvl7pPr marL="22320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chemeClr val="tx1"/>
          </a:solidFill>
          <a:latin typeface="+mn-lt"/>
          <a:ea typeface="+mn-ea"/>
        </a:defRPr>
      </a:lvl7pPr>
      <a:lvl8pPr marL="26892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chemeClr val="tx1"/>
          </a:solidFill>
          <a:latin typeface="+mn-lt"/>
          <a:ea typeface="+mn-ea"/>
        </a:defRPr>
      </a:lvl8pPr>
      <a:lvl9pPr marL="3146425" indent="-176213" algn="l" rtl="0" fontAlgn="base">
        <a:spcBef>
          <a:spcPct val="20000"/>
        </a:spcBef>
        <a:spcAft>
          <a:spcPct val="0"/>
        </a:spcAft>
        <a:buClr>
          <a:srgbClr val="003F69"/>
        </a:buClr>
        <a:buChar char="»"/>
        <a:defRPr 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FC726-FF4B-4CE2-8D44-F5E733F991F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1219200" y="2286000"/>
            <a:ext cx="6705600" cy="3508653"/>
          </a:xfrm>
          <a:prstGeom prst="rect">
            <a:avLst/>
          </a:prstGeom>
          <a:noFill/>
          <a:ln w="25400" cap="sq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3600" b="1" dirty="0" smtClean="0">
                <a:solidFill>
                  <a:schemeClr val="accent6"/>
                </a:solidFill>
              </a:rPr>
              <a:t>PCBs in Schools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NIEHS Webinar (April 21, 2014)</a:t>
            </a:r>
          </a:p>
          <a:p>
            <a:pPr algn="ctr"/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Moderator: Mark Maddaloni </a:t>
            </a:r>
            <a:r>
              <a:rPr lang="en-US" b="1" dirty="0" err="1" smtClean="0">
                <a:solidFill>
                  <a:schemeClr val="accent6"/>
                </a:solidFill>
              </a:rPr>
              <a:t>DrPH</a:t>
            </a:r>
            <a:r>
              <a:rPr lang="en-US" b="1" dirty="0" smtClean="0">
                <a:solidFill>
                  <a:schemeClr val="accent6"/>
                </a:solidFill>
              </a:rPr>
              <a:t>, DABT</a:t>
            </a:r>
          </a:p>
          <a:p>
            <a:pPr algn="ctr"/>
            <a:endParaRPr lang="en-US" sz="2800" b="1" dirty="0">
              <a:solidFill>
                <a:schemeClr val="accent6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accent6"/>
                </a:solidFill>
              </a:rPr>
              <a:t>Introduction</a:t>
            </a:r>
            <a:endParaRPr lang="en-US" sz="3600" b="1" dirty="0" smtClean="0">
              <a:solidFill>
                <a:schemeClr val="accent6"/>
              </a:solidFill>
            </a:endParaRPr>
          </a:p>
          <a:p>
            <a:pPr algn="ctr"/>
            <a:endParaRPr lang="en-US" sz="1200" b="1" dirty="0" smtClean="0">
              <a:solidFill>
                <a:schemeClr val="accent6"/>
              </a:solidFill>
            </a:endParaRPr>
          </a:p>
          <a:p>
            <a:endParaRPr lang="en-US" sz="1800" dirty="0" smtClean="0"/>
          </a:p>
          <a:p>
            <a:pPr algn="ctr"/>
            <a:endParaRPr lang="en-US" sz="1800" dirty="0" smtClean="0"/>
          </a:p>
          <a:p>
            <a:r>
              <a:rPr lang="en-US" sz="1800" dirty="0" smtClean="0"/>
              <a:t>`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FC726-FF4B-4CE2-8D44-F5E733F991F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33600" y="381000"/>
            <a:ext cx="5158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Polychlorinated Biphenyls (PCBs)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0999" y="3657600"/>
          <a:ext cx="4495801" cy="24536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10256"/>
                <a:gridCol w="1293040"/>
                <a:gridCol w="1392505"/>
              </a:tblGrid>
              <a:tr h="470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Common</a:t>
                      </a:r>
                      <a:r>
                        <a:rPr lang="en-US" sz="1400" baseline="0" dirty="0" smtClean="0"/>
                        <a:t> Aroclors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Chlorine </a:t>
                      </a:r>
                      <a:endParaRPr lang="en-US" sz="14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Weight 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Number </a:t>
                      </a:r>
                      <a:r>
                        <a:rPr lang="en-US" sz="1400" dirty="0"/>
                        <a:t>of </a:t>
                      </a:r>
                      <a:r>
                        <a:rPr lang="en-US" sz="1400" dirty="0" smtClean="0"/>
                        <a:t>Congeners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1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Aroclor 1221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21%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60+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44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Aroclor 1232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32%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90+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6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Aroclor 1016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41%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70+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32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Aroclor 1242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42%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90+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44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Aroclor 1248</a:t>
                      </a:r>
                      <a:endParaRPr lang="en-US" sz="1400" b="1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48%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95</a:t>
                      </a:r>
                      <a:r>
                        <a:rPr lang="en-US" sz="1400" dirty="0"/>
                        <a:t>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2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Aroclor 1254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54%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95</a:t>
                      </a:r>
                      <a:r>
                        <a:rPr lang="en-US" sz="1400" dirty="0"/>
                        <a:t>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/>
                        <a:t>Aroclor 1260</a:t>
                      </a:r>
                      <a:endParaRPr lang="en-US" sz="1400" b="1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60%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90+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2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Aroclor 1262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62%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90+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953000" y="1600200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PCBs are comprised of many similar semi-volatile organic chemicals called “</a:t>
            </a:r>
            <a:r>
              <a:rPr lang="en-US" sz="2000" b="1" dirty="0" smtClean="0"/>
              <a:t>congeners</a:t>
            </a:r>
            <a:r>
              <a:rPr lang="en-US" sz="2000" dirty="0" smtClean="0"/>
              <a:t>”</a:t>
            </a:r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PCBs were manufactured in the U.S. as mixtures of congeners from approx.1929 to 1977</a:t>
            </a:r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 smtClean="0"/>
              <a:t>“Aroclor”</a:t>
            </a:r>
            <a:r>
              <a:rPr lang="en-US" sz="2000" dirty="0" smtClean="0"/>
              <a:t> mixtures had the highest U.S. production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88192" y="862644"/>
            <a:ext cx="4800600" cy="2751825"/>
            <a:chOff x="457200" y="914400"/>
            <a:chExt cx="4467831" cy="2499371"/>
          </a:xfrm>
        </p:grpSpPr>
        <p:pic>
          <p:nvPicPr>
            <p:cNvPr id="108546" name="Picture 2" descr="http://pubchem.ncbi.nlm.nih.gov/image/imagefly.cgi?cid=37807&amp;width=400&amp;height=4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25599" y="1346432"/>
              <a:ext cx="1701567" cy="1701568"/>
            </a:xfrm>
            <a:prstGeom prst="rect">
              <a:avLst/>
            </a:prstGeom>
            <a:noFill/>
          </p:spPr>
        </p:pic>
        <p:grpSp>
          <p:nvGrpSpPr>
            <p:cNvPr id="22" name="Group 21"/>
            <p:cNvGrpSpPr/>
            <p:nvPr/>
          </p:nvGrpSpPr>
          <p:grpSpPr>
            <a:xfrm>
              <a:off x="457200" y="914400"/>
              <a:ext cx="4467831" cy="2499371"/>
              <a:chOff x="152400" y="914400"/>
              <a:chExt cx="4792765" cy="2655583"/>
            </a:xfrm>
          </p:grpSpPr>
          <p:sp>
            <p:nvSpPr>
              <p:cNvPr id="4101" name="TextBox 4"/>
              <p:cNvSpPr txBox="1">
                <a:spLocks noChangeArrowheads="1"/>
              </p:cNvSpPr>
              <p:nvPr/>
            </p:nvSpPr>
            <p:spPr bwMode="auto">
              <a:xfrm>
                <a:off x="759012" y="914400"/>
                <a:ext cx="3812988" cy="1169122"/>
              </a:xfrm>
              <a:prstGeom prst="rect">
                <a:avLst/>
              </a:prstGeom>
              <a:noFill/>
              <a:ln w="25400" cap="sq" cmpd="thickThin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US" b="1" dirty="0" smtClean="0">
                  <a:solidFill>
                    <a:schemeClr val="accent6"/>
                  </a:solidFill>
                </a:endParaRPr>
              </a:p>
              <a:p>
                <a:pPr algn="ctr"/>
                <a:endParaRPr lang="en-US" sz="1200" b="1" dirty="0" smtClean="0">
                  <a:solidFill>
                    <a:schemeClr val="accent6"/>
                  </a:solidFill>
                </a:endParaRPr>
              </a:p>
              <a:p>
                <a:endParaRPr lang="en-US" sz="2000" dirty="0" smtClean="0"/>
              </a:p>
              <a:p>
                <a:endParaRPr lang="en-US" dirty="0" smtClean="0">
                  <a:solidFill>
                    <a:schemeClr val="accent6"/>
                  </a:solidFill>
                </a:endParaRPr>
              </a:p>
              <a:p>
                <a:pPr algn="ctr"/>
                <a:endParaRPr lang="en-US" sz="1200" dirty="0" smtClean="0">
                  <a:solidFill>
                    <a:schemeClr val="accent6"/>
                  </a:solidFill>
                </a:endParaRPr>
              </a:p>
              <a:p>
                <a:endParaRPr lang="en-US" sz="1800" dirty="0" smtClean="0"/>
              </a:p>
              <a:p>
                <a:endParaRPr lang="en-US" sz="1800" dirty="0" smtClean="0"/>
              </a:p>
              <a:p>
                <a:endParaRPr lang="en-US" sz="1800" dirty="0" smtClean="0"/>
              </a:p>
            </p:txBody>
          </p:sp>
          <p:pic>
            <p:nvPicPr>
              <p:cNvPr id="93186" name="Picture 2" descr="http://pubchem.ncbi.nlm.nih.gov/image/imgsrv.fcgi?t=l&amp;cid=24926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2400" y="1061254"/>
                <a:ext cx="1769297" cy="1715282"/>
              </a:xfrm>
              <a:prstGeom prst="rect">
                <a:avLst/>
              </a:prstGeom>
              <a:noFill/>
            </p:spPr>
          </p:pic>
          <p:pic>
            <p:nvPicPr>
              <p:cNvPr id="93194" name="Picture 10" descr="http://pubchem.ncbi.nlm.nih.gov/image/imgsrv.fcgi?t=l&amp;cid=16318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37456" y="1781734"/>
                <a:ext cx="1810740" cy="1723466"/>
              </a:xfrm>
              <a:prstGeom prst="rect">
                <a:avLst/>
              </a:prstGeom>
              <a:noFill/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1592365" y="1042893"/>
                <a:ext cx="3352800" cy="327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chemeClr val="accent6"/>
                    </a:solidFill>
                  </a:rPr>
                  <a:t>209 possible PCB congeners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751840" y="2498577"/>
                <a:ext cx="645189" cy="277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 smtClean="0">
                    <a:solidFill>
                      <a:schemeClr val="accent6"/>
                    </a:solidFill>
                  </a:rPr>
                  <a:t>PCB 1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880190" y="2952214"/>
                <a:ext cx="813708" cy="277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 smtClean="0">
                    <a:solidFill>
                      <a:schemeClr val="accent6"/>
                    </a:solidFill>
                  </a:rPr>
                  <a:t>PCB 101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309289" y="3292022"/>
                <a:ext cx="813708" cy="277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 smtClean="0">
                    <a:solidFill>
                      <a:schemeClr val="accent6"/>
                    </a:solidFill>
                  </a:rPr>
                  <a:t>PCB 209</a:t>
                </a: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457200" y="1057835"/>
              <a:ext cx="4191000" cy="2294965"/>
            </a:xfrm>
            <a:prstGeom prst="rect">
              <a:avLst/>
            </a:prstGeom>
            <a:noFill/>
            <a:ln w="222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381000" y="3657600"/>
            <a:ext cx="4495800" cy="2448482"/>
          </a:xfrm>
          <a:prstGeom prst="rect">
            <a:avLst/>
          </a:prstGeom>
          <a:noFill/>
          <a:ln w="222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28600" y="850792"/>
            <a:ext cx="4191001" cy="5437430"/>
            <a:chOff x="228600" y="825959"/>
            <a:chExt cx="4191001" cy="5437430"/>
          </a:xfrm>
        </p:grpSpPr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1" y="3396877"/>
              <a:ext cx="4191000" cy="2866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600" y="825959"/>
              <a:ext cx="4191000" cy="2866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TextBox 21"/>
            <p:cNvSpPr txBox="1"/>
            <p:nvPr/>
          </p:nvSpPr>
          <p:spPr>
            <a:xfrm>
              <a:off x="2743200" y="12192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Aroclor 1242</a:t>
              </a:r>
              <a:endParaRPr lang="en-US" sz="1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43200" y="3733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Aroclor 1254</a:t>
              </a:r>
              <a:endParaRPr lang="en-US" sz="18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71800" y="15240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200" dirty="0" smtClean="0"/>
                <a:t>Less chlorine</a:t>
              </a:r>
            </a:p>
            <a:p>
              <a:pPr>
                <a:buFontTx/>
                <a:buChar char="-"/>
              </a:pPr>
              <a:r>
                <a:rPr lang="en-US" sz="1200" dirty="0" smtClean="0"/>
                <a:t> Higher VP</a:t>
              </a:r>
              <a:endParaRPr lang="en-US" sz="12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971800" y="40386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200" dirty="0" smtClean="0"/>
                <a:t> More chlorine</a:t>
              </a:r>
            </a:p>
            <a:p>
              <a:pPr>
                <a:buFontTx/>
                <a:buChar char="-"/>
              </a:pPr>
              <a:r>
                <a:rPr lang="en-US" sz="1200" dirty="0" smtClean="0"/>
                <a:t> Lower VP</a:t>
              </a:r>
              <a:endParaRPr lang="en-US" sz="12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FC726-FF4B-4CE2-8D44-F5E733F991F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15039" y="381000"/>
            <a:ext cx="5405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PCB Congeners in Aroclor Mixtures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48200" y="1371600"/>
            <a:ext cx="3810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&gt;90 PCB congeners in these Aroclor mixtures</a:t>
            </a:r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Aroclor 1242 (or similar Aroclor 1016) often found in light ballast capacitors</a:t>
            </a:r>
          </a:p>
          <a:p>
            <a:pPr marL="171450" indent="-171450">
              <a:spcAft>
                <a:spcPts val="1200"/>
              </a:spcAft>
            </a:pPr>
            <a:endParaRPr lang="en-US" sz="120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Aroclor 1254 often found in caulk</a:t>
            </a:r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endParaRPr lang="en-US" sz="120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Differences in amount of chlorine and vapor pressures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FC726-FF4B-4CE2-8D44-F5E733F991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33400"/>
            <a:ext cx="2443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PCB Properties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8400" y="1143000"/>
            <a:ext cx="6019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Electrical insulation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Flame-resistance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Plasticizer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Chemical stability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Durability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Persistent in the environment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Can vaporize and migrate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Persistent in people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Toxic effects  </a:t>
            </a:r>
            <a:endParaRPr lang="en-US" sz="2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981200" y="1524000"/>
            <a:ext cx="6353094" cy="3962400"/>
            <a:chOff x="2209800" y="1524000"/>
            <a:chExt cx="6353094" cy="3962400"/>
          </a:xfrm>
        </p:grpSpPr>
        <p:grpSp>
          <p:nvGrpSpPr>
            <p:cNvPr id="14" name="Group 13"/>
            <p:cNvGrpSpPr/>
            <p:nvPr/>
          </p:nvGrpSpPr>
          <p:grpSpPr>
            <a:xfrm>
              <a:off x="2209800" y="1524000"/>
              <a:ext cx="6092690" cy="1905000"/>
              <a:chOff x="2209800" y="1524000"/>
              <a:chExt cx="6092690" cy="1905000"/>
            </a:xfrm>
          </p:grpSpPr>
          <p:sp>
            <p:nvSpPr>
              <p:cNvPr id="18" name="Right Brace 17"/>
              <p:cNvSpPr/>
              <p:nvPr/>
            </p:nvSpPr>
            <p:spPr>
              <a:xfrm>
                <a:off x="6400800" y="1524000"/>
                <a:ext cx="155448" cy="1905000"/>
              </a:xfrm>
              <a:prstGeom prst="rightBrace">
                <a:avLst>
                  <a:gd name="adj1" fmla="val 0"/>
                  <a:gd name="adj2" fmla="val 50000"/>
                </a:avLst>
              </a:prstGeom>
              <a:ln w="254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702290" y="1956016"/>
                <a:ext cx="16002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Useful for many applications</a:t>
                </a:r>
                <a:endParaRPr lang="en-US" sz="20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09800" y="1524000"/>
                <a:ext cx="4191000" cy="1905000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209800" y="3581400"/>
              <a:ext cx="6353094" cy="1905000"/>
              <a:chOff x="2438400" y="3581400"/>
              <a:chExt cx="6353094" cy="1905000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6962694" y="4038600"/>
                <a:ext cx="18288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Implications for human exposure</a:t>
                </a:r>
                <a:endParaRPr lang="en-US" sz="2000" dirty="0"/>
              </a:p>
            </p:txBody>
          </p:sp>
          <p:sp>
            <p:nvSpPr>
              <p:cNvPr id="37" name="Right Brace 36"/>
              <p:cNvSpPr/>
              <p:nvPr/>
            </p:nvSpPr>
            <p:spPr>
              <a:xfrm>
                <a:off x="6629400" y="3581400"/>
                <a:ext cx="155448" cy="1905000"/>
              </a:xfrm>
              <a:prstGeom prst="rightBrace">
                <a:avLst>
                  <a:gd name="adj1" fmla="val 0"/>
                  <a:gd name="adj2" fmla="val 50000"/>
                </a:avLst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438400" y="3581400"/>
                <a:ext cx="4191000" cy="1905000"/>
              </a:xfrm>
              <a:prstGeom prst="rect">
                <a:avLst/>
              </a:prstGeom>
              <a:solidFill>
                <a:srgbClr val="C00000">
                  <a:alpha val="20000"/>
                </a:srgb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CFC726-FF4B-4CE2-8D44-F5E733F991F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83904" y="310558"/>
            <a:ext cx="40430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PCBs in School Buildings </a:t>
            </a:r>
          </a:p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Possible Uses/Sources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2176687"/>
            <a:ext cx="8382000" cy="3452227"/>
            <a:chOff x="457200" y="1685005"/>
            <a:chExt cx="8382000" cy="3452227"/>
          </a:xfrm>
        </p:grpSpPr>
        <p:sp>
          <p:nvSpPr>
            <p:cNvPr id="7" name="Rectangle 6"/>
            <p:cNvSpPr/>
            <p:nvPr/>
          </p:nvSpPr>
          <p:spPr>
            <a:xfrm>
              <a:off x="4648200" y="1686438"/>
              <a:ext cx="4191000" cy="29718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" y="1686438"/>
              <a:ext cx="4114800" cy="297180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53000" y="1685005"/>
              <a:ext cx="3810000" cy="3452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800" b="1" u="sng" dirty="0" smtClean="0"/>
                <a:t>Have been found in schools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Fluorescent light ballasts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Caulk 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Window glazing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Joint sealant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Ceiling tile coatings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Spray-on fireproofing material</a:t>
              </a:r>
              <a:endParaRPr lang="en-US" sz="1800" baseline="30000" dirty="0" smtClean="0"/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baseline="30000" dirty="0" smtClean="0"/>
                <a:t>  </a:t>
              </a:r>
              <a:r>
                <a:rPr lang="en-US" sz="1800" dirty="0" smtClean="0"/>
                <a:t>Paints  </a:t>
              </a:r>
              <a:endParaRPr lang="en-US" sz="1800" baseline="30000" dirty="0" smtClean="0"/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endParaRPr lang="en-US" sz="2000" b="1" baseline="30000" dirty="0" smtClean="0"/>
            </a:p>
            <a:p>
              <a:pPr>
                <a:spcAft>
                  <a:spcPts val="600"/>
                </a:spcAft>
              </a:pPr>
              <a:endParaRPr lang="en-US" sz="1600" i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1700844"/>
              <a:ext cx="4191000" cy="2846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800" b="1" u="sng" dirty="0" smtClean="0"/>
                <a:t>Could be or have been in buildings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Motor and hydraulic oil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Electrical device capacitors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Adhesives and tapes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Carbonless copy paper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Paints, coatings and inks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Floor finish</a:t>
              </a:r>
            </a:p>
            <a:p>
              <a:pPr>
                <a:spcAft>
                  <a:spcPts val="600"/>
                </a:spcAft>
                <a:buFont typeface="Arial" pitchFamily="34" charset="0"/>
                <a:buChar char="•"/>
              </a:pPr>
              <a:r>
                <a:rPr lang="en-US" sz="1800" dirty="0" smtClean="0"/>
                <a:t> Microscope oil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929444" y="1482282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For schools built or renovated from about 1950 to 1979</a:t>
            </a:r>
          </a:p>
          <a:p>
            <a:pPr algn="ctr"/>
            <a:r>
              <a:rPr lang="en-US" sz="1600" b="1" dirty="0" smtClean="0"/>
              <a:t>(potentially &gt;50% of U.S. public school buildings)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533400"/>
            <a:ext cx="82296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Sentinel School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Brief history of P.S. 199 and events leading to the environmental assessment of PCBs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P.S. 199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Elementary (K-6)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Age (1963) 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Enrollment (880)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Location (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UWS)</a:t>
            </a:r>
          </a:p>
          <a:p>
            <a:pPr marL="284163" lvl="1" indent="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How it got on the radar screen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Herrick (2004,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EHP Journal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Study of 24 buildings in Boston area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Samples of exterior caulk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13 contained PCBs &gt; 50 ppm (70 – 36,200 ppm;  mean 15,600 ppm)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2005 - Concerned parent in NYC suburb (school window replacement in 2003)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Obtained exterior caulk sample (38,000 ppm)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Reached out to Daily News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2008 - Caught attention of P.S. 199 (window replacement occurring)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Caulk samples obtained → high PCB concentrations  (&gt; 100,000 ppm)</a:t>
            </a:r>
          </a:p>
          <a:p>
            <a:pPr lvl="2"/>
            <a:r>
              <a:rPr lang="en-US" sz="2400" dirty="0" smtClean="0">
                <a:latin typeface="Arial" pitchFamily="34" charset="0"/>
                <a:cs typeface="Arial" pitchFamily="34" charset="0"/>
              </a:rPr>
              <a:t>The rest is history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488698"/>
            <a:ext cx="2819400" cy="2062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44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33400"/>
          </a:xfrm>
        </p:spPr>
        <p:txBody>
          <a:bodyPr>
            <a:normAutofit fontScale="90000"/>
          </a:bodyPr>
          <a:lstStyle/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Indoor</a:t>
            </a:r>
            <a:r>
              <a:rPr lang="en-US" sz="1600" dirty="0" smtClean="0"/>
              <a:t> air sampling at P.S. 199 revealed indoor PCB concentrations orders of magnitude above urban ambient air background (&lt;1 – 10 ng/m3) ( ATSDR, 2000)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207894"/>
              </p:ext>
            </p:extLst>
          </p:nvPr>
        </p:nvGraphicFramePr>
        <p:xfrm>
          <a:off x="8626" y="1676400"/>
          <a:ext cx="9135376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075"/>
                <a:gridCol w="953332"/>
                <a:gridCol w="830489"/>
                <a:gridCol w="830489"/>
                <a:gridCol w="830489"/>
                <a:gridCol w="830489"/>
                <a:gridCol w="830489"/>
                <a:gridCol w="1039840"/>
                <a:gridCol w="1162684"/>
              </a:tblGrid>
              <a:tr h="3707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Sample Date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Before HEPA Filtration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After HEPA Filtration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After Ventilation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Ventilation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Ventilation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Ventilation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5622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Nighttime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Daytime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Before School Opening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After School Opening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Daytime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91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8/23/08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8/26/08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8/27/08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8/26/08</a:t>
                      </a:r>
                      <a:endParaRPr lang="en-US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10/1/2008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1/19/2009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5/9/2009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Jul-2010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40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Sample Location        Unit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ng/m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91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Cafeteria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230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342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&lt;53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596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116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689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118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1,444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202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138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714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308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323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310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Sample Void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(1)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794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316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578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495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529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318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367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838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320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611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346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942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Classroom 328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687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849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Gymnasium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565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550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242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325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1,347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4987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Outdoor Ambient (east of school)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&lt;50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&lt;50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&lt;50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&lt;49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&lt;48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Sample Void 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(5)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Stairwell, Main Entrance Second Floor Landing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545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Third Floor North Corridor (First)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9389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Third Floor North Corridor (Second)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714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0" y="2286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128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8072</TotalTime>
  <Words>557</Words>
  <Application>Microsoft Office PowerPoint</Application>
  <PresentationFormat>On-screen Show (4:3)</PresentationFormat>
  <Paragraphs>251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Sentinel School</vt:lpstr>
      <vt:lpstr>Indoor air sampling at P.S. 199 revealed indoor PCB concentrations orders of magnitude above urban ambient air background (&lt;1 – 10 ng/m3) ( ATSDR, 2000)</vt:lpstr>
    </vt:vector>
  </TitlesOfParts>
  <Company>EPA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ctsuser</dc:creator>
  <cp:lastModifiedBy>Maddaloni, Mark</cp:lastModifiedBy>
  <cp:revision>340</cp:revision>
  <dcterms:created xsi:type="dcterms:W3CDTF">2010-02-04T18:56:16Z</dcterms:created>
  <dcterms:modified xsi:type="dcterms:W3CDTF">2014-04-14T20:34:22Z</dcterms:modified>
</cp:coreProperties>
</file>