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9" r:id="rId4"/>
    <p:sldId id="27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6" r:id="rId15"/>
    <p:sldId id="297" r:id="rId16"/>
    <p:sldId id="298" r:id="rId17"/>
    <p:sldId id="291" r:id="rId18"/>
    <p:sldId id="292" r:id="rId19"/>
    <p:sldId id="272" r:id="rId20"/>
    <p:sldId id="283" r:id="rId21"/>
    <p:sldId id="271" r:id="rId22"/>
    <p:sldId id="293" r:id="rId23"/>
    <p:sldId id="295" r:id="rId24"/>
    <p:sldId id="284" r:id="rId25"/>
    <p:sldId id="288" r:id="rId2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53" autoAdjust="0"/>
  </p:normalViewPr>
  <p:slideViewPr>
    <p:cSldViewPr snapToGrid="0" snapToObjects="1">
      <p:cViewPr>
        <p:scale>
          <a:sx n="110" d="100"/>
          <a:sy n="110" d="100"/>
        </p:scale>
        <p:origin x="-16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090787716955897E-2"/>
          <c:y val="2.9177718832891199E-2"/>
          <c:w val="0.59012016021361802"/>
          <c:h val="0.840848806366047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With PCB sealants</c:v>
                </c:pt>
              </c:strCache>
            </c:strRef>
          </c:tx>
          <c:spPr>
            <a:solidFill>
              <a:srgbClr val="63AAFE"/>
            </a:solidFill>
            <a:ln w="1352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Indoor</c:v>
                </c:pt>
                <c:pt idx="1">
                  <c:v>Outdoor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230</c:v>
                </c:pt>
                <c:pt idx="1">
                  <c:v>3.07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Without PCB sealants</c:v>
                </c:pt>
              </c:strCache>
            </c:strRef>
          </c:tx>
          <c:spPr>
            <a:solidFill>
              <a:srgbClr val="DD2D32"/>
            </a:solidFill>
            <a:ln w="1352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Indoor</c:v>
                </c:pt>
                <c:pt idx="1">
                  <c:v>Outdoor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3.77</c:v>
                </c:pt>
                <c:pt idx="1">
                  <c:v>3.11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9380736"/>
        <c:axId val="71520640"/>
        <c:axId val="0"/>
      </c:bar3DChart>
      <c:catAx>
        <c:axId val="6938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82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c:spPr>
        <c:txPr>
          <a:bodyPr rot="0" vert="horz"/>
          <a:lstStyle/>
          <a:p>
            <a:pPr>
              <a:defRPr sz="229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1520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520640"/>
        <c:scaling>
          <c:orientation val="minMax"/>
        </c:scaling>
        <c:delete val="0"/>
        <c:axPos val="l"/>
        <c:majorGridlines>
          <c:spPr>
            <a:ln w="338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90" b="1" i="0" u="none" strike="noStrik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9380736"/>
        <c:crosses val="autoZero"/>
        <c:crossBetween val="between"/>
        <c:minorUnit val="10"/>
      </c:valAx>
      <c:spPr>
        <a:noFill/>
        <a:ln w="27058">
          <a:noFill/>
        </a:ln>
      </c:spPr>
    </c:plotArea>
    <c:legend>
      <c:legendPos val="r"/>
      <c:layout>
        <c:manualLayout>
          <c:xMode val="edge"/>
          <c:yMode val="edge"/>
          <c:x val="0.34579439252336402"/>
          <c:y val="5.3050397877984101E-2"/>
          <c:w val="0.26568758344459298"/>
          <c:h val="0.25198938992042402"/>
        </c:manualLayout>
      </c:layout>
      <c:overlay val="0"/>
      <c:spPr>
        <a:solidFill>
          <a:srgbClr val="FFFF99"/>
        </a:solidFill>
        <a:ln w="3382">
          <a:solidFill>
            <a:srgbClr val="000000"/>
          </a:solidFill>
          <a:prstDash val="solid"/>
        </a:ln>
      </c:spPr>
      <c:txPr>
        <a:bodyPr/>
        <a:lstStyle/>
        <a:p>
          <a:pPr>
            <a:defRPr sz="1566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C95A0-0793-5143-9993-808E846EBEBE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B2618-A53C-2344-B25B-1CFB8183F9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68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BBB7357-CED0-0246-BB16-27EB16141205}" type="slidenum">
              <a:rPr lang="ja-JP" altLang="en-US" sz="1300" b="0">
                <a:solidFill>
                  <a:schemeClr val="tx1"/>
                </a:solidFill>
                <a:latin typeface="Arial" charset="0"/>
                <a:cs typeface="ＭＳ Ｐゴシック" charset="0"/>
              </a:rPr>
              <a:pPr eaLnBrk="1" hangingPunct="1"/>
              <a:t>5</a:t>
            </a:fld>
            <a:endParaRPr lang="en-US" altLang="ja-JP" sz="1300" b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174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65650" cy="3424238"/>
          </a:xfrm>
          <a:ln w="12700"/>
        </p:spPr>
      </p:sp>
      <p:sp>
        <p:nvSpPr>
          <p:cNvPr id="31748" name="Notizenplatzhalter 2"/>
          <p:cNvSpPr>
            <a:spLocks noGrp="1"/>
          </p:cNvSpPr>
          <p:nvPr>
            <p:ph type="body" idx="1"/>
          </p:nvPr>
        </p:nvSpPr>
        <p:spPr>
          <a:xfrm>
            <a:off x="686918" y="4340002"/>
            <a:ext cx="5485761" cy="411834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94" tIns="45745" rIns="91494" bIns="45745"/>
          <a:lstStyle/>
          <a:p>
            <a:pPr defTabSz="762000" eaLnBrk="1" hangingPunct="1"/>
            <a:endParaRPr lang="sv-S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ACD4E-B5BC-FA46-8A94-748E9850C4F2}" type="slidenum">
              <a:rPr lang="sv-SE"/>
              <a:pPr/>
              <a:t>18</a:t>
            </a:fld>
            <a:endParaRPr lang="sv-SE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3"/>
            <a:ext cx="5025783" cy="4115019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048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7D5AE-D2F6-4EA9-966C-9ED929856C7C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4710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24116-4A9E-4A8A-BE07-E7727D4B5319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843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5B48B2-0AB8-4650-BBB4-609D2E847414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84649-CA03-5D43-B65F-22CFA4E136EF}" type="slidenum">
              <a:rPr lang="sv-SE"/>
              <a:pPr/>
              <a:t>22</a:t>
            </a:fld>
            <a:endParaRPr lang="sv-SE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3"/>
            <a:ext cx="5025783" cy="41150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16CEA-6BDB-794A-B3A3-590B4359B3ED}" type="slidenum">
              <a:rPr lang="sv-SE"/>
              <a:pPr/>
              <a:t>23</a:t>
            </a:fld>
            <a:endParaRPr lang="sv-SE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1683"/>
            <a:ext cx="5025783" cy="4115019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491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D122E-C815-4D50-A7BD-3036200C436A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5325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51884-C67C-4DC8-9F69-A264976CF71C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118803-F26D-DB4B-9D03-D0E3792946E7}" type="slidenum">
              <a:rPr lang="ja-JP" altLang="en-US" sz="1300" b="0">
                <a:solidFill>
                  <a:schemeClr val="tx1"/>
                </a:solidFill>
                <a:latin typeface="Arial" charset="0"/>
                <a:cs typeface="ＭＳ Ｐゴシック" charset="0"/>
              </a:rPr>
              <a:pPr eaLnBrk="1" hangingPunct="1"/>
              <a:t>6</a:t>
            </a:fld>
            <a:endParaRPr lang="en-US" altLang="ja-JP" sz="1300" b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355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 w="12700"/>
        </p:spPr>
      </p:sp>
      <p:sp>
        <p:nvSpPr>
          <p:cNvPr id="23556" name="Notizenplatzhalter 2"/>
          <p:cNvSpPr>
            <a:spLocks noGrp="1"/>
          </p:cNvSpPr>
          <p:nvPr>
            <p:ph type="body" idx="1"/>
          </p:nvPr>
        </p:nvSpPr>
        <p:spPr>
          <a:xfrm>
            <a:off x="686918" y="4340002"/>
            <a:ext cx="5484164" cy="411539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535" tIns="45767" rIns="91535" bIns="45767"/>
          <a:lstStyle/>
          <a:p>
            <a:pPr defTabSz="762000" eaLnBrk="1" hangingPunct="1"/>
            <a:endParaRPr lang="sv-S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E995FD4-F1BD-7A41-BC7D-4C25A4B446EB}" type="slidenum">
              <a:rPr lang="ja-JP" altLang="en-US" sz="1300" b="0">
                <a:solidFill>
                  <a:schemeClr val="tx1"/>
                </a:solidFill>
                <a:latin typeface="Arial" charset="0"/>
                <a:cs typeface="ＭＳ Ｐゴシック" charset="0"/>
              </a:rPr>
              <a:pPr eaLnBrk="1" hangingPunct="1"/>
              <a:t>7</a:t>
            </a:fld>
            <a:endParaRPr lang="en-US" altLang="ja-JP" sz="1300" b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457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 w="12700"/>
        </p:spPr>
      </p:sp>
      <p:sp>
        <p:nvSpPr>
          <p:cNvPr id="24580" name="Notizenplatzhalter 2"/>
          <p:cNvSpPr>
            <a:spLocks noGrp="1"/>
          </p:cNvSpPr>
          <p:nvPr>
            <p:ph type="body" idx="1"/>
          </p:nvPr>
        </p:nvSpPr>
        <p:spPr>
          <a:xfrm>
            <a:off x="686918" y="4340002"/>
            <a:ext cx="5484164" cy="411539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535" tIns="45767" rIns="91535" bIns="45767"/>
          <a:lstStyle/>
          <a:p>
            <a:pPr defTabSz="762000" eaLnBrk="1" hangingPunct="1"/>
            <a:endParaRPr lang="sv-S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2D09E9-312A-8B4E-B1FF-53B482D8267D}" type="slidenum">
              <a:rPr lang="ja-JP" altLang="en-US" sz="1300" b="0">
                <a:solidFill>
                  <a:schemeClr val="tx1"/>
                </a:solidFill>
                <a:latin typeface="Arial" charset="0"/>
                <a:cs typeface="ＭＳ Ｐゴシック" charset="0"/>
              </a:rPr>
              <a:pPr eaLnBrk="1" hangingPunct="1"/>
              <a:t>8</a:t>
            </a:fld>
            <a:endParaRPr lang="en-US" altLang="ja-JP" sz="1300" b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560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 w="12700"/>
        </p:spPr>
      </p:sp>
      <p:sp>
        <p:nvSpPr>
          <p:cNvPr id="25604" name="Notizenplatzhalter 2"/>
          <p:cNvSpPr>
            <a:spLocks noGrp="1"/>
          </p:cNvSpPr>
          <p:nvPr>
            <p:ph type="body" idx="1"/>
          </p:nvPr>
        </p:nvSpPr>
        <p:spPr>
          <a:xfrm>
            <a:off x="685321" y="4341479"/>
            <a:ext cx="5487358" cy="41153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833" tIns="45416" rIns="90833" bIns="45416"/>
          <a:lstStyle/>
          <a:p>
            <a:pPr defTabSz="762000" eaLnBrk="1" hangingPunct="1"/>
            <a:endParaRPr lang="sv-S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C819D09-43BC-7E46-A063-BCF11C2A1B46}" type="slidenum">
              <a:rPr lang="ja-JP" altLang="en-US" sz="1300" b="0">
                <a:solidFill>
                  <a:schemeClr val="tx1"/>
                </a:solidFill>
                <a:latin typeface="Arial" charset="0"/>
                <a:cs typeface="ＭＳ Ｐゴシック" charset="0"/>
              </a:rPr>
              <a:pPr eaLnBrk="1" hangingPunct="1"/>
              <a:t>9</a:t>
            </a:fld>
            <a:endParaRPr lang="en-US" altLang="ja-JP" sz="1300" b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662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 w="12700"/>
        </p:spPr>
      </p:sp>
      <p:sp>
        <p:nvSpPr>
          <p:cNvPr id="26628" name="Notizenplatzhalter 2"/>
          <p:cNvSpPr>
            <a:spLocks noGrp="1"/>
          </p:cNvSpPr>
          <p:nvPr>
            <p:ph type="body" idx="1"/>
          </p:nvPr>
        </p:nvSpPr>
        <p:spPr>
          <a:xfrm>
            <a:off x="685321" y="4341479"/>
            <a:ext cx="5487358" cy="41168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288" tIns="45143" rIns="90288" bIns="45143"/>
          <a:lstStyle/>
          <a:p>
            <a:pPr defTabSz="762000" eaLnBrk="1" hangingPunct="1"/>
            <a:endParaRPr lang="sv-S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33BCEE-7F23-8B47-BD0E-B6917220FC3B}" type="slidenum">
              <a:rPr lang="ja-JP" altLang="en-US" sz="1300" b="0">
                <a:solidFill>
                  <a:schemeClr val="tx1"/>
                </a:solidFill>
                <a:latin typeface="Arial" charset="0"/>
                <a:cs typeface="ＭＳ Ｐゴシック" charset="0"/>
              </a:rPr>
              <a:pPr eaLnBrk="1" hangingPunct="1"/>
              <a:t>10</a:t>
            </a:fld>
            <a:endParaRPr lang="en-US" altLang="ja-JP" sz="1300" b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765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 w="12700"/>
        </p:spPr>
      </p:sp>
      <p:sp>
        <p:nvSpPr>
          <p:cNvPr id="27652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762000" eaLnBrk="1" hangingPunct="1"/>
            <a:endParaRPr lang="sv-S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18C60F-F443-1546-ABAE-7E21282A88CC}" type="slidenum">
              <a:rPr lang="ja-JP" altLang="en-US" sz="1300" b="0">
                <a:solidFill>
                  <a:schemeClr val="tx1"/>
                </a:solidFill>
                <a:latin typeface="Arial" charset="0"/>
                <a:cs typeface="ＭＳ Ｐゴシック" charset="0"/>
              </a:rPr>
              <a:pPr eaLnBrk="1" hangingPunct="1"/>
              <a:t>11</a:t>
            </a:fld>
            <a:endParaRPr lang="en-US" altLang="ja-JP" sz="1300" b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867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 w="12700"/>
        </p:spPr>
      </p:sp>
      <p:sp>
        <p:nvSpPr>
          <p:cNvPr id="28676" name="Notizenplatzhalter 2"/>
          <p:cNvSpPr>
            <a:spLocks noGrp="1"/>
          </p:cNvSpPr>
          <p:nvPr>
            <p:ph type="body" idx="1"/>
          </p:nvPr>
        </p:nvSpPr>
        <p:spPr>
          <a:xfrm>
            <a:off x="686918" y="4341479"/>
            <a:ext cx="5485761" cy="41168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pPr defTabSz="762000" eaLnBrk="1" hangingPunct="1"/>
            <a:endParaRPr lang="sv-S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02B1E3-2973-1D46-9C27-C3FE9255A539}" type="slidenum">
              <a:rPr lang="ja-JP" altLang="en-US" sz="1300" b="0">
                <a:solidFill>
                  <a:schemeClr val="tx1"/>
                </a:solidFill>
                <a:latin typeface="Arial" charset="0"/>
                <a:cs typeface="ＭＳ Ｐゴシック" charset="0"/>
              </a:rPr>
              <a:pPr eaLnBrk="1" hangingPunct="1"/>
              <a:t>12</a:t>
            </a:fld>
            <a:endParaRPr lang="en-US" altLang="ja-JP" sz="1300" b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969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 w="12700"/>
        </p:spPr>
      </p:sp>
      <p:sp>
        <p:nvSpPr>
          <p:cNvPr id="29700" name="Notizenplatzhalter 2"/>
          <p:cNvSpPr>
            <a:spLocks noGrp="1"/>
          </p:cNvSpPr>
          <p:nvPr>
            <p:ph type="body" idx="1"/>
          </p:nvPr>
        </p:nvSpPr>
        <p:spPr>
          <a:xfrm>
            <a:off x="685321" y="4340002"/>
            <a:ext cx="5487358" cy="411834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269" tIns="45135" rIns="90269" bIns="45135"/>
          <a:lstStyle/>
          <a:p>
            <a:pPr defTabSz="762000" eaLnBrk="1" hangingPunct="1"/>
            <a:endParaRPr lang="sv-S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804C15-4F57-034D-BDBB-4FC6C1DE0076}" type="slidenum">
              <a:rPr lang="ja-JP" altLang="en-US" sz="1300" b="0">
                <a:solidFill>
                  <a:schemeClr val="tx1"/>
                </a:solidFill>
                <a:latin typeface="Arial" charset="0"/>
                <a:cs typeface="ＭＳ Ｐゴシック" charset="0"/>
              </a:rPr>
              <a:pPr eaLnBrk="1" hangingPunct="1"/>
              <a:t>13</a:t>
            </a:fld>
            <a:endParaRPr lang="en-US" altLang="ja-JP" sz="1300" b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072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 w="12700"/>
        </p:spPr>
      </p:sp>
      <p:sp>
        <p:nvSpPr>
          <p:cNvPr id="30724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762000" eaLnBrk="1" hangingPunct="1"/>
            <a:endParaRPr lang="sv-S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ED1D65E-E3DE-4990-900E-5CF111AC399B}" type="datetimeFigureOut">
              <a:rPr lang="sv-SE"/>
              <a:pPr>
                <a:defRPr/>
              </a:pPr>
              <a:t>2014-04-22</a:t>
            </a:fld>
            <a:endParaRPr lang="sv-S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wrap="none" lIns="92075" tIns="46038" rIns="92075" bIns="46038" anchor="ctr"/>
          <a:lstStyle>
            <a:lvl1pPr eaLnBrk="0" hangingPunct="0"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FF5E9003-E98C-4D73-BC08-4FE1EF2EBD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83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159" y="1295400"/>
            <a:ext cx="6644054" cy="90011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1116623" y="2243138"/>
            <a:ext cx="6644054" cy="37782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62600" y="6464300"/>
            <a:ext cx="1104900" cy="393700"/>
          </a:xfrm>
        </p:spPr>
        <p:txBody>
          <a:bodyPr/>
          <a:lstStyle>
            <a:lvl1pPr>
              <a:defRPr/>
            </a:lvl1pPr>
          </a:lstStyle>
          <a:p>
            <a:fld id="{B476B2D1-31A8-6542-8EE1-CBD289F5AE74}" type="datetime1">
              <a:rPr lang="sv-SE"/>
              <a:pPr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115158" y="6464300"/>
            <a:ext cx="4572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543800" y="6464300"/>
            <a:ext cx="1320312" cy="381000"/>
          </a:xfrm>
        </p:spPr>
        <p:txBody>
          <a:bodyPr/>
          <a:lstStyle>
            <a:lvl1pPr>
              <a:defRPr/>
            </a:lvl1pPr>
          </a:lstStyle>
          <a:p>
            <a:fld id="{6CFB751F-BC12-6049-9D5C-40AE74ACCC8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Platshållare för innehåll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6" name="Platshållare för innehåll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5" name="Ellip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Rubri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latshållare för innehåll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Dra bilden till platshållaren eller klicka på ikonen för att lägga till den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0F62B2-A358-C144-A2AE-1C613A51584D}" type="datetimeFigureOut">
              <a:rPr lang="sv-SE" smtClean="0"/>
              <a:t>2014-04-22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FE021E-BE46-854D-B97D-9B213964BCDD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P/%5CUNEP%20Missionen%20%20%202000%20bis%202009%5C2009%20Mission%20PPG%20Peru%20und%20Chile%20Mai%5C2009%20Mai%20Mission%20Chile%5C26.05.09%20Le%20Teniente%20y%20Sewell%20061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P:\Steiner%20Haldengut%20Winterthur%202007%20bis%202008\Begehung%2016.10.07%20125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3.tiff"/><Relationship Id="rId4" Type="http://schemas.openxmlformats.org/officeDocument/2006/relationships/image" Target="file:///P:\HRS%20Post%20Scuol%202011\23.%20August%202011%20Erstbeprobung%20101.jpg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file:///P:\HBA%20Chur%20Schulhaus%20Lachen%202007%20bis%202009\Begehung%2020.4.07%20034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05799"/>
            <a:ext cx="6400800" cy="913669"/>
          </a:xfrm>
        </p:spPr>
        <p:txBody>
          <a:bodyPr/>
          <a:lstStyle/>
          <a:p>
            <a:r>
              <a:rPr lang="en-GB" noProof="0" dirty="0" smtClean="0"/>
              <a:t>International Experience: </a:t>
            </a:r>
          </a:p>
          <a:p>
            <a:r>
              <a:rPr lang="en-GB" noProof="0" dirty="0" smtClean="0"/>
              <a:t>Inventory, Remediation and Outcomes</a:t>
            </a:r>
            <a:endParaRPr lang="en-GB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737804"/>
            <a:ext cx="7772400" cy="1470025"/>
          </a:xfrm>
        </p:spPr>
        <p:txBody>
          <a:bodyPr/>
          <a:lstStyle/>
          <a:p>
            <a:r>
              <a:rPr lang="en-GB" noProof="0" dirty="0" smtClean="0"/>
              <a:t>PCBs in Schools</a:t>
            </a:r>
            <a:endParaRPr lang="en-GB" noProof="0" dirty="0"/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1524000" y="41354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 smtClean="0"/>
              <a:t>Niklas Johansson</a:t>
            </a:r>
          </a:p>
          <a:p>
            <a:r>
              <a:rPr lang="en-GB" sz="2400" i="1" dirty="0" err="1" smtClean="0"/>
              <a:t>Karolinska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Institutet</a:t>
            </a:r>
            <a:r>
              <a:rPr lang="en-GB" sz="2400" i="1" dirty="0" smtClean="0"/>
              <a:t> and </a:t>
            </a:r>
          </a:p>
          <a:p>
            <a:r>
              <a:rPr lang="en-GB" sz="2400" i="1" dirty="0" err="1" smtClean="0"/>
              <a:t>Melica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Biologkonsult</a:t>
            </a:r>
            <a:endParaRPr lang="en-GB" sz="2400" i="1" dirty="0"/>
          </a:p>
        </p:txBody>
      </p:sp>
      <p:pic>
        <p:nvPicPr>
          <p:cNvPr id="5" name="Bildobjekt 4" descr="Melic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174376"/>
            <a:ext cx="2175918" cy="1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smtClean="0"/>
              <a:t>Small capacitors: i.a. in fluorescent lights</a:t>
            </a:r>
            <a:endParaRPr lang="en-GB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295D8C-8373-0F4D-AD54-B0BEF3882F9D}" type="slidenum">
              <a:rPr lang="en-US" sz="1400" b="0">
                <a:latin typeface="Arial" charset="0"/>
              </a:rPr>
              <a:pPr eaLnBrk="1" hangingPunct="1"/>
              <a:t>10</a:t>
            </a:fld>
            <a:endParaRPr lang="en-US" sz="1400" b="0"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2292" name="Grafik 46" descr="15.11.10 Erstbeprobung 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43250"/>
            <a:ext cx="506253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3" name="Gerade Verbindung mit Pfeil 9"/>
          <p:cNvCxnSpPr>
            <a:cxnSpLocks noChangeShapeType="1"/>
          </p:cNvCxnSpPr>
          <p:nvPr/>
        </p:nvCxnSpPr>
        <p:spPr bwMode="auto">
          <a:xfrm>
            <a:off x="4183888" y="1981150"/>
            <a:ext cx="177800" cy="2063750"/>
          </a:xfrm>
          <a:prstGeom prst="straightConnector1">
            <a:avLst/>
          </a:prstGeom>
          <a:noFill/>
          <a:ln w="44450">
            <a:solidFill>
              <a:srgbClr val="0000FF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4" name="Picture 8" descr="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9416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5" name="Gerade Verbindung mit Pfeil 7"/>
          <p:cNvCxnSpPr>
            <a:cxnSpLocks noChangeShapeType="1"/>
          </p:cNvCxnSpPr>
          <p:nvPr/>
        </p:nvCxnSpPr>
        <p:spPr bwMode="auto">
          <a:xfrm rot="5400000">
            <a:off x="1178719" y="2100262"/>
            <a:ext cx="1214437" cy="214313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6" name="26.05.09 Le Teniente y Sewell 061.jpg" descr="P:\UNEP Missionen   2000 bis 2009\2009 Mission PPG Peru und Chile Mai\2009 Mai Mission Chile\26.05.09 Le Teniente y Sewell 061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4" b="9569"/>
          <a:stretch>
            <a:fillRect/>
          </a:stretch>
        </p:blipFill>
        <p:spPr bwMode="auto">
          <a:xfrm>
            <a:off x="304800" y="3886200"/>
            <a:ext cx="34194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smtClean="0">
                <a:solidFill>
                  <a:srgbClr val="61898A"/>
                </a:solidFill>
                <a:latin typeface="+mn-lt"/>
              </a:rPr>
              <a:t>Cables</a:t>
            </a:r>
            <a:endParaRPr lang="en-GB" dirty="0">
              <a:solidFill>
                <a:srgbClr val="61898A"/>
              </a:solidFill>
              <a:latin typeface="+mn-lt"/>
            </a:endParaRPr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08B0BB-10D0-4F47-BC98-BA16621DDEAA}" type="slidenum">
              <a:rPr lang="en-US" sz="1400" b="0">
                <a:latin typeface="Arial" charset="0"/>
              </a:rPr>
              <a:pPr eaLnBrk="1" hangingPunct="1"/>
              <a:t>11</a:t>
            </a:fld>
            <a:endParaRPr lang="en-US" sz="1400" b="0"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3315" name="Picture 12" descr="CablesUn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7048"/>
            <a:ext cx="3336925" cy="47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4.3.09 Sils Zentrale Erstbeprobung 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564" y="3435353"/>
            <a:ext cx="3500463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19. und 20.05.09 Site Visit Volcano Mine 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4184" y="1529606"/>
            <a:ext cx="2212045" cy="1659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26.05.09 Le Teniente y Sewell 0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3244" y="1529606"/>
            <a:ext cx="2256251" cy="1692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dobjekt 10" descr="Melica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967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61898A"/>
                </a:solidFill>
              </a:rPr>
              <a:t>Anti-corrosion coating</a:t>
            </a:r>
            <a:endParaRPr lang="en-GB" dirty="0">
              <a:solidFill>
                <a:srgbClr val="61898A"/>
              </a:solidFill>
            </a:endParaRPr>
          </a:p>
        </p:txBody>
      </p:sp>
      <p:sp>
        <p:nvSpPr>
          <p:cNvPr id="11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A5C8A-4BB1-3C4A-8243-463A49A4411D}" type="slidenum">
              <a:rPr lang="en-US" sz="1400" b="0">
                <a:latin typeface="Arial" charset="0"/>
              </a:rPr>
              <a:pPr eaLnBrk="1" hangingPunct="1"/>
              <a:t>12</a:t>
            </a:fld>
            <a:endParaRPr lang="en-US" sz="1400" b="0"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4732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sv-SE">
              <a:solidFill>
                <a:schemeClr val="tx2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600450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sv-SE">
              <a:solidFill>
                <a:schemeClr val="tx2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6" name="Grafik 5" descr="Begehung 26.3.08 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6" y="1536743"/>
            <a:ext cx="5145088" cy="3429000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KC 6a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9400" y="1676400"/>
            <a:ext cx="25146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Grafik 4" descr="Begehung 26.3.08 0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3886200"/>
            <a:ext cx="3357563" cy="2238375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objekt 11" descr="Melica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35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1898A"/>
                </a:solidFill>
              </a:rPr>
              <a:t>Galbestos</a:t>
            </a:r>
            <a:endParaRPr lang="en-GB" dirty="0">
              <a:solidFill>
                <a:srgbClr val="61898A"/>
              </a:solidFill>
            </a:endParaRPr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18CBC8-C168-6347-A852-A11A2F196771}" type="slidenum">
              <a:rPr lang="en-US" sz="1400" b="0">
                <a:latin typeface="Arial" charset="0"/>
              </a:rPr>
              <a:pPr eaLnBrk="1" hangingPunct="1"/>
              <a:t>13</a:t>
            </a:fld>
            <a:endParaRPr lang="en-US" sz="1400" b="0"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5364" name="Bild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r="36568"/>
          <a:stretch>
            <a:fillRect/>
          </a:stretch>
        </p:blipFill>
        <p:spPr bwMode="auto">
          <a:xfrm rot="5400000">
            <a:off x="2464594" y="652124"/>
            <a:ext cx="41433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 descr="Melic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79A9EC3-05BA-AF4B-9F85-5A5536676982}" type="slidenum">
              <a:rPr lang="en-US" sz="1400" b="0">
                <a:latin typeface="Arial" charset="0"/>
              </a:rPr>
              <a:pPr eaLnBrk="1" hangingPunct="1"/>
              <a:t>14</a:t>
            </a:fld>
            <a:endParaRPr lang="en-US" sz="1400" b="0">
              <a:latin typeface="Arial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</a:rPr>
              <a:t>DO	</a:t>
            </a:r>
            <a:r>
              <a:rPr lang="en-GB" sz="2400" dirty="0">
                <a:latin typeface="Arial" charset="0"/>
              </a:rPr>
              <a:t>Avoid direct contact with PCB suspect materials</a:t>
            </a:r>
            <a:endParaRPr lang="en-GB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</a:rPr>
              <a:t>DO	</a:t>
            </a:r>
            <a:r>
              <a:rPr lang="en-GB" sz="2400" dirty="0">
                <a:latin typeface="Arial" charset="0"/>
              </a:rPr>
              <a:t>Verify PCB suspect materials, and have representative samples analysed ASAP</a:t>
            </a:r>
            <a:endParaRPr lang="en-GB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</a:rPr>
              <a:t>DO	</a:t>
            </a:r>
            <a:r>
              <a:rPr lang="en-GB" sz="2400" dirty="0">
                <a:latin typeface="Arial" charset="0"/>
              </a:rPr>
              <a:t>Enable access to accredited laboratories, which are qualified to analyse POPs</a:t>
            </a:r>
            <a:endParaRPr lang="en-GB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</a:rPr>
              <a:t>DO</a:t>
            </a:r>
            <a:r>
              <a:rPr lang="en-GB" sz="2400" dirty="0">
                <a:latin typeface="Arial" charset="0"/>
              </a:rPr>
              <a:t>	In case of high PCB content in the materials, verify possible indoor air contamination</a:t>
            </a:r>
            <a:endParaRPr lang="en-GB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</a:rPr>
              <a:t>DO	</a:t>
            </a:r>
            <a:r>
              <a:rPr lang="en-GB" sz="2400" dirty="0">
                <a:latin typeface="Arial" charset="0"/>
              </a:rPr>
              <a:t>Visually check condition of PCB suspect materials regularly</a:t>
            </a:r>
            <a:endParaRPr lang="en-GB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</a:rPr>
              <a:t>DO	</a:t>
            </a:r>
            <a:r>
              <a:rPr lang="en-GB" sz="2400" dirty="0">
                <a:latin typeface="Arial" charset="0"/>
              </a:rPr>
              <a:t>Integrate open system applications in National PCB Inventories</a:t>
            </a:r>
            <a:endParaRPr lang="en-GB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latin typeface="Arial" charset="0"/>
              </a:rPr>
              <a:t>DO	</a:t>
            </a:r>
            <a:r>
              <a:rPr lang="en-GB" sz="2400" dirty="0">
                <a:latin typeface="Arial" charset="0"/>
              </a:rPr>
              <a:t>Contact regional Environmental Authority prior to any repair and/or removal of suspect materials</a:t>
            </a:r>
            <a:endParaRPr lang="en-GB" sz="2400" b="1" dirty="0"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C83091-A8B8-1948-8811-472A6FC4A760}" type="slidenum">
              <a:rPr lang="en-US" sz="1400" b="0">
                <a:latin typeface="Arial" charset="0"/>
              </a:rPr>
              <a:pPr eaLnBrk="1" hangingPunct="1"/>
              <a:t>15</a:t>
            </a:fld>
            <a:endParaRPr lang="en-US" sz="1400" b="0">
              <a:latin typeface="Arial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dirty="0">
                <a:latin typeface="Arial" charset="0"/>
              </a:rPr>
              <a:t>DON’T</a:t>
            </a:r>
            <a:r>
              <a:rPr lang="en-GB" sz="2800" dirty="0">
                <a:latin typeface="Arial" charset="0"/>
              </a:rPr>
              <a:t>	Remove suspect PCB materials yourself</a:t>
            </a:r>
            <a:endParaRPr lang="en-GB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dirty="0">
                <a:latin typeface="Arial" charset="0"/>
              </a:rPr>
              <a:t>DON’T</a:t>
            </a:r>
            <a:r>
              <a:rPr lang="en-GB" sz="2800" dirty="0">
                <a:latin typeface="Arial" charset="0"/>
              </a:rPr>
              <a:t>	Reuse, recycle and/or sandblast suspected PCB material</a:t>
            </a:r>
            <a:endParaRPr lang="en-GB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dirty="0">
                <a:latin typeface="Arial" charset="0"/>
              </a:rPr>
              <a:t>DON’T</a:t>
            </a:r>
            <a:r>
              <a:rPr lang="en-GB" sz="2800" dirty="0">
                <a:latin typeface="Arial" charset="0"/>
              </a:rPr>
              <a:t>	Abandon and/or dump suspect PCB materials</a:t>
            </a:r>
            <a:endParaRPr lang="en-GB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dirty="0">
                <a:latin typeface="Arial" charset="0"/>
              </a:rPr>
              <a:t>DON’T</a:t>
            </a:r>
            <a:r>
              <a:rPr lang="en-GB" sz="2800" dirty="0">
                <a:latin typeface="Arial" charset="0"/>
              </a:rPr>
              <a:t>	Use simple test kits to determine PCB content. They are likely to often provide false results </a:t>
            </a:r>
            <a:endParaRPr lang="en-GB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800" b="1" dirty="0" smtClean="0">
                <a:latin typeface="Arial" charset="0"/>
              </a:rPr>
              <a:t>NEVER</a:t>
            </a:r>
            <a:r>
              <a:rPr lang="en-GB" sz="2800" b="1" dirty="0">
                <a:latin typeface="Arial" charset="0"/>
              </a:rPr>
              <a:t>	</a:t>
            </a:r>
            <a:r>
              <a:rPr lang="en-GB" sz="2800" dirty="0">
                <a:latin typeface="Arial" charset="0"/>
              </a:rPr>
              <a:t>Burn </a:t>
            </a:r>
            <a:r>
              <a:rPr lang="en-GB" sz="2800" dirty="0" smtClean="0">
                <a:latin typeface="Arial" charset="0"/>
              </a:rPr>
              <a:t>suspect PCB materials</a:t>
            </a:r>
            <a:r>
              <a:rPr lang="en-GB" sz="2800" dirty="0">
                <a:latin typeface="Arial" charset="0"/>
              </a:rPr>
              <a:t>! Even more toxic compounds could be formed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Information, Inventory, Remediation, labelling, Transport, destruction and legislation</a:t>
            </a:r>
            <a:endParaRPr lang="en-GB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Swedish experiences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94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758952"/>
          </a:xfrm>
        </p:spPr>
        <p:txBody>
          <a:bodyPr/>
          <a:lstStyle/>
          <a:p>
            <a:r>
              <a:rPr lang="en-GB" dirty="0" smtClean="0"/>
              <a:t>Inventories and other actions in Sweden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1972 PCB banned in open applications</a:t>
            </a:r>
          </a:p>
          <a:p>
            <a:r>
              <a:rPr lang="en-GB" dirty="0" smtClean="0"/>
              <a:t>1980-1995 Information to </a:t>
            </a:r>
            <a:r>
              <a:rPr lang="en-GB" dirty="0" err="1" smtClean="0"/>
              <a:t>housowners</a:t>
            </a:r>
            <a:endParaRPr lang="en-GB" dirty="0" smtClean="0"/>
          </a:p>
          <a:p>
            <a:r>
              <a:rPr lang="en-GB" sz="2800" dirty="0" smtClean="0"/>
              <a:t>Voluntary undertaking by the the </a:t>
            </a:r>
            <a:r>
              <a:rPr lang="en-GB" sz="2800" dirty="0" err="1" smtClean="0"/>
              <a:t>Ecocycle</a:t>
            </a:r>
            <a:r>
              <a:rPr lang="en-GB" sz="2800" dirty="0" smtClean="0"/>
              <a:t> Council project to perform inventory and remediation </a:t>
            </a:r>
          </a:p>
          <a:p>
            <a:r>
              <a:rPr lang="en-GB" sz="2800" dirty="0" smtClean="0"/>
              <a:t>2007 Ordinance on PCB in buildings and constructions </a:t>
            </a:r>
          </a:p>
          <a:p>
            <a:pPr>
              <a:buNone/>
            </a:pPr>
            <a:r>
              <a:rPr lang="en-GB" sz="2800" dirty="0" smtClean="0"/>
              <a:t> </a:t>
            </a:r>
            <a:r>
              <a:rPr lang="en-GB" i="1" dirty="0" smtClean="0">
                <a:cs typeface="Arial" charset="0"/>
              </a:rPr>
              <a:t>Owners should </a:t>
            </a:r>
          </a:p>
          <a:p>
            <a:r>
              <a:rPr lang="en-GB" dirty="0" smtClean="0">
                <a:cs typeface="Arial" charset="0"/>
              </a:rPr>
              <a:t>Investigate and remediate buildings and structures erected (or renovated) 1956 – 1973 concerning PCB in sealants and flooring materials</a:t>
            </a:r>
          </a:p>
          <a:p>
            <a:r>
              <a:rPr lang="en-GB" dirty="0" smtClean="0">
                <a:cs typeface="Arial" charset="0"/>
              </a:rPr>
              <a:t>Inventory should be completed 2008-06-30 </a:t>
            </a:r>
          </a:p>
          <a:p>
            <a:r>
              <a:rPr lang="en-GB" dirty="0" smtClean="0">
                <a:cs typeface="Arial" charset="0"/>
              </a:rPr>
              <a:t>Remediation should be completed 2014-2016</a:t>
            </a:r>
            <a:r>
              <a:rPr lang="en-GB" dirty="0" smtClean="0"/>
              <a:t> </a:t>
            </a:r>
            <a:endParaRPr lang="en-GB" dirty="0">
              <a:cs typeface="Arial" charset="0"/>
            </a:endParaRPr>
          </a:p>
        </p:txBody>
      </p:sp>
      <p:pic>
        <p:nvPicPr>
          <p:cNvPr id="4" name="Bildobjekt 3" descr="Melic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ordinance on PCBs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332232" y="1541703"/>
            <a:ext cx="8503920" cy="4572000"/>
          </a:xfrm>
        </p:spPr>
        <p:txBody>
          <a:bodyPr/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GB" sz="2400" dirty="0" smtClean="0"/>
              <a:t>PCB</a:t>
            </a:r>
            <a:r>
              <a:rPr lang="en-GB" sz="2400" dirty="0"/>
              <a:t>-containing waste must be handled by authorised personal </a:t>
            </a:r>
            <a:r>
              <a:rPr lang="en-GB" sz="2400" dirty="0" smtClean="0"/>
              <a:t>only</a:t>
            </a:r>
            <a:r>
              <a:rPr lang="en-GB" sz="2400" dirty="0"/>
              <a:t> 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GB" sz="2400" dirty="0"/>
              <a:t>Thermal destruction to be </a:t>
            </a:r>
            <a:r>
              <a:rPr lang="en-GB" sz="2400" dirty="0" smtClean="0"/>
              <a:t>applied. Not allowed to be deposited on landfills </a:t>
            </a:r>
            <a:endParaRPr lang="en-GB" sz="2400" dirty="0"/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GB" sz="2400" dirty="0"/>
              <a:t>Other methods can be applied only if they are equivalent to incineration with respect to long term environmental </a:t>
            </a:r>
            <a:r>
              <a:rPr lang="en-GB" sz="2400" dirty="0" smtClean="0"/>
              <a:t>impact</a:t>
            </a:r>
            <a:r>
              <a:rPr lang="en-GB" sz="2400" dirty="0"/>
              <a:t> </a:t>
            </a:r>
          </a:p>
        </p:txBody>
      </p:sp>
      <p:pic>
        <p:nvPicPr>
          <p:cNvPr id="7" name="Bildobjekt 6" descr="Meli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0740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Swedish Approach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0063" y="1857375"/>
            <a:ext cx="8358187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dirty="0" smtClean="0"/>
              <a:t>Focus has been on removal of all important open PCB depots, not only on these directly related </a:t>
            </a:r>
            <a:r>
              <a:rPr lang="en-GB" dirty="0"/>
              <a:t>t</a:t>
            </a:r>
            <a:r>
              <a:rPr lang="en-GB" dirty="0" smtClean="0"/>
              <a:t>o PCBs in indoor air</a:t>
            </a:r>
          </a:p>
          <a:p>
            <a:pPr eaLnBrk="1" hangingPunct="1">
              <a:defRPr/>
            </a:pPr>
            <a:r>
              <a:rPr lang="en-GB" dirty="0" smtClean="0"/>
              <a:t>Main purpose: to reduce human and environmental exposure</a:t>
            </a:r>
          </a:p>
          <a:p>
            <a:pPr eaLnBrk="1" hangingPunct="1">
              <a:defRPr/>
            </a:pPr>
            <a:r>
              <a:rPr lang="en-GB" dirty="0" smtClean="0"/>
              <a:t>Removal of PCBs in buildings will eventually also lead to positive effects on indoor air</a:t>
            </a:r>
          </a:p>
        </p:txBody>
      </p:sp>
    </p:spTree>
    <p:extLst>
      <p:ext uri="{BB962C8B-B14F-4D97-AF65-F5344CB8AC3E}">
        <p14:creationId xmlns:p14="http://schemas.microsoft.com/office/powerpoint/2010/main" val="3648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 Stockholm Convention on POPs</a:t>
            </a:r>
            <a:endParaRPr lang="en-GB" noProof="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One of three global conventions with the common objective of protecting human health and the environment from hazardous chemicals and wastes</a:t>
            </a:r>
            <a:endParaRPr lang="en-GB" noProof="0" dirty="0" smtClean="0"/>
          </a:p>
          <a:p>
            <a:r>
              <a:rPr lang="en-GB" noProof="0" dirty="0" smtClean="0"/>
              <a:t>179 parties and 5 further signatories  </a:t>
            </a:r>
          </a:p>
          <a:p>
            <a:r>
              <a:rPr lang="en-GB" noProof="0" dirty="0" smtClean="0"/>
              <a:t>Went into force in 2004 </a:t>
            </a:r>
          </a:p>
          <a:p>
            <a:r>
              <a:rPr lang="en-GB" dirty="0" smtClean="0"/>
              <a:t>Regulates production and use of POPs</a:t>
            </a:r>
          </a:p>
          <a:p>
            <a:r>
              <a:rPr lang="en-GB" dirty="0" smtClean="0"/>
              <a:t>PCBs listed in two annexes, (A) elimination and (C) unintentional production  </a:t>
            </a:r>
            <a:endParaRPr lang="en-GB" noProof="0" dirty="0" smtClean="0"/>
          </a:p>
          <a:p>
            <a:endParaRPr lang="en-GB" dirty="0"/>
          </a:p>
        </p:txBody>
      </p:sp>
      <p:pic>
        <p:nvPicPr>
          <p:cNvPr id="9" name="Platshållare för innehåll 8" descr="SC text 2009 001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879" y="1464983"/>
            <a:ext cx="4276693" cy="4957736"/>
          </a:xfrm>
        </p:spPr>
      </p:pic>
      <p:pic>
        <p:nvPicPr>
          <p:cNvPr id="10" name="Bildobjekt 9" descr="Meli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Inventories</a:t>
            </a:r>
          </a:p>
        </p:txBody>
      </p:sp>
      <p:sp>
        <p:nvSpPr>
          <p:cNvPr id="4198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In 2010, about 70% of the buildings that might hold PCBs had been investigated</a:t>
            </a:r>
          </a:p>
          <a:p>
            <a:pPr eaLnBrk="1" hangingPunct="1"/>
            <a:r>
              <a:rPr lang="en-GB" dirty="0" smtClean="0">
                <a:cs typeface="Arial" charset="0"/>
              </a:rPr>
              <a:t>The smaller real estate companies and housing cooperatives had acted more slowly than the big actors</a:t>
            </a:r>
          </a:p>
          <a:p>
            <a:pPr eaLnBrk="1" hangingPunct="1"/>
            <a:r>
              <a:rPr lang="en-GB" dirty="0" smtClean="0">
                <a:cs typeface="Arial" charset="0"/>
              </a:rPr>
              <a:t>High activity with the development of specific tools and other equipment</a:t>
            </a:r>
          </a:p>
          <a:p>
            <a:pPr marL="0" indent="0" eaLnBrk="1" hangingPunct="1">
              <a:buNone/>
            </a:pPr>
            <a:endParaRPr lang="en-GB" dirty="0" smtClean="0">
              <a:cs typeface="Arial" charset="0"/>
            </a:endParaRPr>
          </a:p>
        </p:txBody>
      </p:sp>
      <p:pic>
        <p:nvPicPr>
          <p:cNvPr id="4" name="Bildobjekt 3" descr="Meli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75" y="0"/>
            <a:ext cx="10358438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7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descr="Shing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0011"/>
              </p:ext>
            </p:extLst>
          </p:nvPr>
        </p:nvGraphicFramePr>
        <p:xfrm>
          <a:off x="1270000" y="1422400"/>
          <a:ext cx="10718800" cy="510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61898A"/>
                </a:solidFill>
              </a:rPr>
              <a:t>PCB in indoor and outdoor air 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 descr="Melic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01752" y="39341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sz="3600" smtClean="0">
                <a:solidFill>
                  <a:srgbClr val="61898A"/>
                </a:solidFill>
              </a:rPr>
              <a:t>Ratio of PCB concentration in blood in PCB versus control group</a:t>
            </a:r>
            <a:endParaRPr lang="en-GB" dirty="0">
              <a:solidFill>
                <a:srgbClr val="61898A"/>
              </a:solidFill>
            </a:endParaRPr>
          </a:p>
        </p:txBody>
      </p:sp>
      <p:graphicFrame>
        <p:nvGraphicFramePr>
          <p:cNvPr id="262147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9560997"/>
              </p:ext>
            </p:extLst>
          </p:nvPr>
        </p:nvGraphicFramePr>
        <p:xfrm>
          <a:off x="301625" y="1655758"/>
          <a:ext cx="8504238" cy="431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Diagram" r:id="rId4" imgW="9686925" imgH="4914900" progId="MSGraph.Chart.8">
                  <p:embed followColorScheme="full"/>
                </p:oleObj>
              </mc:Choice>
              <mc:Fallback>
                <p:oleObj name="Diagram" r:id="rId4" imgW="9686925" imgH="4914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655758"/>
                        <a:ext cx="8504238" cy="4314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1326061" y="4998194"/>
            <a:ext cx="631292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404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2147" grpId="0" 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Decontamination</a:t>
            </a:r>
          </a:p>
        </p:txBody>
      </p:sp>
      <p:sp>
        <p:nvSpPr>
          <p:cNvPr id="44034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A few municipalities had in 2010 almost finished the decontamination part and some 50% of the total decontamination was done. </a:t>
            </a:r>
          </a:p>
          <a:p>
            <a:pPr eaLnBrk="1" hangingPunct="1"/>
            <a:r>
              <a:rPr lang="en-GB" dirty="0" smtClean="0">
                <a:cs typeface="Arial" charset="0"/>
              </a:rPr>
              <a:t>Currently, some 400 people are engaged with decontamination activities  </a:t>
            </a:r>
          </a:p>
        </p:txBody>
      </p:sp>
      <p:pic>
        <p:nvPicPr>
          <p:cNvPr id="4" name="Bildobjekt 3" descr="Meli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Conclusions</a:t>
            </a:r>
          </a:p>
        </p:txBody>
      </p:sp>
      <p:sp>
        <p:nvSpPr>
          <p:cNvPr id="52226" name="Platshållare för innehåll 2"/>
          <p:cNvSpPr>
            <a:spLocks noGrp="1"/>
          </p:cNvSpPr>
          <p:nvPr>
            <p:ph idx="1"/>
          </p:nvPr>
        </p:nvSpPr>
        <p:spPr>
          <a:xfrm>
            <a:off x="539750" y="1700213"/>
            <a:ext cx="860425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</a:rPr>
              <a:t>Most the inventories have been carried out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</a:rPr>
              <a:t>The decontamination will hopefully be completed during 2014 or 2016 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</a:rPr>
              <a:t>Approximately 100 tonnes of pure PCBs (out of some 240 tonnes) remain to be decontaminated. </a:t>
            </a:r>
          </a:p>
          <a:p>
            <a:r>
              <a:rPr lang="en-GB" dirty="0">
                <a:solidFill>
                  <a:srgbClr val="000000"/>
                </a:solidFill>
                <a:cs typeface="Arial" charset="0"/>
              </a:rPr>
              <a:t>It is possible to 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identify 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and remove 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PCBs 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still present in buildings and constructions. </a:t>
            </a:r>
          </a:p>
          <a:p>
            <a:r>
              <a:rPr lang="en-GB" dirty="0" smtClean="0">
                <a:solidFill>
                  <a:srgbClr val="000000"/>
                </a:solidFill>
                <a:cs typeface="Arial" charset="0"/>
              </a:rPr>
              <a:t>We must consider that we today probably have our 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last opportunity to prevent this PCB from escaping out into the environment.   </a:t>
            </a:r>
          </a:p>
          <a:p>
            <a:pPr eaLnBrk="1" hangingPunct="1"/>
            <a:endParaRPr lang="en-GB" dirty="0" smtClean="0">
              <a:solidFill>
                <a:schemeClr val="hlink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chemeClr val="hlink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chemeClr val="hlink"/>
              </a:solidFill>
              <a:cs typeface="Arial" charset="0"/>
            </a:endParaRPr>
          </a:p>
        </p:txBody>
      </p:sp>
      <p:pic>
        <p:nvPicPr>
          <p:cNvPr id="4" name="Bildobjekt 3" descr="Meli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 regulation and actions on PCBs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9600" dirty="0" smtClean="0"/>
              <a:t>Regarding liquid PCB, each Party shall:</a:t>
            </a:r>
          </a:p>
          <a:p>
            <a:pPr marL="0" indent="0">
              <a:buNone/>
            </a:pPr>
            <a:endParaRPr lang="en-GB" sz="9600" dirty="0" smtClean="0"/>
          </a:p>
          <a:p>
            <a:pPr lvl="1"/>
            <a:r>
              <a:rPr lang="en-GB" sz="8000" dirty="0" smtClean="0">
                <a:solidFill>
                  <a:srgbClr val="000000"/>
                </a:solidFill>
              </a:rPr>
              <a:t>Make determined efforts to identify, label and remove equipment containing &gt;0.05% PCB and volumes &gt;5 litres</a:t>
            </a:r>
          </a:p>
          <a:p>
            <a:pPr lvl="1"/>
            <a:r>
              <a:rPr lang="en-GB" sz="8000" dirty="0" smtClean="0">
                <a:solidFill>
                  <a:srgbClr val="000000"/>
                </a:solidFill>
              </a:rPr>
              <a:t>Endeavour to identify and remove from use equipment containing &gt;0.005% PCB and volumes &gt;0.05 litres;</a:t>
            </a:r>
            <a:r>
              <a:rPr lang="en-GB" sz="8000" dirty="0">
                <a:solidFill>
                  <a:srgbClr val="000000"/>
                </a:solidFill>
              </a:rPr>
              <a:t> </a:t>
            </a:r>
            <a:endParaRPr lang="en-GB" sz="8000" dirty="0" smtClean="0">
              <a:solidFill>
                <a:srgbClr val="000000"/>
              </a:solidFill>
            </a:endParaRPr>
          </a:p>
          <a:p>
            <a:pPr lvl="1"/>
            <a:endParaRPr lang="en-GB" sz="7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31470" lvl="1" indent="-285750">
              <a:buClr>
                <a:schemeClr val="accent1"/>
              </a:buClr>
              <a:buSzPct val="85000"/>
              <a:buFont typeface="Courier New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Make determined efforts to apply environmentally sound waste management of liquids and equipment containing &gt; 0.005% as soon as possible but no later than </a:t>
            </a:r>
            <a:r>
              <a:rPr lang="en-GB" sz="2000" dirty="0" smtClean="0">
                <a:solidFill>
                  <a:srgbClr val="000000"/>
                </a:solidFill>
              </a:rPr>
              <a:t>2028</a:t>
            </a:r>
            <a:endParaRPr lang="en-GB" sz="2000" dirty="0" smtClean="0"/>
          </a:p>
          <a:p>
            <a:r>
              <a:rPr lang="en-GB" sz="2400" dirty="0" smtClean="0"/>
              <a:t>But </a:t>
            </a:r>
            <a:r>
              <a:rPr lang="en-GB" sz="2400" dirty="0"/>
              <a:t>also: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Endeavour to identify other articles containing &gt;0.005% PCB and manage them in accordance with §1 of Article </a:t>
            </a:r>
            <a:r>
              <a:rPr lang="en-GB" sz="2000" dirty="0" smtClean="0">
                <a:solidFill>
                  <a:schemeClr val="tx1"/>
                </a:solidFill>
              </a:rPr>
              <a:t>6 (on handling, labelling and disposal) 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</p:txBody>
      </p:sp>
      <p:pic>
        <p:nvPicPr>
          <p:cNvPr id="5" name="Bildobjekt 4" descr="Melic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 regulation and actions on PCBs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In </a:t>
            </a:r>
            <a:r>
              <a:rPr lang="en-GB" sz="2400" dirty="0">
                <a:solidFill>
                  <a:schemeClr val="tx1"/>
                </a:solidFill>
              </a:rPr>
              <a:t>2008, global existence of PCBs estimated to be up to 2.9 million tonnes.</a:t>
            </a:r>
          </a:p>
          <a:p>
            <a:r>
              <a:rPr lang="en-GB" sz="2400" dirty="0"/>
              <a:t>Despite many countries’ efforts in establishing PCB inventories, eliminating old equipment, and ensuring environmentally sound disposal of PCBs, much more work is still required in large parts of the world.</a:t>
            </a:r>
          </a:p>
          <a:p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As a consequence, the establishment of PCBs Elimination Network (PEN) was proposed and later endorsed by the Conference of the Parties to the Convention in 2009.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>
                <a:solidFill>
                  <a:srgbClr val="000000"/>
                </a:solidFill>
              </a:rPr>
              <a:t>PEN is focussing on dissemination of information on how to meet the SC targets. 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>
                <a:solidFill>
                  <a:srgbClr val="000000"/>
                </a:solidFill>
              </a:rPr>
              <a:t>This is done with printed guidance material and at workshops held worldwide  </a:t>
            </a:r>
            <a:endParaRPr lang="en-GB" sz="2100" dirty="0">
              <a:solidFill>
                <a:srgbClr val="000000"/>
              </a:solidFill>
            </a:endParaRPr>
          </a:p>
        </p:txBody>
      </p:sp>
      <p:pic>
        <p:nvPicPr>
          <p:cNvPr id="5" name="Bildobjekt 4" descr="Melic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>
                <a:solidFill>
                  <a:srgbClr val="61898A"/>
                </a:solidFill>
              </a:rPr>
              <a:t>PEN factsheets on open applications</a:t>
            </a:r>
            <a:endParaRPr lang="en-GB" dirty="0">
              <a:solidFill>
                <a:srgbClr val="61898A"/>
              </a:solidFill>
            </a:endParaRPr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2D8D55-15F3-D446-B49D-9EF9367368E8}" type="slidenum">
              <a:rPr lang="en-US" sz="1400" b="0">
                <a:latin typeface="Arial" charset="0"/>
              </a:rPr>
              <a:pPr eaLnBrk="1" hangingPunct="1"/>
              <a:t>5</a:t>
            </a:fld>
            <a:endParaRPr lang="en-US" sz="1400" b="0">
              <a:latin typeface="Arial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962400" y="2171700"/>
            <a:ext cx="1320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de-CH" sz="1200">
              <a:solidFill>
                <a:srgbClr val="FF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698750" y="2728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sv-SE">
              <a:solidFill>
                <a:schemeClr val="tx2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389313" y="2392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sv-SE">
              <a:solidFill>
                <a:schemeClr val="tx2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697288" y="2671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sv-SE">
              <a:solidFill>
                <a:schemeClr val="tx2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8" name="Grafik 7" descr="factsheet open systems pen 0411_Seit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857364"/>
            <a:ext cx="3181821" cy="4500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Grafik 8" descr="factsheet open systems pen 0411_Seit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714488"/>
            <a:ext cx="3181401" cy="45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5" name="Bildobjekt 14" descr="Melic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6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19C332-D681-E74A-B65D-F1922EAAE63E}" type="slidenum">
              <a:rPr lang="en-US" sz="1400" b="0">
                <a:latin typeface="Arial" charset="0"/>
              </a:rPr>
              <a:pPr eaLnBrk="1" hangingPunct="1"/>
              <a:t>6</a:t>
            </a:fld>
            <a:endParaRPr lang="en-US" sz="1400" b="0">
              <a:latin typeface="Arial" charset="0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Façades, windows, doors, </a:t>
            </a:r>
          </a:p>
          <a:p>
            <a:pPr marL="0" indent="0">
              <a:buNone/>
            </a:pPr>
            <a:r>
              <a:rPr lang="en-GB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   balconies, </a:t>
            </a:r>
            <a:r>
              <a:rPr lang="en-GB" i="1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etc.</a:t>
            </a:r>
            <a:endParaRPr lang="en-GB" i="1" dirty="0"/>
          </a:p>
        </p:txBody>
      </p:sp>
      <p:pic>
        <p:nvPicPr>
          <p:cNvPr id="16390" name="Picture 6" descr="P:\HRS Post Scuol 2011\23. August 2011 Erstbeprobung 101.jpg"/>
          <p:cNvPicPr>
            <a:picLocks noChangeAspect="1" noChangeArrowheads="1"/>
          </p:cNvPicPr>
          <p:nvPr/>
        </p:nvPicPr>
        <p:blipFill>
          <a:blip r:embed="rId3" r:link="rId4" cstate="print"/>
          <a:srcRect t="19505"/>
          <a:stretch>
            <a:fillRect/>
          </a:stretch>
        </p:blipFill>
        <p:spPr bwMode="auto">
          <a:xfrm>
            <a:off x="3419872" y="4653136"/>
            <a:ext cx="2820445" cy="170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 descr="BKB Aspermont 6.12.05 002.jpg"/>
          <p:cNvPicPr>
            <a:picLocks noChangeAspect="1"/>
          </p:cNvPicPr>
          <p:nvPr/>
        </p:nvPicPr>
        <p:blipFill>
          <a:blip r:embed="rId5" cstate="print"/>
          <a:srcRect l="11794"/>
          <a:stretch>
            <a:fillRect/>
          </a:stretch>
        </p:blipFill>
        <p:spPr>
          <a:xfrm>
            <a:off x="5907956" y="4813"/>
            <a:ext cx="3231310" cy="616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15" descr="10.02.11 Erstbegehung 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394" y="4194795"/>
            <a:ext cx="259321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P:\Steiner Haldengut Winterthur 2007 bis 2008\Begehung 16.10.07 125.jpg"/>
          <p:cNvPicPr>
            <a:picLocks noChangeAspect="1" noChangeArrowheads="1"/>
          </p:cNvPicPr>
          <p:nvPr/>
        </p:nvPicPr>
        <p:blipFill>
          <a:blip r:embed="rId7" r:link="rId8" cstate="print"/>
          <a:srcRect l="10374" r="6631"/>
          <a:stretch>
            <a:fillRect/>
          </a:stretch>
        </p:blipFill>
        <p:spPr bwMode="auto">
          <a:xfrm>
            <a:off x="3275856" y="2420888"/>
            <a:ext cx="2304256" cy="184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22"/>
          <p:cNvPicPr>
            <a:picLocks noChangeAspect="1" noChangeArrowheads="1"/>
          </p:cNvPicPr>
          <p:nvPr/>
        </p:nvPicPr>
        <p:blipFill>
          <a:blip r:embed="rId9" cstate="print"/>
          <a:srcRect r="30076"/>
          <a:stretch>
            <a:fillRect/>
          </a:stretch>
        </p:blipFill>
        <p:spPr bwMode="auto">
          <a:xfrm>
            <a:off x="395536" y="2420889"/>
            <a:ext cx="204322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1" name="Textfeld 8"/>
          <p:cNvSpPr txBox="1">
            <a:spLocks noChangeArrowheads="1"/>
          </p:cNvSpPr>
          <p:nvPr/>
        </p:nvSpPr>
        <p:spPr bwMode="auto">
          <a:xfrm>
            <a:off x="360362" y="2756968"/>
            <a:ext cx="5364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.</a:t>
            </a:r>
            <a:endParaRPr lang="en-GB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algn="l" eaLnBrk="1" hangingPunct="1"/>
            <a:endParaRPr lang="en-GB" dirty="0">
              <a:solidFill>
                <a:schemeClr val="tx2"/>
              </a:solidFill>
              <a:latin typeface="Arial" charset="0"/>
              <a:cs typeface="ＭＳ Ｐゴシック" charset="0"/>
            </a:endParaRPr>
          </a:p>
        </p:txBody>
      </p:sp>
      <p:cxnSp>
        <p:nvCxnSpPr>
          <p:cNvPr id="8202" name="Gerade Verbindung mit Pfeil 40"/>
          <p:cNvCxnSpPr>
            <a:cxnSpLocks noChangeShapeType="1"/>
          </p:cNvCxnSpPr>
          <p:nvPr/>
        </p:nvCxnSpPr>
        <p:spPr bwMode="auto">
          <a:xfrm flipH="1" flipV="1">
            <a:off x="2051050" y="3860800"/>
            <a:ext cx="1152525" cy="504825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Gerade Verbindung mit Pfeil 40"/>
          <p:cNvCxnSpPr>
            <a:cxnSpLocks noChangeShapeType="1"/>
          </p:cNvCxnSpPr>
          <p:nvPr/>
        </p:nvCxnSpPr>
        <p:spPr bwMode="auto">
          <a:xfrm flipH="1" flipV="1">
            <a:off x="2133600" y="5181600"/>
            <a:ext cx="720725" cy="792163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Gerade Verbindung mit Pfeil 40"/>
          <p:cNvCxnSpPr>
            <a:cxnSpLocks noChangeShapeType="1"/>
          </p:cNvCxnSpPr>
          <p:nvPr/>
        </p:nvCxnSpPr>
        <p:spPr bwMode="auto">
          <a:xfrm flipH="1">
            <a:off x="4572000" y="2565400"/>
            <a:ext cx="720725" cy="647700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Gerade Verbindung mit Pfeil 40"/>
          <p:cNvCxnSpPr>
            <a:cxnSpLocks noChangeShapeType="1"/>
          </p:cNvCxnSpPr>
          <p:nvPr/>
        </p:nvCxnSpPr>
        <p:spPr bwMode="auto">
          <a:xfrm flipH="1">
            <a:off x="4716463" y="5157788"/>
            <a:ext cx="1008062" cy="1008062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Bildobjekt 15" descr="Melica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1" y="330797"/>
            <a:ext cx="903730" cy="65675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5708616" cy="758952"/>
          </a:xfrm>
        </p:spPr>
        <p:txBody>
          <a:bodyPr/>
          <a:lstStyle/>
          <a:p>
            <a:r>
              <a:rPr lang="en-GB" sz="3200" smtClean="0">
                <a:solidFill>
                  <a:schemeClr val="accent5"/>
                </a:solidFill>
              </a:rPr>
              <a:t>Caulk, exterior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5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E78990E-D2F2-6143-86EC-4D902B2E2307}" type="slidenum">
              <a:rPr lang="en-US" sz="1400" b="0">
                <a:latin typeface="Arial" charset="0"/>
              </a:rPr>
              <a:pPr eaLnBrk="1" hangingPunct="1"/>
              <a:t>7</a:t>
            </a:fld>
            <a:endParaRPr lang="en-US" sz="1400" b="0">
              <a:latin typeface="Arial" charset="0"/>
            </a:endParaRPr>
          </a:p>
        </p:txBody>
      </p:sp>
      <p:pic>
        <p:nvPicPr>
          <p:cNvPr id="10" name="Grafik 9" descr="AVOR Begehung 2"/>
          <p:cNvPicPr/>
          <p:nvPr/>
        </p:nvPicPr>
        <p:blipFill>
          <a:blip r:embed="rId3" cstate="screen"/>
          <a:srcRect l="17333" r="19402"/>
          <a:stretch>
            <a:fillRect/>
          </a:stretch>
        </p:blipFill>
        <p:spPr bwMode="auto">
          <a:xfrm>
            <a:off x="1331640" y="4221088"/>
            <a:ext cx="22322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 descr="AVOR Begehung 2.8.07 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2204865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9" descr="bild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0662" y="2492896"/>
            <a:ext cx="2413338" cy="211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11" name="Picture 3" descr="P:\HBA Chur Schulhaus Lachen 2007 bis 2009\Begehung 20.4.07 034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203848" y="2276872"/>
            <a:ext cx="3096344" cy="206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12" name="Picture 4" descr="Begehung 16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995936" y="4581128"/>
            <a:ext cx="2705672" cy="180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226" name="Gerade Verbindung mit Pfeil 40"/>
          <p:cNvCxnSpPr>
            <a:cxnSpLocks noChangeShapeType="1"/>
          </p:cNvCxnSpPr>
          <p:nvPr/>
        </p:nvCxnSpPr>
        <p:spPr bwMode="auto">
          <a:xfrm flipH="1" flipV="1">
            <a:off x="1547813" y="2565400"/>
            <a:ext cx="1079500" cy="863600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Gerade Verbindung mit Pfeil 40"/>
          <p:cNvCxnSpPr>
            <a:cxnSpLocks noChangeShapeType="1"/>
          </p:cNvCxnSpPr>
          <p:nvPr/>
        </p:nvCxnSpPr>
        <p:spPr bwMode="auto">
          <a:xfrm flipH="1" flipV="1">
            <a:off x="3851275" y="2852738"/>
            <a:ext cx="822325" cy="1081087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Gerade Verbindung mit Pfeil 40"/>
          <p:cNvCxnSpPr>
            <a:cxnSpLocks noChangeShapeType="1"/>
          </p:cNvCxnSpPr>
          <p:nvPr/>
        </p:nvCxnSpPr>
        <p:spPr bwMode="auto">
          <a:xfrm flipH="1" flipV="1">
            <a:off x="2484438" y="5589588"/>
            <a:ext cx="1582737" cy="431800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Gerade Verbindung mit Pfeil 40"/>
          <p:cNvCxnSpPr>
            <a:cxnSpLocks noChangeShapeType="1"/>
          </p:cNvCxnSpPr>
          <p:nvPr/>
        </p:nvCxnSpPr>
        <p:spPr bwMode="auto">
          <a:xfrm flipH="1">
            <a:off x="7956550" y="2133600"/>
            <a:ext cx="431800" cy="1079500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Gerade Verbindung mit Pfeil 40"/>
          <p:cNvCxnSpPr>
            <a:cxnSpLocks noChangeShapeType="1"/>
          </p:cNvCxnSpPr>
          <p:nvPr/>
        </p:nvCxnSpPr>
        <p:spPr bwMode="auto">
          <a:xfrm flipH="1" flipV="1">
            <a:off x="6156325" y="5084763"/>
            <a:ext cx="1584325" cy="431800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feld 8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301752" y="1527048"/>
            <a:ext cx="8503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marL="0" indent="0" algn="l" eaLnBrk="1" hangingPunct="1"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cs typeface="ＭＳ Ｐゴシック" charset="0"/>
              </a:rPr>
              <a:t>Ceilings, walls, floors, windows, doors, etc.</a:t>
            </a:r>
          </a:p>
          <a:p>
            <a:pPr algn="l" eaLnBrk="1" hangingPunct="1"/>
            <a:endParaRPr lang="en-GB" dirty="0">
              <a:solidFill>
                <a:schemeClr val="tx2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17" name="Bildobjekt 16" descr="Melica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6" y="330797"/>
            <a:ext cx="903730" cy="65675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Caulk, indoors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02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>
                <a:solidFill>
                  <a:schemeClr val="accent3">
                    <a:lumMod val="75000"/>
                  </a:schemeClr>
                </a:solidFill>
              </a:rPr>
              <a:t>Paint: Floors in Schools and other Buildings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7B81A4C-EA0E-B243-BBB1-EFDCE4E3C925}" type="slidenum">
              <a:rPr lang="en-US" sz="1400" b="0">
                <a:latin typeface="Arial" charset="0"/>
              </a:rPr>
              <a:pPr eaLnBrk="1" hangingPunct="1"/>
              <a:t>8</a:t>
            </a:fld>
            <a:endParaRPr lang="en-US" sz="1400" b="0">
              <a:latin typeface="Arial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6" name="Grafik 5" descr="27.1.2009 Tübingen Fotos U. K. Wagner 24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3783" y="1467697"/>
            <a:ext cx="3707905" cy="228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7"/>
          <p:cNvPicPr/>
          <p:nvPr/>
        </p:nvPicPr>
        <p:blipFill>
          <a:blip r:embed="rId4" cstate="print"/>
          <a:srcRect b="19635"/>
          <a:stretch>
            <a:fillRect/>
          </a:stretch>
        </p:blipFill>
        <p:spPr bwMode="auto">
          <a:xfrm>
            <a:off x="1595859" y="3750042"/>
            <a:ext cx="37444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0275" y="1757083"/>
            <a:ext cx="3528073" cy="264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484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chemeClr val="accent3">
                    <a:lumMod val="75000"/>
                  </a:schemeClr>
                </a:solidFill>
              </a:rPr>
              <a:t>Ceilings tiles, as flame retardant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1ADA96-2EFC-7648-B1DE-D6DE440925C0}" type="slidenum">
              <a:rPr lang="en-US" sz="1400" b="0">
                <a:latin typeface="Arial" charset="0"/>
              </a:rPr>
              <a:pPr eaLnBrk="1" hangingPunct="1"/>
              <a:t>9</a:t>
            </a:fld>
            <a:endParaRPr lang="en-US" sz="1400" b="0"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4732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sv-SE">
              <a:solidFill>
                <a:schemeClr val="tx2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600450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sv-SE">
              <a:solidFill>
                <a:schemeClr val="tx2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1088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0" y="1527048"/>
            <a:ext cx="3657600" cy="474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15" descr="13.6.08 Asbestscreening Ilanz 1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7162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IMG_39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87825"/>
            <a:ext cx="335756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Ellipse 14"/>
          <p:cNvSpPr>
            <a:spLocks noChangeArrowheads="1"/>
          </p:cNvSpPr>
          <p:nvPr/>
        </p:nvSpPr>
        <p:spPr bwMode="auto">
          <a:xfrm>
            <a:off x="7000875" y="2357438"/>
            <a:ext cx="1214438" cy="561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endParaRPr lang="sv-SE">
              <a:solidFill>
                <a:srgbClr val="FF0000"/>
              </a:solidFill>
              <a:latin typeface="Arial" charset="0"/>
              <a:cs typeface="ＭＳ Ｐゴシック" charset="0"/>
            </a:endParaRPr>
          </a:p>
        </p:txBody>
      </p:sp>
      <p:cxnSp>
        <p:nvCxnSpPr>
          <p:cNvPr id="11274" name="Gerade Verbindung mit Pfeil 18"/>
          <p:cNvCxnSpPr>
            <a:cxnSpLocks noChangeShapeType="1"/>
          </p:cNvCxnSpPr>
          <p:nvPr/>
        </p:nvCxnSpPr>
        <p:spPr bwMode="auto">
          <a:xfrm rot="5400000">
            <a:off x="5822157" y="3393281"/>
            <a:ext cx="2286000" cy="13573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Bildobjekt 12" descr="Melica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30797"/>
            <a:ext cx="903730" cy="6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99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örvaltning">
  <a:themeElements>
    <a:clrScheme name="Förvaltning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örvaltning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Förvaltning.thmx</Template>
  <TotalTime>2082</TotalTime>
  <Words>745</Words>
  <Application>Microsoft Office PowerPoint</Application>
  <PresentationFormat>On-screen Show (4:3)</PresentationFormat>
  <Paragraphs>118</Paragraphs>
  <Slides>25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Förvaltning</vt:lpstr>
      <vt:lpstr>Diagram</vt:lpstr>
      <vt:lpstr>PCBs in Schools</vt:lpstr>
      <vt:lpstr>The Stockholm Convention on POPs</vt:lpstr>
      <vt:lpstr>SC regulation and actions on PCBs</vt:lpstr>
      <vt:lpstr>SC regulation and actions on PCBs</vt:lpstr>
      <vt:lpstr>PEN factsheets on open applications</vt:lpstr>
      <vt:lpstr>Caulk, exterior </vt:lpstr>
      <vt:lpstr>Caulk, indoors</vt:lpstr>
      <vt:lpstr>Paint: Floors in Schools and other Buildings</vt:lpstr>
      <vt:lpstr>Ceilings tiles, as flame retardant</vt:lpstr>
      <vt:lpstr>Small capacitors: i.a. in fluorescent lights</vt:lpstr>
      <vt:lpstr>Cables</vt:lpstr>
      <vt:lpstr>Anti-corrosion coating</vt:lpstr>
      <vt:lpstr>Galbestos</vt:lpstr>
      <vt:lpstr>DO!</vt:lpstr>
      <vt:lpstr>DON’T!</vt:lpstr>
      <vt:lpstr>Swedish experiences</vt:lpstr>
      <vt:lpstr>Inventories and other actions in Sweden </vt:lpstr>
      <vt:lpstr>The ordinance on PCBs</vt:lpstr>
      <vt:lpstr>The Swedish Approach</vt:lpstr>
      <vt:lpstr>Inventories</vt:lpstr>
      <vt:lpstr>PowerPoint Presentation</vt:lpstr>
      <vt:lpstr>PCB in indoor and outdoor air </vt:lpstr>
      <vt:lpstr>Ratio of PCB concentration in blood in PCB versus control group</vt:lpstr>
      <vt:lpstr>Decontamination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PCBs in Schools</dc:title>
  <dc:creator>Niklas Johansson</dc:creator>
  <cp:lastModifiedBy>Justin Crane</cp:lastModifiedBy>
  <cp:revision>29</cp:revision>
  <dcterms:created xsi:type="dcterms:W3CDTF">2014-04-21T07:35:52Z</dcterms:created>
  <dcterms:modified xsi:type="dcterms:W3CDTF">2014-04-22T18:44:55Z</dcterms:modified>
</cp:coreProperties>
</file>