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2" r:id="rId4"/>
    <p:sldId id="309" r:id="rId5"/>
    <p:sldId id="292" r:id="rId6"/>
    <p:sldId id="263" r:id="rId7"/>
    <p:sldId id="303" r:id="rId8"/>
    <p:sldId id="304" r:id="rId9"/>
    <p:sldId id="313" r:id="rId10"/>
    <p:sldId id="308" r:id="rId11"/>
    <p:sldId id="305" r:id="rId12"/>
    <p:sldId id="270" r:id="rId13"/>
    <p:sldId id="272" r:id="rId14"/>
    <p:sldId id="316" r:id="rId15"/>
    <p:sldId id="315" r:id="rId16"/>
    <p:sldId id="277" r:id="rId17"/>
    <p:sldId id="314" r:id="rId18"/>
    <p:sldId id="278" r:id="rId19"/>
    <p:sldId id="267" r:id="rId20"/>
    <p:sldId id="280" r:id="rId21"/>
    <p:sldId id="290" r:id="rId22"/>
    <p:sldId id="281" r:id="rId23"/>
    <p:sldId id="283" r:id="rId24"/>
    <p:sldId id="279" r:id="rId25"/>
    <p:sldId id="284" r:id="rId26"/>
    <p:sldId id="285" r:id="rId27"/>
    <p:sldId id="286" r:id="rId28"/>
    <p:sldId id="287" r:id="rId29"/>
    <p:sldId id="288" r:id="rId30"/>
    <p:sldId id="289" r:id="rId31"/>
    <p:sldId id="296" r:id="rId32"/>
    <p:sldId id="310" r:id="rId33"/>
    <p:sldId id="311" r:id="rId34"/>
    <p:sldId id="297" r:id="rId35"/>
    <p:sldId id="298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4" autoAdjust="0"/>
  </p:normalViewPr>
  <p:slideViewPr>
    <p:cSldViewPr>
      <p:cViewPr varScale="1">
        <p:scale>
          <a:sx n="61" d="100"/>
          <a:sy n="61" d="100"/>
        </p:scale>
        <p:origin x="-7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enthilkumar\Desktop\HaCat%20and%20tSF-results\Results%20for%20slid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enthilkumar\Desktop\HaCat%20and%20tSF-results\Results%20for%20slid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34951881014872"/>
          <c:y val="0.1178027514362581"/>
          <c:w val="0.83198381452320092"/>
          <c:h val="0.66084428300953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Sheet2!$E$5</c:f>
              <c:strCache>
                <c:ptCount val="1"/>
                <c:pt idx="0">
                  <c:v> Day 6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Sheet2!$D$14:$D$20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3</c:v>
                  </c:pt>
                  <c:pt idx="2">
                    <c:v>2</c:v>
                  </c:pt>
                  <c:pt idx="3">
                    <c:v>6</c:v>
                  </c:pt>
                  <c:pt idx="4">
                    <c:v>2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plus>
            <c:minus>
              <c:numRef>
                <c:f>Sheet2!$D$14:$D$20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3</c:v>
                  </c:pt>
                  <c:pt idx="2">
                    <c:v>2</c:v>
                  </c:pt>
                  <c:pt idx="3">
                    <c:v>6</c:v>
                  </c:pt>
                  <c:pt idx="4">
                    <c:v>2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Sheet2!$D$6:$D$12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Sheet2!$E$6:$E$12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95</c:v>
                </c:pt>
                <c:pt idx="3">
                  <c:v>96</c:v>
                </c:pt>
                <c:pt idx="4">
                  <c:v>95</c:v>
                </c:pt>
                <c:pt idx="5">
                  <c:v>94.3</c:v>
                </c:pt>
                <c:pt idx="6">
                  <c:v>98.7</c:v>
                </c:pt>
              </c:numCache>
            </c:numRef>
          </c:val>
        </c:ser>
        <c:ser>
          <c:idx val="1"/>
          <c:order val="1"/>
          <c:tx>
            <c:strRef>
              <c:f>Sheet2!$F$5</c:f>
              <c:strCache>
                <c:ptCount val="1"/>
                <c:pt idx="0">
                  <c:v>Day 18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Sheet2!$E$14:$E$20</c:f>
                <c:numCache>
                  <c:formatCode>General</c:formatCode>
                  <c:ptCount val="7"/>
                  <c:pt idx="0">
                    <c:v>1</c:v>
                  </c:pt>
                  <c:pt idx="1">
                    <c:v>2</c:v>
                  </c:pt>
                  <c:pt idx="2">
                    <c:v>2</c:v>
                  </c:pt>
                  <c:pt idx="3">
                    <c:v>1</c:v>
                  </c:pt>
                  <c:pt idx="4">
                    <c:v>1</c:v>
                  </c:pt>
                  <c:pt idx="5">
                    <c:v>2</c:v>
                  </c:pt>
                  <c:pt idx="6">
                    <c:v>2</c:v>
                  </c:pt>
                </c:numCache>
              </c:numRef>
            </c:plus>
            <c:minus>
              <c:numRef>
                <c:f>Sheet2!$E$14:$E$20</c:f>
                <c:numCache>
                  <c:formatCode>General</c:formatCode>
                  <c:ptCount val="7"/>
                  <c:pt idx="0">
                    <c:v>1</c:v>
                  </c:pt>
                  <c:pt idx="1">
                    <c:v>2</c:v>
                  </c:pt>
                  <c:pt idx="2">
                    <c:v>2</c:v>
                  </c:pt>
                  <c:pt idx="3">
                    <c:v>1</c:v>
                  </c:pt>
                  <c:pt idx="4">
                    <c:v>1</c:v>
                  </c:pt>
                  <c:pt idx="5">
                    <c:v>2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Sheet2!$D$6:$D$12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Sheet2!$F$6:$F$12</c:f>
              <c:numCache>
                <c:formatCode>General</c:formatCode>
                <c:ptCount val="7"/>
                <c:pt idx="0">
                  <c:v>100</c:v>
                </c:pt>
                <c:pt idx="1">
                  <c:v>99</c:v>
                </c:pt>
                <c:pt idx="2">
                  <c:v>93</c:v>
                </c:pt>
                <c:pt idx="3">
                  <c:v>77</c:v>
                </c:pt>
                <c:pt idx="4" formatCode="0.0">
                  <c:v>96</c:v>
                </c:pt>
                <c:pt idx="5" formatCode="0.0">
                  <c:v>82</c:v>
                </c:pt>
                <c:pt idx="6" formatCode="0.0">
                  <c:v>98.7</c:v>
                </c:pt>
              </c:numCache>
            </c:numRef>
          </c:val>
        </c:ser>
        <c:ser>
          <c:idx val="2"/>
          <c:order val="2"/>
          <c:tx>
            <c:strRef>
              <c:f>Sheet2!$G$5</c:f>
              <c:strCache>
                <c:ptCount val="1"/>
                <c:pt idx="0">
                  <c:v>Day 30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Sheet2!$F$14:$F$20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1</c:v>
                  </c:pt>
                  <c:pt idx="2">
                    <c:v>2</c:v>
                  </c:pt>
                  <c:pt idx="3">
                    <c:v>5</c:v>
                  </c:pt>
                  <c:pt idx="4">
                    <c:v>2</c:v>
                  </c:pt>
                  <c:pt idx="5">
                    <c:v>1</c:v>
                  </c:pt>
                  <c:pt idx="6">
                    <c:v>2</c:v>
                  </c:pt>
                </c:numCache>
              </c:numRef>
            </c:plus>
            <c:minus>
              <c:numRef>
                <c:f>Sheet2!$F$14:$F$20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1</c:v>
                  </c:pt>
                  <c:pt idx="2">
                    <c:v>2</c:v>
                  </c:pt>
                  <c:pt idx="3">
                    <c:v>5</c:v>
                  </c:pt>
                  <c:pt idx="4">
                    <c:v>2</c:v>
                  </c:pt>
                  <c:pt idx="5">
                    <c:v>1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Sheet2!$D$6:$D$12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Sheet2!$G$6:$G$12</c:f>
              <c:numCache>
                <c:formatCode>General</c:formatCode>
                <c:ptCount val="7"/>
                <c:pt idx="0">
                  <c:v>100</c:v>
                </c:pt>
                <c:pt idx="1">
                  <c:v>97</c:v>
                </c:pt>
                <c:pt idx="2">
                  <c:v>49</c:v>
                </c:pt>
                <c:pt idx="3">
                  <c:v>58</c:v>
                </c:pt>
                <c:pt idx="4" formatCode="0.0">
                  <c:v>91</c:v>
                </c:pt>
                <c:pt idx="5" formatCode="0.0">
                  <c:v>82.3</c:v>
                </c:pt>
                <c:pt idx="6" formatCode="0.0">
                  <c:v>96.3</c:v>
                </c:pt>
              </c:numCache>
            </c:numRef>
          </c:val>
        </c:ser>
        <c:ser>
          <c:idx val="3"/>
          <c:order val="3"/>
          <c:tx>
            <c:strRef>
              <c:f>Sheet2!$H$5</c:f>
              <c:strCache>
                <c:ptCount val="1"/>
                <c:pt idx="0">
                  <c:v>Day 42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Sheet2!$G$14:$G$20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3</c:v>
                  </c:pt>
                  <c:pt idx="2">
                    <c:v>2</c:v>
                  </c:pt>
                  <c:pt idx="3">
                    <c:v>4</c:v>
                  </c:pt>
                  <c:pt idx="4">
                    <c:v>2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plus>
            <c:minus>
              <c:numRef>
                <c:f>Sheet2!$G$14:$G$20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3</c:v>
                  </c:pt>
                  <c:pt idx="2">
                    <c:v>2</c:v>
                  </c:pt>
                  <c:pt idx="3">
                    <c:v>4</c:v>
                  </c:pt>
                  <c:pt idx="4">
                    <c:v>2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Sheet2!$D$6:$D$12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Sheet2!$H$6:$H$12</c:f>
              <c:numCache>
                <c:formatCode>General</c:formatCode>
                <c:ptCount val="7"/>
                <c:pt idx="0">
                  <c:v>100</c:v>
                </c:pt>
                <c:pt idx="1">
                  <c:v>101</c:v>
                </c:pt>
                <c:pt idx="2">
                  <c:v>48</c:v>
                </c:pt>
                <c:pt idx="3">
                  <c:v>58</c:v>
                </c:pt>
                <c:pt idx="4" formatCode="0.0">
                  <c:v>89</c:v>
                </c:pt>
                <c:pt idx="5" formatCode="0.0">
                  <c:v>60.7</c:v>
                </c:pt>
                <c:pt idx="6" formatCode="0.0">
                  <c:v>95</c:v>
                </c:pt>
              </c:numCache>
            </c:numRef>
          </c:val>
        </c:ser>
        <c:ser>
          <c:idx val="4"/>
          <c:order val="4"/>
          <c:tx>
            <c:strRef>
              <c:f>Sheet2!$I$5</c:f>
              <c:strCache>
                <c:ptCount val="1"/>
                <c:pt idx="0">
                  <c:v>Day 48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Sheet2!$I$14:$I$20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1</c:v>
                  </c:pt>
                  <c:pt idx="2">
                    <c:v>2</c:v>
                  </c:pt>
                  <c:pt idx="3">
                    <c:v>5</c:v>
                  </c:pt>
                  <c:pt idx="4">
                    <c:v>2</c:v>
                  </c:pt>
                  <c:pt idx="5">
                    <c:v>1</c:v>
                  </c:pt>
                  <c:pt idx="6">
                    <c:v>2</c:v>
                  </c:pt>
                </c:numCache>
              </c:numRef>
            </c:plus>
            <c:minus>
              <c:numRef>
                <c:f>Sheet2!$I$14:$I$20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1</c:v>
                  </c:pt>
                  <c:pt idx="2">
                    <c:v>2</c:v>
                  </c:pt>
                  <c:pt idx="3">
                    <c:v>5</c:v>
                  </c:pt>
                  <c:pt idx="4">
                    <c:v>2</c:v>
                  </c:pt>
                  <c:pt idx="5">
                    <c:v>1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Sheet2!$D$6:$D$12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Sheet2!$I$6:$I$12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47</c:v>
                </c:pt>
                <c:pt idx="3">
                  <c:v>68</c:v>
                </c:pt>
                <c:pt idx="4">
                  <c:v>89</c:v>
                </c:pt>
                <c:pt idx="5">
                  <c:v>62.7</c:v>
                </c:pt>
                <c:pt idx="6" formatCode="0.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26560"/>
        <c:axId val="72628096"/>
      </c:barChart>
      <c:catAx>
        <c:axId val="7262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2628096"/>
        <c:crosses val="autoZero"/>
        <c:auto val="1"/>
        <c:lblAlgn val="ctr"/>
        <c:lblOffset val="100"/>
        <c:noMultiLvlLbl val="0"/>
      </c:catAx>
      <c:valAx>
        <c:axId val="7262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0">
                    <a:latin typeface="Times New Roman" pitchFamily="18" charset="0"/>
                    <a:cs typeface="Times New Roman" pitchFamily="18" charset="0"/>
                  </a:rPr>
                  <a:t>% of Telomere signal</a:t>
                </a:r>
                <a:r>
                  <a:rPr lang="en-US" sz="1600" b="0" baseline="0">
                    <a:latin typeface="Times New Roman" pitchFamily="18" charset="0"/>
                    <a:cs typeface="Times New Roman" pitchFamily="18" charset="0"/>
                  </a:rPr>
                  <a:t> compared to control</a:t>
                </a:r>
                <a:endParaRPr lang="en-US" sz="16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3790026246719343E-2"/>
              <c:y val="9.815898768904644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2626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548138869005067"/>
          <c:y val="0.87145109935028664"/>
          <c:w val="0.60807506020510915"/>
          <c:h val="5.3045140487472754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07381889763778"/>
          <c:y val="8.4887005649717531E-2"/>
          <c:w val="0.83437058348475668"/>
          <c:h val="0.7124932158903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 Day 6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Sheet1!$C$14:$C$20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3</c:v>
                  </c:pt>
                  <c:pt idx="2">
                    <c:v>2</c:v>
                  </c:pt>
                  <c:pt idx="3">
                    <c:v>2</c:v>
                  </c:pt>
                  <c:pt idx="4">
                    <c:v>2</c:v>
                  </c:pt>
                  <c:pt idx="5">
                    <c:v>4</c:v>
                  </c:pt>
                  <c:pt idx="6">
                    <c:v>3</c:v>
                  </c:pt>
                </c:numCache>
              </c:numRef>
            </c:plus>
            <c:minus>
              <c:numRef>
                <c:f>Sheet1!$C$14:$C$20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3</c:v>
                  </c:pt>
                  <c:pt idx="2">
                    <c:v>2</c:v>
                  </c:pt>
                  <c:pt idx="3">
                    <c:v>2</c:v>
                  </c:pt>
                  <c:pt idx="4">
                    <c:v>2</c:v>
                  </c:pt>
                  <c:pt idx="5">
                    <c:v>4</c:v>
                  </c:pt>
                  <c:pt idx="6">
                    <c:v>3</c:v>
                  </c:pt>
                </c:numCache>
              </c:numRef>
            </c:minus>
          </c:errBars>
          <c:cat>
            <c:strRef>
              <c:f>Sheet1!$C$5:$C$11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61</c:v>
                </c:pt>
                <c:pt idx="3">
                  <c:v>78</c:v>
                </c:pt>
                <c:pt idx="4">
                  <c:v>100</c:v>
                </c:pt>
                <c:pt idx="5">
                  <c:v>105</c:v>
                </c:pt>
                <c:pt idx="6">
                  <c:v>103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Day 18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Sheet1!$D$14:$D$20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2</c:v>
                  </c:pt>
                  <c:pt idx="2">
                    <c:v>2</c:v>
                  </c:pt>
                  <c:pt idx="3">
                    <c:v>7</c:v>
                  </c:pt>
                  <c:pt idx="4">
                    <c:v>3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plus>
            <c:minus>
              <c:numRef>
                <c:f>Sheet1!$D$14:$D$20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2</c:v>
                  </c:pt>
                  <c:pt idx="2">
                    <c:v>2</c:v>
                  </c:pt>
                  <c:pt idx="3">
                    <c:v>7</c:v>
                  </c:pt>
                  <c:pt idx="4">
                    <c:v>3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Sheet1!$C$5:$C$11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7"/>
                <c:pt idx="0">
                  <c:v>100</c:v>
                </c:pt>
                <c:pt idx="1">
                  <c:v>99</c:v>
                </c:pt>
                <c:pt idx="2">
                  <c:v>61</c:v>
                </c:pt>
                <c:pt idx="3">
                  <c:v>82</c:v>
                </c:pt>
                <c:pt idx="4">
                  <c:v>63</c:v>
                </c:pt>
                <c:pt idx="5">
                  <c:v>61</c:v>
                </c:pt>
                <c:pt idx="6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Day 30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Sheet1!$E$14:$E$20</c:f>
                <c:numCache>
                  <c:formatCode>General</c:formatCode>
                  <c:ptCount val="7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2</c:v>
                  </c:pt>
                  <c:pt idx="4">
                    <c:v>2</c:v>
                  </c:pt>
                  <c:pt idx="5">
                    <c:v>2</c:v>
                  </c:pt>
                  <c:pt idx="6">
                    <c:v>6</c:v>
                  </c:pt>
                </c:numCache>
              </c:numRef>
            </c:plus>
            <c:minus>
              <c:numRef>
                <c:f>Sheet1!$E$14:$E$20</c:f>
                <c:numCache>
                  <c:formatCode>General</c:formatCode>
                  <c:ptCount val="7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2</c:v>
                  </c:pt>
                  <c:pt idx="4">
                    <c:v>2</c:v>
                  </c:pt>
                  <c:pt idx="5">
                    <c:v>2</c:v>
                  </c:pt>
                  <c:pt idx="6">
                    <c:v>6</c:v>
                  </c:pt>
                </c:numCache>
              </c:numRef>
            </c:minus>
          </c:errBars>
          <c:cat>
            <c:strRef>
              <c:f>Sheet1!$C$5:$C$11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Sheet1!$F$5:$F$11</c:f>
              <c:numCache>
                <c:formatCode>General</c:formatCode>
                <c:ptCount val="7"/>
                <c:pt idx="0">
                  <c:v>100</c:v>
                </c:pt>
                <c:pt idx="1">
                  <c:v>97</c:v>
                </c:pt>
                <c:pt idx="2">
                  <c:v>50</c:v>
                </c:pt>
                <c:pt idx="3">
                  <c:v>68</c:v>
                </c:pt>
                <c:pt idx="4">
                  <c:v>65</c:v>
                </c:pt>
                <c:pt idx="5">
                  <c:v>65</c:v>
                </c:pt>
                <c:pt idx="6">
                  <c:v>79</c:v>
                </c:pt>
              </c:numCache>
            </c:numRef>
          </c:val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Day 42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Sheet1!$F$14:$F$20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2</c:v>
                  </c:pt>
                  <c:pt idx="2">
                    <c:v>2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plus>
            <c:minus>
              <c:numRef>
                <c:f>Sheet1!$F$14:$F$20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2</c:v>
                  </c:pt>
                  <c:pt idx="2">
                    <c:v>2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Sheet1!$C$5:$C$11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Sheet1!$G$5:$G$11</c:f>
              <c:numCache>
                <c:formatCode>General</c:formatCode>
                <c:ptCount val="7"/>
                <c:pt idx="0">
                  <c:v>100</c:v>
                </c:pt>
                <c:pt idx="1">
                  <c:v>101</c:v>
                </c:pt>
                <c:pt idx="2">
                  <c:v>46</c:v>
                </c:pt>
                <c:pt idx="3">
                  <c:v>67</c:v>
                </c:pt>
                <c:pt idx="4">
                  <c:v>61</c:v>
                </c:pt>
                <c:pt idx="5">
                  <c:v>72</c:v>
                </c:pt>
                <c:pt idx="6">
                  <c:v>67</c:v>
                </c:pt>
              </c:numCache>
            </c:numRef>
          </c:val>
        </c:ser>
        <c:ser>
          <c:idx val="4"/>
          <c:order val="4"/>
          <c:tx>
            <c:strRef>
              <c:f>Sheet1!$H$4</c:f>
              <c:strCache>
                <c:ptCount val="1"/>
                <c:pt idx="0">
                  <c:v>Day 48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Sheet1!$G$14:$G$20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2</c:v>
                  </c:pt>
                  <c:pt idx="2">
                    <c:v>4</c:v>
                  </c:pt>
                  <c:pt idx="3">
                    <c:v>2</c:v>
                  </c:pt>
                  <c:pt idx="4">
                    <c:v>3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plus>
            <c:minus>
              <c:numRef>
                <c:f>Sheet1!$G$14:$G$20</c:f>
                <c:numCache>
                  <c:formatCode>General</c:formatCode>
                  <c:ptCount val="7"/>
                  <c:pt idx="0">
                    <c:v>2</c:v>
                  </c:pt>
                  <c:pt idx="1">
                    <c:v>2</c:v>
                  </c:pt>
                  <c:pt idx="2">
                    <c:v>4</c:v>
                  </c:pt>
                  <c:pt idx="3">
                    <c:v>2</c:v>
                  </c:pt>
                  <c:pt idx="4">
                    <c:v>3</c:v>
                  </c:pt>
                  <c:pt idx="5">
                    <c:v>3</c:v>
                  </c:pt>
                  <c:pt idx="6">
                    <c:v>2</c:v>
                  </c:pt>
                </c:numCache>
              </c:numRef>
            </c:minus>
          </c:errBars>
          <c:cat>
            <c:strRef>
              <c:f>Sheet1!$C$5:$C$11</c:f>
              <c:strCache>
                <c:ptCount val="7"/>
                <c:pt idx="0">
                  <c:v>Control</c:v>
                </c:pt>
                <c:pt idx="1">
                  <c:v>DMSO</c:v>
                </c:pt>
                <c:pt idx="2">
                  <c:v>PCB 126</c:v>
                </c:pt>
                <c:pt idx="3">
                  <c:v>PCB 153</c:v>
                </c:pt>
                <c:pt idx="4">
                  <c:v>PCB 28</c:v>
                </c:pt>
                <c:pt idx="5">
                  <c:v>PCB 52</c:v>
                </c:pt>
                <c:pt idx="6">
                  <c:v>CAM</c:v>
                </c:pt>
              </c:strCache>
            </c:strRef>
          </c:cat>
          <c:val>
            <c:numRef>
              <c:f>Sheet1!$H$5:$H$11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47</c:v>
                </c:pt>
                <c:pt idx="3">
                  <c:v>62</c:v>
                </c:pt>
                <c:pt idx="4">
                  <c:v>67</c:v>
                </c:pt>
                <c:pt idx="5">
                  <c:v>70</c:v>
                </c:pt>
                <c:pt idx="6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66112"/>
        <c:axId val="45067648"/>
      </c:barChart>
      <c:catAx>
        <c:axId val="4506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5067648"/>
        <c:crosses val="autoZero"/>
        <c:auto val="1"/>
        <c:lblAlgn val="ctr"/>
        <c:lblOffset val="100"/>
        <c:noMultiLvlLbl val="0"/>
      </c:catAx>
      <c:valAx>
        <c:axId val="4506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 b="0">
                    <a:latin typeface="Times New Roman" pitchFamily="18" charset="0"/>
                    <a:cs typeface="Times New Roman" pitchFamily="18" charset="0"/>
                  </a:rPr>
                  <a:t>%</a:t>
                </a:r>
                <a:r>
                  <a:rPr lang="en-US" sz="1800" b="0" baseline="0">
                    <a:latin typeface="Times New Roman" pitchFamily="18" charset="0"/>
                    <a:cs typeface="Times New Roman" pitchFamily="18" charset="0"/>
                  </a:rPr>
                  <a:t> of Telomerase activity compared to control</a:t>
                </a:r>
                <a:endParaRPr lang="en-US" sz="18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6666666666666826E-3"/>
              <c:y val="3.781698878549280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506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678031991284141"/>
          <c:y val="0.88408803772409861"/>
          <c:w val="0.6735253718285299"/>
          <c:h val="8.3717191601050067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2.wmf"/><Relationship Id="rId1" Type="http://schemas.openxmlformats.org/officeDocument/2006/relationships/image" Target="../media/image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0.39091</cdr:x>
      <cdr:y>0.46136</cdr:y>
    </cdr:from>
    <cdr:to>
      <cdr:x>0.46646</cdr:x>
      <cdr:y>0.51023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3276600" y="1905000"/>
          <a:ext cx="633275" cy="201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0.41818</cdr:x>
      <cdr:y>0.46136</cdr:y>
    </cdr:from>
    <cdr:to>
      <cdr:x>0.49373</cdr:x>
      <cdr:y>0.51023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505200" y="1905000"/>
          <a:ext cx="633275" cy="201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0.44545</cdr:x>
      <cdr:y>0.46136</cdr:y>
    </cdr:from>
    <cdr:to>
      <cdr:x>0.52101</cdr:x>
      <cdr:y>0.51023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3733800" y="1905000"/>
          <a:ext cx="633275" cy="201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0.51818</cdr:x>
      <cdr:y>0.406</cdr:y>
    </cdr:from>
    <cdr:to>
      <cdr:x>0.59091</cdr:x>
      <cdr:y>0.45817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343400" y="16764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0.54545</cdr:x>
      <cdr:y>0.406</cdr:y>
    </cdr:from>
    <cdr:to>
      <cdr:x>0.61818</cdr:x>
      <cdr:y>0.45817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00" y="16764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0.50909</cdr:x>
      <cdr:y>0.29527</cdr:y>
    </cdr:from>
    <cdr:to>
      <cdr:x>0.58182</cdr:x>
      <cdr:y>0.34745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4267200" y="12192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0.55455</cdr:x>
      <cdr:y>0.33218</cdr:y>
    </cdr:from>
    <cdr:to>
      <cdr:x>0.62727</cdr:x>
      <cdr:y>0.38436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48200" y="13716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0.64545</cdr:x>
      <cdr:y>0.23991</cdr:y>
    </cdr:from>
    <cdr:to>
      <cdr:x>0.71818</cdr:x>
      <cdr:y>0.29208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5410200" y="9906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0.66364</cdr:x>
      <cdr:y>0.23991</cdr:y>
    </cdr:from>
    <cdr:to>
      <cdr:x>0.73636</cdr:x>
      <cdr:y>0.29208</cdr:y>
    </cdr:to>
    <cdr:sp macro="" textlink="">
      <cdr:nvSpPr>
        <cdr:cNvPr id="11" name="TextBox 8"/>
        <cdr:cNvSpPr txBox="1"/>
      </cdr:nvSpPr>
      <cdr:spPr>
        <a:xfrm xmlns:a="http://schemas.openxmlformats.org/drawingml/2006/main">
          <a:off x="5562600" y="9906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0.68182</cdr:x>
      <cdr:y>0.23991</cdr:y>
    </cdr:from>
    <cdr:to>
      <cdr:x>0.75455</cdr:x>
      <cdr:y>0.29208</cdr:y>
    </cdr:to>
    <cdr:sp macro="" textlink="">
      <cdr:nvSpPr>
        <cdr:cNvPr id="12" name="TextBox 8"/>
        <cdr:cNvSpPr txBox="1"/>
      </cdr:nvSpPr>
      <cdr:spPr>
        <a:xfrm xmlns:a="http://schemas.openxmlformats.org/drawingml/2006/main">
          <a:off x="5715000" y="9906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0.76364</cdr:x>
      <cdr:y>0.27682</cdr:y>
    </cdr:from>
    <cdr:to>
      <cdr:x>0.83636</cdr:x>
      <cdr:y>0.32899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6400800" y="11430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0.77273</cdr:x>
      <cdr:y>0.38754</cdr:y>
    </cdr:from>
    <cdr:to>
      <cdr:x>0.84828</cdr:x>
      <cdr:y>0.43641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6477000" y="1600200"/>
          <a:ext cx="633275" cy="201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0.8</cdr:x>
      <cdr:y>0.38754</cdr:y>
    </cdr:from>
    <cdr:to>
      <cdr:x>0.87555</cdr:x>
      <cdr:y>0.43641</cdr:y>
    </cdr:to>
    <cdr:sp macro="" textlink="">
      <cdr:nvSpPr>
        <cdr:cNvPr id="15" name="TextBox 5"/>
        <cdr:cNvSpPr txBox="1"/>
      </cdr:nvSpPr>
      <cdr:spPr>
        <a:xfrm xmlns:a="http://schemas.openxmlformats.org/drawingml/2006/main">
          <a:off x="6705600" y="1600200"/>
          <a:ext cx="633275" cy="201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***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0.9</cdr:x>
      <cdr:y>0.203</cdr:y>
    </cdr:from>
    <cdr:to>
      <cdr:x>0.97273</cdr:x>
      <cdr:y>0.25518</cdr:y>
    </cdr:to>
    <cdr:sp macro="" textlink="">
      <cdr:nvSpPr>
        <cdr:cNvPr id="16" name="TextBox 7"/>
        <cdr:cNvSpPr txBox="1"/>
      </cdr:nvSpPr>
      <cdr:spPr>
        <a:xfrm xmlns:a="http://schemas.openxmlformats.org/drawingml/2006/main">
          <a:off x="7543800" y="8382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0.91818</cdr:x>
      <cdr:y>0.203</cdr:y>
    </cdr:from>
    <cdr:to>
      <cdr:x>0.99091</cdr:x>
      <cdr:y>0.25518</cdr:y>
    </cdr:to>
    <cdr:sp macro="" textlink="">
      <cdr:nvSpPr>
        <cdr:cNvPr id="17" name="TextBox 7"/>
        <cdr:cNvSpPr txBox="1"/>
      </cdr:nvSpPr>
      <cdr:spPr>
        <a:xfrm xmlns:a="http://schemas.openxmlformats.org/drawingml/2006/main">
          <a:off x="7696200" y="8382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</a:t>
          </a:r>
          <a:endParaRPr lang="en-US" sz="800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0.88182</cdr:x>
      <cdr:y>0.203</cdr:y>
    </cdr:from>
    <cdr:to>
      <cdr:x>0.95455</cdr:x>
      <cdr:y>0.25518</cdr:y>
    </cdr:to>
    <cdr:sp macro="" textlink="">
      <cdr:nvSpPr>
        <cdr:cNvPr id="18" name="TextBox 7"/>
        <cdr:cNvSpPr txBox="1"/>
      </cdr:nvSpPr>
      <cdr:spPr>
        <a:xfrm xmlns:a="http://schemas.openxmlformats.org/drawingml/2006/main">
          <a:off x="7391400" y="838200"/>
          <a:ext cx="609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>
              <a:latin typeface="Calibri" pitchFamily="34" charset="0"/>
            </a:rPr>
            <a:t>*</a:t>
          </a:r>
          <a:endParaRPr lang="en-US" sz="800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0.36792</cdr:x>
      <cdr:y>0.38983</cdr:y>
    </cdr:from>
    <cdr:to>
      <cdr:x>0.4434</cdr:x>
      <cdr:y>0.43543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971800" y="1752600"/>
          <a:ext cx="609600" cy="205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en-US" sz="800" dirty="0" smtClean="0"/>
            <a:t>*** ***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0.5283</cdr:x>
      <cdr:y>0.33898</cdr:y>
    </cdr:from>
    <cdr:to>
      <cdr:x>0.6132</cdr:x>
      <cdr:y>0.48881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1524000"/>
          <a:ext cx="685766" cy="673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/>
            <a:t>*** ***</a:t>
          </a:r>
        </a:p>
        <a:p xmlns:a="http://schemas.openxmlformats.org/drawingml/2006/main">
          <a:r>
            <a:rPr lang="en-US" sz="800" dirty="0" smtClean="0"/>
            <a:t>            ***</a:t>
          </a:r>
        </a:p>
        <a:p xmlns:a="http://schemas.openxmlformats.org/drawingml/2006/main">
          <a:r>
            <a:rPr lang="en-US" sz="800" dirty="0" smtClean="0"/>
            <a:t>         </a:t>
          </a:r>
        </a:p>
        <a:p xmlns:a="http://schemas.openxmlformats.org/drawingml/2006/main">
          <a:r>
            <a:rPr lang="en-US" sz="800" dirty="0" smtClean="0"/>
            <a:t>         </a:t>
          </a:r>
        </a:p>
        <a:p xmlns:a="http://schemas.openxmlformats.org/drawingml/2006/main">
          <a:r>
            <a:rPr lang="en-US" sz="800" dirty="0" smtClean="0"/>
            <a:t>          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0.74528</cdr:x>
      <cdr:y>0.37288</cdr:y>
    </cdr:from>
    <cdr:to>
      <cdr:x>0.82075</cdr:x>
      <cdr:y>0.41847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019800" y="1676400"/>
          <a:ext cx="609596" cy="2049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800" dirty="0" smtClean="0"/>
            <a:t>*** ***</a:t>
          </a:r>
          <a:endParaRPr lang="en-US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E96C8B-4458-46C1-A521-82AF4B217F81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F8DA3A-B7A2-4227-89F7-576A8F26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1CC87-66CE-4A1B-BF73-1C3D8B2700C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E4414B-6FC7-42CE-8F89-4F348AF8B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9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414B-6FC7-42CE-8F89-4F348AF8BD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35F258-D24C-4978-8D25-1CDAC3C4219B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414B-6FC7-42CE-8F89-4F348AF8BD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414B-6FC7-42CE-8F89-4F348AF8BD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548CB-0582-45B5-B0CA-8941A5278DDE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192FA4-F423-410E-A265-81C040B2698D}" type="slidenum">
              <a:rPr lang="en-US" altLang="en-US" smtClean="0">
                <a:latin typeface="Calibri" pitchFamily="34" charset="0"/>
              </a:rPr>
              <a:pPr eaLnBrk="1" hangingPunct="1"/>
              <a:t>28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87958A-DF13-4462-8142-4C285F7A7264}" type="slidenum">
              <a:rPr lang="en-US" altLang="en-US" smtClean="0"/>
              <a:pPr eaLnBrk="1" hangingPunct="1"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F0214-861E-470D-A88E-8E121766A47D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4" descr="Dome and wordmark on 3 lines - Black - 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3" y="457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		</a:t>
            </a:r>
            <a:fld id="{DF47FCFC-A260-4694-96DB-F5C2124F79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250824" y="6019800"/>
            <a:ext cx="256857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		</a:t>
            </a:r>
            <a:fld id="{DF47FCFC-A260-4694-96DB-F5C2124F79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AB9B490-2161-4287-896A-1C411E6CF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		</a:t>
            </a:r>
            <a:fld id="{DF47FCFC-A260-4694-96DB-F5C2124F79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AB9B490-2161-4287-896A-1C411E6CF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0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fld id="{836C970E-E149-43EC-BE1B-9681E1EA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81E-9388-4C0F-B2C1-537A6DB1CE0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BF5CC51-4284-497D-B507-C58F9AECA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53200" y="6344752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		</a:t>
            </a:r>
            <a:fld id="{DF47FCFC-A260-4694-96DB-F5C2124F79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5" name="Picture 4" descr="Dome and wordmark on 3 lines - Black - Larg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325"/>
            <a:ext cx="965716" cy="9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76200" y="6248400"/>
            <a:ext cx="2286000" cy="533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76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7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PCBs – Mechanisms of Toxicity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Gabriele Ludewig, PhD</a:t>
            </a:r>
          </a:p>
          <a:p>
            <a:r>
              <a:rPr lang="en-US" sz="1600" dirty="0" smtClean="0"/>
              <a:t>University of Iowa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93441" y="1219200"/>
            <a:ext cx="337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cs typeface="Arial" pitchFamily="34" charset="0"/>
              </a:rPr>
              <a:t>PCBs in Schools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cs typeface="Arial" pitchFamily="34" charset="0"/>
              </a:rPr>
              <a:t>Risk e-Learning </a:t>
            </a:r>
            <a:r>
              <a:rPr lang="en-US" sz="2400" dirty="0">
                <a:solidFill>
                  <a:schemeClr val="accent1"/>
                </a:solidFill>
                <a:cs typeface="Arial" pitchFamily="34" charset="0"/>
              </a:rPr>
              <a:t>Webinar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Arial" pitchFamily="34" charset="0"/>
              </a:rPr>
              <a:t>April 28, 2014</a:t>
            </a:r>
          </a:p>
        </p:txBody>
      </p:sp>
    </p:spTree>
    <p:extLst>
      <p:ext uri="{BB962C8B-B14F-4D97-AF65-F5344CB8AC3E}">
        <p14:creationId xmlns:p14="http://schemas.microsoft.com/office/powerpoint/2010/main" val="9099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PCBs are endocrine disruptors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973332"/>
            <a:ext cx="3810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97074"/>
            <a:ext cx="4041648" cy="4934296"/>
          </a:xfrm>
        </p:spPr>
        <p:txBody>
          <a:bodyPr>
            <a:normAutofit/>
          </a:bodyPr>
          <a:lstStyle/>
          <a:p>
            <a:r>
              <a:rPr lang="en-US" dirty="0" smtClean="0"/>
              <a:t>Bind to steroid receptors</a:t>
            </a:r>
          </a:p>
          <a:p>
            <a:r>
              <a:rPr lang="en-US" dirty="0" smtClean="0"/>
              <a:t>Change hormone half life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Effects on multiple organ, development, function, and pathologic processes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208205"/>
            <a:ext cx="414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Greene (2003) Nature </a:t>
            </a:r>
            <a:r>
              <a:rPr lang="it-IT" i="1" dirty="0"/>
              <a:t>Medicine</a:t>
            </a:r>
            <a:r>
              <a:rPr lang="it-IT" dirty="0"/>
              <a:t>  </a:t>
            </a:r>
            <a:r>
              <a:rPr lang="it-IT" b="1" dirty="0"/>
              <a:t>9</a:t>
            </a:r>
            <a:r>
              <a:rPr lang="it-IT" dirty="0"/>
              <a:t>, 22 - 23 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doi:10.1038/nm0103-22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Estrogenic and anti-estrogenic PCBs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85356" cy="474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2438400"/>
            <a:ext cx="2133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962400"/>
            <a:ext cx="19812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1707" y="6248400"/>
            <a:ext cx="344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Pliskova</a:t>
            </a:r>
            <a:r>
              <a:rPr lang="en-US" dirty="0" smtClean="0"/>
              <a:t> et al (2005) EHP 113:1277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438400"/>
            <a:ext cx="381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4152900"/>
            <a:ext cx="381000" cy="1943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Multistage Carcinogenesis</a:t>
            </a:r>
            <a:endParaRPr lang="en-US" dirty="0"/>
          </a:p>
        </p:txBody>
      </p:sp>
      <p:pic>
        <p:nvPicPr>
          <p:cNvPr id="81923" name="Picture 4" descr="http://www.bvsde.paho.org/bvstox/i/fulltext/training/fig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4" y="1752600"/>
            <a:ext cx="8654617" cy="37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1600200" y="6324600"/>
            <a:ext cx="651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/>
              <a:t>http://www.bvsde.paho.org/bvstox/i/fulltext/training/fig3a.jpg</a:t>
            </a:r>
          </a:p>
        </p:txBody>
      </p:sp>
    </p:spTree>
    <p:extLst>
      <p:ext uri="{BB962C8B-B14F-4D97-AF65-F5344CB8AC3E}">
        <p14:creationId xmlns:p14="http://schemas.microsoft.com/office/powerpoint/2010/main" val="8413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ed.upenn.edu/marcelo/images/slides/Slid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8" y="1271569"/>
            <a:ext cx="7086600" cy="53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516231" y="6550223"/>
            <a:ext cx="5018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400" dirty="0"/>
              <a:t>http://www.med.upenn.edu/marcelo/images/slides/Slide2.gif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88893"/>
            <a:ext cx="8610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PCB mixtures and congeners (example 126, 153) are promoters!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3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0810"/>
            <a:ext cx="5943600" cy="65963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98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>
            <a:miter lim="800000"/>
            <a:headEnd/>
            <a:tailEnd/>
          </a:ln>
          <a:extLst/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>
                <a:ln w="6350">
                  <a:noFill/>
                </a:ln>
                <a:solidFill>
                  <a:srgbClr val="002060"/>
                </a:solidFill>
              </a:rPr>
              <a:t>PCB 3 produced </a:t>
            </a:r>
            <a:r>
              <a:rPr lang="en-US" sz="4100" dirty="0" err="1" smtClean="0">
                <a:ln w="6350">
                  <a:noFill/>
                </a:ln>
                <a:solidFill>
                  <a:srgbClr val="002060"/>
                </a:solidFill>
              </a:rPr>
              <a:t>preneoplastic</a:t>
            </a:r>
            <a:r>
              <a:rPr lang="en-US" sz="4100" dirty="0" smtClean="0">
                <a:ln w="6350">
                  <a:noFill/>
                </a:ln>
                <a:solidFill>
                  <a:srgbClr val="002060"/>
                </a:solidFill>
              </a:rPr>
              <a:t> foci in rat liver </a:t>
            </a:r>
            <a:endParaRPr lang="en-US" sz="4100" dirty="0">
              <a:ln w="6350">
                <a:noFill/>
              </a:ln>
              <a:solidFill>
                <a:srgbClr val="002060"/>
              </a:solidFill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371600" y="6324600"/>
            <a:ext cx="354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GGT staining, 40x magnification)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943600" cy="4191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4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67800" cy="1447800"/>
          </a:xfrm>
          <a:ln>
            <a:miter lim="800000"/>
            <a:headEnd/>
            <a:tailEnd/>
          </a:ln>
          <a:extLst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Several PCB congeners produced </a:t>
            </a:r>
            <a:r>
              <a:rPr lang="en-US" sz="300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preneoplastic</a:t>
            </a:r>
            <a:r>
              <a:rPr lang="en-US" sz="30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foci in </a:t>
            </a:r>
            <a:r>
              <a:rPr lang="en-US" sz="3000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</a:t>
            </a:r>
            <a:r>
              <a:rPr lang="en-US" sz="3000" dirty="0" err="1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Solt</a:t>
            </a:r>
            <a:r>
              <a:rPr lang="en-US" sz="3000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-Farber </a:t>
            </a:r>
            <a:r>
              <a:rPr lang="en-US" sz="30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initiation assay</a:t>
            </a:r>
            <a:endParaRPr lang="en-US" sz="300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14400" y="1752600"/>
            <a:ext cx="7391400" cy="426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1371600" y="2147888"/>
          <a:ext cx="24685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CS ChemDraw Drawing" r:id="rId3" imgW="2469336" imgH="724217" progId="">
                  <p:embed/>
                </p:oleObj>
              </mc:Choice>
              <mc:Fallback>
                <p:oleObj name="CS ChemDraw Drawing" r:id="rId3" imgW="2469336" imgH="7242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47888"/>
                        <a:ext cx="24685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"/>
          <p:cNvGraphicFramePr>
            <a:graphicFrameLocks noChangeAspect="1"/>
          </p:cNvGraphicFramePr>
          <p:nvPr/>
        </p:nvGraphicFramePr>
        <p:xfrm>
          <a:off x="4800600" y="2147888"/>
          <a:ext cx="29257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CS ChemDraw Drawing" r:id="rId5" imgW="2930340" imgH="724217" progId="">
                  <p:embed/>
                </p:oleObj>
              </mc:Choice>
              <mc:Fallback>
                <p:oleObj name="CS ChemDraw Drawing" r:id="rId5" imgW="2930340" imgH="7242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47888"/>
                        <a:ext cx="29257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4"/>
          <p:cNvGraphicFramePr>
            <a:graphicFrameLocks noChangeAspect="1"/>
          </p:cNvGraphicFramePr>
          <p:nvPr/>
        </p:nvGraphicFramePr>
        <p:xfrm>
          <a:off x="1752600" y="3962400"/>
          <a:ext cx="218440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CS ChemDraw Drawing" r:id="rId7" imgW="2173224" imgH="1493520" progId="">
                  <p:embed/>
                </p:oleObj>
              </mc:Choice>
              <mc:Fallback>
                <p:oleObj name="CS ChemDraw Drawing" r:id="rId7" imgW="2173224" imgH="1493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218440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5"/>
          <p:cNvGraphicFramePr>
            <a:graphicFrameLocks noChangeAspect="1"/>
          </p:cNvGraphicFramePr>
          <p:nvPr/>
        </p:nvGraphicFramePr>
        <p:xfrm>
          <a:off x="4830763" y="3962400"/>
          <a:ext cx="29527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CS ChemDraw Drawing" r:id="rId9" imgW="2935224" imgH="1107948" progId="">
                  <p:embed/>
                </p:oleObj>
              </mc:Choice>
              <mc:Fallback>
                <p:oleObj name="CS ChemDraw Drawing" r:id="rId9" imgW="2935224" imgH="11079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3962400"/>
                        <a:ext cx="29527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413000" y="30480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PCB 3*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659438" y="3062288"/>
            <a:ext cx="1122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PCB 15*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414588" y="55768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PCB 52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668963" y="55768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PCB 77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52400" y="6124575"/>
            <a:ext cx="868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2060"/>
                </a:solidFill>
              </a:rPr>
              <a:t>*increased number and volume fraction; </a:t>
            </a:r>
          </a:p>
          <a:p>
            <a:pPr algn="ctr" eaLnBrk="1" hangingPunct="1"/>
            <a:r>
              <a:rPr lang="en-US" altLang="en-US" sz="1600" dirty="0" err="1">
                <a:solidFill>
                  <a:srgbClr val="002060"/>
                </a:solidFill>
              </a:rPr>
              <a:t>Espandiari</a:t>
            </a:r>
            <a:r>
              <a:rPr lang="en-US" altLang="en-US" sz="1600" dirty="0">
                <a:solidFill>
                  <a:srgbClr val="002060"/>
                </a:solidFill>
              </a:rPr>
              <a:t> et al., (2003) </a:t>
            </a:r>
            <a:r>
              <a:rPr lang="en-US" altLang="en-US" sz="1600" dirty="0" err="1">
                <a:solidFill>
                  <a:srgbClr val="002060"/>
                </a:solidFill>
              </a:rPr>
              <a:t>Tox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</a:rPr>
              <a:t>Appl</a:t>
            </a:r>
            <a:r>
              <a:rPr lang="en-US" altLang="en-US" sz="1600" dirty="0">
                <a:solidFill>
                  <a:srgbClr val="002060"/>
                </a:solidFill>
              </a:rPr>
              <a:t> Pharm 186, 55-62</a:t>
            </a:r>
          </a:p>
        </p:txBody>
      </p:sp>
    </p:spTree>
    <p:extLst>
      <p:ext uri="{BB962C8B-B14F-4D97-AF65-F5344CB8AC3E}">
        <p14:creationId xmlns:p14="http://schemas.microsoft.com/office/powerpoint/2010/main" val="8466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all tested PCB3 metabolites the 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o-quinone was the most potent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initiator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7914"/>
            <a:ext cx="4724701" cy="49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00600" y="6401089"/>
            <a:ext cx="387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tx2"/>
                </a:solidFill>
              </a:rPr>
              <a:t>Espandiari</a:t>
            </a:r>
            <a:r>
              <a:rPr lang="en-US" altLang="en-US" sz="1600" dirty="0">
                <a:solidFill>
                  <a:schemeClr val="tx2"/>
                </a:solidFill>
              </a:rPr>
              <a:t> et al.(2004) </a:t>
            </a:r>
            <a:r>
              <a:rPr lang="en-US" altLang="en-US" sz="1600" dirty="0" err="1">
                <a:solidFill>
                  <a:schemeClr val="tx2"/>
                </a:solidFill>
              </a:rPr>
              <a:t>Tox</a:t>
            </a:r>
            <a:r>
              <a:rPr lang="en-US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</a:rPr>
              <a:t>Sci</a:t>
            </a:r>
            <a:r>
              <a:rPr lang="en-US" altLang="en-US" sz="1600" dirty="0">
                <a:solidFill>
                  <a:schemeClr val="tx2"/>
                </a:solidFill>
              </a:rPr>
              <a:t> 79, 41-49</a:t>
            </a:r>
          </a:p>
        </p:txBody>
      </p:sp>
      <p:sp>
        <p:nvSpPr>
          <p:cNvPr id="6" name="Down Arrow 5"/>
          <p:cNvSpPr/>
          <p:nvPr/>
        </p:nvSpPr>
        <p:spPr>
          <a:xfrm rot="5400000">
            <a:off x="4968621" y="1508379"/>
            <a:ext cx="12115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6484394" y="3520820"/>
            <a:ext cx="12115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6484394" y="5883021"/>
            <a:ext cx="12115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7010400" cy="1143000"/>
          </a:xfrm>
          <a:ln>
            <a:miter lim="800000"/>
            <a:headEnd/>
            <a:tailEnd/>
          </a:ln>
          <a:extLst/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6350">
                  <a:noFill/>
                </a:ln>
                <a:solidFill>
                  <a:srgbClr val="002060"/>
                </a:solidFill>
                <a:cs typeface="Arial" pitchFamily="34" charset="0"/>
              </a:rPr>
              <a:t>Do PCBs induce gene mutation </a:t>
            </a:r>
            <a:r>
              <a:rPr lang="en-US" b="1" i="1" dirty="0" smtClean="0">
                <a:ln w="6350">
                  <a:noFill/>
                </a:ln>
                <a:solidFill>
                  <a:srgbClr val="002060"/>
                </a:solidFill>
                <a:cs typeface="Arial" pitchFamily="34" charset="0"/>
              </a:rPr>
              <a:t>in vivo</a:t>
            </a:r>
            <a:r>
              <a:rPr lang="en-US" b="1" dirty="0" smtClean="0">
                <a:ln w="6350">
                  <a:noFill/>
                </a:ln>
                <a:solidFill>
                  <a:srgbClr val="002060"/>
                </a:solidFill>
                <a:cs typeface="Arial" pitchFamily="34" charset="0"/>
              </a:rPr>
              <a:t>?</a:t>
            </a:r>
            <a:br>
              <a:rPr lang="en-US" b="1" dirty="0" smtClean="0">
                <a:ln w="6350">
                  <a:noFill/>
                </a:ln>
                <a:solidFill>
                  <a:srgbClr val="002060"/>
                </a:solidFill>
                <a:cs typeface="Arial" pitchFamily="34" charset="0"/>
              </a:rPr>
            </a:br>
            <a:r>
              <a:rPr lang="en-US" b="1" dirty="0" smtClean="0">
                <a:ln w="6350">
                  <a:noFill/>
                </a:ln>
                <a:solidFill>
                  <a:srgbClr val="00B050"/>
                </a:solidFill>
                <a:cs typeface="Arial" pitchFamily="34" charset="0"/>
              </a:rPr>
              <a:t>Assay used</a:t>
            </a:r>
            <a:r>
              <a:rPr lang="en-US" b="1" dirty="0" smtClean="0">
                <a:ln w="6350">
                  <a:noFill/>
                </a:ln>
                <a:solidFill>
                  <a:srgbClr val="00B050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ln w="6350">
                  <a:noFill/>
                </a:ln>
                <a:solidFill>
                  <a:srgbClr val="00B050"/>
                </a:solidFill>
                <a:cs typeface="Arial" pitchFamily="34" charset="0"/>
              </a:rPr>
              <a:t>BigBlue</a:t>
            </a:r>
            <a:r>
              <a:rPr lang="en-US" b="1" baseline="30000" dirty="0">
                <a:ln w="6350">
                  <a:noFill/>
                </a:ln>
                <a:solidFill>
                  <a:srgbClr val="00B050"/>
                </a:solidFill>
                <a:cs typeface="Arial" pitchFamily="34" charset="0"/>
              </a:rPr>
              <a:t>®</a:t>
            </a:r>
            <a:r>
              <a:rPr lang="en-US" b="1" dirty="0">
                <a:ln w="6350">
                  <a:noFill/>
                </a:ln>
                <a:solidFill>
                  <a:srgbClr val="00B050"/>
                </a:solidFill>
                <a:cs typeface="Arial" pitchFamily="34" charset="0"/>
              </a:rPr>
              <a:t> Rat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209800"/>
            <a:ext cx="8915400" cy="4495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rgbClr val="FFFFCC"/>
              </a:buClr>
              <a:buFont typeface="Wingdings" pitchFamily="2" charset="2"/>
              <a:buChar char="Ø"/>
            </a:pPr>
            <a:r>
              <a:rPr lang="en-US" altLang="en-US" sz="3700" smtClean="0">
                <a:solidFill>
                  <a:srgbClr val="002060"/>
                </a:solidFill>
              </a:rPr>
              <a:t> </a:t>
            </a:r>
            <a:r>
              <a:rPr lang="en-US" altLang="en-US" smtClean="0">
                <a:solidFill>
                  <a:srgbClr val="002060"/>
                </a:solidFill>
              </a:rPr>
              <a:t>Target (Reporter Gene): Lac I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en-US" smtClean="0">
                <a:solidFill>
                  <a:srgbClr val="002060"/>
                </a:solidFill>
              </a:rPr>
              <a:t>~30-40 copies in each cell on chromosome 4 </a:t>
            </a:r>
          </a:p>
          <a:p>
            <a:pPr lvl="1" eaLnBrk="1" hangingPunct="1">
              <a:spcAft>
                <a:spcPct val="20000"/>
              </a:spcAft>
            </a:pPr>
            <a:endParaRPr lang="en-US" altLang="en-US" smtClean="0">
              <a:solidFill>
                <a:srgbClr val="002060"/>
              </a:solidFill>
            </a:endParaRPr>
          </a:p>
          <a:p>
            <a:pPr lvl="1" eaLnBrk="1" hangingPunct="1">
              <a:spcAft>
                <a:spcPct val="20000"/>
              </a:spcAft>
            </a:pPr>
            <a:r>
              <a:rPr lang="en-US" altLang="en-US" smtClean="0">
                <a:solidFill>
                  <a:srgbClr val="002060"/>
                </a:solidFill>
              </a:rPr>
              <a:t>1080 base pairs in length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en-US" smtClean="0">
                <a:solidFill>
                  <a:srgbClr val="002060"/>
                </a:solidFill>
              </a:rPr>
              <a:t>Regulator of the lactose operon </a:t>
            </a:r>
          </a:p>
          <a:p>
            <a:pPr lvl="2" eaLnBrk="1" hangingPunct="1">
              <a:spcAft>
                <a:spcPct val="20000"/>
              </a:spcAft>
            </a:pPr>
            <a:r>
              <a:rPr lang="en-US" altLang="en-US" smtClean="0">
                <a:solidFill>
                  <a:srgbClr val="002060"/>
                </a:solidFill>
              </a:rPr>
              <a:t>If intact, it prevents transcription of the lac Z gene (bacterial </a:t>
            </a:r>
            <a:r>
              <a:rPr lang="el-GR" alt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en-US" smtClean="0">
                <a:solidFill>
                  <a:srgbClr val="002060"/>
                </a:solidFill>
                <a:cs typeface="Times New Roman" pitchFamily="18" charset="0"/>
              </a:rPr>
              <a:t>-galactosidase, </a:t>
            </a:r>
            <a:r>
              <a:rPr lang="en-US" altLang="en-US" smtClean="0">
                <a:solidFill>
                  <a:srgbClr val="002060"/>
                </a:solidFill>
              </a:rPr>
              <a:t>cleaves X-gal</a:t>
            </a:r>
            <a:r>
              <a:rPr lang="en-US" altLang="en-US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en-US" smtClean="0">
                <a:solidFill>
                  <a:srgbClr val="002060"/>
                </a:solidFill>
              </a:rPr>
              <a:t>Incorporated in a lambda phage DNA </a:t>
            </a:r>
            <a:r>
              <a:rPr lang="en-US" altLang="en-US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altLang="en-US" smtClean="0">
                <a:solidFill>
                  <a:srgbClr val="002060"/>
                </a:solidFill>
              </a:rPr>
              <a:t>shuttle vector</a:t>
            </a:r>
          </a:p>
        </p:txBody>
      </p:sp>
      <p:pic>
        <p:nvPicPr>
          <p:cNvPr id="26628" name="Picture 6" descr="98291GMok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112838"/>
            <a:ext cx="177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8363" y="3276600"/>
            <a:ext cx="1752600" cy="3698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ARCIN-2006-00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9342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819400" y="3276600"/>
            <a:ext cx="762000" cy="2590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600200" y="5410200"/>
            <a:ext cx="7620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3962400" y="4419600"/>
            <a:ext cx="762000" cy="14478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181600" y="4724400"/>
            <a:ext cx="7620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44613"/>
            <a:ext cx="36576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7848600" cy="1066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PCB3 induced gene mutations in the liver of male </a:t>
            </a:r>
            <a:r>
              <a:rPr lang="en-US" sz="320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BigBlue</a:t>
            </a:r>
            <a:r>
              <a:rPr lang="en-US" sz="32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rats</a:t>
            </a:r>
            <a:endParaRPr lang="en-US" sz="320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804" y="6400800"/>
            <a:ext cx="439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Lehmann et al (2007) Carcinogenesis 28:471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447800"/>
            <a:ext cx="7086600" cy="49377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Human diseases and PCBs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Receptor-driven mechanisms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AhR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RYR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Metabolic activation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Initiation of carcinogenicity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Genotoxic</a:t>
            </a:r>
            <a:r>
              <a:rPr lang="en-US" dirty="0" smtClean="0"/>
              <a:t> effects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What we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  <a:ln>
            <a:miter lim="800000"/>
            <a:headEnd/>
            <a:tailEnd/>
          </a:ln>
          <a:extLst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Genotoxicity</a:t>
            </a:r>
            <a: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profile of PCB3 and </a:t>
            </a:r>
            <a:r>
              <a:rPr lang="en-US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its </a:t>
            </a:r>
            <a: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metabolites in vitro </a:t>
            </a:r>
            <a:b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V79 cells, lowest effective concentration, </a:t>
            </a:r>
            <a:r>
              <a:rPr lang="en-US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uM</a:t>
            </a:r>
            <a:r>
              <a:rPr lang="en-US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73215" name="Group 1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0826897"/>
              </p:ext>
            </p:extLst>
          </p:nvPr>
        </p:nvGraphicFramePr>
        <p:xfrm>
          <a:off x="685800" y="2060575"/>
          <a:ext cx="8077200" cy="4657724"/>
        </p:xfrm>
        <a:graphic>
          <a:graphicData uri="http://schemas.openxmlformats.org/drawingml/2006/table">
            <a:tbl>
              <a:tblPr/>
              <a:tblGrid>
                <a:gridCol w="85725"/>
                <a:gridCol w="1693863"/>
                <a:gridCol w="1095375"/>
                <a:gridCol w="1095375"/>
                <a:gridCol w="1095375"/>
                <a:gridCol w="1231900"/>
                <a:gridCol w="1741487"/>
                <a:gridCol w="38100"/>
              </a:tblGrid>
              <a:tr h="174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8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Compound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mutat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(TG-R)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37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64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PCB3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8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2-OH-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64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3-OH-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8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4-OH-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64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3,4-Cat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8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libri" pitchFamily="34" charset="0"/>
                        </a:rPr>
                        <a:t>3,4-oQ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0.6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97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2,5-HQ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8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libri" pitchFamily="34" charset="0"/>
                        </a:rPr>
                        <a:t>2,5-pQ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64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81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190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248400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Zettner</a:t>
            </a:r>
            <a:r>
              <a:rPr lang="en-US" dirty="0" smtClean="0"/>
              <a:t> et al (2007) </a:t>
            </a:r>
            <a:r>
              <a:rPr lang="en-US" dirty="0" err="1" smtClean="0"/>
              <a:t>Tox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100: 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001000" cy="685800"/>
          </a:xfrm>
          <a:ln>
            <a:miter lim="800000"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Micronuclei in V79 </a:t>
            </a:r>
            <a:r>
              <a:rPr lang="en-US" sz="32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cells</a:t>
            </a:r>
            <a:endParaRPr lang="en-US" sz="4100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65138" y="914400"/>
          <a:ext cx="4868862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Photo Editor Photo" r:id="rId3" imgW="8371429" imgH="5315692" progId="">
                  <p:embed/>
                </p:oleObj>
              </mc:Choice>
              <mc:Fallback>
                <p:oleObj name="Photo Editor Photo" r:id="rId3" imgW="8371429" imgH="53156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914400"/>
                        <a:ext cx="4868862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038600" y="3733800"/>
          <a:ext cx="45958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Photo Editor Photo" r:id="rId5" imgW="7676190" imgH="4963218" progId="MSPhotoEd.3">
                  <p:embed/>
                </p:oleObj>
              </mc:Choice>
              <mc:Fallback>
                <p:oleObj name="Photo Editor Photo" r:id="rId5" imgW="7676190" imgH="49632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33800"/>
                        <a:ext cx="459581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7787459" flipH="1" flipV="1">
            <a:off x="5534025" y="4135438"/>
            <a:ext cx="77470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 flipV="1">
            <a:off x="5016500" y="2514600"/>
            <a:ext cx="77470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667000" y="2895600"/>
            <a:ext cx="68580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5791200" y="2209800"/>
            <a:ext cx="260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Piece of a chromosome</a:t>
            </a:r>
          </a:p>
          <a:p>
            <a:pPr eaLnBrk="1" hangingPunct="1"/>
            <a:r>
              <a:rPr lang="en-US" altLang="en-US"/>
              <a:t>(Chromosome break) </a:t>
            </a: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6019800" y="3200400"/>
            <a:ext cx="2300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Whole chromosome </a:t>
            </a:r>
          </a:p>
          <a:p>
            <a:pPr eaLnBrk="1" hangingPunct="1"/>
            <a:r>
              <a:rPr lang="en-US" altLang="en-US"/>
              <a:t>(chromosome loss)</a:t>
            </a:r>
          </a:p>
        </p:txBody>
      </p:sp>
    </p:spTree>
    <p:extLst>
      <p:ext uri="{BB962C8B-B14F-4D97-AF65-F5344CB8AC3E}">
        <p14:creationId xmlns:p14="http://schemas.microsoft.com/office/powerpoint/2010/main" val="7790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1143000"/>
          </a:xfrm>
          <a:ln>
            <a:miter lim="800000"/>
            <a:headEnd/>
            <a:tailEnd/>
          </a:ln>
          <a:extLst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Genotoxicity</a:t>
            </a:r>
            <a: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profile of PCB3 and  its metabolites in vitro </a:t>
            </a:r>
            <a:b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V79 cells, lowest effective concentration, </a:t>
            </a:r>
            <a:r>
              <a:rPr lang="en-US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uM</a:t>
            </a:r>
            <a:r>
              <a:rPr lang="en-US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88581" name="Group 1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7740675"/>
              </p:ext>
            </p:extLst>
          </p:nvPr>
        </p:nvGraphicFramePr>
        <p:xfrm>
          <a:off x="685800" y="1862138"/>
          <a:ext cx="8077200" cy="5218114"/>
        </p:xfrm>
        <a:graphic>
          <a:graphicData uri="http://schemas.openxmlformats.org/drawingml/2006/table">
            <a:tbl>
              <a:tblPr/>
              <a:tblGrid>
                <a:gridCol w="85725"/>
                <a:gridCol w="1514475"/>
                <a:gridCol w="1066800"/>
                <a:gridCol w="990600"/>
                <a:gridCol w="1066800"/>
                <a:gridCol w="1066800"/>
                <a:gridCol w="2247900"/>
                <a:gridCol w="38100"/>
              </a:tblGrid>
              <a:tr h="174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5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Compound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mutat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(TG-R)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Chrom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Breaks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(MN)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DNA strand breaks (COMETS)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(HL-60, Jurkat)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PCB3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2-OH-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3-OH-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4-OH-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3,4-Cat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libri" pitchFamily="34" charset="0"/>
                        </a:rPr>
                        <a:t>3,4-oQ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0.6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2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2,5-HQ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COMET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37C, not 6C,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MPx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dependent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0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libri" pitchFamily="34" charset="0"/>
                        </a:rPr>
                        <a:t>2,5-pQ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COMET  37C &amp; 6C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MPx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-independent</a:t>
                      </a: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0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6488668"/>
            <a:ext cx="3017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Xie et al (2010 </a:t>
            </a:r>
            <a:r>
              <a:rPr lang="en-US" dirty="0" err="1" smtClean="0"/>
              <a:t>Env</a:t>
            </a:r>
            <a:r>
              <a:rPr lang="en-US" dirty="0" smtClean="0"/>
              <a:t>. Int. 36:950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  <a:ln>
            <a:miter lim="800000"/>
            <a:headEnd/>
            <a:tailEnd/>
          </a:ln>
          <a:extLst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Genotoxicity</a:t>
            </a:r>
            <a: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profile of PCB3 and  its metabolites in vitro </a:t>
            </a:r>
            <a:br>
              <a:rPr lang="en-US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V79 cells, lowest effective concentration, </a:t>
            </a:r>
            <a:r>
              <a:rPr lang="en-US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uM</a:t>
            </a:r>
            <a:r>
              <a:rPr lang="en-US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88581" name="Group 1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76676"/>
              </p:ext>
            </p:extLst>
          </p:nvPr>
        </p:nvGraphicFramePr>
        <p:xfrm>
          <a:off x="533400" y="1862138"/>
          <a:ext cx="8077200" cy="5316535"/>
        </p:xfrm>
        <a:graphic>
          <a:graphicData uri="http://schemas.openxmlformats.org/drawingml/2006/table">
            <a:tbl>
              <a:tblPr/>
              <a:tblGrid>
                <a:gridCol w="85725"/>
                <a:gridCol w="1514475"/>
                <a:gridCol w="1066800"/>
                <a:gridCol w="990600"/>
                <a:gridCol w="1066800"/>
                <a:gridCol w="1066800"/>
                <a:gridCol w="2247900"/>
                <a:gridCol w="38100"/>
              </a:tblGrid>
              <a:tr h="17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Compound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mutat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(TG-R)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Chrom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 Breaks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(MN)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Chrom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Loss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(MN)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SCE or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Poly-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ploidy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DNA strand breaks (COMETS)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(HL-60,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Jurkat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PCB3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2-OH-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3-OH-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4-OH-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3,4-Cat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 (SCE)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libri" pitchFamily="34" charset="0"/>
                        </a:rPr>
                        <a:t>3,4-oQ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0.6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2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2,5-HQ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7.5 (PP)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COMET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37C, not 6C,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MPx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dependent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0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libri" pitchFamily="34" charset="0"/>
                        </a:rPr>
                        <a:t>2,5-pQ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 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COMET  37C &amp; 6C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MPx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-independent</a:t>
                      </a: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6488668"/>
            <a:ext cx="3261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Flor et al (2010) </a:t>
            </a:r>
            <a:r>
              <a:rPr lang="en-US" dirty="0" err="1" smtClean="0"/>
              <a:t>Env</a:t>
            </a:r>
            <a:r>
              <a:rPr lang="en-US" dirty="0" smtClean="0"/>
              <a:t>. Int. 100:962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001000" cy="1143000"/>
          </a:xfrm>
          <a:ln>
            <a:miter lim="800000"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What is the Mechanisms of Mutagenesis?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808538" y="6400800"/>
            <a:ext cx="17446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GSH conjugation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7162800" y="59436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4800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6800"/>
            <a:ext cx="50625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85800" y="330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 and Telomeres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6324600"/>
            <a:ext cx="1219200" cy="3698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 Iowa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2895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9"/>
          <p:cNvSpPr txBox="1">
            <a:spLocks noChangeArrowheads="1"/>
          </p:cNvSpPr>
          <p:nvPr/>
        </p:nvSpPr>
        <p:spPr bwMode="auto">
          <a:xfrm>
            <a:off x="5486400" y="1676400"/>
            <a:ext cx="26495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/>
              <a:t>human telomeres: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[TTAGGG]n</a:t>
            </a:r>
          </a:p>
        </p:txBody>
      </p:sp>
    </p:spTree>
    <p:extLst>
      <p:ext uri="{BB962C8B-B14F-4D97-AF65-F5344CB8AC3E}">
        <p14:creationId xmlns:p14="http://schemas.microsoft.com/office/powerpoint/2010/main" val="17022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84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1981200" y="37338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350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3505200" y="3963988"/>
            <a:ext cx="1588" cy="912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873625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Sticky ends </a:t>
            </a:r>
            <a:r>
              <a:rPr lang="en-US" altLang="en-US" sz="1400">
                <a:sym typeface="Wingdings" pitchFamily="2" charset="2"/>
              </a:rPr>
              <a:t> </a:t>
            </a:r>
            <a:r>
              <a:rPr lang="en-US" altLang="en-US" sz="1400"/>
              <a:t>Chromosomal fusion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5637213"/>
            <a:ext cx="381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24400" y="54530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Chromosome instability </a:t>
            </a:r>
            <a:r>
              <a:rPr lang="en-US" altLang="en-US" sz="1600">
                <a:sym typeface="Wingdings" pitchFamily="2" charset="2"/>
              </a:rPr>
              <a:t> Crisis</a:t>
            </a:r>
            <a:r>
              <a:rPr lang="en-US" altLang="en-US" sz="1600"/>
              <a:t>  </a:t>
            </a:r>
            <a:r>
              <a:rPr lang="en-US" altLang="en-US" sz="1600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600">
                <a:sym typeface="Wingdings" pitchFamily="2" charset="2"/>
              </a:rPr>
              <a:t> </a:t>
            </a:r>
            <a:r>
              <a:rPr lang="en-US" altLang="en-US" sz="1600"/>
              <a:t>Cancer</a:t>
            </a:r>
          </a:p>
        </p:txBody>
      </p:sp>
      <p:sp>
        <p:nvSpPr>
          <p:cNvPr id="52233" name="TextBox 12"/>
          <p:cNvSpPr txBox="1">
            <a:spLocks noChangeArrowheads="1"/>
          </p:cNvSpPr>
          <p:nvPr/>
        </p:nvSpPr>
        <p:spPr bwMode="auto">
          <a:xfrm>
            <a:off x="3124200" y="228600"/>
            <a:ext cx="3172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Aging and Cancer</a:t>
            </a:r>
          </a:p>
        </p:txBody>
      </p:sp>
    </p:spTree>
    <p:extLst>
      <p:ext uri="{BB962C8B-B14F-4D97-AF65-F5344CB8AC3E}">
        <p14:creationId xmlns:p14="http://schemas.microsoft.com/office/powerpoint/2010/main" val="27808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370013" y="228600"/>
            <a:ext cx="7313612" cy="911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Telomere length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HaCaT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graphicFrame>
        <p:nvGraphicFramePr>
          <p:cNvPr id="53251" name="Object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6120569"/>
              </p:ext>
            </p:extLst>
          </p:nvPr>
        </p:nvGraphicFramePr>
        <p:xfrm>
          <a:off x="457200" y="1512888"/>
          <a:ext cx="403860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Chart" r:id="rId3" imgW="5135842" imgH="2506980" progId="Excel.Chart.8">
                  <p:embed/>
                </p:oleObj>
              </mc:Choice>
              <mc:Fallback>
                <p:oleObj name="Chart" r:id="rId3" imgW="5135842" imgH="25069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12888"/>
                        <a:ext cx="4038600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5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23058557"/>
              </p:ext>
            </p:extLst>
          </p:nvPr>
        </p:nvGraphicFramePr>
        <p:xfrm>
          <a:off x="3303895" y="3886200"/>
          <a:ext cx="516224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Chart" r:id="rId5" imgW="6355194" imgH="3002375" progId="Excel.Chart.8">
                  <p:embed/>
                </p:oleObj>
              </mc:Choice>
              <mc:Fallback>
                <p:oleObj name="Chart" r:id="rId5" imgW="6355194" imgH="3002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895" y="3886200"/>
                        <a:ext cx="516224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1143000" y="36576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12 weeks exposure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997450" y="63246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6 weeks exposure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36576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4-OH-PCB3          </a:t>
            </a:r>
            <a:r>
              <a:rPr lang="en-US" altLang="en-US" sz="1600" dirty="0" smtClean="0"/>
              <a:t>         </a:t>
            </a:r>
            <a:r>
              <a:rPr lang="en-US" altLang="en-US" sz="1600" dirty="0"/>
              <a:t>PCB3</a:t>
            </a: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2438400" y="1338262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PCB3-pQ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Jacobus et al (2008) </a:t>
            </a:r>
          </a:p>
          <a:p>
            <a:r>
              <a:rPr lang="en-US" dirty="0" err="1" smtClean="0"/>
              <a:t>Env</a:t>
            </a:r>
            <a:r>
              <a:rPr lang="en-US" dirty="0" smtClean="0"/>
              <a:t> </a:t>
            </a:r>
            <a:r>
              <a:rPr lang="en-US" dirty="0" err="1" smtClean="0"/>
              <a:t>Tox</a:t>
            </a:r>
            <a:r>
              <a:rPr lang="en-US" dirty="0" smtClean="0"/>
              <a:t> Pharm 25:267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  <p:bldOleChart spid="2" grpId="1"/>
      <p:bldP spid="3" grpId="0"/>
      <p:bldP spid="3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0" y="842963"/>
            <a:ext cx="75903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5400000">
            <a:off x="3124200" y="762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3352800" y="838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410200" y="1295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248400" y="1447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1308100" y="381000"/>
            <a:ext cx="646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compounds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CAM, PCB 28, 52, 126,153 </a:t>
            </a:r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3446318" y="6386513"/>
            <a:ext cx="431338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Zhao et al., 2009. Environmental International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6324600"/>
            <a:ext cx="1219200" cy="3698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U Iowa</a:t>
            </a:r>
          </a:p>
        </p:txBody>
      </p:sp>
    </p:spTree>
    <p:extLst>
      <p:ext uri="{BB962C8B-B14F-4D97-AF65-F5344CB8AC3E}">
        <p14:creationId xmlns:p14="http://schemas.microsoft.com/office/powerpoint/2010/main" val="15095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64839040"/>
              </p:ext>
            </p:extLst>
          </p:nvPr>
        </p:nvGraphicFramePr>
        <p:xfrm>
          <a:off x="304800" y="6858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609600" y="381000"/>
            <a:ext cx="82750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tested 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PCBs shorten telomere length!</a:t>
            </a:r>
          </a:p>
          <a:p>
            <a:pPr eaLnBrk="1" hangingPunct="1"/>
            <a:endParaRPr lang="en-US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6553200" y="19812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itchFamily="34" charset="0"/>
              </a:rPr>
              <a:t>**</a:t>
            </a:r>
          </a:p>
        </p:txBody>
      </p:sp>
      <p:sp>
        <p:nvSpPr>
          <p:cNvPr id="55301" name="TextBox 61"/>
          <p:cNvSpPr txBox="1">
            <a:spLocks noChangeArrowheads="1"/>
          </p:cNvSpPr>
          <p:nvPr/>
        </p:nvSpPr>
        <p:spPr bwMode="auto">
          <a:xfrm>
            <a:off x="1295400" y="5788025"/>
            <a:ext cx="708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                      Error bars denote SD,  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P &lt; 0.05,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P &lt; 0.01, *** P &lt; 0.001</a:t>
            </a:r>
            <a:endParaRPr lang="en-US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6488113"/>
            <a:ext cx="990600" cy="36988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 Iowa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336268"/>
            <a:ext cx="455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Senthilkumar et al (2011) </a:t>
            </a:r>
            <a:r>
              <a:rPr lang="en-US" dirty="0" err="1" smtClean="0"/>
              <a:t>Toxicol</a:t>
            </a:r>
            <a:r>
              <a:rPr lang="en-US" dirty="0" smtClean="0"/>
              <a:t>. </a:t>
            </a:r>
            <a:r>
              <a:rPr lang="en-US" dirty="0" err="1" smtClean="0"/>
              <a:t>Lett</a:t>
            </a:r>
            <a:r>
              <a:rPr lang="en-US" dirty="0" smtClean="0"/>
              <a:t>. 204: 64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Adverse Health Effects of PCBs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447800"/>
            <a:ext cx="7696200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Chloracne</a:t>
            </a:r>
            <a:r>
              <a:rPr lang="en-US" dirty="0" smtClean="0"/>
              <a:t>, skin rashes </a:t>
            </a:r>
          </a:p>
          <a:p>
            <a:r>
              <a:rPr lang="en-US" dirty="0" smtClean="0"/>
              <a:t>Chocolate skin, eye discharges</a:t>
            </a:r>
          </a:p>
          <a:p>
            <a:r>
              <a:rPr lang="en-US" dirty="0" smtClean="0"/>
              <a:t>Liver enlargement and toxicity</a:t>
            </a:r>
          </a:p>
          <a:p>
            <a:r>
              <a:rPr lang="en-US" dirty="0" err="1" smtClean="0"/>
              <a:t>Immunotoxicity</a:t>
            </a:r>
            <a:endParaRPr lang="en-US" dirty="0" smtClean="0"/>
          </a:p>
          <a:p>
            <a:r>
              <a:rPr lang="en-US" dirty="0" smtClean="0"/>
              <a:t>Endocrine Disruption </a:t>
            </a:r>
          </a:p>
          <a:p>
            <a:r>
              <a:rPr lang="en-US" dirty="0" smtClean="0"/>
              <a:t>Neurotoxicity</a:t>
            </a:r>
          </a:p>
          <a:p>
            <a:r>
              <a:rPr lang="en-US" dirty="0" smtClean="0"/>
              <a:t>Reproductive Toxicity</a:t>
            </a:r>
          </a:p>
          <a:p>
            <a:r>
              <a:rPr lang="en-US" dirty="0" smtClean="0"/>
              <a:t>Developmental Toxicity</a:t>
            </a:r>
          </a:p>
          <a:p>
            <a:r>
              <a:rPr lang="en-US" dirty="0" smtClean="0"/>
              <a:t>Cancer </a:t>
            </a:r>
          </a:p>
          <a:p>
            <a:r>
              <a:rPr lang="en-US" dirty="0" smtClean="0"/>
              <a:t>Disturbance in energy homeostasis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1888422"/>
              </p:ext>
            </p:extLst>
          </p:nvPr>
        </p:nvGraphicFramePr>
        <p:xfrm>
          <a:off x="457200" y="7620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0" y="2286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tested PCB </a:t>
            </a:r>
            <a:r>
              <a:rPr lang="en-US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congeners/mixture reduced telomerase 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activity!</a:t>
            </a:r>
          </a:p>
        </p:txBody>
      </p:sp>
      <p:sp>
        <p:nvSpPr>
          <p:cNvPr id="56324" name="TextBox 2"/>
          <p:cNvSpPr txBox="1">
            <a:spLocks noChangeArrowheads="1"/>
          </p:cNvSpPr>
          <p:nvPr/>
        </p:nvSpPr>
        <p:spPr bwMode="auto">
          <a:xfrm>
            <a:off x="3962400" y="289560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latin typeface="Perpetua" pitchFamily="18" charset="0"/>
              </a:rPr>
              <a:t>*** *** ***</a:t>
            </a: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4495800" y="21336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latin typeface="Perpetua" pitchFamily="18" charset="0"/>
              </a:rPr>
              <a:t>**</a:t>
            </a:r>
          </a:p>
        </p:txBody>
      </p:sp>
      <p:sp>
        <p:nvSpPr>
          <p:cNvPr id="56326" name="TextBox 2"/>
          <p:cNvSpPr txBox="1">
            <a:spLocks noChangeArrowheads="1"/>
          </p:cNvSpPr>
          <p:nvPr/>
        </p:nvSpPr>
        <p:spPr bwMode="auto">
          <a:xfrm>
            <a:off x="4648200" y="19050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latin typeface="Perpetua" pitchFamily="18" charset="0"/>
              </a:rPr>
              <a:t>   **</a:t>
            </a:r>
          </a:p>
        </p:txBody>
      </p:sp>
      <p:sp>
        <p:nvSpPr>
          <p:cNvPr id="56327" name="TextBox 6"/>
          <p:cNvSpPr txBox="1">
            <a:spLocks noChangeArrowheads="1"/>
          </p:cNvSpPr>
          <p:nvPr/>
        </p:nvSpPr>
        <p:spPr bwMode="auto">
          <a:xfrm>
            <a:off x="6019800" y="22860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/>
              <a:t>*** ***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5715000" y="25146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/>
              <a:t>*** ***</a:t>
            </a:r>
          </a:p>
        </p:txBody>
      </p:sp>
      <p:sp>
        <p:nvSpPr>
          <p:cNvPr id="56329" name="TextBox 2"/>
          <p:cNvSpPr txBox="1">
            <a:spLocks noChangeArrowheads="1"/>
          </p:cNvSpPr>
          <p:nvPr/>
        </p:nvSpPr>
        <p:spPr bwMode="auto">
          <a:xfrm>
            <a:off x="7010400" y="2209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latin typeface="Perpetua" pitchFamily="18" charset="0"/>
              </a:rPr>
              <a:t>**</a:t>
            </a:r>
          </a:p>
          <a:p>
            <a:pPr eaLnBrk="1" hangingPunct="1"/>
            <a:r>
              <a:rPr lang="en-US" altLang="en-US" sz="800">
                <a:latin typeface="Perpetua" pitchFamily="18" charset="0"/>
              </a:rPr>
              <a:t>       ***</a:t>
            </a:r>
          </a:p>
        </p:txBody>
      </p:sp>
      <p:sp>
        <p:nvSpPr>
          <p:cNvPr id="56330" name="TextBox 9"/>
          <p:cNvSpPr txBox="1">
            <a:spLocks noChangeArrowheads="1"/>
          </p:cNvSpPr>
          <p:nvPr/>
        </p:nvSpPr>
        <p:spPr bwMode="auto">
          <a:xfrm>
            <a:off x="7924800" y="2209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/>
              <a:t>***</a:t>
            </a:r>
          </a:p>
          <a:p>
            <a:pPr eaLnBrk="1" hangingPunct="1"/>
            <a:r>
              <a:rPr lang="en-US" altLang="en-US" sz="800"/>
              <a:t>       ***</a:t>
            </a:r>
          </a:p>
        </p:txBody>
      </p:sp>
      <p:sp>
        <p:nvSpPr>
          <p:cNvPr id="56331" name="TextBox 10"/>
          <p:cNvSpPr txBox="1">
            <a:spLocks noChangeArrowheads="1"/>
          </p:cNvSpPr>
          <p:nvPr/>
        </p:nvSpPr>
        <p:spPr bwMode="auto">
          <a:xfrm>
            <a:off x="7620000" y="23622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/>
              <a:t>***</a:t>
            </a:r>
          </a:p>
        </p:txBody>
      </p:sp>
      <p:sp>
        <p:nvSpPr>
          <p:cNvPr id="56332" name="TextBox 2"/>
          <p:cNvSpPr txBox="1">
            <a:spLocks noChangeArrowheads="1"/>
          </p:cNvSpPr>
          <p:nvPr/>
        </p:nvSpPr>
        <p:spPr bwMode="auto">
          <a:xfrm>
            <a:off x="7848600" y="1905000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>
                <a:latin typeface="Perpetua" pitchFamily="18" charset="0"/>
              </a:rPr>
              <a:t>**</a:t>
            </a:r>
          </a:p>
        </p:txBody>
      </p:sp>
      <p:sp>
        <p:nvSpPr>
          <p:cNvPr id="56333" name="TextBox 61"/>
          <p:cNvSpPr txBox="1">
            <a:spLocks noChangeArrowheads="1"/>
          </p:cNvSpPr>
          <p:nvPr/>
        </p:nvSpPr>
        <p:spPr bwMode="auto">
          <a:xfrm>
            <a:off x="1600200" y="6096000"/>
            <a:ext cx="640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latin typeface="Perpetua" pitchFamily="18" charset="0"/>
              </a:rPr>
              <a:t>                      </a:t>
            </a:r>
            <a:r>
              <a:rPr lang="en-US" altLang="en-US" sz="1400" i="1" dirty="0">
                <a:latin typeface="Times New Roman" pitchFamily="18" charset="0"/>
                <a:cs typeface="Times New Roman" pitchFamily="18" charset="0"/>
              </a:rPr>
              <a:t>Error bars denote SD,  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1400" i="1" dirty="0">
                <a:latin typeface="Times New Roman" pitchFamily="18" charset="0"/>
                <a:cs typeface="Times New Roman" pitchFamily="18" charset="0"/>
              </a:rPr>
              <a:t>P &lt; 0.05, 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altLang="en-US" sz="1400" i="1" dirty="0">
                <a:latin typeface="Times New Roman" pitchFamily="18" charset="0"/>
                <a:cs typeface="Times New Roman" pitchFamily="18" charset="0"/>
              </a:rPr>
              <a:t>P &lt; 0.01, *** P &lt; 0.001</a:t>
            </a: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6488113"/>
            <a:ext cx="990600" cy="36988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 Iowa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6412468"/>
            <a:ext cx="455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Senthilkumar et al (2011) </a:t>
            </a:r>
            <a:r>
              <a:rPr lang="en-US" dirty="0" err="1" smtClean="0"/>
              <a:t>Toxicol</a:t>
            </a:r>
            <a:r>
              <a:rPr lang="en-US" dirty="0" smtClean="0"/>
              <a:t>. </a:t>
            </a:r>
            <a:r>
              <a:rPr lang="en-US" dirty="0" err="1" smtClean="0"/>
              <a:t>Lett</a:t>
            </a:r>
            <a:r>
              <a:rPr lang="en-US" dirty="0" smtClean="0"/>
              <a:t>. 204: 64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447800" y="152400"/>
          <a:ext cx="6165850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Acrobat Document" r:id="rId3" imgW="3672000" imgH="4752000" progId="AcroExch.Document.7">
                  <p:link updateAutomatic="1"/>
                </p:oleObj>
              </mc:Choice>
              <mc:Fallback>
                <p:oleObj name="Acrobat Document" r:id="rId3" imgW="3672000" imgH="475200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"/>
                        <a:ext cx="6165850" cy="641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2209800" y="914400"/>
            <a:ext cx="459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Pathway from Normal to Malignant Cell</a:t>
            </a: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Proposed Role of PCBs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111125" y="6400800"/>
            <a:ext cx="4689475" cy="3460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Ludewig et al.(2008), Env Tox Pharm 25, 241-246</a:t>
            </a:r>
          </a:p>
        </p:txBody>
      </p:sp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0070C0"/>
                </a:solidFill>
              </a:rPr>
              <a:t>PCBs, including airborne PCBs, are capable to function in all phases of carcinogenesis! </a:t>
            </a:r>
          </a:p>
        </p:txBody>
      </p:sp>
    </p:spTree>
    <p:extLst>
      <p:ext uri="{BB962C8B-B14F-4D97-AF65-F5344CB8AC3E}">
        <p14:creationId xmlns:p14="http://schemas.microsoft.com/office/powerpoint/2010/main" val="19064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PCB congeners are assigned to different groups according to chemical structure which determines biological effect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Receptor binding (</a:t>
            </a:r>
            <a:r>
              <a:rPr lang="en-US" dirty="0" err="1" smtClean="0"/>
              <a:t>AhR</a:t>
            </a:r>
            <a:r>
              <a:rPr lang="en-US" dirty="0" smtClean="0"/>
              <a:t>, CAR) with changes in gene regulation and cell physiology is common among higher chlorinated biphenyls (dioxin-like and NDL, respectively)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Lower chlorinated biphenyls maybe </a:t>
            </a:r>
            <a:r>
              <a:rPr lang="en-US" dirty="0" err="1" smtClean="0"/>
              <a:t>bioactivated</a:t>
            </a:r>
            <a:r>
              <a:rPr lang="en-US" dirty="0" smtClean="0"/>
              <a:t> to intermediates that interfere with protein function and produce damage DNA</a:t>
            </a:r>
          </a:p>
          <a:p>
            <a:pPr>
              <a:spcAft>
                <a:spcPts val="600"/>
              </a:spcAft>
            </a:pPr>
            <a:r>
              <a:rPr lang="en-US" dirty="0"/>
              <a:t>PCB congeners may act in an additive or synergistic way with each other and other compounds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Our knowledge about the basic mechanisms of toxicity is still limited</a:t>
            </a:r>
          </a:p>
          <a:p>
            <a:endParaRPr lang="en-US" dirty="0" smtClean="0"/>
          </a:p>
          <a:p>
            <a:r>
              <a:rPr lang="en-US" dirty="0" smtClean="0"/>
              <a:t>Our knowledge about mixture effects is miniscule  </a:t>
            </a:r>
          </a:p>
          <a:p>
            <a:endParaRPr lang="en-US" dirty="0"/>
          </a:p>
          <a:p>
            <a:r>
              <a:rPr lang="en-US" dirty="0" smtClean="0"/>
              <a:t>To understand risk we need more knowledge about kinetics and toxicity of individual PCB congeners and mixtures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032000" y="381000"/>
            <a:ext cx="520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kumimoji="1" lang="en-US" altLang="en-US" sz="3600" dirty="0">
                <a:solidFill>
                  <a:schemeClr val="accent1"/>
                </a:solidFill>
                <a:latin typeface="+mj-lt"/>
              </a:rPr>
              <a:t>Acknowledgements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533400" y="1295400"/>
            <a:ext cx="8458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PCB synthesis : 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Drs. </a:t>
            </a:r>
            <a:r>
              <a:rPr kumimoji="1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U. Bauer, HJ 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Lehmler and their teams</a:t>
            </a:r>
            <a:endParaRPr kumimoji="1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In vivo studies: Drs. P. </a:t>
            </a:r>
            <a:r>
              <a:rPr kumimoji="1" lang="en-US" alt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Espandiari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, L. </a:t>
            </a:r>
            <a:r>
              <a:rPr kumimoji="1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Lehmann, 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H. Esch   </a:t>
            </a:r>
            <a:endParaRPr kumimoji="1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en-US" sz="2400" dirty="0" err="1">
                <a:solidFill>
                  <a:srgbClr val="002060"/>
                </a:solidFill>
                <a:latin typeface="Times New Roman" pitchFamily="18" charset="0"/>
              </a:rPr>
              <a:t>Cytogenetics</a:t>
            </a:r>
            <a:r>
              <a:rPr kumimoji="1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: Susanne 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Flor, Dr W. Xie  </a:t>
            </a:r>
            <a:endParaRPr kumimoji="1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Telomere, Telomerase: </a:t>
            </a:r>
            <a:r>
              <a:rPr kumimoji="1" lang="en-US" alt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Drs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 Senthilkumar </a:t>
            </a:r>
            <a:r>
              <a:rPr kumimoji="1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P.K., 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J. Jacobus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  <a:sym typeface="Wingdings" panose="05000000000000000000" pitchFamily="2" charset="2"/>
              </a:rPr>
              <a:t>Metabolism, PON, chemoprevention and others 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 many more !!!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kumimoji="1" lang="en-US" altLang="en-U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Dr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. Larry Robertson, Director of the Iowa Superfund, co-organizer of the PCB workshops, 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researcher</a:t>
            </a:r>
            <a:r>
              <a:rPr kumimoji="1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kumimoji="1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57200" y="5486400"/>
            <a:ext cx="8153400" cy="904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u="sng" dirty="0">
                <a:solidFill>
                  <a:srgbClr val="002060"/>
                </a:solidFill>
                <a:latin typeface="Times New Roman" pitchFamily="18" charset="0"/>
              </a:rPr>
              <a:t>Granting Agencies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NIEHS P42 ES 07380 (UK) and ES 013661 (UI), DOD, EPA, </a:t>
            </a:r>
            <a:r>
              <a:rPr lang="en-US" altLang="en-US" sz="2200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  <a:endParaRPr lang="en-US" altLang="en-US" sz="2200" u="sng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U:\OEH Shared By All\TOXICOLOGY\2009 - 7-28 LWR+GL+HL lab\EPSN3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00050"/>
            <a:ext cx="1021080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31930"/>
            <a:ext cx="56973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Greetings from sunny Iowa!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209 PCBs are grouped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u="sng" dirty="0" smtClean="0">
                <a:solidFill>
                  <a:srgbClr val="FF0000"/>
                </a:solidFill>
              </a:rPr>
              <a:t>Number of chlorines</a:t>
            </a:r>
          </a:p>
          <a:p>
            <a:r>
              <a:rPr lang="en-US" dirty="0" smtClean="0"/>
              <a:t>Lower chlorinated (4 Cl or less)	</a:t>
            </a:r>
          </a:p>
          <a:p>
            <a:pPr lvl="1"/>
            <a:r>
              <a:rPr lang="en-US" dirty="0" smtClean="0"/>
              <a:t>PCB 3 (4-Cl biphenyl)</a:t>
            </a:r>
          </a:p>
          <a:p>
            <a:pPr lvl="1"/>
            <a:r>
              <a:rPr lang="en-US" dirty="0" smtClean="0"/>
              <a:t>PCB 52 (2,2’,5,5’-tetrachloro biphenyl)			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	‘episodic’, metabolized, reactive intermediates!</a:t>
            </a:r>
          </a:p>
          <a:p>
            <a:r>
              <a:rPr lang="en-US" dirty="0" smtClean="0"/>
              <a:t>Higher chlorinated (more than 4 Cl)</a:t>
            </a:r>
          </a:p>
          <a:p>
            <a:pPr lvl="1"/>
            <a:r>
              <a:rPr lang="en-US" dirty="0" smtClean="0"/>
              <a:t>PCB 95 (2,2’,3,5,5’,6-pentachloro biphenyl)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more persistent, receptor interaction!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900" u="sng" dirty="0" smtClean="0">
                <a:solidFill>
                  <a:srgbClr val="FF0000"/>
                </a:solidFill>
              </a:rPr>
              <a:t>Position of chlorines</a:t>
            </a:r>
          </a:p>
          <a:p>
            <a:r>
              <a:rPr lang="en-US" dirty="0"/>
              <a:t>Dioxin-like </a:t>
            </a:r>
            <a:r>
              <a:rPr lang="en-US" dirty="0" smtClean="0"/>
              <a:t>(0 </a:t>
            </a:r>
            <a:r>
              <a:rPr lang="en-US" dirty="0"/>
              <a:t>or 1- </a:t>
            </a:r>
            <a:r>
              <a:rPr lang="en-US" dirty="0" err="1"/>
              <a:t>ortho</a:t>
            </a:r>
            <a:r>
              <a:rPr lang="en-US" dirty="0"/>
              <a:t> Cl) </a:t>
            </a:r>
          </a:p>
          <a:p>
            <a:pPr lvl="1"/>
            <a:r>
              <a:rPr lang="en-US" dirty="0" smtClean="0"/>
              <a:t>PCB 126 </a:t>
            </a:r>
            <a:r>
              <a:rPr lang="en-US" dirty="0"/>
              <a:t>(3,3’,4.4’,5-pentachloro biphenyl</a:t>
            </a:r>
            <a:r>
              <a:rPr lang="en-US" dirty="0" smtClean="0"/>
              <a:t>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AhR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agonists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NDL (non-dioxin like; 2 or more </a:t>
            </a:r>
            <a:r>
              <a:rPr lang="en-US" dirty="0" err="1"/>
              <a:t>ortho</a:t>
            </a:r>
            <a:r>
              <a:rPr lang="en-US" dirty="0"/>
              <a:t> Cl)</a:t>
            </a:r>
          </a:p>
          <a:p>
            <a:pPr lvl="1"/>
            <a:r>
              <a:rPr lang="en-US" dirty="0" smtClean="0"/>
              <a:t>PCB 153 </a:t>
            </a:r>
            <a:r>
              <a:rPr lang="en-US" dirty="0"/>
              <a:t>(2,2’,4,4’,5,5’-hexachloro biphenyl)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CAR, ER,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RyR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others</a:t>
            </a:r>
          </a:p>
          <a:p>
            <a:pPr marL="274320" lvl="1" indent="0">
              <a:buNone/>
            </a:pPr>
            <a:endParaRPr lang="en-US" dirty="0"/>
          </a:p>
          <a:p>
            <a:pPr lvl="8"/>
            <a:r>
              <a:rPr lang="en-US" sz="2400" dirty="0" smtClean="0"/>
              <a:t>Each congener belongs to more than1 group</a:t>
            </a:r>
            <a:endParaRPr lang="en-US" sz="14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816099" cy="990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57800"/>
            <a:ext cx="1752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16737"/>
              </p:ext>
            </p:extLst>
          </p:nvPr>
        </p:nvGraphicFramePr>
        <p:xfrm>
          <a:off x="5167745" y="1600201"/>
          <a:ext cx="1690255" cy="4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CS ChemDraw Drawing" r:id="rId5" imgW="2469336" imgH="724217" progId="">
                  <p:embed/>
                </p:oleObj>
              </mc:Choice>
              <mc:Fallback>
                <p:oleObj name="CS ChemDraw Drawing" r:id="rId5" imgW="2469336" imgH="72421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745" y="1600201"/>
                        <a:ext cx="1690255" cy="495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27" y="2743198"/>
            <a:ext cx="1408873" cy="10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049446"/>
              </p:ext>
            </p:extLst>
          </p:nvPr>
        </p:nvGraphicFramePr>
        <p:xfrm>
          <a:off x="7315200" y="1447800"/>
          <a:ext cx="139898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CS ChemDraw Drawing" r:id="rId8" imgW="2173224" imgH="1493520" progId="">
                  <p:embed/>
                </p:oleObj>
              </mc:Choice>
              <mc:Fallback>
                <p:oleObj name="CS ChemDraw Drawing" r:id="rId8" imgW="2173224" imgH="14935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47800"/>
                        <a:ext cx="1398986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2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0636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533400" y="417512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Dioxin-like Compounds 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Aryl Hydrocarbon Receptor Activation</a:t>
            </a:r>
            <a:endParaRPr lang="en-US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76200" y="5172670"/>
            <a:ext cx="19030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TCDD </a:t>
            </a:r>
          </a:p>
          <a:p>
            <a:pPr eaLnBrk="1" hangingPunct="1"/>
            <a:r>
              <a:rPr lang="en-US" altLang="en-US" dirty="0"/>
              <a:t>Dioxin-like </a:t>
            </a:r>
            <a:r>
              <a:rPr lang="en-US" altLang="en-US" dirty="0" smtClean="0"/>
              <a:t>PCBs</a:t>
            </a:r>
          </a:p>
          <a:p>
            <a:pPr eaLnBrk="1" hangingPunct="1"/>
            <a:r>
              <a:rPr lang="en-US" altLang="en-US" dirty="0" smtClean="0"/>
              <a:t>Cigarette smoke</a:t>
            </a:r>
            <a:endParaRPr lang="en-US" altLang="en-US" dirty="0"/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7467600" y="1825823"/>
            <a:ext cx="15872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 smtClean="0"/>
              <a:t>Oxidative Stress</a:t>
            </a:r>
            <a:endParaRPr lang="en-US" altLang="en-US" sz="1400" b="1" dirty="0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743200" y="5712023"/>
            <a:ext cx="434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http://</a:t>
            </a:r>
            <a:r>
              <a:rPr lang="en-US" altLang="en-US" sz="1400" dirty="0" smtClean="0"/>
              <a:t>herkules.oulu.fi/isbn9514258649/html/x579.htm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1" y="1143000"/>
            <a:ext cx="2286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Metabolism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(endogenous/exogenous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n-US" sz="1400" b="1" dirty="0" smtClean="0">
                <a:latin typeface="Chicago" pitchFamily="34" charset="0"/>
              </a:rPr>
              <a:t>) </a:t>
            </a:r>
            <a:endParaRPr lang="en-US" sz="1400" b="1" dirty="0">
              <a:latin typeface="Chicag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828800"/>
            <a:ext cx="2548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Enzymes, </a:t>
            </a:r>
          </a:p>
          <a:p>
            <a:pPr algn="r"/>
            <a:r>
              <a:rPr lang="en-US" dirty="0" smtClean="0"/>
              <a:t>Regulatory  Proteins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Human Health Effects </a:t>
            </a:r>
            <a:r>
              <a:rPr lang="en-US" dirty="0" err="1" smtClean="0">
                <a:solidFill>
                  <a:srgbClr val="FF0000"/>
                </a:solidFill>
              </a:rPr>
              <a:t>immunotoxicity</a:t>
            </a:r>
            <a:r>
              <a:rPr lang="en-US" dirty="0">
                <a:solidFill>
                  <a:srgbClr val="FF0000"/>
                </a:solidFill>
              </a:rPr>
              <a:t>,  developmental and neurodevelopmental </a:t>
            </a:r>
            <a:r>
              <a:rPr lang="en-US" dirty="0" smtClean="0">
                <a:solidFill>
                  <a:srgbClr val="FF0000"/>
                </a:solidFill>
              </a:rPr>
              <a:t>toxicity, </a:t>
            </a:r>
            <a:r>
              <a:rPr lang="en-US" dirty="0">
                <a:solidFill>
                  <a:srgbClr val="FF0000"/>
                </a:solidFill>
              </a:rPr>
              <a:t>changes in thyroid and steroid hormones and in reproductive </a:t>
            </a:r>
            <a:r>
              <a:rPr lang="en-US" dirty="0" smtClean="0">
                <a:solidFill>
                  <a:srgbClr val="FF0000"/>
                </a:solidFill>
              </a:rPr>
              <a:t>function, cancer.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133600"/>
            <a:ext cx="2092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Changed cell behavior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Dioxin-like PCB congeners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50" y="1447800"/>
            <a:ext cx="6641299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87207"/>
              </p:ext>
            </p:extLst>
          </p:nvPr>
        </p:nvGraphicFramePr>
        <p:xfrm>
          <a:off x="7848600" y="1447800"/>
          <a:ext cx="10668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TEF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0.0001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0.1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icago" pitchFamily="34" charset="0"/>
                        </a:rPr>
                        <a:t>0.00003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icago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6477000"/>
            <a:ext cx="554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TEF: Toxic Equivalency Factors (WHO 2005).  TCDD =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NDL PCBs are developmental neurotoxins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194" y="3733800"/>
            <a:ext cx="389840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5562600"/>
            <a:ext cx="377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 95 changes dendritic </a:t>
            </a:r>
            <a:r>
              <a:rPr lang="en-US" dirty="0" err="1" smtClean="0"/>
              <a:t>arborization</a:t>
            </a:r>
            <a:endParaRPr lang="en-US" dirty="0" smtClean="0"/>
          </a:p>
          <a:p>
            <a:r>
              <a:rPr lang="en-US" dirty="0" err="1" smtClean="0"/>
              <a:t>Wayman</a:t>
            </a:r>
            <a:r>
              <a:rPr lang="en-US" dirty="0" smtClean="0"/>
              <a:t> et al (2014) EHP 120:997</a:t>
            </a:r>
            <a:endParaRPr lang="en-US" dirty="0"/>
          </a:p>
        </p:txBody>
      </p:sp>
      <p:pic>
        <p:nvPicPr>
          <p:cNvPr id="16388" name="Picture 4" descr="https://www.rpi.edu/dept/bcbp/molbiochem/MBWeb/mb1/part2/images/srchanne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4145"/>
            <a:ext cx="3697185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431851"/>
            <a:ext cx="7207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Potential mechanisms:  disruption of thyroid hormone homeostasis,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interference in calcium signaling 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RyR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),  others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26268"/>
            <a:ext cx="406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Ryanodine Receptor regulates Ca++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Many PCB congeners activate the </a:t>
            </a:r>
            <a:r>
              <a:rPr lang="en-US" dirty="0" err="1" smtClean="0">
                <a:solidFill>
                  <a:schemeClr val="accent1"/>
                </a:solidFill>
              </a:rPr>
              <a:t>RyR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08241"/>
            <a:ext cx="4800600" cy="45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172200"/>
            <a:ext cx="4819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Pessah et al (2006) </a:t>
            </a:r>
            <a:r>
              <a:rPr lang="en-US" dirty="0" err="1" smtClean="0"/>
              <a:t>Chem</a:t>
            </a:r>
            <a:r>
              <a:rPr lang="en-US" dirty="0" smtClean="0"/>
              <a:t> Res </a:t>
            </a:r>
            <a:r>
              <a:rPr lang="en-US" dirty="0" err="1" smtClean="0"/>
              <a:t>Toxicol</a:t>
            </a:r>
            <a:r>
              <a:rPr lang="en-US" dirty="0" smtClean="0"/>
              <a:t> 19:92</a:t>
            </a:r>
          </a:p>
          <a:p>
            <a:r>
              <a:rPr lang="en-US" dirty="0" smtClean="0"/>
              <a:t>Pessah et al. (2010) </a:t>
            </a:r>
            <a:r>
              <a:rPr lang="en-US" dirty="0" err="1" smtClean="0"/>
              <a:t>Pharmacol</a:t>
            </a:r>
            <a:r>
              <a:rPr lang="en-US" dirty="0" smtClean="0"/>
              <a:t> </a:t>
            </a:r>
            <a:r>
              <a:rPr lang="en-US" dirty="0" err="1" smtClean="0"/>
              <a:t>Therapeut</a:t>
            </a:r>
            <a:r>
              <a:rPr lang="en-US" dirty="0" smtClean="0"/>
              <a:t> 125:260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3886200"/>
            <a:ext cx="418111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6691"/>
            <a:ext cx="3086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Toxic and Neurotoxic Equivalency contributor PCBs in Chicago Air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6" y="1371600"/>
            <a:ext cx="8590244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5029200"/>
            <a:ext cx="391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 et al (2010) Atmos. Environ. 44:1550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5698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Congeners/compounds  with the same mechanism may act in an additive fashion!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1233</TotalTime>
  <Words>1224</Words>
  <Application>Microsoft Office PowerPoint</Application>
  <PresentationFormat>On-screen Show (4:3)</PresentationFormat>
  <Paragraphs>357</Paragraphs>
  <Slides>35</Slides>
  <Notes>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Origin</vt:lpstr>
      <vt:lpstr>???</vt:lpstr>
      <vt:lpstr>CS ChemDraw Drawing</vt:lpstr>
      <vt:lpstr>Photo Editor Photo</vt:lpstr>
      <vt:lpstr>Chart</vt:lpstr>
      <vt:lpstr>PCBs – Mechanisms of Toxicity</vt:lpstr>
      <vt:lpstr>Outline</vt:lpstr>
      <vt:lpstr>Adverse Health Effects of PCBs</vt:lpstr>
      <vt:lpstr>The 209 PCBs are grouped </vt:lpstr>
      <vt:lpstr>PowerPoint Presentation</vt:lpstr>
      <vt:lpstr>Dioxin-like PCB congeners</vt:lpstr>
      <vt:lpstr>Some NDL PCBs are developmental neurotoxins</vt:lpstr>
      <vt:lpstr>Many PCB congeners activate the RyR </vt:lpstr>
      <vt:lpstr>Toxic and Neurotoxic Equivalency contributor PCBs in Chicago Air</vt:lpstr>
      <vt:lpstr>PCBs are endocrine disruptors</vt:lpstr>
      <vt:lpstr>Estrogenic and anti-estrogenic PCBs </vt:lpstr>
      <vt:lpstr>Multistage Carcinogenesis</vt:lpstr>
      <vt:lpstr>PowerPoint Presentation</vt:lpstr>
      <vt:lpstr>PowerPoint Presentation</vt:lpstr>
      <vt:lpstr>PCB 3 produced preneoplastic foci in rat liver </vt:lpstr>
      <vt:lpstr>Several PCB congeners produced preneoplastic foci in the Solt-Farber initiation assay</vt:lpstr>
      <vt:lpstr>Of all tested PCB3 metabolites the  o-quinone was the most potent initiator</vt:lpstr>
      <vt:lpstr>Do PCBs induce gene mutation in vivo? Assay used BigBlue® Rat</vt:lpstr>
      <vt:lpstr>PowerPoint Presentation</vt:lpstr>
      <vt:lpstr>Genotoxicity profile of PCB3 and its metabolites in vitro  V79 cells, lowest effective concentration, uM </vt:lpstr>
      <vt:lpstr>Micronuclei in V79 cells</vt:lpstr>
      <vt:lpstr>Genotoxicity profile of PCB3 and  its metabolites in vitro  V79 cells, lowest effective concentration, uM </vt:lpstr>
      <vt:lpstr>Genotoxicity profile of PCB3 and  its metabolites in vitro  V79 cells, lowest effective concentration, uM </vt:lpstr>
      <vt:lpstr>What is the Mechanisms of Mutagenesis?</vt:lpstr>
      <vt:lpstr>PowerPoint Presentation</vt:lpstr>
      <vt:lpstr>PowerPoint Presentation</vt:lpstr>
      <vt:lpstr>Telomere length in HaCaT </vt:lpstr>
      <vt:lpstr>PowerPoint Presentation</vt:lpstr>
      <vt:lpstr>PowerPoint Presentation</vt:lpstr>
      <vt:lpstr>PowerPoint Presentation</vt:lpstr>
      <vt:lpstr>PowerPoint Presentation</vt:lpstr>
      <vt:lpstr>Take home message</vt:lpstr>
      <vt:lpstr>Take home message, cont.</vt:lpstr>
      <vt:lpstr>PowerPoint Presentation</vt:lpstr>
      <vt:lpstr>PowerPoint Presentation</vt:lpstr>
    </vt:vector>
  </TitlesOfParts>
  <Company>College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</dc:creator>
  <cp:lastModifiedBy>GL</cp:lastModifiedBy>
  <cp:revision>77</cp:revision>
  <cp:lastPrinted>2014-04-23T01:03:26Z</cp:lastPrinted>
  <dcterms:created xsi:type="dcterms:W3CDTF">2014-04-21T17:44:59Z</dcterms:created>
  <dcterms:modified xsi:type="dcterms:W3CDTF">2014-04-23T23:42:49Z</dcterms:modified>
</cp:coreProperties>
</file>