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9"/>
  </p:sldMasterIdLst>
  <p:notesMasterIdLst>
    <p:notesMasterId r:id="rId21"/>
  </p:notesMasterIdLst>
  <p:sldIdLst>
    <p:sldId id="262" r:id="rId10"/>
    <p:sldId id="268" r:id="rId11"/>
    <p:sldId id="265" r:id="rId12"/>
    <p:sldId id="266" r:id="rId13"/>
    <p:sldId id="267" r:id="rId14"/>
    <p:sldId id="269" r:id="rId15"/>
    <p:sldId id="271" r:id="rId16"/>
    <p:sldId id="273" r:id="rId17"/>
    <p:sldId id="275" r:id="rId18"/>
    <p:sldId id="276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3" autoAdjust="0"/>
    <p:restoredTop sz="95110" autoAdjust="0"/>
  </p:normalViewPr>
  <p:slideViewPr>
    <p:cSldViewPr snapToGrid="0">
      <p:cViewPr varScale="1">
        <p:scale>
          <a:sx n="64" d="100"/>
          <a:sy n="64" d="100"/>
        </p:scale>
        <p:origin x="2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customXml" Target="../customXml/item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2A364-9507-413E-84F3-BF905C8F948F}" type="datetimeFigureOut">
              <a:rPr lang="en-US" smtClean="0"/>
              <a:t>1/8/2016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03D42-0567-4165-A681-80E4A517A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48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74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2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19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2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603D42-0567-4165-A681-80E4A517A9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05"/>
          <a:stretch/>
        </p:blipFill>
        <p:spPr>
          <a:xfrm>
            <a:off x="0" y="-9104"/>
            <a:ext cx="9144000" cy="3810637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5" y="3658002"/>
            <a:ext cx="9144003" cy="945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61726"/>
            <a:ext cx="9143999" cy="2306132"/>
          </a:xfrm>
          <a:prstGeom prst="rect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00" y="3406151"/>
            <a:ext cx="8593195" cy="105430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8750" y="5150008"/>
            <a:ext cx="2057808" cy="1411755"/>
          </a:xfrm>
        </p:spPr>
        <p:txBody>
          <a:bodyPr anchor="b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55" y="5963113"/>
            <a:ext cx="1678688" cy="516202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-2" y="3626770"/>
            <a:ext cx="9144001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-2" y="4561726"/>
            <a:ext cx="9144001" cy="1103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6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247" r="94895" b="-247"/>
          <a:stretch/>
        </p:blipFill>
        <p:spPr>
          <a:xfrm>
            <a:off x="-9575" y="0"/>
            <a:ext cx="49891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36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hoto Heav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8397" y="0"/>
            <a:ext cx="460944" cy="134591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289" y="0"/>
            <a:ext cx="8575711" cy="1382465"/>
          </a:xfrm>
          <a:noFill/>
        </p:spPr>
        <p:txBody>
          <a:bodyPr anchor="ctr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0"/>
            <a:ext cx="7886700" cy="45386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60944" y="0"/>
            <a:ext cx="41097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345915"/>
            <a:ext cx="9144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41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5" t="128" r="7265" b="642"/>
          <a:stretch/>
        </p:blipFill>
        <p:spPr>
          <a:xfrm>
            <a:off x="76931" y="26378"/>
            <a:ext cx="2154117" cy="680524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847" y="34290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847" y="31245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3165191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06" y="312454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5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2" t="4106" r="-6" b="39763"/>
          <a:stretch/>
        </p:blipFill>
        <p:spPr>
          <a:xfrm>
            <a:off x="47025" y="-9060"/>
            <a:ext cx="2186221" cy="68667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8656" y="43252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656" y="1049584"/>
            <a:ext cx="5824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718656" y="4113774"/>
            <a:ext cx="642534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560" y="3902321"/>
            <a:ext cx="1375293" cy="42290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5169" y="17586"/>
            <a:ext cx="2198077" cy="681818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04139-DE6F-49F8-9A0E-88D0F3E14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46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65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Brown.Catherine@epa.gov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Catherine Brown</a:t>
            </a:r>
          </a:p>
          <a:p>
            <a:r>
              <a:rPr lang="en-US" sz="2000" dirty="0" smtClean="0"/>
              <a:t>EPA Region 9</a:t>
            </a:r>
          </a:p>
          <a:p>
            <a:r>
              <a:rPr lang="en-US" sz="2000" dirty="0" smtClean="0"/>
              <a:t>Superfund Program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500" dirty="0" smtClean="0"/>
              <a:t>Introduction to Phoenix-Goodyear Airport Superfund Site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339043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Current Phoenix-Goodyear Airport Superfund Site Beneficial Reuses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1"/>
            <a:ext cx="7886700" cy="364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Irrigation Plots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175" y="2002421"/>
            <a:ext cx="5849076" cy="4386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For More Information, Contact: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Catherine Brown</a:t>
            </a:r>
          </a:p>
          <a:p>
            <a:pPr marL="0" indent="0">
              <a:buNone/>
            </a:pPr>
            <a:r>
              <a:rPr lang="en-US" dirty="0" smtClean="0"/>
              <a:t>Remedial Project Manager, EPA Region 9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Brown.Catherine@epa.gov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(415) 947-4137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21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Geography and Climate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Sonoran Desert with arid subtropical desert climate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Seven to ten inches of rainfall annually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Average summer temperature of around 105F with extremes in excess of 120F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Average winter temperature of 72F</a:t>
            </a:r>
          </a:p>
          <a:p>
            <a:r>
              <a:rPr lang="en-US" dirty="0" smtClean="0"/>
              <a:t>Groundwater is the main source of drinking water</a:t>
            </a:r>
          </a:p>
          <a:p>
            <a:r>
              <a:rPr lang="en-US" dirty="0" smtClean="0"/>
              <a:t>Historically open desert and agriculture</a:t>
            </a:r>
          </a:p>
          <a:p>
            <a:r>
              <a:rPr lang="en-US" dirty="0" smtClean="0"/>
              <a:t>Growing population; 2,747 in 1980 and 73,832 in 2014.</a:t>
            </a:r>
          </a:p>
          <a:p>
            <a:r>
              <a:rPr lang="en-US" dirty="0" smtClean="0"/>
              <a:t>In excess of 100,000 residents projected for 2020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145" y="5123735"/>
            <a:ext cx="2945709" cy="15888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Phoenix-Goodyear Airport </a:t>
            </a:r>
            <a:br>
              <a:rPr lang="en-US" sz="3300" dirty="0" smtClean="0"/>
            </a:br>
            <a:r>
              <a:rPr lang="en-US" sz="3300" dirty="0" smtClean="0"/>
              <a:t>Superfund Site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contamination discovered in 1981 in City of Goodyear municipal supply wells</a:t>
            </a:r>
          </a:p>
          <a:p>
            <a:r>
              <a:rPr lang="en-US" dirty="0" smtClean="0"/>
              <a:t>Listed on the NPL in 1983</a:t>
            </a:r>
          </a:p>
          <a:p>
            <a:r>
              <a:rPr lang="en-US" dirty="0" smtClean="0"/>
              <a:t>Some cleanup of soil contamination</a:t>
            </a:r>
          </a:p>
          <a:p>
            <a:r>
              <a:rPr lang="en-US" dirty="0" smtClean="0"/>
              <a:t>Primarily groundwater contaminated by chlorinated solvents </a:t>
            </a:r>
          </a:p>
          <a:p>
            <a:r>
              <a:rPr lang="en-US" dirty="0" smtClean="0"/>
              <a:t>Remedy is groundwater pump &amp; treat</a:t>
            </a:r>
          </a:p>
          <a:p>
            <a:r>
              <a:rPr lang="en-US" dirty="0" smtClean="0"/>
              <a:t>Treated water at first injected back into groundwater system to provide plume containment.</a:t>
            </a:r>
          </a:p>
          <a:p>
            <a:r>
              <a:rPr lang="en-US" dirty="0" smtClean="0"/>
              <a:t>ROD allows for ‘beneficial reuse’ of treated water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1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ROD-specified Potential Beneficial Reuses of Treated </a:t>
            </a:r>
            <a:r>
              <a:rPr lang="en-US" sz="3300" dirty="0"/>
              <a:t>G</a:t>
            </a:r>
            <a:r>
              <a:rPr lang="en-US" sz="3300" dirty="0" smtClean="0"/>
              <a:t>roundwater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Agricultural – irrigation for crop production</a:t>
            </a:r>
          </a:p>
          <a:p>
            <a:r>
              <a:rPr lang="en-US" dirty="0" smtClean="0"/>
              <a:t>Industrial</a:t>
            </a:r>
          </a:p>
          <a:p>
            <a:r>
              <a:rPr lang="en-US" dirty="0" smtClean="0"/>
              <a:t>Municipal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Drinking water supply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Certain types of water rights</a:t>
            </a:r>
          </a:p>
          <a:p>
            <a:r>
              <a:rPr lang="en-US" dirty="0" smtClean="0"/>
              <a:t>Recreational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Creating lakes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Irrigating public parks or golf courses</a:t>
            </a:r>
          </a:p>
          <a:p>
            <a:r>
              <a:rPr lang="en-US" dirty="0" smtClean="0"/>
              <a:t>Injection for aquifer restoration</a:t>
            </a:r>
          </a:p>
          <a:p>
            <a:r>
              <a:rPr lang="en-US" dirty="0" smtClean="0"/>
              <a:t>Surface Discharge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Agua Fria River or Gila River discharge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Diversion downstream for municipal uses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/>
              <a:t>Current Phoenix-Goodyear Airport Superfund Site Beneficial Reuses</a:t>
            </a:r>
            <a:endParaRPr lang="en-US" sz="33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Goodyear Recreation Complex Irrigation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81.5 million gallons per year for an annual savings of $200,000</a:t>
            </a:r>
          </a:p>
          <a:p>
            <a:r>
              <a:rPr lang="en-US" dirty="0" smtClean="0"/>
              <a:t>Goodyear Community Park Irrigation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21 million gallons used in 2013 for a savings of $75,000</a:t>
            </a:r>
          </a:p>
          <a:p>
            <a:r>
              <a:rPr lang="en-US" dirty="0" smtClean="0"/>
              <a:t>Saint Thomas Aquinas Grade School Heat Exchanger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197 million gallons used in the exchanger in 2013 and then injected back into the groundwater system for a double benefit</a:t>
            </a:r>
          </a:p>
          <a:p>
            <a:r>
              <a:rPr lang="en-US" dirty="0" smtClean="0"/>
              <a:t>Palm Valley Golf Course Irrigation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140 million gallons used in 2013 for a savings of $250,000</a:t>
            </a:r>
          </a:p>
          <a:p>
            <a:r>
              <a:rPr lang="en-US" dirty="0" smtClean="0"/>
              <a:t>Agricultural Plots Irrigation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52 million gallons used in 2013 for a savings between $94K and $250K </a:t>
            </a:r>
          </a:p>
          <a:p>
            <a:r>
              <a:rPr lang="en-US" dirty="0" smtClean="0"/>
              <a:t>Injection for plume control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967 million gallons injected in 2014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Current Phoenix-Goodyear Airport Superfund Site Beneficial Reuses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1"/>
            <a:ext cx="7886700" cy="364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Goodyear Recreation Complex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43" y="2002421"/>
            <a:ext cx="6938458" cy="4386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Current Phoenix-Goodyear Airport Superfund Site Beneficial Reuses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1"/>
            <a:ext cx="7886700" cy="364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Goodyear Community Park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533" y="2002421"/>
            <a:ext cx="5849076" cy="4386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8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Current Phoenix-Goodyear Airport Superfund Site Beneficial Reuses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1"/>
            <a:ext cx="7886700" cy="364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Saint Thomas Aquinas Grade School Heat Exchanger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85" y="2002421"/>
            <a:ext cx="5849076" cy="4386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/>
              <a:t>Current Phoenix-Goodyear Airport Superfund Site Beneficial Reuses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38301"/>
            <a:ext cx="7886700" cy="3641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Palm Valley Golf Course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86" y="2002421"/>
            <a:ext cx="5849076" cy="438680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04139-DE6F-49F8-9A0E-88D0F3E14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58CD11F-72ED-4C44-B687-5D0C8DE4722D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B7D7E06A-50B3-405A-AEE6-307DDA1F2127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46164F75-2D2A-4963-A80F-B48BA381D60C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9467ADC-2626-40C1-B052-DA32620E0727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CAE33AF4-99DE-4685-99A8-0E88C116BA0D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AF8313D3-BB37-4441-8C6B-0EFE093D13A5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A8395496-885B-4A08-BCE4-D87A2F01268B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6E6464F5-5D0F-4F98-8586-D85ACB13F69B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2080</TotalTime>
  <Words>392</Words>
  <Application>Microsoft Office PowerPoint</Application>
  <PresentationFormat>On-screen Show (4:3)</PresentationFormat>
  <Paragraphs>78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Introduction to Phoenix-Goodyear Airport Superfund Site</vt:lpstr>
      <vt:lpstr>Geography and Climate</vt:lpstr>
      <vt:lpstr>Phoenix-Goodyear Airport  Superfund Site</vt:lpstr>
      <vt:lpstr>ROD-specified Potential Beneficial Reuses of Treated Groundwater</vt:lpstr>
      <vt:lpstr>Current Phoenix-Goodyear Airport Superfund Site Beneficial Reuses</vt:lpstr>
      <vt:lpstr>Current Phoenix-Goodyear Airport Superfund Site Beneficial Reuses</vt:lpstr>
      <vt:lpstr>Current Phoenix-Goodyear Airport Superfund Site Beneficial Reuses</vt:lpstr>
      <vt:lpstr>Current Phoenix-Goodyear Airport Superfund Site Beneficial Reuses</vt:lpstr>
      <vt:lpstr>Current Phoenix-Goodyear Airport Superfund Site Beneficial Reuses</vt:lpstr>
      <vt:lpstr>Current Phoenix-Goodyear Airport Superfund Site Beneficial Reuses</vt:lpstr>
      <vt:lpstr>For More Information, Contact: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Frost</dc:creator>
  <cp:lastModifiedBy>Josie Evans</cp:lastModifiedBy>
  <cp:revision>75</cp:revision>
  <cp:lastPrinted>2016-01-04T10:33:36Z</cp:lastPrinted>
  <dcterms:created xsi:type="dcterms:W3CDTF">2015-02-24T04:40:37Z</dcterms:created>
  <dcterms:modified xsi:type="dcterms:W3CDTF">2016-01-08T19:27:28Z</dcterms:modified>
</cp:coreProperties>
</file>