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72" r:id="rId2"/>
  </p:sldMasterIdLst>
  <p:notesMasterIdLst>
    <p:notesMasterId r:id="rId11"/>
  </p:notesMasterIdLst>
  <p:sldIdLst>
    <p:sldId id="268" r:id="rId3"/>
    <p:sldId id="263" r:id="rId4"/>
    <p:sldId id="259" r:id="rId5"/>
    <p:sldId id="262" r:id="rId6"/>
    <p:sldId id="264" r:id="rId7"/>
    <p:sldId id="266" r:id="rId8"/>
    <p:sldId id="265" r:id="rId9"/>
    <p:sldId id="267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53" autoAdjust="0"/>
    <p:restoredTop sz="95405" autoAdjust="0"/>
  </p:normalViewPr>
  <p:slideViewPr>
    <p:cSldViewPr snapToGrid="0">
      <p:cViewPr varScale="1">
        <p:scale>
          <a:sx n="62" d="100"/>
          <a:sy n="62" d="100"/>
        </p:scale>
        <p:origin x="34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101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2A364-9507-413E-84F3-BF905C8F948F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03D42-0567-4165-A681-80E4A517A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486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03D42-0567-4165-A681-80E4A517A97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582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03D42-0567-4165-A681-80E4A517A9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92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03D42-0567-4165-A681-80E4A517A9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620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03D42-0567-4165-A681-80E4A517A9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69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03D42-0567-4165-A681-80E4A517A9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66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05"/>
          <a:stretch/>
        </p:blipFill>
        <p:spPr>
          <a:xfrm>
            <a:off x="0" y="-9104"/>
            <a:ext cx="9144000" cy="381063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5" y="3658002"/>
            <a:ext cx="9144003" cy="945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4561726"/>
            <a:ext cx="9143999" cy="2306132"/>
          </a:xfrm>
          <a:prstGeom prst="rect">
            <a:avLst/>
          </a:prstGeom>
          <a:solidFill>
            <a:schemeClr val="accent2"/>
          </a:solidFill>
          <a:ln w="31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5400" y="3406151"/>
            <a:ext cx="8593195" cy="1054307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750" y="5150008"/>
            <a:ext cx="2057808" cy="1411755"/>
          </a:xfrm>
        </p:spPr>
        <p:txBody>
          <a:bodyPr anchor="b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55" y="5963113"/>
            <a:ext cx="1678688" cy="516202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-2" y="3626770"/>
            <a:ext cx="914400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-2" y="4561726"/>
            <a:ext cx="9144001" cy="1103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05"/>
          <a:stretch/>
        </p:blipFill>
        <p:spPr>
          <a:xfrm>
            <a:off x="0" y="-9104"/>
            <a:ext cx="9144000" cy="381063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5" y="3658002"/>
            <a:ext cx="9144003" cy="945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4561726"/>
            <a:ext cx="9143999" cy="2306132"/>
          </a:xfrm>
          <a:prstGeom prst="rect">
            <a:avLst/>
          </a:prstGeom>
          <a:solidFill>
            <a:schemeClr val="accent2"/>
          </a:solidFill>
          <a:ln w="31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55" y="5963113"/>
            <a:ext cx="1678688" cy="516202"/>
          </a:xfrm>
          <a:prstGeom prst="rect">
            <a:avLst/>
          </a:prstGeom>
        </p:spPr>
      </p:pic>
      <p:cxnSp>
        <p:nvCxnSpPr>
          <p:cNvPr id="18" name="Straight Connector 17"/>
          <p:cNvCxnSpPr/>
          <p:nvPr userDrawn="1"/>
        </p:nvCxnSpPr>
        <p:spPr>
          <a:xfrm>
            <a:off x="-2" y="3626770"/>
            <a:ext cx="914400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-2" y="4561726"/>
            <a:ext cx="9144001" cy="1103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11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2" t="4106" r="-6" b="39763"/>
          <a:stretch/>
        </p:blipFill>
        <p:spPr>
          <a:xfrm>
            <a:off x="47025" y="-9060"/>
            <a:ext cx="2186221" cy="686679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18656" y="432522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8656" y="1049584"/>
            <a:ext cx="5824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718656" y="4113774"/>
            <a:ext cx="64253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560" y="3902321"/>
            <a:ext cx="1375293" cy="42290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5169" y="17586"/>
            <a:ext cx="2198077" cy="681818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102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" t="247" r="94895" b="-247"/>
          <a:stretch/>
        </p:blipFill>
        <p:spPr>
          <a:xfrm>
            <a:off x="-9575" y="0"/>
            <a:ext cx="498915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397" y="0"/>
            <a:ext cx="460944" cy="134591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289" y="0"/>
            <a:ext cx="8575711" cy="1382465"/>
          </a:xfrm>
          <a:noFill/>
        </p:spPr>
        <p:txBody>
          <a:bodyPr anchor="ctr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38300"/>
            <a:ext cx="7886700" cy="4538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60944" y="0"/>
            <a:ext cx="41097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1345915"/>
            <a:ext cx="9144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" t="247" r="94895" b="-247"/>
          <a:stretch/>
        </p:blipFill>
        <p:spPr>
          <a:xfrm>
            <a:off x="-9575" y="0"/>
            <a:ext cx="498915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28397" y="0"/>
            <a:ext cx="460944" cy="134591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460944" y="0"/>
            <a:ext cx="41097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0" y="1345915"/>
            <a:ext cx="9144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6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hoto Heav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397" y="0"/>
            <a:ext cx="460944" cy="134591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289" y="0"/>
            <a:ext cx="8575711" cy="1382465"/>
          </a:xfrm>
          <a:noFill/>
        </p:spPr>
        <p:txBody>
          <a:bodyPr anchor="ctr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38300"/>
            <a:ext cx="7886700" cy="4538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60944" y="0"/>
            <a:ext cx="41097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1345915"/>
            <a:ext cx="9144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28397" y="0"/>
            <a:ext cx="460944" cy="134591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460944" y="0"/>
            <a:ext cx="41097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0" y="1345915"/>
            <a:ext cx="9144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04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5" t="128" r="7265" b="642"/>
          <a:stretch/>
        </p:blipFill>
        <p:spPr>
          <a:xfrm>
            <a:off x="76931" y="26378"/>
            <a:ext cx="2154117" cy="680524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3847" y="34290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3847" y="312454"/>
            <a:ext cx="5824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718656" y="3165191"/>
            <a:ext cx="64253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06" y="312454"/>
            <a:ext cx="1375293" cy="4229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169" y="17586"/>
            <a:ext cx="2198077" cy="681818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5" t="128" r="7265" b="642"/>
          <a:stretch/>
        </p:blipFill>
        <p:spPr>
          <a:xfrm>
            <a:off x="76931" y="26378"/>
            <a:ext cx="2154117" cy="6805245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2718656" y="3165191"/>
            <a:ext cx="64253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06" y="312454"/>
            <a:ext cx="1375293" cy="42290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35169" y="17586"/>
            <a:ext cx="2198077" cy="681818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68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2" t="4106" r="-6" b="39763"/>
          <a:stretch/>
        </p:blipFill>
        <p:spPr>
          <a:xfrm>
            <a:off x="47025" y="-9060"/>
            <a:ext cx="2186221" cy="686679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18656" y="432522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8656" y="1049584"/>
            <a:ext cx="5824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718656" y="4113774"/>
            <a:ext cx="64253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560" y="3902321"/>
            <a:ext cx="1375293" cy="4229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169" y="17586"/>
            <a:ext cx="2198077" cy="681818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2" t="4106" r="-6" b="39763"/>
          <a:stretch/>
        </p:blipFill>
        <p:spPr>
          <a:xfrm>
            <a:off x="47025" y="-9060"/>
            <a:ext cx="2186221" cy="6866792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2718656" y="4113774"/>
            <a:ext cx="64253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560" y="3902321"/>
            <a:ext cx="1375293" cy="42290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35169" y="17586"/>
            <a:ext cx="2198077" cy="681818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41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05"/>
          <a:stretch/>
        </p:blipFill>
        <p:spPr>
          <a:xfrm>
            <a:off x="0" y="-9104"/>
            <a:ext cx="9144000" cy="381063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5" y="3658002"/>
            <a:ext cx="9144003" cy="945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4561726"/>
            <a:ext cx="9143999" cy="2306132"/>
          </a:xfrm>
          <a:prstGeom prst="rect">
            <a:avLst/>
          </a:prstGeom>
          <a:solidFill>
            <a:schemeClr val="accent2"/>
          </a:solidFill>
          <a:ln w="31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5400" y="3406151"/>
            <a:ext cx="8593195" cy="1054307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750" y="5150008"/>
            <a:ext cx="2057808" cy="1411755"/>
          </a:xfrm>
        </p:spPr>
        <p:txBody>
          <a:bodyPr anchor="b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55" y="5963113"/>
            <a:ext cx="1678688" cy="516202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-2" y="3626770"/>
            <a:ext cx="914400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-2" y="4561726"/>
            <a:ext cx="9144001" cy="1103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7054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" t="247" r="94895" b="-247"/>
          <a:stretch/>
        </p:blipFill>
        <p:spPr>
          <a:xfrm>
            <a:off x="-9575" y="0"/>
            <a:ext cx="498915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8397" y="0"/>
            <a:ext cx="460944" cy="134591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289" y="0"/>
            <a:ext cx="8575711" cy="1382465"/>
          </a:xfrm>
          <a:noFill/>
        </p:spPr>
        <p:txBody>
          <a:bodyPr anchor="ctr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38300"/>
            <a:ext cx="7886700" cy="45386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460944" y="0"/>
            <a:ext cx="41097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0" y="1345915"/>
            <a:ext cx="9144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223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hoto Heav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8397" y="0"/>
            <a:ext cx="460944" cy="134591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289" y="0"/>
            <a:ext cx="8575711" cy="1382465"/>
          </a:xfrm>
          <a:noFill/>
        </p:spPr>
        <p:txBody>
          <a:bodyPr anchor="ctr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38300"/>
            <a:ext cx="7886700" cy="45386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460944" y="0"/>
            <a:ext cx="41097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0" y="1345915"/>
            <a:ext cx="9144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555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5" t="128" r="7265" b="642"/>
          <a:stretch/>
        </p:blipFill>
        <p:spPr>
          <a:xfrm>
            <a:off x="76931" y="26378"/>
            <a:ext cx="2154117" cy="680524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3847" y="34290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3847" y="312454"/>
            <a:ext cx="5824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718656" y="3165191"/>
            <a:ext cx="64253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06" y="312454"/>
            <a:ext cx="1375293" cy="42290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5169" y="17586"/>
            <a:ext cx="2198077" cy="681818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2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04139-DE6F-49F8-9A0E-88D0F3E14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3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04139-DE6F-49F8-9A0E-88D0F3E142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66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dyearaz.gov/government/public-works" TargetMode="External"/><Relationship Id="rId2" Type="http://schemas.openxmlformats.org/officeDocument/2006/relationships/hyperlink" Target="mailto:Mark.Holmes@goodyearaz.gov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 smtClean="0"/>
              <a:t>Mark Holmes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City of Goodyear Water Resources Manager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dirty="0" smtClean="0"/>
              <a:t>Partnering for Success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2129394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 smtClean="0"/>
              <a:t>Keys to Success</a:t>
            </a:r>
            <a:endParaRPr lang="en-US" sz="33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City of Goodyear believes and encourages collaboration and partnership opportunities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Partnership required participation by 1) the Arizona Department of Water Resources (ADWR); 2) </a:t>
            </a:r>
            <a:r>
              <a:rPr lang="en-US" dirty="0"/>
              <a:t>t</a:t>
            </a:r>
            <a:r>
              <a:rPr lang="en-US" dirty="0" smtClean="0"/>
              <a:t>he Arizona Department of Environmental Quality (ADEQ); 3) the US EPA; 4) the Principle Responsible Parties (PRP); and 4) the City.</a:t>
            </a:r>
          </a:p>
          <a:p>
            <a:r>
              <a:rPr lang="en-US" dirty="0" smtClean="0"/>
              <a:t>ADWR &amp; the City – developed groundwater exemption</a:t>
            </a:r>
          </a:p>
          <a:p>
            <a:r>
              <a:rPr lang="en-US" dirty="0" smtClean="0"/>
              <a:t>ADEQ and the PRP – developed discharge and use permits</a:t>
            </a:r>
          </a:p>
          <a:p>
            <a:r>
              <a:rPr lang="en-US" dirty="0" smtClean="0"/>
              <a:t>City and PRP – developed access agreements</a:t>
            </a:r>
          </a:p>
          <a:p>
            <a:r>
              <a:rPr lang="en-US" dirty="0" smtClean="0"/>
              <a:t>EPA and PRP – developed remedy and plans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 smtClean="0"/>
              <a:t>Keys to Success</a:t>
            </a:r>
            <a:endParaRPr lang="en-US" sz="33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Access and Reuse Agreement – Phoenix Goodyear Airport North Superfund Site (PGA-N)</a:t>
            </a:r>
          </a:p>
          <a:p>
            <a:pPr lvl="1"/>
            <a:r>
              <a:rPr lang="en-US" dirty="0" smtClean="0"/>
              <a:t>Makes all City property available for remediation</a:t>
            </a:r>
          </a:p>
          <a:p>
            <a:pPr marL="1257300" lvl="2" indent="-342900">
              <a:buFont typeface="+mj-lt"/>
              <a:buAutoNum type="alphaLcParenR"/>
            </a:pPr>
            <a:r>
              <a:rPr lang="en-US" dirty="0" smtClean="0"/>
              <a:t>Increases efficiency </a:t>
            </a:r>
            <a:r>
              <a:rPr lang="en-US" dirty="0"/>
              <a:t>for </a:t>
            </a:r>
            <a:r>
              <a:rPr lang="en-US" dirty="0" smtClean="0"/>
              <a:t>both the City and remediation activities</a:t>
            </a:r>
          </a:p>
          <a:p>
            <a:pPr marL="1257300" lvl="2" indent="-342900">
              <a:buFont typeface="+mj-lt"/>
              <a:buAutoNum type="alphaLcParenR"/>
            </a:pPr>
            <a:r>
              <a:rPr lang="en-US" dirty="0" smtClean="0"/>
              <a:t>Decreases permit times</a:t>
            </a:r>
          </a:p>
          <a:p>
            <a:pPr marL="1257300" lvl="2" indent="-342900">
              <a:buFont typeface="+mj-lt"/>
              <a:buAutoNum type="alphaLcParenR"/>
            </a:pPr>
            <a:r>
              <a:rPr lang="en-US" dirty="0" smtClean="0"/>
              <a:t>Construction standardization</a:t>
            </a:r>
          </a:p>
          <a:p>
            <a:pPr lvl="1"/>
            <a:r>
              <a:rPr lang="en-US" dirty="0" smtClean="0"/>
              <a:t>PGA-N agrees to deliver up to 100,000 gallons per day of remediated groundwater or up to 200,000 gallons per day in peak to the City free of charge</a:t>
            </a:r>
          </a:p>
          <a:p>
            <a:pPr lvl="1"/>
            <a:r>
              <a:rPr lang="en-US" dirty="0" smtClean="0"/>
              <a:t>The City will use this remediated groundwater at its largest Community Park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0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 smtClean="0"/>
              <a:t>Keys to Success</a:t>
            </a:r>
            <a:endParaRPr lang="en-US" sz="33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City of Goodyear believes in collaborative partnerships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Access and Reuse Agreement – Phoenix Goodyear Airport South Superfund Site (PGA-S)</a:t>
            </a:r>
          </a:p>
          <a:p>
            <a:pPr lvl="1"/>
            <a:r>
              <a:rPr lang="en-US" dirty="0" smtClean="0"/>
              <a:t>Makes all City property available for remediation</a:t>
            </a:r>
          </a:p>
          <a:p>
            <a:pPr marL="1257300" lvl="2" indent="-342900">
              <a:buFont typeface="+mj-lt"/>
              <a:buAutoNum type="alphaLcParenR"/>
            </a:pPr>
            <a:r>
              <a:rPr lang="en-US" dirty="0" smtClean="0"/>
              <a:t>Increases efficiency </a:t>
            </a:r>
            <a:r>
              <a:rPr lang="en-US" dirty="0"/>
              <a:t>for </a:t>
            </a:r>
            <a:r>
              <a:rPr lang="en-US" dirty="0" smtClean="0"/>
              <a:t>both the City and remediation activities</a:t>
            </a:r>
          </a:p>
          <a:p>
            <a:pPr marL="1257300" lvl="2" indent="-342900">
              <a:buFont typeface="+mj-lt"/>
              <a:buAutoNum type="alphaLcParenR"/>
            </a:pPr>
            <a:r>
              <a:rPr lang="en-US" dirty="0" smtClean="0"/>
              <a:t>Construction standardization</a:t>
            </a:r>
          </a:p>
          <a:p>
            <a:pPr lvl="1"/>
            <a:r>
              <a:rPr lang="en-US" dirty="0" smtClean="0"/>
              <a:t>PGA-S agrees to deliver up to 720,000 gallons per day of remediated groundwater to the City</a:t>
            </a:r>
          </a:p>
          <a:p>
            <a:pPr lvl="1"/>
            <a:r>
              <a:rPr lang="en-US" dirty="0" smtClean="0"/>
              <a:t>If remediated water is provided to the City </a:t>
            </a:r>
          </a:p>
          <a:p>
            <a:pPr marL="1257300" lvl="2" indent="-342900">
              <a:buFont typeface="+mj-lt"/>
              <a:buAutoNum type="alphaLcParenR"/>
            </a:pPr>
            <a:r>
              <a:rPr lang="en-US" dirty="0"/>
              <a:t>A</a:t>
            </a:r>
            <a:r>
              <a:rPr lang="en-US" dirty="0" smtClean="0"/>
              <a:t>ll permit fees are </a:t>
            </a:r>
            <a:r>
              <a:rPr lang="en-US" dirty="0"/>
              <a:t>waived - $tens of thousands of </a:t>
            </a:r>
            <a:r>
              <a:rPr lang="en-US" dirty="0" smtClean="0"/>
              <a:t>dollars </a:t>
            </a:r>
          </a:p>
          <a:p>
            <a:pPr lvl="1"/>
            <a:r>
              <a:rPr lang="en-US" dirty="0" smtClean="0"/>
              <a:t>The City will use a major portion of this remediated groundwater at the City Cactus League Spring Training Ball Park Complex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4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 smtClean="0"/>
              <a:t>Goodyear Community Park</a:t>
            </a:r>
            <a:endParaRPr lang="en-US" sz="33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56" y="1472557"/>
            <a:ext cx="3010122" cy="22575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987" y="1472557"/>
            <a:ext cx="3010122" cy="22575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56" y="4262811"/>
            <a:ext cx="2986448" cy="22398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661" y="4222990"/>
            <a:ext cx="2986448" cy="22398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203" y="2747725"/>
            <a:ext cx="2440043" cy="28125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1754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 smtClean="0"/>
              <a:t>Goodyear Ball Park Complex</a:t>
            </a:r>
            <a:endParaRPr lang="en-US" sz="3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38" y="1508853"/>
            <a:ext cx="3535716" cy="20951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941" y="1505895"/>
            <a:ext cx="3147134" cy="20980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39" y="4431351"/>
            <a:ext cx="3535716" cy="19975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942" y="4071544"/>
            <a:ext cx="3147134" cy="23573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555" y="3071324"/>
            <a:ext cx="2585751" cy="19980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1573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/>
              <a:t>Benefits to the City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Community Park – water commodity savings of $75,000 per year</a:t>
            </a:r>
          </a:p>
          <a:p>
            <a:r>
              <a:rPr lang="en-US" dirty="0"/>
              <a:t>Spring Training Ball Park Complex – water commodity savings of $250,000 per year</a:t>
            </a:r>
          </a:p>
          <a:p>
            <a:r>
              <a:rPr lang="en-US" dirty="0"/>
              <a:t>Groundwater exemption </a:t>
            </a:r>
            <a:r>
              <a:rPr lang="en-US" dirty="0" smtClean="0"/>
              <a:t>savings for both projects </a:t>
            </a:r>
            <a:r>
              <a:rPr lang="en-US" dirty="0"/>
              <a:t>- $75,000 per year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0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 smtClean="0"/>
              <a:t>For More Information, Contact:</a:t>
            </a:r>
            <a:endParaRPr lang="en-US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Mark Holmes</a:t>
            </a:r>
          </a:p>
          <a:p>
            <a:pPr marL="0" indent="0">
              <a:buNone/>
            </a:pPr>
            <a:r>
              <a:rPr lang="en-US" sz="2200" dirty="0" smtClean="0"/>
              <a:t>City of Goodyear Water Resources Manager</a:t>
            </a:r>
          </a:p>
          <a:p>
            <a:pPr marL="0" indent="0">
              <a:buNone/>
            </a:pPr>
            <a:r>
              <a:rPr lang="en-US" sz="2200" dirty="0" smtClean="0">
                <a:hlinkClick r:id="rId2"/>
              </a:rPr>
              <a:t>Mark.Holmes@goodyearaz.gov</a:t>
            </a:r>
            <a:endParaRPr lang="en-US" sz="2200" dirty="0" smtClean="0"/>
          </a:p>
          <a:p>
            <a:pPr marL="0" indent="0">
              <a:buNone/>
            </a:pPr>
            <a:r>
              <a:rPr lang="en-US" sz="2200" dirty="0" smtClean="0"/>
              <a:t>(623) 932-3010</a:t>
            </a:r>
            <a:br>
              <a:rPr lang="en-US" sz="2200" dirty="0" smtClean="0"/>
            </a:br>
            <a:endParaRPr lang="en-US" sz="2200" dirty="0" smtClean="0"/>
          </a:p>
          <a:p>
            <a:pPr marL="0" indent="0">
              <a:buNone/>
            </a:pPr>
            <a:r>
              <a:rPr lang="en-US" sz="2200" dirty="0" smtClean="0">
                <a:hlinkClick r:id="rId3"/>
              </a:rPr>
              <a:t>http://www.goodyearaz.gov/government/public-works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9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aterAvailJan2016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b">
        <a:normAutofit/>
      </a:bodyPr>
      <a:lstStyle>
        <a:defPPr algn="l"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aterAvailJan2016Theme" id="{C441C2B3-3363-41A2-BAF2-FF5B2F370993}" vid="{BDAAAFAA-5F45-4846-A8BE-697537FF3322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b">
        <a:normAutofit/>
      </a:bodyPr>
      <a:lstStyle>
        <a:defPPr algn="l"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WaterAvailJan2016Theme</Template>
  <TotalTime>5132</TotalTime>
  <Words>356</Words>
  <Application>Microsoft Office PowerPoint</Application>
  <PresentationFormat>On-screen Show (4:3)</PresentationFormat>
  <Paragraphs>52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WaterAvailJan2016Theme</vt:lpstr>
      <vt:lpstr>Office Theme</vt:lpstr>
      <vt:lpstr>Partnering for Success</vt:lpstr>
      <vt:lpstr>Keys to Success</vt:lpstr>
      <vt:lpstr>Keys to Success</vt:lpstr>
      <vt:lpstr>Keys to Success</vt:lpstr>
      <vt:lpstr>Goodyear Community Park</vt:lpstr>
      <vt:lpstr>Goodyear Ball Park Complex</vt:lpstr>
      <vt:lpstr>Benefits to the City</vt:lpstr>
      <vt:lpstr>For More Information, Contact: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Frost</dc:creator>
  <cp:lastModifiedBy>Josie Evans</cp:lastModifiedBy>
  <cp:revision>57</cp:revision>
  <dcterms:created xsi:type="dcterms:W3CDTF">2015-02-24T04:40:37Z</dcterms:created>
  <dcterms:modified xsi:type="dcterms:W3CDTF">2016-01-11T14:41:24Z</dcterms:modified>
</cp:coreProperties>
</file>