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60" r:id="rId4"/>
    <p:sldId id="259" r:id="rId5"/>
    <p:sldId id="264" r:id="rId6"/>
    <p:sldId id="297" r:id="rId7"/>
    <p:sldId id="266" r:id="rId8"/>
    <p:sldId id="265" r:id="rId9"/>
    <p:sldId id="257" r:id="rId10"/>
    <p:sldId id="262" r:id="rId11"/>
    <p:sldId id="267" r:id="rId12"/>
    <p:sldId id="268" r:id="rId13"/>
    <p:sldId id="271" r:id="rId14"/>
    <p:sldId id="278" r:id="rId15"/>
    <p:sldId id="292" r:id="rId16"/>
    <p:sldId id="286" r:id="rId17"/>
    <p:sldId id="293" r:id="rId18"/>
    <p:sldId id="294" r:id="rId19"/>
    <p:sldId id="295" r:id="rId20"/>
    <p:sldId id="298" r:id="rId21"/>
    <p:sldId id="258" r:id="rId22"/>
    <p:sldId id="283" r:id="rId23"/>
  </p:sldIdLst>
  <p:sldSz cx="9144000" cy="6858000" type="screen4x3"/>
  <p:notesSz cx="6934200" cy="9232900"/>
  <p:embeddedFontLst>
    <p:embeddedFont>
      <p:font typeface="Cambria Math" panose="0204050305040603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0">
          <p15:clr>
            <a:srgbClr val="A4A3A4"/>
          </p15:clr>
        </p15:guide>
        <p15:guide id="2" orient="horz" pos="763">
          <p15:clr>
            <a:srgbClr val="A4A3A4"/>
          </p15:clr>
        </p15:guide>
        <p15:guide id="3" orient="horz" pos="2396">
          <p15:clr>
            <a:srgbClr val="A4A3A4"/>
          </p15:clr>
        </p15:guide>
        <p15:guide id="4" orient="horz" pos="3949">
          <p15:clr>
            <a:srgbClr val="A4A3A4"/>
          </p15:clr>
        </p15:guide>
        <p15:guide id="5" pos="2880">
          <p15:clr>
            <a:srgbClr val="A4A3A4"/>
          </p15:clr>
        </p15:guide>
        <p15:guide id="6" pos="291">
          <p15:clr>
            <a:srgbClr val="A4A3A4"/>
          </p15:clr>
        </p15:guide>
        <p15:guide id="7" pos="57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19"/>
    <a:srgbClr val="25437F"/>
    <a:srgbClr val="646E2D"/>
    <a:srgbClr val="EC4234"/>
    <a:srgbClr val="335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404" y="-84"/>
      </p:cViewPr>
      <p:guideLst>
        <p:guide orient="horz" pos="720"/>
        <p:guide orient="horz" pos="763"/>
        <p:guide orient="horz" pos="2396"/>
        <p:guide orient="horz" pos="3949"/>
        <p:guide pos="2880"/>
        <p:guide pos="291"/>
        <p:guide pos="57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866" y="-10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B185C-9E38-4243-BD3E-D20035C038CB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B1610-1AAC-4820-A6F0-4858A99EA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0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502" cy="4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>
            <a:lvl1pPr defTabSz="924097">
              <a:defRPr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313" y="0"/>
            <a:ext cx="3005695" cy="4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>
            <a:lvl1pPr algn="r" defTabSz="924097">
              <a:defRPr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897" y="4385229"/>
            <a:ext cx="5546406" cy="415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462"/>
            <a:ext cx="3004502" cy="4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8" rIns="92377" bIns="46188" numCol="1" anchor="b" anchorCtr="0" compatLnSpc="1">
            <a:prstTxWarp prst="textNoShape">
              <a:avLst/>
            </a:prstTxWarp>
          </a:bodyPr>
          <a:lstStyle>
            <a:lvl1pPr defTabSz="924097">
              <a:defRPr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313" y="8769462"/>
            <a:ext cx="3005695" cy="4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7" tIns="46188" rIns="92377" bIns="46188" numCol="1" anchor="b" anchorCtr="0" compatLnSpc="1">
            <a:prstTxWarp prst="textNoShape">
              <a:avLst/>
            </a:prstTxWarp>
          </a:bodyPr>
          <a:lstStyle>
            <a:lvl1pPr algn="r" defTabSz="924097">
              <a:defRPr/>
            </a:lvl1pPr>
          </a:lstStyle>
          <a:p>
            <a:fld id="{11F3511A-94D9-45D2-92D6-E7779EAD9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3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BDC35-EA0E-421D-A53B-1C0CE03AB7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17" y="228600"/>
            <a:ext cx="5486400" cy="50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352800" y="3429000"/>
            <a:ext cx="5672138" cy="1165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800600"/>
            <a:ext cx="6672263" cy="92886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729468"/>
            <a:ext cx="9144000" cy="586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pa_logo_horiz_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5824225"/>
            <a:ext cx="2852796" cy="39693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743200" y="5822639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ppl-Laudatio Regular" pitchFamily="34" charset="0"/>
              </a:rPr>
              <a:t>Risk e-Learning Webinar</a:t>
            </a:r>
            <a:endParaRPr lang="en-US" sz="20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8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88375" cy="5029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6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2C62DA-C53F-4FCF-A665-A7F8BBE5C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0"/>
            <a:ext cx="8588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588375" cy="51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40119"/>
            <a:ext cx="9144000" cy="517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3400" y="641631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Risk e-Learning Webinar: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Porewater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Concentrations and Bioavailability</a:t>
            </a:r>
            <a:endParaRPr lang="en-US" sz="18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432887"/>
            <a:ext cx="533400" cy="350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3E460-37B7-46DA-BE0B-6E64A2DB80A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04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9pPr>
    </p:titleStyle>
    <p:bodyStyle>
      <a:lvl1pPr marL="457200" indent="-4572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68375" indent="-3968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3112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541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5259" y="1295400"/>
            <a:ext cx="6735868" cy="3284537"/>
          </a:xfrm>
        </p:spPr>
        <p:txBody>
          <a:bodyPr/>
          <a:lstStyle/>
          <a:p>
            <a:pPr algn="r" eaLnBrk="0" hangingPunct="0">
              <a:spcBef>
                <a:spcPts val="500"/>
              </a:spcBef>
              <a:spcAft>
                <a:spcPts val="500"/>
              </a:spcAft>
              <a:tabLst>
                <a:tab pos="80645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Passive sampling for the measurement of freely dissolved contaminants in water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Practical Guidance</a:t>
            </a:r>
            <a:endParaRPr 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953000"/>
            <a:ext cx="5836418" cy="762000"/>
          </a:xfrm>
        </p:spPr>
        <p:txBody>
          <a:bodyPr/>
          <a:lstStyle/>
          <a:p>
            <a:pPr algn="r"/>
            <a:r>
              <a:rPr lang="en-US" sz="2400" b="1" dirty="0" smtClean="0"/>
              <a:t>Upal Ghosh</a:t>
            </a:r>
          </a:p>
          <a:p>
            <a:pPr algn="r"/>
            <a:r>
              <a:rPr lang="en-US" sz="2400" dirty="0" smtClean="0"/>
              <a:t>University of Maryland Baltimore County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dvTTfeacd5a1"/>
              </a:rPr>
              <a:t>EX SITU VS. IN-SITU CONSIDERATIONS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90193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u="sng" dirty="0" smtClean="0"/>
              <a:t>Ability to estimate C</a:t>
            </a:r>
            <a:r>
              <a:rPr lang="en-US" sz="2200" u="sng" baseline="-25000" dirty="0" smtClean="0"/>
              <a:t>FREE</a:t>
            </a:r>
            <a:r>
              <a:rPr lang="en-US" sz="2200" dirty="0" smtClean="0"/>
              <a:t>: </a:t>
            </a:r>
          </a:p>
          <a:p>
            <a:pPr lvl="1"/>
            <a:r>
              <a:rPr lang="en-US" sz="2200" dirty="0" smtClean="0"/>
              <a:t>Easier to achieve and confirm equilibrium in the laboratory</a:t>
            </a:r>
          </a:p>
          <a:p>
            <a:pPr marL="342900" indent="-342900">
              <a:buAutoNum type="arabicPeriod"/>
            </a:pPr>
            <a:r>
              <a:rPr lang="en-US" sz="2200" u="sng" dirty="0" smtClean="0"/>
              <a:t>Spatial scale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Sediments typically homogenized for lab measurements</a:t>
            </a:r>
          </a:p>
          <a:p>
            <a:pPr lvl="1"/>
            <a:r>
              <a:rPr lang="en-US" sz="2200" dirty="0" smtClean="0"/>
              <a:t>Fine-scale spatial heterogeneity can be measured in-situ</a:t>
            </a:r>
          </a:p>
          <a:p>
            <a:pPr marL="342900" indent="-342900">
              <a:buAutoNum type="arabicPeriod"/>
            </a:pPr>
            <a:r>
              <a:rPr lang="en-US" sz="2200" u="sng" dirty="0" smtClean="0"/>
              <a:t>Contaminant depletion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Mixing in lab measurements avoids localized depletion</a:t>
            </a:r>
          </a:p>
          <a:p>
            <a:pPr lvl="1"/>
            <a:r>
              <a:rPr lang="en-US" sz="2200" dirty="0" smtClean="0"/>
              <a:t>Localized depletion can confound in-situ measurement</a:t>
            </a:r>
          </a:p>
          <a:p>
            <a:pPr marL="342900" indent="-342900">
              <a:buAutoNum type="arabicPeriod"/>
            </a:pPr>
            <a:r>
              <a:rPr lang="en-US" sz="2200" u="sng" dirty="0" smtClean="0"/>
              <a:t>Statistical design:</a:t>
            </a:r>
          </a:p>
          <a:p>
            <a:pPr lvl="1"/>
            <a:r>
              <a:rPr lang="en-US" sz="2200" dirty="0" smtClean="0"/>
              <a:t>Multiple treatments and replication possible in lab</a:t>
            </a:r>
          </a:p>
          <a:p>
            <a:pPr lvl="1"/>
            <a:r>
              <a:rPr lang="en-US" sz="2200" dirty="0" smtClean="0"/>
              <a:t>More challenging logistically in the field and expensive</a:t>
            </a: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u="sng" dirty="0" smtClean="0"/>
              <a:t>Ease of implementation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Simpler under laboratory conditions compared to the field</a:t>
            </a:r>
          </a:p>
          <a:p>
            <a:pPr marL="342900" indent="-342900">
              <a:buAutoNum type="arabicPeriod"/>
            </a:pPr>
            <a:r>
              <a:rPr lang="en-US" sz="2200" u="sng" dirty="0" smtClean="0"/>
              <a:t>Ability to capture field conditions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Laboratory conditions are frequently standardized.</a:t>
            </a:r>
          </a:p>
          <a:p>
            <a:pPr lvl="1"/>
            <a:r>
              <a:rPr lang="en-US" sz="2200" dirty="0" smtClean="0"/>
              <a:t>In-situ is the best approach for capturing field conditions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32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dvTTfeacd5a1"/>
              </a:rPr>
              <a:t>PASSIVE SAMPLER PREPARATION AND PROCESSING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99" y="762000"/>
            <a:ext cx="83400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Polymers need to be cleaned before use in the field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Samplers need to be mounted in some form to allow water exposure while proving rigidity for deployment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Important to make sure polymer sheets do not fold up during deployment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Upon retrieval, surface deposits need to be removed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 accurate weight measurement of the polymer is taken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Polymers are extracted in appropriate solvent.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Surrogate standards added to extraction vial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Field blanks analyzed for exposure during transport and handling</a:t>
            </a:r>
          </a:p>
        </p:txBody>
      </p:sp>
    </p:spTree>
    <p:extLst>
      <p:ext uri="{BB962C8B-B14F-4D97-AF65-F5344CB8AC3E}">
        <p14:creationId xmlns:p14="http://schemas.microsoft.com/office/powerpoint/2010/main" val="42192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6200"/>
            <a:ext cx="3990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DETECTION LIMITS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762000"/>
            <a:ext cx="8458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dvOT7c68a7ae"/>
              </a:rPr>
              <a:t>PE and POM sheets </a:t>
            </a:r>
            <a:r>
              <a:rPr lang="en-US" sz="2000" dirty="0" smtClean="0">
                <a:latin typeface="AdvOT7c68a7ae"/>
              </a:rPr>
              <a:t>generally have </a:t>
            </a:r>
            <a:r>
              <a:rPr lang="en-US" sz="2000" dirty="0">
                <a:latin typeface="AdvOT7c68a7ae"/>
              </a:rPr>
              <a:t>lower detection limits than PDMS</a:t>
            </a:r>
            <a:r>
              <a:rPr lang="en-US" sz="2000" dirty="0">
                <a:latin typeface="AdvOT7c68a7ae+20"/>
              </a:rPr>
              <a:t>‐</a:t>
            </a:r>
            <a:r>
              <a:rPr lang="en-US" sz="2000" dirty="0">
                <a:latin typeface="AdvOT7c68a7ae"/>
              </a:rPr>
              <a:t>coated </a:t>
            </a:r>
            <a:r>
              <a:rPr lang="en-US" sz="2000" dirty="0" smtClean="0">
                <a:latin typeface="AdvOT7c68a7ae"/>
              </a:rPr>
              <a:t>SPME </a:t>
            </a:r>
            <a:r>
              <a:rPr lang="en-US" sz="2000" dirty="0" smtClean="0">
                <a:latin typeface="AdvOT7c68a7ae+fb"/>
              </a:rPr>
              <a:t>fi</a:t>
            </a:r>
            <a:r>
              <a:rPr lang="en-US" sz="2000" dirty="0" smtClean="0">
                <a:latin typeface="AdvOT7c68a7ae"/>
              </a:rPr>
              <a:t>bers </a:t>
            </a:r>
            <a:r>
              <a:rPr lang="en-US" sz="2000" dirty="0">
                <a:latin typeface="AdvOT7c68a7ae"/>
              </a:rPr>
              <a:t>due to their larger </a:t>
            </a:r>
            <a:r>
              <a:rPr lang="en-US" sz="2000" dirty="0" smtClean="0">
                <a:latin typeface="AdvOT7c68a7ae"/>
              </a:rPr>
              <a:t>mass and absorptive capacities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mass </a:t>
            </a:r>
            <a:r>
              <a:rPr lang="en-US" sz="2000" dirty="0"/>
              <a:t>of polymer needed depends on the detection limit </a:t>
            </a:r>
            <a:r>
              <a:rPr lang="en-US" sz="2000" dirty="0" smtClean="0"/>
              <a:t>of the </a:t>
            </a:r>
            <a:r>
              <a:rPr lang="en-US" sz="2000" dirty="0"/>
              <a:t>chosen analytical method (e.g., regular GC‐ECD </a:t>
            </a:r>
            <a:r>
              <a:rPr lang="en-US" sz="2000" dirty="0" smtClean="0"/>
              <a:t>or GC‐MS </a:t>
            </a:r>
            <a:r>
              <a:rPr lang="en-US" sz="2000" dirty="0"/>
              <a:t>vs HR‐GC/HR‐MS)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85457"/>
              </p:ext>
            </p:extLst>
          </p:nvPr>
        </p:nvGraphicFramePr>
        <p:xfrm>
          <a:off x="3124200" y="3429000"/>
          <a:ext cx="2971800" cy="265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818"/>
                <a:gridCol w="742950"/>
                <a:gridCol w="650081"/>
                <a:gridCol w="74295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POM MDL</a:t>
                      </a:r>
                      <a:endParaRPr lang="en-US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1g POM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PQL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0.2g POM PQL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ng/g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pg/L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pg</a:t>
                      </a:r>
                      <a:r>
                        <a:rPr lang="en-US" sz="1400" b="1" u="none" strike="noStrike" dirty="0">
                          <a:effectLst/>
                        </a:rPr>
                        <a:t>/L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PCB-3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0.542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0.05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0.37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PCB-18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0.14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0.70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PCB-53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0.29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PCB-44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0.23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PCB-101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0.62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PCB-153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PCB-180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0.16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0.81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82118" y="3106817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Example </a:t>
            </a:r>
            <a:r>
              <a:rPr lang="en-US" dirty="0" err="1" smtClean="0">
                <a:solidFill>
                  <a:srgbClr val="002060"/>
                </a:solidFill>
              </a:rPr>
              <a:t>C</a:t>
            </a:r>
            <a:r>
              <a:rPr lang="en-US" baseline="-25000" dirty="0" err="1" smtClean="0">
                <a:solidFill>
                  <a:srgbClr val="002060"/>
                </a:solidFill>
              </a:rPr>
              <a:t>free</a:t>
            </a:r>
            <a:r>
              <a:rPr lang="en-US" dirty="0" smtClean="0">
                <a:solidFill>
                  <a:srgbClr val="002060"/>
                </a:solidFill>
              </a:rPr>
              <a:t> detection limits for PCBs using POM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8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arenR"/>
            </a:pPr>
            <a:r>
              <a:rPr lang="en-US" sz="2200" dirty="0" smtClean="0"/>
              <a:t>Batch equilibrium measurements for low aqueous concentrations (PCBs, PAHs, dioxins)</a:t>
            </a: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US" sz="2200" dirty="0" smtClean="0"/>
              <a:t>In-situ probing to assess ambient contaminant concentrations or to assess changes with time or with treatment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249270"/>
            <a:ext cx="4443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</a:t>
            </a:r>
            <a:r>
              <a:rPr lang="en-US" sz="2200" b="1" dirty="0" smtClean="0"/>
              <a:t>ictures of typical applications:</a:t>
            </a:r>
            <a:endParaRPr lang="en-US" sz="2200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743200"/>
            <a:ext cx="1905000" cy="291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063" y="2743200"/>
            <a:ext cx="1815537" cy="29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57200" y="3124200"/>
            <a:ext cx="1371600" cy="2362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457200" y="4876800"/>
            <a:ext cx="1371600" cy="609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sediment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14400" y="2819400"/>
            <a:ext cx="4572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914400" y="29718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62000" y="3810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29" name="Flowchart: Punched Tape 28"/>
          <p:cNvSpPr/>
          <p:nvPr/>
        </p:nvSpPr>
        <p:spPr>
          <a:xfrm rot="19044056">
            <a:off x="718714" y="4622700"/>
            <a:ext cx="914400" cy="228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" y="863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EXAMPLES OF PASSIVE SAMPLING 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5646003"/>
            <a:ext cx="175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Laboratory batch equilibrium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981201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Stream water quality assessment </a:t>
            </a:r>
            <a:endParaRPr lang="en-US" sz="1600" dirty="0"/>
          </a:p>
        </p:txBody>
      </p:sp>
      <p:pic>
        <p:nvPicPr>
          <p:cNvPr id="8193" name="Picture 1" descr="F:\Pom-MDE-ri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743200"/>
            <a:ext cx="2133599" cy="289686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43400" y="5638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Field evaluation of treatment performance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18862" y="561413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Depth profiling  of </a:t>
            </a:r>
            <a:r>
              <a:rPr lang="en-US" sz="1600" dirty="0" err="1" smtClean="0"/>
              <a:t>porewater</a:t>
            </a:r>
            <a:r>
              <a:rPr lang="en-US" sz="1600" dirty="0" smtClean="0"/>
              <a:t> in sediment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4" y="1922194"/>
            <a:ext cx="4343400" cy="372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28" y="1947178"/>
            <a:ext cx="4454989" cy="3581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909" y="34905"/>
            <a:ext cx="8293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1. BIOUPTAKE PREDICTION IN WORMS USING 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SEDIMENT CONC. VS. C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FREE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539702"/>
            <a:ext cx="3696163" cy="426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96" y="5937665"/>
            <a:ext cx="1709695" cy="38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803" y="5553563"/>
            <a:ext cx="4019730" cy="452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079723"/>
            <a:ext cx="8181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 freshwater and marine sediments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Freely dissolved conc. measured by passive sampling and also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Lipid concentrations better predicted from freely dissolved </a:t>
            </a:r>
            <a:r>
              <a:rPr lang="en-US" dirty="0" err="1" smtClean="0"/>
              <a:t>porewater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4754" y="5982540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Werner et al. ES&amp;T 2010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462" y="467475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Predicted from sediment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109" y="467475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Predicted from </a:t>
            </a:r>
            <a:r>
              <a:rPr lang="en-US" dirty="0" err="1" smtClean="0">
                <a:solidFill>
                  <a:schemeClr val="accent2"/>
                </a:solidFill>
              </a:rPr>
              <a:t>porewater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75669" y="1600200"/>
            <a:ext cx="5410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Evaluate the effect of sediment amendment with AC on PCB uptake in fish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Test the ability of existing  PCB bioaccumulation models to predict changes observed in fish uptake upon AC amendment of sediment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Incorporate </a:t>
            </a:r>
            <a:r>
              <a:rPr lang="en-US" sz="2000" dirty="0">
                <a:latin typeface="+mn-lt"/>
              </a:rPr>
              <a:t>measured freely dissolved concentrations </a:t>
            </a:r>
            <a:r>
              <a:rPr lang="en-US" sz="2000" dirty="0" smtClean="0">
                <a:latin typeface="+mn-lt"/>
              </a:rPr>
              <a:t>by passive sampler in </a:t>
            </a:r>
            <a:r>
              <a:rPr lang="en-US" sz="2000" dirty="0">
                <a:latin typeface="+mn-lt"/>
              </a:rPr>
              <a:t>food chain </a:t>
            </a:r>
            <a:r>
              <a:rPr lang="en-US" sz="2000" dirty="0" smtClean="0">
                <a:latin typeface="+mn-lt"/>
              </a:rPr>
              <a:t>models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Upal\Documents\UMBC-other\Papers published\Feature-in-situ-amendments\Figure-revis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869" y="1752600"/>
            <a:ext cx="2800931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3143" y="236190"/>
            <a:ext cx="8109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2: PREDICTING UPTAKE IN FISH AFTER IN-SITU TREATMENT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0"/>
            <a:ext cx="81534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LABORATORY EXPOSURE EXPERIMENTS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69031" y="3457839"/>
            <a:ext cx="512530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Treatments</a:t>
            </a:r>
            <a:r>
              <a:rPr lang="en-US" dirty="0">
                <a:latin typeface="Calibri" pitchFamily="34" charset="0"/>
              </a:rPr>
              <a:t>: </a:t>
            </a:r>
            <a:endParaRPr lang="en-US" dirty="0" smtClean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Clean sediment (Rhode River)</a:t>
            </a:r>
            <a:endParaRPr lang="en-US" sz="16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PCB </a:t>
            </a:r>
            <a:r>
              <a:rPr lang="en-US" sz="1600" dirty="0">
                <a:latin typeface="Calibri" pitchFamily="34" charset="0"/>
              </a:rPr>
              <a:t>impacted </a:t>
            </a:r>
            <a:r>
              <a:rPr lang="en-US" sz="1600" dirty="0" smtClean="0">
                <a:latin typeface="Calibri" pitchFamily="34" charset="0"/>
              </a:rPr>
              <a:t>sediment (Near-shore Grasse River)</a:t>
            </a:r>
            <a:endParaRPr lang="en-US" sz="16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PCB </a:t>
            </a:r>
            <a:r>
              <a:rPr lang="en-US" sz="1600" dirty="0">
                <a:latin typeface="Calibri" pitchFamily="34" charset="0"/>
              </a:rPr>
              <a:t>impacted sediment-AC </a:t>
            </a:r>
            <a:r>
              <a:rPr lang="en-US" sz="1600" dirty="0" smtClean="0">
                <a:latin typeface="Calibri" pitchFamily="34" charset="0"/>
              </a:rPr>
              <a:t>treated in the lab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Replicate </a:t>
            </a:r>
            <a:r>
              <a:rPr lang="en-US" dirty="0">
                <a:latin typeface="Calibri" pitchFamily="34" charset="0"/>
              </a:rPr>
              <a:t>aquaria with passive </a:t>
            </a:r>
            <a:r>
              <a:rPr lang="en-US" dirty="0" smtClean="0">
                <a:latin typeface="Calibri" pitchFamily="34" charset="0"/>
              </a:rPr>
              <a:t>samplers (POM)</a:t>
            </a: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 </a:t>
            </a:r>
            <a:r>
              <a:rPr lang="en-US" dirty="0">
                <a:latin typeface="Calibri" pitchFamily="34" charset="0"/>
              </a:rPr>
              <a:t>in </a:t>
            </a:r>
            <a:r>
              <a:rPr lang="en-US" dirty="0" smtClean="0">
                <a:latin typeface="Calibri" pitchFamily="34" charset="0"/>
              </a:rPr>
              <a:t>water </a:t>
            </a:r>
            <a:r>
              <a:rPr lang="en-US" dirty="0">
                <a:latin typeface="Calibri" pitchFamily="34" charset="0"/>
              </a:rPr>
              <a:t>column and </a:t>
            </a:r>
            <a:r>
              <a:rPr lang="en-US" dirty="0" smtClean="0">
                <a:latin typeface="Calibri" pitchFamily="34" charset="0"/>
              </a:rPr>
              <a:t>sediment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Fish </a:t>
            </a:r>
            <a:r>
              <a:rPr lang="en-US" dirty="0">
                <a:latin typeface="Calibri" pitchFamily="34" charset="0"/>
              </a:rPr>
              <a:t>species: </a:t>
            </a:r>
            <a:r>
              <a:rPr lang="en-US" dirty="0" err="1" smtClean="0">
                <a:latin typeface="Calibri" pitchFamily="34" charset="0"/>
              </a:rPr>
              <a:t>Zebrafish</a:t>
            </a:r>
            <a:endParaRPr lang="en-US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PCB-free diet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Sampling </a:t>
            </a:r>
            <a:r>
              <a:rPr lang="en-US" dirty="0">
                <a:latin typeface="Calibri" pitchFamily="34" charset="0"/>
              </a:rPr>
              <a:t>after </a:t>
            </a:r>
            <a:r>
              <a:rPr lang="en-US" dirty="0" smtClean="0">
                <a:latin typeface="Calibri" pitchFamily="34" charset="0"/>
              </a:rPr>
              <a:t>45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dirty="0" smtClean="0">
                <a:latin typeface="Calibri" pitchFamily="34" charset="0"/>
              </a:rPr>
              <a:t>90 days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8435" name="Picture 7" descr="H:\Hilda UMBC\Lab\NIH project 2012\pictures\IMG_4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829" y="609600"/>
            <a:ext cx="4213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20673" t="27436" r="14744" b="12820"/>
          <a:stretch>
            <a:fillRect/>
          </a:stretch>
        </p:blipFill>
        <p:spPr bwMode="auto">
          <a:xfrm>
            <a:off x="4800600" y="6858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3429000"/>
            <a:ext cx="2652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Water flow in aquaria tanks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62598" y="4030980"/>
            <a:ext cx="3276602" cy="1836420"/>
            <a:chOff x="5334000" y="4191000"/>
            <a:chExt cx="3657602" cy="2286000"/>
          </a:xfrm>
        </p:grpSpPr>
        <p:sp>
          <p:nvSpPr>
            <p:cNvPr id="9" name="Rectangle 8"/>
            <p:cNvSpPr/>
            <p:nvPr/>
          </p:nvSpPr>
          <p:spPr>
            <a:xfrm>
              <a:off x="5334000" y="4191000"/>
              <a:ext cx="3581400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34000" y="4533900"/>
              <a:ext cx="3657602" cy="1943100"/>
              <a:chOff x="5334000" y="4533900"/>
              <a:chExt cx="3657602" cy="19431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334000" y="4648200"/>
                <a:ext cx="3581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5334000" y="6172200"/>
                <a:ext cx="3581400" cy="3048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Sediment</a:t>
                </a:r>
                <a:endParaRPr lang="en-US" dirty="0"/>
              </a:p>
            </p:txBody>
          </p:sp>
          <p:pic>
            <p:nvPicPr>
              <p:cNvPr id="12" name="Picture 2" descr="http://t1.gstatic.com/images?q=tbn:ANd9GcRLT8sHvDL0H_rc0VMlwtlQ_ffA7ynM4-7RYm0aUsL_lBH2sq-Ns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43600" y="5181600"/>
                <a:ext cx="542473" cy="304801"/>
              </a:xfrm>
              <a:prstGeom prst="rect">
                <a:avLst/>
              </a:prstGeom>
              <a:noFill/>
            </p:spPr>
          </p:pic>
          <p:sp>
            <p:nvSpPr>
              <p:cNvPr id="13" name="Flowchart: Punched Tape 12"/>
              <p:cNvSpPr/>
              <p:nvPr/>
            </p:nvSpPr>
            <p:spPr>
              <a:xfrm>
                <a:off x="7467600" y="4876800"/>
                <a:ext cx="457200" cy="152400"/>
              </a:xfrm>
              <a:prstGeom prst="flowChartPunchedTape">
                <a:avLst/>
              </a:prstGeom>
              <a:solidFill>
                <a:schemeClr val="bg1">
                  <a:lumMod val="75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unched Tape 13"/>
              <p:cNvSpPr/>
              <p:nvPr/>
            </p:nvSpPr>
            <p:spPr>
              <a:xfrm>
                <a:off x="7924800" y="6172200"/>
                <a:ext cx="457200" cy="152400"/>
              </a:xfrm>
              <a:prstGeom prst="flowChartPunchedTape">
                <a:avLst/>
              </a:prstGeom>
              <a:solidFill>
                <a:schemeClr val="bg1">
                  <a:lumMod val="75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flipV="1">
                <a:off x="5410200" y="4533900"/>
                <a:ext cx="152400" cy="762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48601" y="5282625"/>
                <a:ext cx="1143001" cy="65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Passive samplers</a:t>
                </a:r>
                <a:endParaRPr lang="en-US" sz="1400" dirty="0"/>
              </a:p>
            </p:txBody>
          </p:sp>
          <p:cxnSp>
            <p:nvCxnSpPr>
              <p:cNvPr id="17" name="Straight Arrow Connector 16"/>
              <p:cNvCxnSpPr>
                <a:stCxn id="16" idx="0"/>
                <a:endCxn id="13" idx="3"/>
              </p:cNvCxnSpPr>
              <p:nvPr/>
            </p:nvCxnSpPr>
            <p:spPr>
              <a:xfrm flipH="1" flipV="1">
                <a:off x="7924800" y="4953000"/>
                <a:ext cx="495302" cy="3296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6" idx="2"/>
                <a:endCxn id="14" idx="0"/>
              </p:cNvCxnSpPr>
              <p:nvPr/>
            </p:nvCxnSpPr>
            <p:spPr>
              <a:xfrm flipH="1">
                <a:off x="8153400" y="5933937"/>
                <a:ext cx="266701" cy="2535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5486400" y="5943600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Components in each aquaria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42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905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POREWATER AND OVERLYING WATER PCBs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890" y="3629504"/>
            <a:ext cx="8580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</a:rPr>
              <a:t>Porewater</a:t>
            </a:r>
            <a:r>
              <a:rPr lang="en-US" sz="1600" dirty="0">
                <a:latin typeface="+mn-lt"/>
              </a:rPr>
              <a:t> PCB concentration in PCB impacted untreated sediment was high and was reduced by </a:t>
            </a:r>
            <a:r>
              <a:rPr lang="en-US" sz="1600" b="1" dirty="0">
                <a:latin typeface="+mn-lt"/>
              </a:rPr>
              <a:t>two orders of magnitude </a:t>
            </a:r>
            <a:r>
              <a:rPr lang="en-US" sz="1600" dirty="0">
                <a:latin typeface="+mn-lt"/>
              </a:rPr>
              <a:t>upon amendment with </a:t>
            </a:r>
            <a:r>
              <a:rPr lang="en-US" sz="1600" dirty="0" smtClean="0">
                <a:latin typeface="+mn-lt"/>
              </a:rPr>
              <a:t>AC.</a:t>
            </a:r>
            <a:r>
              <a:rPr lang="en-US" sz="1600" dirty="0">
                <a:latin typeface="+mn-lt"/>
              </a:rPr>
              <a:t> 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PCBs </a:t>
            </a:r>
            <a:r>
              <a:rPr lang="en-US" sz="1600" dirty="0">
                <a:latin typeface="+mn-lt"/>
              </a:rPr>
              <a:t>in overlying water was also greatly reduced in the treated sediment case (</a:t>
            </a:r>
            <a:r>
              <a:rPr lang="en-US" sz="1600" b="1" dirty="0">
                <a:latin typeface="+mn-lt"/>
              </a:rPr>
              <a:t>24-30 fold</a:t>
            </a:r>
            <a:r>
              <a:rPr lang="en-US" sz="1600" dirty="0">
                <a:latin typeface="+mn-lt"/>
              </a:rPr>
              <a:t>) and was close to that seen in the clean Rhode River sediment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In the PCB-impacted untreated sediment tanks, </a:t>
            </a:r>
            <a:r>
              <a:rPr lang="en-US" sz="1600" dirty="0" err="1">
                <a:latin typeface="+mn-lt"/>
              </a:rPr>
              <a:t>porewater</a:t>
            </a:r>
            <a:r>
              <a:rPr lang="en-US" sz="1600" dirty="0">
                <a:latin typeface="+mn-lt"/>
              </a:rPr>
              <a:t> PCB concentrations were </a:t>
            </a:r>
            <a:r>
              <a:rPr lang="en-US" sz="1600" b="1" dirty="0">
                <a:latin typeface="+mn-lt"/>
              </a:rPr>
              <a:t>3-7 fold </a:t>
            </a:r>
            <a:r>
              <a:rPr lang="en-US" sz="1600" dirty="0">
                <a:latin typeface="+mn-lt"/>
              </a:rPr>
              <a:t>higher than the overlying concentrations indicating sediment as the PCB source to the water column.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76" y="609600"/>
            <a:ext cx="4202324" cy="282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16" y="609600"/>
            <a:ext cx="42846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93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0"/>
            <a:ext cx="8382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PCB RESIDUE IN FISH AFTER 90 DAYS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066" y="5105400"/>
            <a:ext cx="8481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total PCB concentration in fish decreased by </a:t>
            </a:r>
            <a:r>
              <a:rPr lang="en-US" b="1" dirty="0" smtClean="0">
                <a:latin typeface="+mn-lt"/>
              </a:rPr>
              <a:t>87% </a:t>
            </a:r>
            <a:r>
              <a:rPr lang="en-US" dirty="0">
                <a:latin typeface="+mn-lt"/>
              </a:rPr>
              <a:t>after treatment with AC.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350" y="685800"/>
            <a:ext cx="74746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78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0"/>
            <a:ext cx="760095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PREDICTING PCB UPTAKE IN FISH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755" y="538677"/>
            <a:ext cx="7543800" cy="290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Steady-State Approach</a:t>
            </a:r>
            <a:endParaRPr lang="en-US" sz="1000" kern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b="1" kern="1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lipid</a:t>
            </a:r>
            <a:r>
              <a:rPr lang="en-US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≈ </a:t>
            </a:r>
            <a:r>
              <a:rPr lang="en-US" sz="2400" b="1" i="1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b="1" kern="1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lipid</a:t>
            </a:r>
            <a:r>
              <a:rPr lang="en-US" sz="2400" b="1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.C</a:t>
            </a:r>
            <a:r>
              <a:rPr lang="en-US" b="1" kern="1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aq</a:t>
            </a:r>
            <a:r>
              <a:rPr lang="en-US" b="1" kern="1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            </a:t>
            </a:r>
            <a:r>
              <a:rPr lang="en-US" sz="2400" b="1" i="1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b="1" kern="1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lipid</a:t>
            </a:r>
            <a:r>
              <a:rPr lang="en-US" b="1" kern="1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≈ </a:t>
            </a:r>
            <a:r>
              <a:rPr lang="en-US" sz="24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b="1" kern="1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endParaRPr lang="en-US" b="1" kern="1400" baseline="-25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000" b="1" kern="140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000" b="1" kern="1400" baseline="-25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Kinetic Approach</a:t>
            </a:r>
            <a:endParaRPr lang="en-US" sz="1000" kern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latin typeface="+mn-lt"/>
              </a:rPr>
              <a:t>dM</a:t>
            </a:r>
            <a:r>
              <a:rPr lang="en-US" sz="2400" b="1" baseline="-25000" dirty="0" err="1">
                <a:latin typeface="+mn-lt"/>
              </a:rPr>
              <a:t>B</a:t>
            </a:r>
            <a:r>
              <a:rPr lang="en-US" sz="2400" b="1" dirty="0">
                <a:latin typeface="+mn-lt"/>
              </a:rPr>
              <a:t>/</a:t>
            </a:r>
            <a:r>
              <a:rPr lang="en-US" sz="2400" b="1" dirty="0" err="1">
                <a:latin typeface="+mn-lt"/>
              </a:rPr>
              <a:t>dt</a:t>
            </a:r>
            <a:r>
              <a:rPr lang="en-US" sz="2400" b="1" dirty="0">
                <a:latin typeface="+mn-lt"/>
              </a:rPr>
              <a:t> = W</a:t>
            </a:r>
            <a:r>
              <a:rPr lang="en-US" sz="2400" b="1" baseline="-25000" dirty="0">
                <a:latin typeface="+mn-lt"/>
              </a:rPr>
              <a:t>B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(k</a:t>
            </a:r>
            <a:r>
              <a:rPr lang="en-US" sz="2400" b="1" baseline="-25000" dirty="0" smtClean="0">
                <a:latin typeface="+mn-lt"/>
              </a:rPr>
              <a:t>1</a:t>
            </a:r>
            <a:r>
              <a:rPr lang="en-US" sz="2400" b="1" dirty="0" smtClean="0">
                <a:latin typeface="+mn-lt"/>
              </a:rPr>
              <a:t>C</a:t>
            </a:r>
            <a:r>
              <a:rPr lang="en-US" sz="2400" b="1" baseline="-25000" dirty="0" smtClean="0">
                <a:latin typeface="+mn-lt"/>
              </a:rPr>
              <a:t>W,O</a:t>
            </a:r>
            <a:r>
              <a:rPr lang="en-US" sz="2400" b="1" dirty="0" smtClean="0">
                <a:latin typeface="+mn-lt"/>
              </a:rPr>
              <a:t>+IR.α.C</a:t>
            </a:r>
            <a:r>
              <a:rPr lang="en-US" sz="2400" b="1" baseline="-25000" dirty="0" smtClean="0">
                <a:latin typeface="+mn-lt"/>
              </a:rPr>
              <a:t>S</a:t>
            </a:r>
            <a:r>
              <a:rPr lang="en-US" sz="2400" b="1" dirty="0" smtClean="0">
                <a:latin typeface="+mn-lt"/>
              </a:rPr>
              <a:t>)-</a:t>
            </a:r>
            <a:r>
              <a:rPr lang="en-US" sz="2400" b="1" dirty="0">
                <a:latin typeface="+mn-lt"/>
              </a:rPr>
              <a:t>k</a:t>
            </a:r>
            <a:r>
              <a:rPr lang="en-US" sz="2400" b="1" baseline="-25000" dirty="0">
                <a:latin typeface="+mn-lt"/>
              </a:rPr>
              <a:t>2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M</a:t>
            </a:r>
            <a:r>
              <a:rPr lang="en-US" sz="2400" b="1" baseline="-25000" dirty="0" smtClean="0">
                <a:latin typeface="+mn-lt"/>
              </a:rPr>
              <a:t>B   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(</a:t>
            </a:r>
            <a:r>
              <a:rPr lang="en-US" sz="1600" dirty="0" err="1" smtClean="0">
                <a:latin typeface="+mn-lt"/>
              </a:rPr>
              <a:t>Arnot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Gobas</a:t>
            </a:r>
            <a:r>
              <a:rPr lang="en-US" sz="1600" dirty="0" smtClean="0">
                <a:latin typeface="+mn-lt"/>
              </a:rPr>
              <a:t> 2004)</a:t>
            </a:r>
          </a:p>
          <a:p>
            <a:endParaRPr lang="en-US" sz="1400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600"/>
              </a:spcAft>
            </a:pPr>
            <a:r>
              <a:rPr lang="en-US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uptake through food- PCB-free diet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" descr="http://public-domain.zorger.com/laughable-lyrics/27-line-drawing-of-gold-fis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3429000"/>
            <a:ext cx="3636962" cy="286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63448" y="4267200"/>
            <a:ext cx="275556" cy="40321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93016" y="5096525"/>
            <a:ext cx="509841" cy="77595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92438" y="3962400"/>
            <a:ext cx="414655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400" b="1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35438" y="5715000"/>
            <a:ext cx="414655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400" b="1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88375" cy="685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09600"/>
            <a:ext cx="8557117" cy="5029199"/>
          </a:xfrm>
        </p:spPr>
        <p:txBody>
          <a:bodyPr/>
          <a:lstStyle/>
          <a:p>
            <a:r>
              <a:rPr lang="en-US" dirty="0" smtClean="0"/>
              <a:t>Practical guidance for passive sampling measurement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free</a:t>
            </a:r>
            <a:r>
              <a:rPr lang="en-US" baseline="-25000" dirty="0" smtClean="0"/>
              <a:t>  </a:t>
            </a:r>
            <a:r>
              <a:rPr lang="en-US" dirty="0" smtClean="0"/>
              <a:t>-- IEAM paper</a:t>
            </a:r>
          </a:p>
          <a:p>
            <a:pPr lvl="1"/>
            <a:r>
              <a:rPr lang="en-US" dirty="0" smtClean="0"/>
              <a:t>Polymer type</a:t>
            </a:r>
          </a:p>
          <a:p>
            <a:pPr lvl="1"/>
            <a:r>
              <a:rPr lang="en-US" dirty="0" smtClean="0"/>
              <a:t>Mathematical basis for passive sampler calibration</a:t>
            </a:r>
          </a:p>
          <a:p>
            <a:pPr lvl="1"/>
            <a:r>
              <a:rPr lang="en-US" dirty="0" smtClean="0"/>
              <a:t>Selection considerations</a:t>
            </a:r>
          </a:p>
          <a:p>
            <a:pPr lvl="1"/>
            <a:r>
              <a:rPr lang="en-US" dirty="0" smtClean="0"/>
              <a:t>Calibration of polymer-water partitioning</a:t>
            </a:r>
          </a:p>
          <a:p>
            <a:pPr lvl="1"/>
            <a:r>
              <a:rPr lang="en-US" dirty="0" smtClean="0"/>
              <a:t>Temperature and salinity corrections</a:t>
            </a:r>
          </a:p>
          <a:p>
            <a:pPr lvl="1"/>
            <a:r>
              <a:rPr lang="en-US" dirty="0"/>
              <a:t>Ex-situ vs in-situ </a:t>
            </a:r>
            <a:r>
              <a:rPr lang="en-US" dirty="0" smtClean="0"/>
              <a:t>deployments</a:t>
            </a:r>
          </a:p>
          <a:p>
            <a:pPr lvl="1"/>
            <a:r>
              <a:rPr lang="en-US" dirty="0" smtClean="0"/>
              <a:t>Detection limits</a:t>
            </a:r>
          </a:p>
          <a:p>
            <a:pPr lvl="1"/>
            <a:endParaRPr lang="en-US" dirty="0"/>
          </a:p>
          <a:p>
            <a:r>
              <a:rPr lang="en-US" dirty="0" smtClean="0"/>
              <a:t>Example use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free</a:t>
            </a:r>
            <a:r>
              <a:rPr lang="en-US" dirty="0" smtClean="0"/>
              <a:t> in assessing PCB </a:t>
            </a:r>
            <a:r>
              <a:rPr lang="en-US" dirty="0" err="1" smtClean="0"/>
              <a:t>biouptake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benthic organisms</a:t>
            </a:r>
          </a:p>
          <a:p>
            <a:pPr lvl="1"/>
            <a:r>
              <a:rPr lang="en-US" dirty="0" smtClean="0"/>
              <a:t>In fish (current NIEHS study)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8382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EQUILIBRIUM &amp; KINETIC MODEL PREDICTIONS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54" y="914400"/>
            <a:ext cx="42859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7516" y="4924907"/>
            <a:ext cx="8246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orms in sediment come close to equilibrium in 1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Fish do not reach equilibrium even after 90 day exposure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1"/>
            <a:ext cx="42859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35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8458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kern="1400" dirty="0">
                <a:solidFill>
                  <a:schemeClr val="tx2"/>
                </a:solidFill>
                <a:latin typeface="+mj-lt"/>
              </a:rPr>
              <a:t>KEY CONCLUSIONS </a:t>
            </a:r>
            <a:endParaRPr lang="en-US" sz="1100" kern="14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1400" dirty="0">
                <a:solidFill>
                  <a:srgbClr val="000000"/>
                </a:solidFill>
                <a:latin typeface="+mn-lt"/>
              </a:rPr>
              <a:t>By following this guidance it is possible to </a:t>
            </a:r>
            <a:r>
              <a:rPr lang="en-US" sz="2400" kern="1400" dirty="0" smtClean="0">
                <a:solidFill>
                  <a:srgbClr val="000000"/>
                </a:solidFill>
                <a:latin typeface="+mn-lt"/>
              </a:rPr>
              <a:t>use PSMs for </a:t>
            </a:r>
            <a:r>
              <a:rPr lang="en-US" sz="2400" kern="1400" dirty="0">
                <a:solidFill>
                  <a:srgbClr val="000000"/>
                </a:solidFill>
                <a:latin typeface="+mn-lt"/>
              </a:rPr>
              <a:t>contaminated sediment site assessments.  </a:t>
            </a:r>
            <a:endParaRPr lang="en-US" sz="1050" kern="1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1400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2400" kern="1400" dirty="0">
                <a:solidFill>
                  <a:srgbClr val="000000"/>
                </a:solidFill>
                <a:latin typeface="+mn-lt"/>
              </a:rPr>
              <a:t>use and interpretation of PSMs requires the involvement of </a:t>
            </a:r>
            <a:r>
              <a:rPr lang="en-US" sz="2400" kern="1400" dirty="0" smtClean="0">
                <a:solidFill>
                  <a:srgbClr val="000000"/>
                </a:solidFill>
                <a:latin typeface="+mn-lt"/>
              </a:rPr>
              <a:t>personnel </a:t>
            </a:r>
            <a:r>
              <a:rPr lang="en-US" sz="2400" kern="1400" dirty="0">
                <a:solidFill>
                  <a:srgbClr val="000000"/>
                </a:solidFill>
                <a:latin typeface="+mn-lt"/>
              </a:rPr>
              <a:t>familiar with the science</a:t>
            </a:r>
            <a:r>
              <a:rPr lang="en-US" sz="2400" kern="14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1050" kern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124200"/>
            <a:ext cx="8305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KEY RECOMMENDATIONS</a:t>
            </a: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Inter-laboratory </a:t>
            </a:r>
            <a:r>
              <a:rPr lang="en-US" sz="2400" dirty="0"/>
              <a:t>tests </a:t>
            </a:r>
            <a:r>
              <a:rPr lang="en-US" sz="2400" dirty="0" smtClean="0"/>
              <a:t>for greater </a:t>
            </a:r>
            <a:r>
              <a:rPr lang="en-US" sz="2400" dirty="0"/>
              <a:t>confidence in </a:t>
            </a:r>
            <a:r>
              <a:rPr lang="en-US" sz="2400" dirty="0" smtClean="0"/>
              <a:t>precision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Development of SRMs to check method accuracy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Development of the non-equilibrium PSMs in the field and further validation of PRC use in static sediments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organic compounds with known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PW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76200"/>
            <a:ext cx="4630541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166018"/>
            <a:ext cx="4267200" cy="4525963"/>
          </a:xfrm>
        </p:spPr>
        <p:txBody>
          <a:bodyPr/>
          <a:lstStyle/>
          <a:p>
            <a:r>
              <a:rPr lang="en-US" sz="2400" dirty="0" smtClean="0"/>
              <a:t>Funding support from SERDP/ESTCP programs, NIEHS, USEPA GLNPO, and Alcoa</a:t>
            </a:r>
          </a:p>
          <a:p>
            <a:r>
              <a:rPr lang="en-US" sz="2400" dirty="0" smtClean="0"/>
              <a:t>Graduate students at UMBC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889"/>
          <a:stretch/>
        </p:blipFill>
        <p:spPr>
          <a:xfrm>
            <a:off x="5033843" y="228600"/>
            <a:ext cx="409872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78" y="685800"/>
            <a:ext cx="8512822" cy="224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785249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dvTTfeacd5a1"/>
              </a:rPr>
              <a:t>P</a:t>
            </a:r>
            <a:r>
              <a:rPr lang="en-US" dirty="0" smtClean="0">
                <a:latin typeface="AdvTTfeacd5a1"/>
              </a:rPr>
              <a:t>ractical </a:t>
            </a:r>
            <a:r>
              <a:rPr lang="en-US" dirty="0">
                <a:latin typeface="AdvTTfeacd5a1"/>
              </a:rPr>
              <a:t>guidance on the use of passive sampling methods (PSMs) </a:t>
            </a:r>
            <a:r>
              <a:rPr lang="en-US" dirty="0" smtClean="0">
                <a:latin typeface="AdvTTfeacd5a1"/>
              </a:rPr>
              <a:t>for </a:t>
            </a:r>
            <a:r>
              <a:rPr lang="en-US" dirty="0" err="1" smtClean="0">
                <a:latin typeface="AdvTT23f914ef.I"/>
              </a:rPr>
              <a:t>C</a:t>
            </a:r>
            <a:r>
              <a:rPr lang="en-US" sz="800" dirty="0" err="1" smtClean="0">
                <a:latin typeface="AdvTTfeacd5a1"/>
              </a:rPr>
              <a:t>free</a:t>
            </a:r>
            <a:r>
              <a:rPr lang="en-US" dirty="0" smtClean="0">
                <a:latin typeface="AdvTTfeacd5a1"/>
              </a:rPr>
              <a:t> </a:t>
            </a:r>
            <a:r>
              <a:rPr lang="en-US" dirty="0">
                <a:latin typeface="AdvTTfeacd5a1"/>
              </a:rPr>
              <a:t>for improved exposure assessment of </a:t>
            </a:r>
            <a:r>
              <a:rPr lang="en-US" dirty="0" smtClean="0">
                <a:latin typeface="AdvTTfeacd5a1"/>
              </a:rPr>
              <a:t>HOCs in </a:t>
            </a:r>
            <a:r>
              <a:rPr lang="en-US" dirty="0">
                <a:latin typeface="AdvTTfeacd5a1"/>
              </a:rPr>
              <a:t>sediments</a:t>
            </a:r>
            <a:r>
              <a:rPr lang="en-US" dirty="0" smtClean="0">
                <a:latin typeface="AdvTTfeacd5a1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dvTTfeacd5a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SETAC </a:t>
            </a:r>
            <a:r>
              <a:rPr lang="en-US" dirty="0"/>
              <a:t>Technical Workshop “Guidance on Passive Sampling Methods to Improve Management </a:t>
            </a:r>
            <a:r>
              <a:rPr lang="en-US" dirty="0" smtClean="0"/>
              <a:t>of Contaminated </a:t>
            </a:r>
            <a:r>
              <a:rPr lang="en-US" dirty="0"/>
              <a:t>Sediments</a:t>
            </a:r>
            <a:r>
              <a:rPr lang="en-US" dirty="0" smtClean="0"/>
              <a:t>,” 2012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8588375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437F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RECENT IEAM PAPER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936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2799821"/>
            <a:ext cx="1631950" cy="3938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2787575"/>
            <a:ext cx="1676400" cy="3938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238" y="609600"/>
            <a:ext cx="57371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000" dirty="0" smtClean="0"/>
              <a:t>Hydrophobic chemicals partition among the aqueous and different solid phases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000" dirty="0" smtClean="0"/>
              <a:t>Equilibrium distribution can be described by linear free energy relationships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914400"/>
            <a:ext cx="27432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6719492" y="1071053"/>
            <a:ext cx="1752600" cy="381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2133600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Freely dissolved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6705600" y="2133600"/>
            <a:ext cx="1828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3048000"/>
            <a:ext cx="4572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4800" y="3048000"/>
            <a:ext cx="4572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81678" y="109037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sampler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630353" y="33773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804132" y="33464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POC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7" idx="0"/>
          </p:cNvCxnSpPr>
          <p:nvPr/>
        </p:nvCxnSpPr>
        <p:spPr>
          <a:xfrm rot="5400000">
            <a:off x="7239794" y="1752600"/>
            <a:ext cx="761206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972300" y="25527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 rot="16200000" flipH="1">
            <a:off x="7658100" y="25527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1237" y="4295121"/>
            <a:ext cx="84962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approaches to measure total and freely dissolved concentrations:</a:t>
            </a:r>
          </a:p>
          <a:p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dirty="0" smtClean="0"/>
              <a:t>Remove POC by centrifugation/flocculation, measure total dissolved concentration and DOC, and estimate freely dissolved concentration.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dirty="0" smtClean="0"/>
              <a:t>Use calibrated passive sampler to measure freely dissolved concentration, </a:t>
            </a:r>
            <a:br>
              <a:rPr lang="en-US" dirty="0" smtClean="0"/>
            </a:br>
            <a:r>
              <a:rPr lang="en-US" dirty="0" smtClean="0"/>
              <a:t>measure DOC, and estimate total dissolved concentration.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638" y="75988"/>
            <a:ext cx="875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CONCEPTUAL  UNDERSTANDING OF PASSIVE SAMPLING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" y="2799821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total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free</a:t>
            </a:r>
            <a:r>
              <a:rPr lang="en-US" dirty="0" smtClean="0"/>
              <a:t> + DOC*K</a:t>
            </a:r>
            <a:r>
              <a:rPr lang="en-US" baseline="-25000" dirty="0" smtClean="0"/>
              <a:t>DOC</a:t>
            </a:r>
            <a:r>
              <a:rPr lang="en-US" dirty="0" smtClean="0"/>
              <a:t>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free</a:t>
            </a:r>
            <a:r>
              <a:rPr lang="en-US" dirty="0" smtClean="0"/>
              <a:t> + POC*K</a:t>
            </a:r>
            <a:r>
              <a:rPr lang="en-US" baseline="-25000" dirty="0" smtClean="0"/>
              <a:t>POC</a:t>
            </a:r>
            <a:r>
              <a:rPr lang="en-US" dirty="0" smtClean="0"/>
              <a:t>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free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6855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9674"/>
            <a:ext cx="7644601" cy="344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313" y="123506"/>
            <a:ext cx="868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EQUILIBRIUM AND NONEQUILIBRIUM SAMPLING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661948"/>
            <a:ext cx="7741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Equilibrium : deployment time &gt; t</a:t>
            </a:r>
            <a:r>
              <a:rPr lang="en-US" sz="2400" baseline="-25000" dirty="0" smtClean="0"/>
              <a:t>95</a:t>
            </a:r>
            <a:r>
              <a:rPr lang="en-US" sz="2400" dirty="0" smtClean="0"/>
              <a:t> or 3/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Nonlinear uptake rate: deployment time &gt;0.5/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&lt;3/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Linear uptake: deployment time &lt;0.5/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0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575" y="20053"/>
            <a:ext cx="824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CORRECTION FOR NON-EQUILIBRIUM IN-SITU</a:t>
            </a:r>
            <a:endParaRPr lang="en-US" sz="28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575" y="559315"/>
                <a:ext cx="8405077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Several approached have been used for PRC corrections:</a:t>
                </a:r>
              </a:p>
              <a:p>
                <a:pPr>
                  <a:tabLst>
                    <a:tab pos="457200" algn="l"/>
                  </a:tabLst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1) First order exchange assumption:</a:t>
                </a:r>
              </a:p>
              <a:p>
                <a:pPr>
                  <a:tabLst>
                    <a:tab pos="457200" algn="l"/>
                  </a:tabLst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𝑠𝑤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t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200" dirty="0" smtClean="0"/>
                  <a:t>	</a:t>
                </a:r>
                <a:r>
                  <a:rPr lang="en-US" dirty="0" err="1" smtClean="0"/>
                  <a:t>Huckins</a:t>
                </a:r>
                <a:r>
                  <a:rPr lang="en-US" dirty="0" smtClean="0"/>
                  <a:t> et al 2006; Oen et al 2011; </a:t>
                </a:r>
              </a:p>
              <a:p>
                <a:pPr>
                  <a:tabLst>
                    <a:tab pos="457200" algn="l"/>
                  </a:tabLst>
                </a:pPr>
                <a:r>
                  <a:rPr lang="en-US" dirty="0"/>
                  <a:t>	</a:t>
                </a:r>
                <a:r>
                  <a:rPr lang="en-US" dirty="0" smtClean="0"/>
                  <a:t>					</a:t>
                </a:r>
                <a:r>
                  <a:rPr lang="en-US" dirty="0" err="1" smtClean="0"/>
                  <a:t>Perron</a:t>
                </a:r>
                <a:r>
                  <a:rPr lang="en-US" dirty="0" smtClean="0"/>
                  <a:t> et al. 2013</a:t>
                </a:r>
              </a:p>
              <a:p>
                <a:pPr>
                  <a:tabLst>
                    <a:tab pos="457200" algn="l"/>
                  </a:tabLst>
                </a:pPr>
                <a:endParaRPr lang="en-US" dirty="0"/>
              </a:p>
              <a:p>
                <a:pPr>
                  <a:tabLst>
                    <a:tab pos="457200" algn="l"/>
                  </a:tabLst>
                </a:pPr>
                <a:r>
                  <a:rPr lang="en-US" dirty="0" smtClean="0"/>
                  <a:t>	</a:t>
                </a:r>
                <a:r>
                  <a:rPr lang="en-US" sz="2200" dirty="0" smtClean="0"/>
                  <a:t>2) </a:t>
                </a:r>
                <a:r>
                  <a:rPr lang="en-US" sz="2200" dirty="0" err="1" smtClean="0"/>
                  <a:t>Fickian</a:t>
                </a:r>
                <a:r>
                  <a:rPr lang="en-US" sz="2200" dirty="0" smtClean="0"/>
                  <a:t> diffusion control in sediment side</a:t>
                </a:r>
              </a:p>
              <a:p>
                <a:pPr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		</a:t>
                </a:r>
                <a:r>
                  <a:rPr lang="en-US" sz="2000" dirty="0" err="1" smtClean="0"/>
                  <a:t>Lampert</a:t>
                </a:r>
                <a:r>
                  <a:rPr lang="en-US" sz="2000" dirty="0" smtClean="0"/>
                  <a:t> 2010</a:t>
                </a:r>
              </a:p>
              <a:p>
                <a:pPr>
                  <a:tabLst>
                    <a:tab pos="457200" algn="l"/>
                  </a:tabLst>
                </a:pPr>
                <a:r>
                  <a:rPr lang="en-US" sz="2200" dirty="0"/>
                  <a:t>	</a:t>
                </a:r>
                <a:endParaRPr lang="en-US" sz="2200" dirty="0" smtClean="0"/>
              </a:p>
              <a:p>
                <a:pPr>
                  <a:tabLst>
                    <a:tab pos="457200" algn="l"/>
                  </a:tabLst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3) </a:t>
                </a:r>
                <a:r>
                  <a:rPr lang="en-US" sz="2200" dirty="0" err="1" smtClean="0"/>
                  <a:t>Fickian</a:t>
                </a:r>
                <a:r>
                  <a:rPr lang="en-US" sz="2200" dirty="0" smtClean="0"/>
                  <a:t> diffusion in polymer and sediment</a:t>
                </a:r>
              </a:p>
              <a:p>
                <a:pPr>
                  <a:tabLst>
                    <a:tab pos="457200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		Fernandez et al. 2009</a:t>
                </a:r>
              </a:p>
              <a:p>
                <a:pPr>
                  <a:tabLst>
                    <a:tab pos="457200" algn="l"/>
                  </a:tabLst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 smtClean="0"/>
                  <a:t>In each approach, kinetics of PRC loss is used to estimate kinetics of </a:t>
                </a:r>
                <a:r>
                  <a:rPr lang="en-US" sz="2200" dirty="0" err="1" smtClean="0"/>
                  <a:t>analyte</a:t>
                </a:r>
                <a:r>
                  <a:rPr lang="en-US" sz="2200" dirty="0" smtClean="0"/>
                  <a:t> uptake.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 smtClean="0"/>
                  <a:t>Diffusion based models require numerical solutions.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 smtClean="0"/>
                  <a:t>Potential challenges include: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 smtClean="0"/>
                  <a:t>extrapolating from few PRCs to large number of </a:t>
                </a:r>
                <a:r>
                  <a:rPr lang="en-US" sz="2200" dirty="0" err="1" smtClean="0"/>
                  <a:t>analytes</a:t>
                </a:r>
                <a:endParaRPr lang="en-US" sz="22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 smtClean="0"/>
                  <a:t>nonlinear sorption processes in sediment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75" y="559315"/>
                <a:ext cx="8405077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943" t="-642" r="-218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7939"/>
            <a:ext cx="8592207" cy="489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5258" y="76200"/>
            <a:ext cx="7494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SELECTION CONSIDERATIONS FOR PSDs</a:t>
            </a:r>
            <a:endParaRPr lang="en-US" sz="6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2936824"/>
            <a:ext cx="8123238" cy="323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PDMS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PAH: 	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en-US" altLang="en-US" b="0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PDMS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0.725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ow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+ 0.479   (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r>
              <a:rPr kumimoji="0" lang="en-US" alt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0.99)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PCB:	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en-US" altLang="en-US" b="0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PDMS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0.947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en-US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0.017   (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r>
              <a:rPr kumimoji="0" lang="en-US" alt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0.89)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POLYETHYLENE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PAH: 	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PE-w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1.22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1.36   (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r>
              <a:rPr kumimoji="0" lang="pt-BR" alt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0.99)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PCB:	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PE-w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1.18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1.26	   (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r>
              <a:rPr kumimoji="0" lang="pt-BR" alt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0.95)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POLYOXYMETHYLENE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PAH: 	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POM-w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0.839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ow 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+ 0.314   (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r>
              <a:rPr kumimoji="0" lang="pt-BR" alt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0.97)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PCB:	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POM-w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0.791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log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kumimoji="0" lang="pt-BR" alt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ow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+ 1.02   (</a:t>
            </a:r>
            <a:r>
              <a:rPr kumimoji="0" lang="pt-BR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r>
              <a:rPr kumimoji="0" lang="pt-BR" altLang="en-US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kumimoji="0" lang="pt-B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0.95)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219321"/>
            <a:ext cx="3205927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838200"/>
            <a:ext cx="8090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important and commonly used parameter </a:t>
            </a:r>
            <a:r>
              <a:rPr lang="en-US" dirty="0" smtClean="0"/>
              <a:t>necessary for </a:t>
            </a:r>
            <a:r>
              <a:rPr lang="en-US" dirty="0"/>
              <a:t>calibration of PSMs is </a:t>
            </a:r>
            <a:r>
              <a:rPr lang="en-US" dirty="0" err="1" smtClean="0"/>
              <a:t>Kpw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Accurate measurement of </a:t>
            </a:r>
            <a:r>
              <a:rPr lang="en-US" dirty="0" err="1" smtClean="0"/>
              <a:t>Kpw</a:t>
            </a:r>
            <a:r>
              <a:rPr lang="en-US" dirty="0" smtClean="0"/>
              <a:t> for high </a:t>
            </a:r>
            <a:r>
              <a:rPr lang="en-US" dirty="0" err="1" smtClean="0"/>
              <a:t>Kow</a:t>
            </a:r>
            <a:r>
              <a:rPr lang="en-US" dirty="0" smtClean="0"/>
              <a:t> compounds is challenging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dvOT7c68a7a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dvOT7c68a7ae"/>
              </a:rPr>
              <a:t>A </a:t>
            </a:r>
            <a:r>
              <a:rPr lang="en-US" dirty="0">
                <a:latin typeface="AdvOT7c68a7ae"/>
              </a:rPr>
              <a:t>list of provisional </a:t>
            </a:r>
            <a:r>
              <a:rPr lang="en-US" dirty="0" err="1">
                <a:latin typeface="AdvOT90202af5.I"/>
              </a:rPr>
              <a:t>K</a:t>
            </a:r>
            <a:r>
              <a:rPr lang="en-US" sz="800" dirty="0" err="1">
                <a:latin typeface="AdvOT7c68a7ae"/>
              </a:rPr>
              <a:t>pw</a:t>
            </a:r>
            <a:r>
              <a:rPr lang="en-US" sz="800" dirty="0">
                <a:latin typeface="AdvOT7c68a7ae"/>
              </a:rPr>
              <a:t> </a:t>
            </a:r>
            <a:r>
              <a:rPr lang="en-US" dirty="0">
                <a:latin typeface="AdvOT7c68a7ae"/>
              </a:rPr>
              <a:t>values </a:t>
            </a:r>
            <a:r>
              <a:rPr lang="en-US" dirty="0" smtClean="0">
                <a:latin typeface="AdvOT7c68a7ae"/>
              </a:rPr>
              <a:t>are available in </a:t>
            </a:r>
            <a:r>
              <a:rPr lang="en-US" dirty="0" smtClean="0">
                <a:solidFill>
                  <a:schemeClr val="tx2"/>
                </a:solidFill>
                <a:latin typeface="AdvOT7c68a7ae"/>
              </a:rPr>
              <a:t>Ghosh et al. 2014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9800" y="93702"/>
            <a:ext cx="624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PARTITION CONSTANTS</a:t>
            </a:r>
          </a:p>
        </p:txBody>
      </p:sp>
    </p:spTree>
    <p:extLst>
      <p:ext uri="{BB962C8B-B14F-4D97-AF65-F5344CB8AC3E}">
        <p14:creationId xmlns:p14="http://schemas.microsoft.com/office/powerpoint/2010/main" val="6596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588375" cy="838200"/>
          </a:xfrm>
        </p:spPr>
        <p:txBody>
          <a:bodyPr/>
          <a:lstStyle/>
          <a:p>
            <a:r>
              <a:rPr lang="en-US" sz="2800" dirty="0" smtClean="0"/>
              <a:t>TEMPERATURE AND SALINITY CORRECTIONS</a:t>
            </a:r>
            <a:endParaRPr 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9058" y="1066800"/>
            <a:ext cx="8588375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Temperature and salinity can influence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pw</a:t>
            </a:r>
            <a:endParaRPr lang="en-US" baseline="-25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Mathematical approaches available for corrections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Can be performed when necessary and viable to validate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Report should clearly state corrections performed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Unless extreme conditions are expected in the field, deviations of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pw</a:t>
            </a:r>
            <a:r>
              <a:rPr lang="en-US" dirty="0" smtClean="0"/>
              <a:t> from room temperature assessments expected to be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5">
      <a:dk1>
        <a:sysClr val="windowText" lastClr="000000"/>
      </a:dk1>
      <a:lt1>
        <a:sysClr val="window" lastClr="FFFFFF"/>
      </a:lt1>
      <a:dk2>
        <a:srgbClr val="47A24B"/>
      </a:dk2>
      <a:lt2>
        <a:srgbClr val="EBDBB7"/>
      </a:lt2>
      <a:accent1>
        <a:srgbClr val="114B8E"/>
      </a:accent1>
      <a:accent2>
        <a:srgbClr val="F9D050"/>
      </a:accent2>
      <a:accent3>
        <a:srgbClr val="6EBE44"/>
      </a:accent3>
      <a:accent4>
        <a:srgbClr val="F47A51"/>
      </a:accent4>
      <a:accent5>
        <a:srgbClr val="BF1E2D"/>
      </a:accent5>
      <a:accent6>
        <a:srgbClr val="9B4399"/>
      </a:accent6>
      <a:hlink>
        <a:srgbClr val="1D335E"/>
      </a:hlink>
      <a:folHlink>
        <a:srgbClr val="A9662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1052</Words>
  <Application>Microsoft Office PowerPoint</Application>
  <PresentationFormat>On-screen Show (4:3)</PresentationFormat>
  <Paragraphs>221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Cambria Math</vt:lpstr>
      <vt:lpstr>AdvOT7c68a7ae+20</vt:lpstr>
      <vt:lpstr>AdvOT90202af5.I</vt:lpstr>
      <vt:lpstr>Poppl-Laudatio Regular</vt:lpstr>
      <vt:lpstr>Times New Roman</vt:lpstr>
      <vt:lpstr>AdvTTfeacd5a1</vt:lpstr>
      <vt:lpstr>Calibri</vt:lpstr>
      <vt:lpstr>AdvOT7c68a7ae</vt:lpstr>
      <vt:lpstr>Courier New</vt:lpstr>
      <vt:lpstr>AdvOT7c68a7ae+fb</vt:lpstr>
      <vt:lpstr>Wingdings</vt:lpstr>
      <vt:lpstr>AdvTT23f914ef.I</vt:lpstr>
      <vt:lpstr>1_Default Design</vt:lpstr>
      <vt:lpstr>Passive sampling for the measurement of freely dissolved contaminants in water: Practical Guidance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TEMPERATURE AND SALINITY CORRECTIONS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>Tetra Tech EM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chris.bachman</dc:creator>
  <cp:lastModifiedBy>Justin Crane</cp:lastModifiedBy>
  <cp:revision>104</cp:revision>
  <cp:lastPrinted>2013-10-24T18:12:36Z</cp:lastPrinted>
  <dcterms:created xsi:type="dcterms:W3CDTF">2009-04-09T16:19:24Z</dcterms:created>
  <dcterms:modified xsi:type="dcterms:W3CDTF">2014-11-17T19:32:44Z</dcterms:modified>
</cp:coreProperties>
</file>