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24"/>
  </p:sldMasterIdLst>
  <p:notesMasterIdLst>
    <p:notesMasterId r:id="rId47"/>
  </p:notesMasterIdLst>
  <p:sldIdLst>
    <p:sldId id="256" r:id="rId25"/>
    <p:sldId id="257" r:id="rId26"/>
    <p:sldId id="261" r:id="rId27"/>
    <p:sldId id="262" r:id="rId28"/>
    <p:sldId id="258" r:id="rId29"/>
    <p:sldId id="259" r:id="rId30"/>
    <p:sldId id="260" r:id="rId31"/>
    <p:sldId id="269" r:id="rId32"/>
    <p:sldId id="265" r:id="rId33"/>
    <p:sldId id="279" r:id="rId34"/>
    <p:sldId id="278" r:id="rId35"/>
    <p:sldId id="264" r:id="rId36"/>
    <p:sldId id="267" r:id="rId37"/>
    <p:sldId id="266" r:id="rId38"/>
    <p:sldId id="270" r:id="rId39"/>
    <p:sldId id="271" r:id="rId40"/>
    <p:sldId id="272" r:id="rId41"/>
    <p:sldId id="281" r:id="rId42"/>
    <p:sldId id="273" r:id="rId43"/>
    <p:sldId id="283" r:id="rId44"/>
    <p:sldId id="280" r:id="rId45"/>
    <p:sldId id="282" r:id="rId4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18" d="100"/>
          <a:sy n="118" d="100"/>
        </p:scale>
        <p:origin x="-96" y="-4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22.xml"/><Relationship Id="rId47" Type="http://schemas.openxmlformats.org/officeDocument/2006/relationships/notesMaster" Target="notesMasters/notesMaster1.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customXml" Target="../customXml/item20.xml"/><Relationship Id="rId21" Type="http://schemas.openxmlformats.org/officeDocument/2006/relationships/customXml" Target="../customXml/item21.xml"/><Relationship Id="rId22" Type="http://schemas.openxmlformats.org/officeDocument/2006/relationships/customXml" Target="../customXml/item22.xml"/><Relationship Id="rId23" Type="http://schemas.openxmlformats.org/officeDocument/2006/relationships/customXml" Target="../customXml/item23.xml"/><Relationship Id="rId24" Type="http://schemas.openxmlformats.org/officeDocument/2006/relationships/slideMaster" Target="slideMasters/slideMaster1.xml"/><Relationship Id="rId25" Type="http://schemas.openxmlformats.org/officeDocument/2006/relationships/slide" Target="slides/slide1.xml"/><Relationship Id="rId26" Type="http://schemas.openxmlformats.org/officeDocument/2006/relationships/slide" Target="slides/slide2.xml"/><Relationship Id="rId27" Type="http://schemas.openxmlformats.org/officeDocument/2006/relationships/slide" Target="slides/slide3.xml"/><Relationship Id="rId28" Type="http://schemas.openxmlformats.org/officeDocument/2006/relationships/slide" Target="slides/slide4.xml"/><Relationship Id="rId29" Type="http://schemas.openxmlformats.org/officeDocument/2006/relationships/slide" Target="slides/slide5.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30" Type="http://schemas.openxmlformats.org/officeDocument/2006/relationships/slide" Target="slides/slide6.xml"/><Relationship Id="rId31" Type="http://schemas.openxmlformats.org/officeDocument/2006/relationships/slide" Target="slides/slide7.xml"/><Relationship Id="rId32" Type="http://schemas.openxmlformats.org/officeDocument/2006/relationships/slide" Target="slides/slide8.xml"/><Relationship Id="rId9" Type="http://schemas.openxmlformats.org/officeDocument/2006/relationships/customXml" Target="../customXml/item9.xml"/><Relationship Id="rId6" Type="http://schemas.openxmlformats.org/officeDocument/2006/relationships/customXml" Target="../customXml/item6.xml"/><Relationship Id="rId7" Type="http://schemas.openxmlformats.org/officeDocument/2006/relationships/customXml" Target="../customXml/item7.xml"/><Relationship Id="rId8" Type="http://schemas.openxmlformats.org/officeDocument/2006/relationships/customXml" Target="../customXml/item8.xml"/><Relationship Id="rId33" Type="http://schemas.openxmlformats.org/officeDocument/2006/relationships/slide" Target="slides/slide9.xml"/><Relationship Id="rId34" Type="http://schemas.openxmlformats.org/officeDocument/2006/relationships/slide" Target="slides/slide10.xml"/><Relationship Id="rId35" Type="http://schemas.openxmlformats.org/officeDocument/2006/relationships/slide" Target="slides/slide11.xml"/><Relationship Id="rId36" Type="http://schemas.openxmlformats.org/officeDocument/2006/relationships/slide" Target="slides/slide12.xml"/><Relationship Id="rId10" Type="http://schemas.openxmlformats.org/officeDocument/2006/relationships/customXml" Target="../customXml/item10.xml"/><Relationship Id="rId11" Type="http://schemas.openxmlformats.org/officeDocument/2006/relationships/customXml" Target="../customXml/item11.xml"/><Relationship Id="rId12" Type="http://schemas.openxmlformats.org/officeDocument/2006/relationships/customXml" Target="../customXml/item12.xml"/><Relationship Id="rId13" Type="http://schemas.openxmlformats.org/officeDocument/2006/relationships/customXml" Target="../customXml/item13.xml"/><Relationship Id="rId14" Type="http://schemas.openxmlformats.org/officeDocument/2006/relationships/customXml" Target="../customXml/item14.xml"/><Relationship Id="rId15" Type="http://schemas.openxmlformats.org/officeDocument/2006/relationships/customXml" Target="../customXml/item15.xml"/><Relationship Id="rId16" Type="http://schemas.openxmlformats.org/officeDocument/2006/relationships/customXml" Target="../customXml/item16.xml"/><Relationship Id="rId17" Type="http://schemas.openxmlformats.org/officeDocument/2006/relationships/customXml" Target="../customXml/item17.xml"/><Relationship Id="rId18" Type="http://schemas.openxmlformats.org/officeDocument/2006/relationships/customXml" Target="../customXml/item18.xml"/><Relationship Id="rId19" Type="http://schemas.openxmlformats.org/officeDocument/2006/relationships/customXml" Target="../customXml/item19.xml"/><Relationship Id="rId37" Type="http://schemas.openxmlformats.org/officeDocument/2006/relationships/slide" Target="slides/slide13.xml"/><Relationship Id="rId38" Type="http://schemas.openxmlformats.org/officeDocument/2006/relationships/slide" Target="slides/slide14.xml"/><Relationship Id="rId39" Type="http://schemas.openxmlformats.org/officeDocument/2006/relationships/slide" Target="slides/slide15.xml"/><Relationship Id="rId40" Type="http://schemas.openxmlformats.org/officeDocument/2006/relationships/slide" Target="slides/slide16.xml"/><Relationship Id="rId41" Type="http://schemas.openxmlformats.org/officeDocument/2006/relationships/slide" Target="slides/slide17.xml"/><Relationship Id="rId42" Type="http://schemas.openxmlformats.org/officeDocument/2006/relationships/slide" Target="slides/slide18.xml"/><Relationship Id="rId43" Type="http://schemas.openxmlformats.org/officeDocument/2006/relationships/slide" Target="slides/slide19.xml"/><Relationship Id="rId44" Type="http://schemas.openxmlformats.org/officeDocument/2006/relationships/slide" Target="slides/slide20.xml"/><Relationship Id="rId45" Type="http://schemas.openxmlformats.org/officeDocument/2006/relationships/slide" Target="slides/slide2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F50533E-3B2D-4DBF-AEFB-F47C873B321B}" type="datetimeFigureOut">
              <a:rPr lang="en-US" smtClean="0"/>
              <a:t>8/2/16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293B45A-0E44-43B5-99FB-32F55D6B2277}" type="slidenum">
              <a:rPr lang="en-US" smtClean="0"/>
              <a:t>‹#›</a:t>
            </a:fld>
            <a:endParaRPr lang="en-US"/>
          </a:p>
        </p:txBody>
      </p:sp>
    </p:spTree>
    <p:extLst>
      <p:ext uri="{BB962C8B-B14F-4D97-AF65-F5344CB8AC3E}">
        <p14:creationId xmlns:p14="http://schemas.microsoft.com/office/powerpoint/2010/main" val="2414425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before</a:t>
            </a:r>
            <a:r>
              <a:rPr lang="en-US" baseline="0" dirty="0" smtClean="0"/>
              <a:t> I begin let me preface my presentation by stating that this is really a collaborative effort with other rule writers here in my office. While I’ve been involved in several rulemakings over my career, what I’ve learned is that no two rulemakings are same. First, the issues and problems are never the same. Second, the importance of the rule within the Agency is often not the same with some rulemakings relatively limited in scope while others receive high visibility with the Administrator heavily involved. Third, some rules involve many program offices within the Agency while others may involve only your own program office. Finally, the players or workgroup members are always different. Some join the workgroup because they like the subject; some join because they have their own ideas that they would like to see implemented, still others join because they have to. Therefore, in developing this presentation I reached out to my colleagues to capture their thoughts and observations and hopefully provide a better understanding of rulemakings the art that goes into it.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1</a:t>
            </a:fld>
            <a:endParaRPr lang="en-US"/>
          </a:p>
        </p:txBody>
      </p:sp>
    </p:spTree>
    <p:extLst>
      <p:ext uri="{BB962C8B-B14F-4D97-AF65-F5344CB8AC3E}">
        <p14:creationId xmlns:p14="http://schemas.microsoft.com/office/powerpoint/2010/main" val="4272548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93B45A-0E44-43B5-99FB-32F55D6B2277}" type="slidenum">
              <a:rPr lang="en-US" smtClean="0"/>
              <a:t>10</a:t>
            </a:fld>
            <a:endParaRPr lang="en-US"/>
          </a:p>
        </p:txBody>
      </p:sp>
    </p:spTree>
    <p:extLst>
      <p:ext uri="{BB962C8B-B14F-4D97-AF65-F5344CB8AC3E}">
        <p14:creationId xmlns:p14="http://schemas.microsoft.com/office/powerpoint/2010/main" val="4040327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93B45A-0E44-43B5-99FB-32F55D6B2277}" type="slidenum">
              <a:rPr lang="en-US" smtClean="0"/>
              <a:t>11</a:t>
            </a:fld>
            <a:endParaRPr lang="en-US"/>
          </a:p>
        </p:txBody>
      </p:sp>
    </p:spTree>
    <p:extLst>
      <p:ext uri="{BB962C8B-B14F-4D97-AF65-F5344CB8AC3E}">
        <p14:creationId xmlns:p14="http://schemas.microsoft.com/office/powerpoint/2010/main" val="2635321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93B45A-0E44-43B5-99FB-32F55D6B2277}" type="slidenum">
              <a:rPr lang="en-US" smtClean="0"/>
              <a:t>12</a:t>
            </a:fld>
            <a:endParaRPr lang="en-US"/>
          </a:p>
        </p:txBody>
      </p:sp>
    </p:spTree>
    <p:extLst>
      <p:ext uri="{BB962C8B-B14F-4D97-AF65-F5344CB8AC3E}">
        <p14:creationId xmlns:p14="http://schemas.microsoft.com/office/powerpoint/2010/main" val="569333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lots of reasons, one</a:t>
            </a:r>
            <a:r>
              <a:rPr lang="en-US" baseline="0" dirty="0" smtClean="0"/>
              <a:t> person rulemaking teams just are not effective or efficient. Not only do you not have anyone to talk to on a daily basis regarding your efforts, but you have no backup should something happen like moving on or retiring. </a:t>
            </a:r>
          </a:p>
          <a:p>
            <a:endParaRPr lang="en-US" baseline="0" dirty="0" smtClean="0"/>
          </a:p>
          <a:p>
            <a:r>
              <a:rPr lang="en-US" baseline="0" dirty="0" smtClean="0"/>
              <a:t>It helps to have management support. In fact its critical. As I just explained, the solvent-wipes rule was destined to be put on the back burner but other offices saved the day. </a:t>
            </a:r>
          </a:p>
          <a:p>
            <a:endParaRPr lang="en-US" baseline="0" dirty="0" smtClean="0"/>
          </a:p>
          <a:p>
            <a:r>
              <a:rPr lang="en-US" baseline="0" dirty="0" smtClean="0"/>
              <a:t>Unless you have hard deadlines, such as a court-ordered deadline or high priority within the organization, you’ll almost always take more time in developing a rule, particularly if you are juggling more than one project. </a:t>
            </a:r>
          </a:p>
          <a:p>
            <a:r>
              <a:rPr lang="en-US" baseline="0" dirty="0" smtClean="0"/>
              <a:t>When I was involved in the solvent-wipes rule, I was a one-man renaissance man, doing everything from risk analyses and economic analysis to managing contractors, the workgroup process. You name it and I was doing it. In retrospect, don’t be afraid to ask for help. </a:t>
            </a:r>
          </a:p>
          <a:p>
            <a:r>
              <a:rPr lang="en-US" baseline="0" dirty="0" smtClean="0"/>
              <a:t>In any rulemaking process, there’s going to be situations you just can’t control, from OMB holding up the rule, to Agency and office priorities changing, to having to drop everything an respond to an IG investigation. Its just the nature of the process. </a:t>
            </a:r>
          </a:p>
          <a:p>
            <a:r>
              <a:rPr lang="en-US" baseline="0" dirty="0" smtClean="0"/>
              <a:t>There was a time when staff were allowed to talk directly to the press but that policy has changed. Now we refer all calls to our press office or public affairs office and let them deal with the media. In retrospect, a great idea. Sometimes no matter how honest and forthcoming you want to be, it can backfire on you and the Agency. Being accused of being in bed with industry when no such thing ever occurred can be stressful.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13</a:t>
            </a:fld>
            <a:endParaRPr lang="en-US"/>
          </a:p>
        </p:txBody>
      </p:sp>
    </p:spTree>
    <p:extLst>
      <p:ext uri="{BB962C8B-B14F-4D97-AF65-F5344CB8AC3E}">
        <p14:creationId xmlns:p14="http://schemas.microsoft.com/office/powerpoint/2010/main" val="2371157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now we come to the important part. Leading up to this section, we have talked about</a:t>
            </a:r>
            <a:r>
              <a:rPr lang="en-US" baseline="0" dirty="0" smtClean="0"/>
              <a:t> the why, what, when and the who of the </a:t>
            </a:r>
            <a:r>
              <a:rPr lang="en-US" dirty="0" smtClean="0"/>
              <a:t>rulemaking process, but not the “how.” And frankly, it’s</a:t>
            </a:r>
            <a:r>
              <a:rPr lang="en-US" baseline="0" dirty="0" smtClean="0"/>
              <a:t> the “how of the rulemaking process” that will make you or break you.  </a:t>
            </a:r>
            <a:r>
              <a:rPr lang="en-US" dirty="0" smtClean="0"/>
              <a:t>  </a:t>
            </a:r>
          </a:p>
          <a:p>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100" dirty="0" smtClean="0"/>
              <a:t>Surround yourself will workgroup members smarter than yourself! You don’t have to be the smartest person on the block or workgroup. In fact,</a:t>
            </a:r>
            <a:r>
              <a:rPr lang="en-US" sz="1100" baseline="0" dirty="0" smtClean="0"/>
              <a:t> if you are, you’re in deep trouble because </a:t>
            </a:r>
            <a:r>
              <a:rPr lang="en-US" sz="1100" dirty="0" smtClean="0"/>
              <a:t>you might be a workgroup of one. What you want are workgroup</a:t>
            </a:r>
            <a:r>
              <a:rPr lang="en-US" sz="1100" baseline="0" dirty="0" smtClean="0"/>
              <a:t> members who have experience and knowledge of the issues for the problems you are trying to address who can </a:t>
            </a:r>
            <a:r>
              <a:rPr lang="en-US" sz="1100" dirty="0" smtClean="0"/>
              <a:t>assist you</a:t>
            </a:r>
            <a:r>
              <a:rPr lang="en-US" sz="1100" baseline="0" dirty="0" smtClean="0"/>
              <a:t> and the workgroup </a:t>
            </a:r>
            <a:r>
              <a:rPr lang="en-US" sz="1100" dirty="0" smtClean="0"/>
              <a:t>in developing options, critiquing options, adding common sense and experience to what is being addressed.</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1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 </a:t>
            </a:r>
            <a:r>
              <a:rPr lang="en-US" sz="1100" dirty="0" smtClean="0"/>
              <a:t> Be proactive - Reach out and draft workgroup members interested in the rule; just don’t react to participation process - of program offices and Regions volunteering staff because office must participate.</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1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100" dirty="0" smtClean="0"/>
              <a:t>Create “all for one” and “one for all” attitude/buy-in. The one thing workgroup</a:t>
            </a:r>
            <a:r>
              <a:rPr lang="en-US" sz="1100" baseline="0" dirty="0" smtClean="0"/>
              <a:t> members don’t want is to be ignored. They signed up because they are interested in participating and contributing. When I think back to the solvent-wipes rule, I wouldn’t gotten anywhere if I didn’t have the support of EPA’s </a:t>
            </a:r>
            <a:r>
              <a:rPr lang="en-US" sz="1100" baseline="0" dirty="0" err="1" smtClean="0"/>
              <a:t>air,water</a:t>
            </a:r>
            <a:r>
              <a:rPr lang="en-US" sz="1100" baseline="0" dirty="0" smtClean="0"/>
              <a:t> and ORD offices. They basically saved the rule from dying. </a:t>
            </a:r>
            <a:endParaRPr lang="en-US" sz="11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100" dirty="0" smtClean="0"/>
          </a:p>
          <a:p>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14</a:t>
            </a:fld>
            <a:endParaRPr lang="en-US"/>
          </a:p>
        </p:txBody>
      </p:sp>
    </p:spTree>
    <p:extLst>
      <p:ext uri="{BB962C8B-B14F-4D97-AF65-F5344CB8AC3E}">
        <p14:creationId xmlns:p14="http://schemas.microsoft.com/office/powerpoint/2010/main" val="4024487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100" dirty="0" smtClean="0"/>
              <a:t>Develop roadmap </a:t>
            </a:r>
          </a:p>
          <a:p>
            <a:pPr lvl="2"/>
            <a:r>
              <a:rPr lang="en-US" sz="1100" dirty="0" smtClean="0"/>
              <a:t>	-- Identify as many issues up front as you can to be   	addressed</a:t>
            </a:r>
          </a:p>
          <a:p>
            <a:pPr lvl="2"/>
            <a:r>
              <a:rPr lang="en-US" sz="1100" dirty="0" smtClean="0"/>
              <a:t>       -- Develop Analytical Blueprint</a:t>
            </a:r>
          </a:p>
          <a:p>
            <a:pPr lvl="1"/>
            <a:r>
              <a:rPr lang="en-US" sz="1100" dirty="0" smtClean="0"/>
              <a:t>	 - Establish clear responsibilities for workgroup members</a:t>
            </a:r>
          </a:p>
          <a:p>
            <a:pPr lvl="1"/>
            <a:r>
              <a:rPr lang="en-US" sz="1100" dirty="0" smtClean="0"/>
              <a:t>       - Get your Economic Analysis team on board as soon as 			    possible</a:t>
            </a:r>
          </a:p>
          <a:p>
            <a:pPr lvl="2"/>
            <a:r>
              <a:rPr lang="en-US" sz="1100" dirty="0" smtClean="0"/>
              <a:t>	--  Can identify problems with options for particular issues</a:t>
            </a:r>
          </a:p>
          <a:p>
            <a:pPr lvl="2"/>
            <a:r>
              <a:rPr lang="en-US" sz="1100" dirty="0" smtClean="0"/>
              <a:t>	--  Can offer suggestions on other, better options</a:t>
            </a:r>
          </a:p>
          <a:p>
            <a:pPr lvl="1"/>
            <a:r>
              <a:rPr lang="en-US" sz="1100" dirty="0" smtClean="0"/>
              <a:t>	- Get your lawyers and enforcement folks involved early</a:t>
            </a:r>
          </a:p>
          <a:p>
            <a:pPr lvl="2"/>
            <a:r>
              <a:rPr lang="en-US" sz="1100" dirty="0" smtClean="0"/>
              <a:t>	-- Rule has to be legally defensible and enforceable</a:t>
            </a:r>
          </a:p>
          <a:p>
            <a:endParaRPr lang="en-US" sz="1100" dirty="0"/>
          </a:p>
        </p:txBody>
      </p:sp>
      <p:sp>
        <p:nvSpPr>
          <p:cNvPr id="4" name="Slide Number Placeholder 3"/>
          <p:cNvSpPr>
            <a:spLocks noGrp="1"/>
          </p:cNvSpPr>
          <p:nvPr>
            <p:ph type="sldNum" sz="quarter" idx="10"/>
          </p:nvPr>
        </p:nvSpPr>
        <p:spPr/>
        <p:txBody>
          <a:bodyPr/>
          <a:lstStyle/>
          <a:p>
            <a:fld id="{F293B45A-0E44-43B5-99FB-32F55D6B2277}" type="slidenum">
              <a:rPr lang="en-US" smtClean="0"/>
              <a:t>15</a:t>
            </a:fld>
            <a:endParaRPr lang="en-US"/>
          </a:p>
        </p:txBody>
      </p:sp>
    </p:spTree>
    <p:extLst>
      <p:ext uri="{BB962C8B-B14F-4D97-AF65-F5344CB8AC3E}">
        <p14:creationId xmlns:p14="http://schemas.microsoft.com/office/powerpoint/2010/main" val="2355645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100" dirty="0" smtClean="0"/>
              <a:t>- Identify and monitor key deadlines and milestones (and stick to them as best you can). Otherwise the process will break down and you’ll be floundering trying to get back on schedule. </a:t>
            </a:r>
          </a:p>
          <a:p>
            <a:pPr lvl="1"/>
            <a:r>
              <a:rPr lang="en-US" sz="1100" dirty="0" smtClean="0"/>
              <a:t>- Learn to say NO!  I’m not good at this. My eyes are always bigger than my stomach. I want to keep on addressing and solving problems identified</a:t>
            </a:r>
            <a:r>
              <a:rPr lang="en-US" sz="1100" baseline="0" dirty="0" smtClean="0"/>
              <a:t> during workgroup deliberations. You just can’t do this forever. You have to be able to say Stop. </a:t>
            </a:r>
            <a:r>
              <a:rPr lang="en-US" sz="1100" dirty="0" smtClean="0"/>
              <a:t>  </a:t>
            </a:r>
            <a:r>
              <a:rPr lang="en-US" sz="1100" baseline="0" dirty="0" smtClean="0"/>
              <a:t> </a:t>
            </a:r>
            <a:endParaRPr lang="en-US" sz="1100" dirty="0" smtClean="0"/>
          </a:p>
          <a:p>
            <a:pPr lvl="1"/>
            <a:r>
              <a:rPr lang="en-US" sz="1100" dirty="0" smtClean="0"/>
              <a:t>- Really </a:t>
            </a:r>
            <a:r>
              <a:rPr lang="en-US" sz="1100" u="sng" dirty="0" smtClean="0"/>
              <a:t>Listen</a:t>
            </a:r>
            <a:r>
              <a:rPr lang="en-US" sz="1100" dirty="0" smtClean="0"/>
              <a:t> to each other. This is critical. Some workgroup members may</a:t>
            </a:r>
            <a:r>
              <a:rPr lang="en-US" sz="1100" baseline="0" dirty="0" smtClean="0"/>
              <a:t> not be the most straightforward in articulating a problem that is important to the rule. You can’t blow them off. You have to be patient because sooner or later the bell will go off and you’ll understand what they mean.  </a:t>
            </a:r>
            <a:endParaRPr lang="en-US" sz="1100" dirty="0" smtClean="0"/>
          </a:p>
          <a:p>
            <a:pPr marL="742950" lvl="1" indent="-285750">
              <a:buFontTx/>
              <a:buChar char="-"/>
            </a:pPr>
            <a:r>
              <a:rPr lang="en-US" sz="1100" dirty="0" smtClean="0"/>
              <a:t>Talk to stakeholders during proposal stage to better understand current “system.”  You have</a:t>
            </a:r>
            <a:r>
              <a:rPr lang="en-US" sz="1100" baseline="0" dirty="0" smtClean="0"/>
              <a:t> to get out there and visit facilities and talk to different stakeholders to get the different perspectives. Otherwise you’re operating in a vacuum.  </a:t>
            </a:r>
            <a:r>
              <a:rPr lang="en-US" sz="1100" dirty="0" smtClean="0"/>
              <a:t> </a:t>
            </a:r>
          </a:p>
          <a:p>
            <a:pPr lvl="1"/>
            <a:r>
              <a:rPr lang="en-US" sz="1100" dirty="0" smtClean="0"/>
              <a:t>	-- They also may help in identifying potential solutions</a:t>
            </a:r>
          </a:p>
          <a:p>
            <a:pPr lvl="1"/>
            <a:r>
              <a:rPr lang="en-US" sz="1100" dirty="0" smtClean="0"/>
              <a:t>- Consider use of workgroup retreat. We did</a:t>
            </a:r>
            <a:r>
              <a:rPr lang="en-US" sz="1100" baseline="0" dirty="0" smtClean="0"/>
              <a:t> this recently for the generator rule and I did it early on with the solvent-wipes rule</a:t>
            </a:r>
            <a:endParaRPr lang="en-US" sz="1100" dirty="0" smtClean="0"/>
          </a:p>
          <a:p>
            <a:pPr lvl="2"/>
            <a:r>
              <a:rPr lang="en-US" sz="1100" dirty="0" smtClean="0"/>
              <a:t>-- Get everyone in one room together</a:t>
            </a:r>
          </a:p>
          <a:p>
            <a:pPr lvl="2"/>
            <a:r>
              <a:rPr lang="en-US" sz="1100" dirty="0" smtClean="0"/>
              <a:t>-- Concentrated effort for long period of time vs. one hour at a time</a:t>
            </a:r>
          </a:p>
          <a:p>
            <a:pPr lvl="2"/>
            <a:r>
              <a:rPr lang="en-US" sz="1100" dirty="0" smtClean="0"/>
              <a:t>-- Great for team-building</a:t>
            </a:r>
          </a:p>
          <a:p>
            <a:pPr lvl="1"/>
            <a:r>
              <a:rPr lang="en-US" sz="1100" dirty="0" smtClean="0"/>
              <a:t>- Get Implementors involved early. You can’t wait for the rule to be published to start thinking and working with the information management folks to develop the forms, instructions, data entry requirements for reporting by industry.  </a:t>
            </a:r>
          </a:p>
          <a:p>
            <a:pPr lvl="2"/>
            <a:r>
              <a:rPr lang="en-US" sz="1100" dirty="0" smtClean="0"/>
              <a:t>-- Reporting and recordkeeping requirements</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100" dirty="0" smtClean="0"/>
              <a:t>- Executive Orders – can’t forget. We must have about 20 executive</a:t>
            </a:r>
            <a:r>
              <a:rPr lang="en-US" sz="1100" baseline="0" dirty="0" smtClean="0"/>
              <a:t> orders that we have to address in any rulemaking. Not only do they include the important regulatory impact analysis, but also unfunded mandates, small business impacts, children’s health, paperwork reduction act, </a:t>
            </a:r>
            <a:r>
              <a:rPr lang="en-US" sz="1100" i="1" kern="1200" dirty="0" smtClean="0">
                <a:solidFill>
                  <a:schemeClr val="tx1"/>
                </a:solidFill>
                <a:effectLst/>
                <a:latin typeface="+mn-lt"/>
                <a:ea typeface="+mn-ea"/>
                <a:cs typeface="+mn-cs"/>
              </a:rPr>
              <a:t>Consultation and Coordination with Indian Tribal Governments, </a:t>
            </a:r>
            <a:r>
              <a:rPr lang="en-US" sz="1100" i="1" dirty="0" smtClean="0">
                <a:effectLst/>
              </a:rPr>
              <a:t>Protection of Children from Environmental Health Risks and Safety Risks, </a:t>
            </a:r>
            <a:r>
              <a:rPr lang="en-US" sz="1100" i="1" kern="1200" dirty="0" smtClean="0">
                <a:solidFill>
                  <a:schemeClr val="tx1"/>
                </a:solidFill>
                <a:effectLst/>
                <a:latin typeface="+mn-lt"/>
                <a:ea typeface="+mn-ea"/>
                <a:cs typeface="+mn-cs"/>
              </a:rPr>
              <a:t>Federal Actions to Address Environmental Justice in Minority Populations and Low-Income Populations.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100" i="1" kern="1200" dirty="0" smtClean="0">
                <a:solidFill>
                  <a:schemeClr val="tx1"/>
                </a:solidFill>
                <a:effectLst/>
                <a:latin typeface="+mn-lt"/>
                <a:ea typeface="+mn-ea"/>
                <a:cs typeface="+mn-cs"/>
              </a:rPr>
              <a:t>Without addressing, the rule will never get</a:t>
            </a:r>
            <a:r>
              <a:rPr lang="en-US" sz="1100" i="1" kern="1200" baseline="0" dirty="0" smtClean="0">
                <a:solidFill>
                  <a:schemeClr val="tx1"/>
                </a:solidFill>
                <a:effectLst/>
                <a:latin typeface="+mn-lt"/>
                <a:ea typeface="+mn-ea"/>
                <a:cs typeface="+mn-cs"/>
              </a:rPr>
              <a:t> out of the Agency, never mind OMB.</a:t>
            </a:r>
            <a:endParaRPr lang="en-US" sz="1100" dirty="0" smtClean="0">
              <a:effectLst/>
            </a:endParaRPr>
          </a:p>
          <a:p>
            <a:pPr lvl="1"/>
            <a:r>
              <a:rPr lang="en-US" sz="1100" baseline="0" dirty="0" smtClean="0"/>
              <a:t> </a:t>
            </a:r>
            <a:endParaRPr lang="en-US" sz="1100" dirty="0" smtClean="0"/>
          </a:p>
          <a:p>
            <a:endParaRPr lang="en-US" sz="1100" dirty="0"/>
          </a:p>
        </p:txBody>
      </p:sp>
      <p:sp>
        <p:nvSpPr>
          <p:cNvPr id="4" name="Slide Number Placeholder 3"/>
          <p:cNvSpPr>
            <a:spLocks noGrp="1"/>
          </p:cNvSpPr>
          <p:nvPr>
            <p:ph type="sldNum" sz="quarter" idx="10"/>
          </p:nvPr>
        </p:nvSpPr>
        <p:spPr/>
        <p:txBody>
          <a:bodyPr/>
          <a:lstStyle/>
          <a:p>
            <a:fld id="{F293B45A-0E44-43B5-99FB-32F55D6B2277}" type="slidenum">
              <a:rPr lang="en-US" smtClean="0"/>
              <a:t>16</a:t>
            </a:fld>
            <a:endParaRPr lang="en-US"/>
          </a:p>
        </p:txBody>
      </p:sp>
    </p:spTree>
    <p:extLst>
      <p:ext uri="{BB962C8B-B14F-4D97-AF65-F5344CB8AC3E}">
        <p14:creationId xmlns:p14="http://schemas.microsoft.com/office/powerpoint/2010/main" val="33143682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100" dirty="0" smtClean="0"/>
              <a:t>Identify and resolve key issues ahead of time (if you can)</a:t>
            </a:r>
          </a:p>
          <a:p>
            <a:pPr lvl="1"/>
            <a:r>
              <a:rPr lang="en-US" sz="1100" dirty="0" smtClean="0"/>
              <a:t>    - Perception – where you sit is where you are at! </a:t>
            </a:r>
          </a:p>
          <a:p>
            <a:pPr lvl="1"/>
            <a:r>
              <a:rPr lang="en-US" sz="1100" dirty="0" smtClean="0"/>
              <a:t>		-- A big issue to one workgroup member may not be for 		     lead office/others</a:t>
            </a:r>
          </a:p>
          <a:p>
            <a:pPr lvl="1"/>
            <a:r>
              <a:rPr lang="en-US" sz="1100" dirty="0" smtClean="0"/>
              <a:t>   - Sometimes issues cannot be resolved at workgroup level </a:t>
            </a:r>
          </a:p>
          <a:p>
            <a:pPr lvl="1"/>
            <a:r>
              <a:rPr lang="en-US" sz="1100" dirty="0" smtClean="0"/>
              <a:t>	     -- Agree to disagree and escalate. This is critical. Workgroup members from different organizations within an agency can spend an inordinate amount of timing trying to find consensus</a:t>
            </a:r>
            <a:r>
              <a:rPr lang="en-US" sz="1100" baseline="0" dirty="0" smtClean="0"/>
              <a:t> or agreement, and never succeed. Sometimes you just have to bit the bullet and agree to disagree and escalate the issue sooner rather than later because all you are doing is wasting valuable time and getting frustrated with each other.  </a:t>
            </a:r>
            <a:r>
              <a:rPr lang="en-US" sz="1100" dirty="0" smtClean="0"/>
              <a:t>  </a:t>
            </a:r>
          </a:p>
          <a:p>
            <a:pPr lvl="0"/>
            <a:r>
              <a:rPr lang="en-US" sz="1100" b="1" u="sng" dirty="0" smtClean="0"/>
              <a:t>Point 4: Rule writing process</a:t>
            </a:r>
          </a:p>
          <a:p>
            <a:pPr lvl="1"/>
            <a:r>
              <a:rPr lang="en-US" sz="1100" dirty="0" smtClean="0"/>
              <a:t>   - Clear and simple rule language   </a:t>
            </a:r>
          </a:p>
          <a:p>
            <a:pPr lvl="1"/>
            <a:r>
              <a:rPr lang="en-US" sz="1100" dirty="0" smtClean="0"/>
              <a:t>	-- Plain English always works!</a:t>
            </a:r>
          </a:p>
          <a:p>
            <a:pPr lvl="1"/>
            <a:r>
              <a:rPr lang="en-US" sz="1100" dirty="0" smtClean="0"/>
              <a:t>   - Draft/review rule language together</a:t>
            </a:r>
          </a:p>
          <a:p>
            <a:pPr lvl="1"/>
            <a:r>
              <a:rPr lang="en-US" sz="1100" dirty="0" smtClean="0"/>
              <a:t>   - Find copy editor if you can</a:t>
            </a:r>
          </a:p>
          <a:p>
            <a:pPr lvl="1"/>
            <a:endParaRPr lang="en-US" sz="1100" dirty="0" smtClean="0"/>
          </a:p>
          <a:p>
            <a:pPr lvl="1"/>
            <a:endParaRPr lang="en-US" sz="1100" dirty="0" smtClean="0"/>
          </a:p>
          <a:p>
            <a:endParaRPr lang="en-US" sz="1100" dirty="0"/>
          </a:p>
        </p:txBody>
      </p:sp>
      <p:sp>
        <p:nvSpPr>
          <p:cNvPr id="4" name="Slide Number Placeholder 3"/>
          <p:cNvSpPr>
            <a:spLocks noGrp="1"/>
          </p:cNvSpPr>
          <p:nvPr>
            <p:ph type="sldNum" sz="quarter" idx="10"/>
          </p:nvPr>
        </p:nvSpPr>
        <p:spPr/>
        <p:txBody>
          <a:bodyPr/>
          <a:lstStyle/>
          <a:p>
            <a:fld id="{F293B45A-0E44-43B5-99FB-32F55D6B2277}" type="slidenum">
              <a:rPr lang="en-US" smtClean="0"/>
              <a:t>17</a:t>
            </a:fld>
            <a:endParaRPr lang="en-US"/>
          </a:p>
        </p:txBody>
      </p:sp>
    </p:spTree>
    <p:extLst>
      <p:ext uri="{BB962C8B-B14F-4D97-AF65-F5344CB8AC3E}">
        <p14:creationId xmlns:p14="http://schemas.microsoft.com/office/powerpoint/2010/main" val="3873887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100" dirty="0" smtClean="0"/>
              <a:t>Remember the rollout of Obamacare? No one wants that to happen. So when it comes to rulemakings, yes developing preamble and reg text are critical, but there’s other parts that you can’t forget or wait until after the rule</a:t>
            </a:r>
            <a:r>
              <a:rPr lang="en-US" sz="1100" baseline="0" dirty="0" smtClean="0"/>
              <a:t> is promulgated. Everyone is going to want to know how the rule will affect them, what they have to comply with, how they are going to comply with the rule’s provisions, etc. You really have to start thinking about this when you develop a proposed rule and </a:t>
            </a:r>
            <a:r>
              <a:rPr lang="en-US" sz="1100" baseline="0" dirty="0" err="1" smtClean="0"/>
              <a:t>followup</a:t>
            </a:r>
            <a:r>
              <a:rPr lang="en-US" sz="1100" baseline="0" dirty="0" smtClean="0"/>
              <a:t> with changes that occur in the final rule. What we are talking about are holding webinars to explain the rule to stakeholders, conducting t</a:t>
            </a:r>
            <a:r>
              <a:rPr lang="en-US" sz="1100" dirty="0" smtClean="0"/>
              <a:t>raining to explain how stakeholders will have to comply with rule provisions.</a:t>
            </a:r>
            <a:r>
              <a:rPr lang="en-US" sz="1100" baseline="0" dirty="0" smtClean="0"/>
              <a:t> Developing Qs and As for each important component of the rule. Accepting meeting invitations, etc. </a:t>
            </a:r>
            <a:endParaRPr lang="en-US" sz="1100" dirty="0" smtClean="0"/>
          </a:p>
          <a:p>
            <a:pPr marL="800100" lvl="1" indent="-342900">
              <a:buFontTx/>
              <a:buChar char="-"/>
            </a:pPr>
            <a:endParaRPr lang="en-US" sz="1100" dirty="0" smtClean="0"/>
          </a:p>
          <a:p>
            <a:pPr marL="800100" lvl="1" indent="-342900">
              <a:buFontTx/>
              <a:buChar char="-"/>
            </a:pPr>
            <a:r>
              <a:rPr lang="en-US" sz="1100" dirty="0" smtClean="0"/>
              <a:t>Webinars</a:t>
            </a:r>
          </a:p>
          <a:p>
            <a:r>
              <a:rPr lang="en-US" sz="1100" baseline="0" dirty="0" smtClean="0"/>
              <a:t> </a:t>
            </a:r>
            <a:r>
              <a:rPr lang="en-US" sz="1100" dirty="0" smtClean="0"/>
              <a:t>  </a:t>
            </a:r>
            <a:endParaRPr lang="en-US" sz="1100" dirty="0"/>
          </a:p>
        </p:txBody>
      </p:sp>
      <p:sp>
        <p:nvSpPr>
          <p:cNvPr id="4" name="Slide Number Placeholder 3"/>
          <p:cNvSpPr>
            <a:spLocks noGrp="1"/>
          </p:cNvSpPr>
          <p:nvPr>
            <p:ph type="sldNum" sz="quarter" idx="10"/>
          </p:nvPr>
        </p:nvSpPr>
        <p:spPr/>
        <p:txBody>
          <a:bodyPr/>
          <a:lstStyle/>
          <a:p>
            <a:fld id="{F293B45A-0E44-43B5-99FB-32F55D6B2277}" type="slidenum">
              <a:rPr lang="en-US" smtClean="0"/>
              <a:t>18</a:t>
            </a:fld>
            <a:endParaRPr lang="en-US"/>
          </a:p>
        </p:txBody>
      </p:sp>
    </p:spTree>
    <p:extLst>
      <p:ext uri="{BB962C8B-B14F-4D97-AF65-F5344CB8AC3E}">
        <p14:creationId xmlns:p14="http://schemas.microsoft.com/office/powerpoint/2010/main" val="57337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Externalities. There’s only so much a workgroup can control. OMB plays a big role in the rulemaking process. They can stop rulemakings in their tracks, delay rulemakings,</a:t>
            </a:r>
            <a:r>
              <a:rPr lang="en-US" baseline="0" dirty="0" smtClean="0"/>
              <a:t> or plain make it difficult with you because they may not like what we are proposing. </a:t>
            </a:r>
          </a:p>
          <a:p>
            <a:endParaRPr lang="en-US" baseline="0" dirty="0" smtClean="0"/>
          </a:p>
          <a:p>
            <a:r>
              <a:rPr lang="en-US" baseline="0" dirty="0" smtClean="0"/>
              <a:t>Agency decision makers also can influence rulemakings including cancelling rules or putting rules on the back burner for reasons you will never understand. So the best made plans may end in frustration because we operate in a political process – simple as that. But there are many things we can control. </a:t>
            </a:r>
          </a:p>
          <a:p>
            <a:r>
              <a:rPr lang="en-US" baseline="0" dirty="0" smtClean="0"/>
              <a:t>So my bottom line is this:  </a:t>
            </a:r>
            <a:r>
              <a:rPr lang="en-US" sz="1200" b="1" dirty="0" smtClean="0"/>
              <a:t>Create a Great Team and Find Consensus. You can’t go wrong!</a:t>
            </a:r>
            <a:endParaRPr lang="en-US" sz="1200" dirty="0" smtClean="0"/>
          </a:p>
          <a:p>
            <a:pPr algn="ctr"/>
            <a:endParaRPr lang="en-US" sz="1200" b="1"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19</a:t>
            </a:fld>
            <a:endParaRPr lang="en-US"/>
          </a:p>
        </p:txBody>
      </p:sp>
    </p:spTree>
    <p:extLst>
      <p:ext uri="{BB962C8B-B14F-4D97-AF65-F5344CB8AC3E}">
        <p14:creationId xmlns:p14="http://schemas.microsoft.com/office/powerpoint/2010/main" val="403951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not sure to what extent the audience has written rules or been involved in rulemakings but what </a:t>
            </a:r>
            <a:r>
              <a:rPr lang="en-US" baseline="0" dirty="0" smtClean="0"/>
              <a:t>I would like to accomplish today is first provide some background and context by identifying those actions that trigger a rulemaking, explain the differences between writing a rule and writing policy or technical guidance. Second, I’d like to briefly describe the stages of EPA’s rulemaking process and use what I consider to be an interesting case study to explain why it takes so long to write a rule. From that, we’ll get into the heart of the presentation and discuss the “art” of rulemaking or how one goes about developing a successful/effective rule – at least what my colleagues and I here in </a:t>
            </a:r>
            <a:r>
              <a:rPr lang="en-US" baseline="0" dirty="0" err="1" smtClean="0"/>
              <a:t>Hdqtrs</a:t>
            </a:r>
            <a:r>
              <a:rPr lang="en-US" baseline="0" dirty="0" smtClean="0"/>
              <a:t> consider successful. Then I’ll quickly describe that no matter the best rule written, there’s a bunch of other activities you can’t ignore – otherwise all of your efforts are for naught. Finally, I’ll close with some final thoughts and what we consider to be the bottom line.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2</a:t>
            </a:fld>
            <a:endParaRPr lang="en-US"/>
          </a:p>
        </p:txBody>
      </p:sp>
    </p:spTree>
    <p:extLst>
      <p:ext uri="{BB962C8B-B14F-4D97-AF65-F5344CB8AC3E}">
        <p14:creationId xmlns:p14="http://schemas.microsoft.com/office/powerpoint/2010/main" val="3322517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let’s end with what</a:t>
            </a:r>
            <a:r>
              <a:rPr lang="en-US" baseline="0" dirty="0" smtClean="0"/>
              <a:t> you think is the most important component of any rulemaking? How many said 7? Anybody say 8? I threw in 8 because of what I just said. We work in a political process and no matter how great a rule, it can be delayed or cancelled because there’s a bigger picture out there workgroups are not always privy to. </a:t>
            </a:r>
          </a:p>
          <a:p>
            <a:endParaRPr lang="en-US" baseline="0" dirty="0" smtClean="0"/>
          </a:p>
          <a:p>
            <a:r>
              <a:rPr lang="en-US" baseline="0" dirty="0" smtClean="0"/>
              <a:t>OK. That’s all she wrote. I hope I’ve shed some light on the rulemaking process and the Art of Rulemaking. Take care.  </a:t>
            </a:r>
            <a:r>
              <a:rPr lang="en-US" dirty="0" smtClean="0"/>
              <a:t>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21</a:t>
            </a:fld>
            <a:endParaRPr lang="en-US"/>
          </a:p>
        </p:txBody>
      </p:sp>
    </p:spTree>
    <p:extLst>
      <p:ext uri="{BB962C8B-B14F-4D97-AF65-F5344CB8AC3E}">
        <p14:creationId xmlns:p14="http://schemas.microsoft.com/office/powerpoint/2010/main" val="30196500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93B45A-0E44-43B5-99FB-32F55D6B2277}" type="slidenum">
              <a:rPr lang="en-US" smtClean="0"/>
              <a:t>22</a:t>
            </a:fld>
            <a:endParaRPr lang="en-US"/>
          </a:p>
        </p:txBody>
      </p:sp>
    </p:spTree>
    <p:extLst>
      <p:ext uri="{BB962C8B-B14F-4D97-AF65-F5344CB8AC3E}">
        <p14:creationId xmlns:p14="http://schemas.microsoft.com/office/powerpoint/2010/main" val="2927556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so let’s start off with a question for all of you to think about and respond to.  Regardless of your position, what do you think is the most important component of any rulemaking? I’ve identified 8 possibilities. As we proceed,</a:t>
            </a:r>
            <a:r>
              <a:rPr lang="en-US" baseline="0" dirty="0" smtClean="0"/>
              <a:t> maybe you’ll see why I’ve identified these components. </a:t>
            </a:r>
            <a:r>
              <a:rPr lang="en-US" dirty="0" smtClean="0"/>
              <a:t>We’ll come back at the end of my presentation to see how you voted and I’ve give</a:t>
            </a:r>
            <a:r>
              <a:rPr lang="en-US" baseline="0" dirty="0" smtClean="0"/>
              <a:t> you my thoughts</a:t>
            </a:r>
            <a:r>
              <a:rPr lang="en-US" dirty="0" smtClean="0"/>
              <a:t>.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3</a:t>
            </a:fld>
            <a:endParaRPr lang="en-US"/>
          </a:p>
        </p:txBody>
      </p:sp>
    </p:spTree>
    <p:extLst>
      <p:ext uri="{BB962C8B-B14F-4D97-AF65-F5344CB8AC3E}">
        <p14:creationId xmlns:p14="http://schemas.microsoft.com/office/powerpoint/2010/main" val="2405197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let’s begin with the definition</a:t>
            </a:r>
            <a:r>
              <a:rPr lang="en-US" baseline="0" dirty="0" smtClean="0"/>
              <a:t> of a rule or regulation. Read the statement.      The key or most important part of a rule is that it carries the weight or power of administrative law and must be obeyed or complied with. In other words, a rule is enforceable.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4</a:t>
            </a:fld>
            <a:endParaRPr lang="en-US"/>
          </a:p>
        </p:txBody>
      </p:sp>
    </p:spTree>
    <p:extLst>
      <p:ext uri="{BB962C8B-B14F-4D97-AF65-F5344CB8AC3E}">
        <p14:creationId xmlns:p14="http://schemas.microsoft.com/office/powerpoint/2010/main" val="3242067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are rulemakings necessary. There’s two big reasons. First, because an environmental problem exists that cannot</a:t>
            </a:r>
            <a:r>
              <a:rPr lang="en-US" baseline="0" dirty="0" smtClean="0"/>
              <a:t> be otherwise addressed without promulgating a regulation.  Another reason is because the Agency, through experience with implementing a regulatory program, has identified problems with existing regulations that require updating or modifying existing regulations – the HW Generator Improvements rule that I’ve been working on for several years is an example where we lack the regulatory authority to address a particular problem through guidance or other non-regulation mechanism and a rule was necessary.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5</a:t>
            </a:fld>
            <a:endParaRPr lang="en-US"/>
          </a:p>
        </p:txBody>
      </p:sp>
    </p:spTree>
    <p:extLst>
      <p:ext uri="{BB962C8B-B14F-4D97-AF65-F5344CB8AC3E}">
        <p14:creationId xmlns:p14="http://schemas.microsoft.com/office/powerpoint/2010/main" val="2753420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triggers a rulemaking? It</a:t>
            </a:r>
            <a:r>
              <a:rPr lang="en-US" baseline="0" dirty="0" smtClean="0"/>
              <a:t> has to start with Congress issuing a law or statute giving EPA the authority to write a rule addressing a particular problem. Without statutory authority, there is no rulemaking possible. </a:t>
            </a:r>
          </a:p>
          <a:p>
            <a:r>
              <a:rPr lang="en-US" baseline="0" dirty="0" smtClean="0"/>
              <a:t>Congress can also as part of the appropriations process tell us to right a specific rule. Sometimes its not what you know but who you know and a stakeholder can reach a congressman or senator and get an add-on to a  bill telling us to write a rule. the Of course they won’t give us the money to write the rule but that’s another issue. I was involved in one such rule many years ago now. </a:t>
            </a:r>
          </a:p>
          <a:p>
            <a:r>
              <a:rPr lang="en-US" baseline="0" dirty="0" smtClean="0"/>
              <a:t>Then there’s the courts. We can miss a statutory deadline, be sued and ordered to right a rule. We can promulgate a rule, be sued and lose requiring us to go back to the drawing board or stop trying. The DSW rule is an example where a few iterations of a rule were required and we’re still fighting litigation on the last go around.</a:t>
            </a:r>
          </a:p>
          <a:p>
            <a:r>
              <a:rPr lang="en-US" baseline="0" dirty="0" smtClean="0"/>
              <a:t>The public and industry also have the right to petition us to address a problem that requires a rulemaking. 40 CFR </a:t>
            </a:r>
            <a:r>
              <a:rPr lang="en-US" b="1" dirty="0" smtClean="0">
                <a:effectLst/>
              </a:rPr>
              <a:t>260.20 </a:t>
            </a:r>
            <a:r>
              <a:rPr lang="en-US" dirty="0" smtClean="0"/>
              <a:t>(a) states any person may petition the Administrator to modify or revoke any provision in parts 260 through 266, 268 and 273 of this chapter.</a:t>
            </a:r>
            <a:r>
              <a:rPr lang="en-US" baseline="0" dirty="0" smtClean="0"/>
              <a:t> </a:t>
            </a:r>
          </a:p>
          <a:p>
            <a:r>
              <a:rPr lang="en-US" dirty="0" smtClean="0"/>
              <a:t>(b) Each petition must be submitted to the Administrator by certified mail and must include:</a:t>
            </a:r>
          </a:p>
          <a:p>
            <a:r>
              <a:rPr lang="en-US" dirty="0" smtClean="0"/>
              <a:t>(1) The petitioner's name and address; </a:t>
            </a:r>
          </a:p>
          <a:p>
            <a:r>
              <a:rPr lang="en-US" dirty="0" smtClean="0"/>
              <a:t>(2) A statement of the petitioner's interest in the proposed action; </a:t>
            </a:r>
          </a:p>
          <a:p>
            <a:r>
              <a:rPr lang="en-US" dirty="0" smtClean="0"/>
              <a:t>(3) A description of the proposed action, including (where appropriate) suggested regulatory language; and </a:t>
            </a:r>
          </a:p>
          <a:p>
            <a:r>
              <a:rPr lang="en-US" dirty="0" smtClean="0"/>
              <a:t>(4) A statement of the need and justification for the proposed action, including any supporting tests, studies, or other information.</a:t>
            </a:r>
          </a:p>
          <a:p>
            <a:r>
              <a:rPr lang="en-US" baseline="0" dirty="0" smtClean="0"/>
              <a:t> The case study that I’m going to describe actually started with a rulemaking petition.</a:t>
            </a:r>
          </a:p>
          <a:p>
            <a:r>
              <a:rPr lang="en-US" baseline="0" dirty="0" smtClean="0"/>
              <a:t>Finally, there’s Agency initiatives. They can be initiated by the Administrator or actually by staff. The HW Generator Improvements rule that I’ve been involved with actually started at the staff level and received enough interest at </a:t>
            </a:r>
            <a:r>
              <a:rPr lang="en-US" baseline="0" dirty="0" err="1" smtClean="0"/>
              <a:t>manangement</a:t>
            </a:r>
            <a:r>
              <a:rPr lang="en-US" baseline="0" dirty="0" smtClean="0"/>
              <a:t> level to initiate a rule making.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6</a:t>
            </a:fld>
            <a:endParaRPr lang="en-US"/>
          </a:p>
        </p:txBody>
      </p:sp>
    </p:spTree>
    <p:extLst>
      <p:ext uri="{BB962C8B-B14F-4D97-AF65-F5344CB8AC3E}">
        <p14:creationId xmlns:p14="http://schemas.microsoft.com/office/powerpoint/2010/main" val="1264092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Not all rulemakings are necessary. Sometimes</a:t>
            </a:r>
            <a:r>
              <a:rPr lang="en-US" sz="1200" kern="1200" baseline="0" dirty="0" smtClean="0">
                <a:solidFill>
                  <a:schemeClr val="tx1"/>
                </a:solidFill>
                <a:effectLst/>
                <a:latin typeface="+mn-lt"/>
                <a:ea typeface="+mn-ea"/>
                <a:cs typeface="+mn-cs"/>
              </a:rPr>
              <a:t> technical or policy guidance can be issued to address a problem but there are important differences. </a:t>
            </a:r>
          </a:p>
          <a:p>
            <a:r>
              <a:rPr lang="en-US" sz="1200" kern="1200" dirty="0" smtClean="0">
                <a:solidFill>
                  <a:schemeClr val="tx1"/>
                </a:solidFill>
                <a:effectLst/>
                <a:latin typeface="+mn-lt"/>
                <a:ea typeface="+mn-ea"/>
                <a:cs typeface="+mn-cs"/>
              </a:rPr>
              <a:t>A regulation must undergo the rulemaking process as prescribed under the Administrative Procedure Act (APA). It is considered a legislative rule.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guidance is an agency’s explanation of how it interprets an existing regulation or statute, and is not required to undergo the rulemaking process in the APA. It is considered an interpretive rule.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Regulations and guidances carry different legal weight.  Regulations are legislative rules that have the force of law. In contrast, guidances are considered interpretive rules and do not set new legal standards, impose legal requirements or have the force of law. Instead, guidances are issued to interpret or clarify an existing regulation or statute.   </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dirty="0" smtClean="0"/>
              <a:t>Rulemakings require a very formalized set of procedures that must be followed. The Agency has to follow all of the components of the APA, including public</a:t>
            </a:r>
            <a:r>
              <a:rPr lang="en-US" baseline="0" dirty="0" smtClean="0"/>
              <a:t> review, public comment and public response to every comment. Rules are enforceable. Facilities can be cited for violations and pay fines or individuals even be sent to jail when the violation is criminal in nature. Because of all the hoops that the Agency has to go through, they are very time consuming, including public review and comment and actually responding to every comment submitted. Most rules receive thousands of comments.</a:t>
            </a:r>
          </a:p>
          <a:p>
            <a:r>
              <a:rPr lang="en-US" dirty="0" smtClean="0"/>
              <a:t>Rulemakings also involve estimating</a:t>
            </a:r>
            <a:r>
              <a:rPr lang="en-US" baseline="0" dirty="0" smtClean="0"/>
              <a:t> </a:t>
            </a:r>
            <a:r>
              <a:rPr lang="en-US" dirty="0" smtClean="0"/>
              <a:t>costs and benefits and often engineering, scientific and risks to HH&amp;E.  </a:t>
            </a:r>
            <a:r>
              <a:rPr lang="en-US" baseline="0" dirty="0" smtClean="0"/>
              <a:t> </a:t>
            </a:r>
          </a:p>
          <a:p>
            <a:endParaRPr lang="en-US" baseline="0" dirty="0" smtClean="0"/>
          </a:p>
          <a:p>
            <a:r>
              <a:rPr lang="en-US" baseline="0" dirty="0" smtClean="0"/>
              <a:t>Conversely, technical or policy guidances are non-enforceable and issued to support and clarify the implementation of an existing rule or rules. The process is usually internal and does not involve public comment, but sometimes the scope of the is so comprehensive that public comment is necessary. The publication of the RCRA waste analysis plan is an example where we sought public comment and involvement.  </a:t>
            </a:r>
            <a:r>
              <a:rPr lang="en-US" dirty="0" smtClean="0"/>
              <a:t> Similarly, costs and benefits rarely if ever come into play when developing guidances.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7</a:t>
            </a:fld>
            <a:endParaRPr lang="en-US"/>
          </a:p>
        </p:txBody>
      </p:sp>
    </p:spTree>
    <p:extLst>
      <p:ext uri="{BB962C8B-B14F-4D97-AF65-F5344CB8AC3E}">
        <p14:creationId xmlns:p14="http://schemas.microsoft.com/office/powerpoint/2010/main" val="3840436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By the very nature of rule writing, reg writers have to follow detailed</a:t>
            </a:r>
            <a:r>
              <a:rPr lang="en-US" baseline="0" dirty="0" smtClean="0"/>
              <a:t> processes and procedures contained in what we call the Agency Development Process. </a:t>
            </a:r>
          </a:p>
          <a:p>
            <a:pPr defTabSz="931774">
              <a:defRPr/>
            </a:pPr>
            <a:r>
              <a:rPr lang="en-US" baseline="0" dirty="0" smtClean="0"/>
              <a:t> </a:t>
            </a:r>
            <a:r>
              <a:rPr lang="en-US" dirty="0" smtClean="0"/>
              <a:t>The Agency Development Process or ADP contains five stages or components. Stage One involves</a:t>
            </a:r>
            <a:r>
              <a:rPr lang="en-US" baseline="0" dirty="0" smtClean="0"/>
              <a:t> determining the rule’s importance. The program office provides </a:t>
            </a:r>
            <a:r>
              <a:rPr lang="en-US" dirty="0"/>
              <a:t> information describing the problem and the need for regulatory that is used (1) to solicit the approval of the Agency’s Regulatory Policy Officer (RPO) to proceed and (2) to assign the action to one of three tiers based on the nature of the anticipated issues and the level of cross-Agency interactions needed to ensure a quality action. The first process is called “commencement approval.” The second is called “</a:t>
            </a:r>
            <a:r>
              <a:rPr lang="en-US" dirty="0" err="1"/>
              <a:t>tiering</a:t>
            </a:r>
            <a:r>
              <a:rPr lang="en-US" dirty="0"/>
              <a:t>.” </a:t>
            </a:r>
          </a:p>
          <a:p>
            <a:r>
              <a:rPr lang="en-US" dirty="0" smtClean="0"/>
              <a:t> Stage</a:t>
            </a:r>
            <a:r>
              <a:rPr lang="en-US" baseline="0" dirty="0" smtClean="0"/>
              <a:t> 2 is basically developing the proposed rule or guidance that needs external review. </a:t>
            </a:r>
          </a:p>
          <a:p>
            <a:r>
              <a:rPr lang="en-US" baseline="0" dirty="0" smtClean="0"/>
              <a:t>Stage 3 involves OMB review for both the proposed and final rules, if necessary. Most of the time OMB wants to review rules but sometimes its not necessary. I developed a technical corrections rule several years ago where OMB waived review because no costs were involved. As discussed later, OMB has a lot of clout in the process.</a:t>
            </a:r>
          </a:p>
          <a:p>
            <a:r>
              <a:rPr lang="en-US" baseline="0" dirty="0" smtClean="0"/>
              <a:t>Stage 4 occurs after OMB review and involves coming down the home stretch regarding the publication. This involves review and approval by the Administrator’s office, his or her signature, working with the FR to make sure we have followed all of their rules in terms of how rules must be written, and finally publication in the FR. </a:t>
            </a:r>
          </a:p>
          <a:p>
            <a:r>
              <a:rPr lang="en-US" baseline="0" dirty="0" smtClean="0"/>
              <a:t>Then the fun begins. We receive comments from our stakeholders, usually within 60 or 90 days after publication in the FR and repeat Stages 2 through 4 again before we move on the Stage 5 and develop the necessary information supporting the final action and responding to any congressional reviews.      </a:t>
            </a:r>
            <a:endParaRPr lang="en-US" dirty="0"/>
          </a:p>
        </p:txBody>
      </p:sp>
      <p:sp>
        <p:nvSpPr>
          <p:cNvPr id="4" name="Slide Number Placeholder 3"/>
          <p:cNvSpPr>
            <a:spLocks noGrp="1"/>
          </p:cNvSpPr>
          <p:nvPr>
            <p:ph type="sldNum" sz="quarter" idx="10"/>
          </p:nvPr>
        </p:nvSpPr>
        <p:spPr/>
        <p:txBody>
          <a:bodyPr/>
          <a:lstStyle/>
          <a:p>
            <a:fld id="{F293B45A-0E44-43B5-99FB-32F55D6B2277}" type="slidenum">
              <a:rPr lang="en-US" smtClean="0"/>
              <a:t>8</a:t>
            </a:fld>
            <a:endParaRPr lang="en-US"/>
          </a:p>
        </p:txBody>
      </p:sp>
    </p:spTree>
    <p:extLst>
      <p:ext uri="{BB962C8B-B14F-4D97-AF65-F5344CB8AC3E}">
        <p14:creationId xmlns:p14="http://schemas.microsoft.com/office/powerpoint/2010/main" val="3264397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93B45A-0E44-43B5-99FB-32F55D6B2277}" type="slidenum">
              <a:rPr lang="en-US" smtClean="0"/>
              <a:t>9</a:t>
            </a:fld>
            <a:endParaRPr lang="en-US"/>
          </a:p>
        </p:txBody>
      </p:sp>
    </p:spTree>
    <p:extLst>
      <p:ext uri="{BB962C8B-B14F-4D97-AF65-F5344CB8AC3E}">
        <p14:creationId xmlns:p14="http://schemas.microsoft.com/office/powerpoint/2010/main" val="2108725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8167A20-A509-4418-B209-6C75D96BEA50}"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2FDF906E-5B51-44B3-B758-3C98F874091B}" type="datetime1">
              <a:rPr lang="en-US" smtClean="0"/>
              <a:t>8/2/16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5A1445-5343-41ED-BEA5-2BD43400EC8C}"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AC2F04-9C1D-467A-8591-64FE10510FC3}"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396532-8655-4D63-9F75-0F6645A353F6}"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264874-422C-4FF3-832F-AF4FCEA87D08}"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367FB3-CC08-47E1-993C-C45F2E45E83B}"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555018-A003-4AAF-B16A-E46EBB498A56}"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58E94-F4A1-495A-90F0-084A90870B05}"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01C9A-BA4B-4EF7-BFCA-F81358882837}"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EFE3F4-99DE-491D-BE12-1C66FBD1E60D}" type="datetime1">
              <a:rPr lang="en-US" smtClean="0"/>
              <a:t>8/2/16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5F704B-5E66-4BDF-8FF0-0B964F224762}" type="datetime1">
              <a:rPr lang="en-US" smtClean="0"/>
              <a:t>8/2/16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3AB5B36-411D-4E16-B022-1F1F97E5B750}" type="datetime1">
              <a:rPr lang="en-US" smtClean="0"/>
              <a:t>8/2/16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076584-9C85-4BA7-9CD8-6F3087891CE3}" type="datetime1">
              <a:rPr lang="en-US" smtClean="0"/>
              <a:t>8/2/16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68613-EE6C-4307-96BD-49FB658A8166}" type="datetime1">
              <a:rPr lang="en-US" smtClean="0"/>
              <a:t>8/2/16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27E52A-3849-41A8-9B67-E350AAFD2FCC}" type="datetime1">
              <a:rPr lang="en-US" smtClean="0"/>
              <a:t>8/2/16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FB766-9D83-4E16-B43E-03927E89E5E1}" type="datetime1">
              <a:rPr lang="en-US" smtClean="0"/>
              <a:t>8/2/16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03C9D79-B7B4-49C0-AD65-6238605CEF8C}" type="datetime1">
              <a:rPr lang="en-US" smtClean="0"/>
              <a:t>8/2/16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2.jpg"/><Relationship Id="rId5"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hyperlink" Target="https://www.federalregister.gov/uploads/2011/01/the_rulemaking_process.pdf" TargetMode="External"/><Relationship Id="rId4" Type="http://schemas.openxmlformats.org/officeDocument/2006/relationships/hyperlink" Target="https://www.epa.gov/laws-regulations/basics-regulatory-process" TargetMode="External"/><Relationship Id="rId5" Type="http://schemas.openxmlformats.org/officeDocument/2006/relationships/hyperlink" Target="https://www.agc.org/sites/default/files/Galleries/enviro_members_file/EPA%20Rulemaking%20Process%20Handout.pdf" TargetMode="External"/><Relationship Id="rId6" Type="http://schemas.openxmlformats.org/officeDocument/2006/relationships/hyperlink" Target="https://www.epa.gov/laws-regulations/significant-guidance-documents" TargetMode="External"/><Relationship Id="rId1" Type="http://schemas.openxmlformats.org/officeDocument/2006/relationships/slideLayout" Target="../slideLayouts/slideLayout7.xml"/><Relationship Id="rId2" Type="http://schemas.openxmlformats.org/officeDocument/2006/relationships/hyperlink" Target="https://www.fas.org/sgp/crs/misc/RL32240.pdf"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1" y="685799"/>
            <a:ext cx="10185557" cy="2971801"/>
          </a:xfrm>
        </p:spPr>
        <p:txBody>
          <a:bodyPr/>
          <a:lstStyle/>
          <a:p>
            <a:pPr algn="ctr"/>
            <a:r>
              <a:rPr lang="en-US" dirty="0" smtClean="0"/>
              <a:t>     The Art of Rulemaking</a:t>
            </a:r>
            <a:endParaRPr lang="en-US" dirty="0"/>
          </a:p>
        </p:txBody>
      </p:sp>
      <p:sp>
        <p:nvSpPr>
          <p:cNvPr id="3" name="Subtitle 2"/>
          <p:cNvSpPr>
            <a:spLocks noGrp="1"/>
          </p:cNvSpPr>
          <p:nvPr>
            <p:ph type="subTitle" idx="1"/>
          </p:nvPr>
        </p:nvSpPr>
        <p:spPr>
          <a:xfrm>
            <a:off x="684211" y="3843867"/>
            <a:ext cx="8009027" cy="1947333"/>
          </a:xfrm>
        </p:spPr>
        <p:txBody>
          <a:bodyPr/>
          <a:lstStyle/>
          <a:p>
            <a:pPr algn="ctr"/>
            <a:r>
              <a:rPr lang="en-US" dirty="0" smtClean="0"/>
              <a:t>                                                </a:t>
            </a:r>
            <a:r>
              <a:rPr lang="en-US" dirty="0" smtClean="0">
                <a:solidFill>
                  <a:schemeClr val="tx1"/>
                </a:solidFill>
              </a:rPr>
              <a:t>August 3, 2016</a:t>
            </a:r>
            <a:endParaRPr lang="en-US" dirty="0">
              <a:solidFill>
                <a:schemeClr val="tx1"/>
              </a:solidFill>
            </a:endParaRPr>
          </a:p>
        </p:txBody>
      </p:sp>
    </p:spTree>
    <p:extLst>
      <p:ext uri="{BB962C8B-B14F-4D97-AF65-F5344CB8AC3E}">
        <p14:creationId xmlns:p14="http://schemas.microsoft.com/office/powerpoint/2010/main" val="161321292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60665" y="961901"/>
            <a:ext cx="8775865" cy="2769989"/>
          </a:xfrm>
          <a:prstGeom prst="rect">
            <a:avLst/>
          </a:prstGeom>
          <a:noFill/>
        </p:spPr>
        <p:txBody>
          <a:bodyPr wrap="square" rtlCol="0">
            <a:spAutoFit/>
          </a:bodyPr>
          <a:lstStyle/>
          <a:p>
            <a:endParaRPr lang="en-US" dirty="0" smtClean="0"/>
          </a:p>
          <a:p>
            <a:endParaRPr lang="en-US" dirty="0"/>
          </a:p>
          <a:p>
            <a:endParaRPr lang="en-US" dirty="0" smtClean="0"/>
          </a:p>
          <a:p>
            <a:endParaRPr lang="en-US" dirty="0"/>
          </a:p>
          <a:p>
            <a:endParaRPr lang="en-US" dirty="0" smtClean="0"/>
          </a:p>
          <a:p>
            <a:pPr algn="ctr"/>
            <a:r>
              <a:rPr lang="en-US" sz="2800" dirty="0" smtClean="0"/>
              <a:t>A Case Study</a:t>
            </a:r>
          </a:p>
          <a:p>
            <a:pPr algn="ctr"/>
            <a:endParaRPr lang="en-US" sz="2800" dirty="0"/>
          </a:p>
          <a:p>
            <a:pPr algn="ctr"/>
            <a:r>
              <a:rPr lang="en-US" sz="2800" dirty="0" smtClean="0"/>
              <a:t>The Solvent Wipes Rule</a:t>
            </a:r>
            <a:endParaRPr lang="en-US" sz="2800" dirty="0"/>
          </a:p>
        </p:txBody>
      </p:sp>
      <p:sp>
        <p:nvSpPr>
          <p:cNvPr id="2" name="Slide Number Placeholder 1"/>
          <p:cNvSpPr>
            <a:spLocks noGrp="1"/>
          </p:cNvSpPr>
          <p:nvPr>
            <p:ph type="sldNum" sz="quarter" idx="12"/>
          </p:nvPr>
        </p:nvSpPr>
        <p:spPr/>
        <p:txBody>
          <a:bodyPr/>
          <a:lstStyle/>
          <a:p>
            <a:fld id="{D57F1E4F-1CFF-5643-939E-217C01CDF565}" type="slidenum">
              <a:rPr lang="en-US" sz="2000" smtClean="0"/>
              <a:pPr/>
              <a:t>10</a:t>
            </a:fld>
            <a:endParaRPr lang="en-US" sz="2000" dirty="0"/>
          </a:p>
        </p:txBody>
      </p:sp>
    </p:spTree>
    <p:extLst>
      <p:ext uri="{BB962C8B-B14F-4D97-AF65-F5344CB8AC3E}">
        <p14:creationId xmlns:p14="http://schemas.microsoft.com/office/powerpoint/2010/main" val="259713005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4581" y="1092529"/>
            <a:ext cx="3772615" cy="3728852"/>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11532" y="4512624"/>
            <a:ext cx="4330535" cy="2033016"/>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3793" y="1092529"/>
            <a:ext cx="3241964" cy="3063834"/>
          </a:xfrm>
          <a:prstGeom prst="rect">
            <a:avLst/>
          </a:prstGeom>
        </p:spPr>
      </p:pic>
      <p:sp>
        <p:nvSpPr>
          <p:cNvPr id="5" name="TextBox 4"/>
          <p:cNvSpPr txBox="1"/>
          <p:nvPr/>
        </p:nvSpPr>
        <p:spPr>
          <a:xfrm>
            <a:off x="1757548" y="356260"/>
            <a:ext cx="6970816" cy="523220"/>
          </a:xfrm>
          <a:prstGeom prst="rect">
            <a:avLst/>
          </a:prstGeom>
          <a:noFill/>
        </p:spPr>
        <p:txBody>
          <a:bodyPr wrap="square" rtlCol="0">
            <a:spAutoFit/>
          </a:bodyPr>
          <a:lstStyle/>
          <a:p>
            <a:pPr algn="ctr"/>
            <a:r>
              <a:rPr lang="en-US" sz="2800" dirty="0" smtClean="0"/>
              <a:t>Examples of Industrial wipes </a:t>
            </a:r>
            <a:endParaRPr lang="en-US" sz="2800" dirty="0"/>
          </a:p>
        </p:txBody>
      </p:sp>
      <p:sp>
        <p:nvSpPr>
          <p:cNvPr id="6" name="Slide Number Placeholder 5"/>
          <p:cNvSpPr>
            <a:spLocks noGrp="1"/>
          </p:cNvSpPr>
          <p:nvPr>
            <p:ph type="sldNum" sz="quarter" idx="12"/>
          </p:nvPr>
        </p:nvSpPr>
        <p:spPr/>
        <p:txBody>
          <a:bodyPr/>
          <a:lstStyle/>
          <a:p>
            <a:fld id="{D57F1E4F-1CFF-5643-939E-217C01CDF565}" type="slidenum">
              <a:rPr lang="en-US" sz="2000" smtClean="0"/>
              <a:pPr/>
              <a:t>11</a:t>
            </a:fld>
            <a:endParaRPr lang="en-US" sz="2000" dirty="0"/>
          </a:p>
        </p:txBody>
      </p:sp>
    </p:spTree>
    <p:extLst>
      <p:ext uri="{BB962C8B-B14F-4D97-AF65-F5344CB8AC3E}">
        <p14:creationId xmlns:p14="http://schemas.microsoft.com/office/powerpoint/2010/main" val="32240406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9387" y="489547"/>
            <a:ext cx="11404567" cy="8771632"/>
          </a:xfrm>
          <a:prstGeom prst="rect">
            <a:avLst/>
          </a:prstGeom>
          <a:noFill/>
        </p:spPr>
        <p:txBody>
          <a:bodyPr wrap="square" rtlCol="0">
            <a:spAutoFit/>
          </a:bodyPr>
          <a:lstStyle/>
          <a:p>
            <a:r>
              <a:rPr lang="en-US" sz="2400" b="1" dirty="0" smtClean="0"/>
              <a:t>Why a Rule Takes So Long – A Case Study: The Solvent-Wipes Rule</a:t>
            </a:r>
          </a:p>
          <a:p>
            <a:endParaRPr lang="en-US" dirty="0"/>
          </a:p>
          <a:p>
            <a:r>
              <a:rPr lang="en-US" u="sng" dirty="0" smtClean="0"/>
              <a:t>Time line (within reason)</a:t>
            </a:r>
            <a:r>
              <a:rPr lang="en-US" dirty="0" smtClean="0"/>
              <a:t>		</a:t>
            </a:r>
            <a:r>
              <a:rPr lang="en-US" u="sng" dirty="0" smtClean="0"/>
              <a:t>Activity (Team of one for most part throughout process)</a:t>
            </a:r>
            <a:endParaRPr lang="en-US" dirty="0"/>
          </a:p>
          <a:p>
            <a:r>
              <a:rPr lang="en-US" dirty="0" smtClean="0"/>
              <a:t>1985 and 1987			Kimberly Clark and Scott Paper </a:t>
            </a:r>
            <a:r>
              <a:rPr lang="en-US" u="sng" dirty="0" smtClean="0"/>
              <a:t>petition</a:t>
            </a:r>
            <a:r>
              <a:rPr lang="en-US" dirty="0" smtClean="0"/>
              <a:t> EPA to exempt </a:t>
            </a:r>
            <a:r>
              <a:rPr lang="en-US" dirty="0" smtClean="0"/>
              <a:t>disposable</a:t>
            </a:r>
            <a:br>
              <a:rPr lang="en-US" dirty="0" smtClean="0"/>
            </a:br>
            <a:r>
              <a:rPr lang="en-US" dirty="0" smtClean="0"/>
              <a:t>						wipes </a:t>
            </a:r>
            <a:r>
              <a:rPr lang="en-US" dirty="0" smtClean="0"/>
              <a:t>from hazardous waste regulation – no risk from land disposal</a:t>
            </a:r>
          </a:p>
          <a:p>
            <a:r>
              <a:rPr lang="en-US" dirty="0" smtClean="0"/>
              <a:t>1991 and 1994			</a:t>
            </a:r>
            <a:r>
              <a:rPr lang="en-US" u="sng" dirty="0" smtClean="0"/>
              <a:t>Agency issues policy deferring issue </a:t>
            </a:r>
            <a:r>
              <a:rPr lang="en-US" dirty="0" smtClean="0"/>
              <a:t>to the Region and states                   </a:t>
            </a:r>
          </a:p>
          <a:p>
            <a:r>
              <a:rPr lang="en-US" dirty="0" smtClean="0"/>
              <a:t>1996					</a:t>
            </a:r>
            <a:r>
              <a:rPr lang="en-US" u="sng" dirty="0" smtClean="0"/>
              <a:t>Administrator initiates Common Sense Initiative (CSI) </a:t>
            </a:r>
          </a:p>
          <a:p>
            <a:r>
              <a:rPr lang="en-US" dirty="0" smtClean="0"/>
              <a:t>1996-1997 				</a:t>
            </a:r>
            <a:r>
              <a:rPr lang="en-US" u="sng" dirty="0" smtClean="0"/>
              <a:t>The fun begins! Office/Agency elect to develop rule</a:t>
            </a:r>
          </a:p>
          <a:p>
            <a:r>
              <a:rPr lang="en-US" dirty="0" smtClean="0"/>
              <a:t>1997-1999				</a:t>
            </a:r>
            <a:r>
              <a:rPr lang="en-US" u="sng" dirty="0" smtClean="0"/>
              <a:t>Data gathering</a:t>
            </a:r>
            <a:r>
              <a:rPr lang="en-US" dirty="0" smtClean="0"/>
              <a:t>, outreach to stakeholders, </a:t>
            </a:r>
            <a:r>
              <a:rPr lang="en-US" b="1" dirty="0" smtClean="0"/>
              <a:t>risk model development</a:t>
            </a:r>
          </a:p>
          <a:p>
            <a:r>
              <a:rPr lang="en-US" dirty="0" smtClean="0"/>
              <a:t>1999-2001				Workgroup deliberations</a:t>
            </a:r>
          </a:p>
          <a:p>
            <a:r>
              <a:rPr lang="en-US" dirty="0" smtClean="0"/>
              <a:t>2000                                   We run out of money  -  Me and my tin cup!</a:t>
            </a:r>
          </a:p>
          <a:p>
            <a:r>
              <a:rPr lang="en-US" dirty="0" smtClean="0"/>
              <a:t>2001					</a:t>
            </a:r>
            <a:r>
              <a:rPr lang="en-US" u="sng" dirty="0" smtClean="0"/>
              <a:t>Agency Peer Review process begins </a:t>
            </a:r>
            <a:r>
              <a:rPr lang="en-US" dirty="0" smtClean="0"/>
              <a:t>– Risk model -Do we or don’t we? </a:t>
            </a:r>
          </a:p>
          <a:p>
            <a:r>
              <a:rPr lang="en-US" dirty="0" smtClean="0"/>
              <a:t>2002-2003				Development of proposed rule; rule proposed 11/20/2003</a:t>
            </a:r>
          </a:p>
          <a:p>
            <a:r>
              <a:rPr lang="en-US" dirty="0" smtClean="0"/>
              <a:t>2004                                   Rule makes front pages of Washington Post – But for all the </a:t>
            </a:r>
            <a:r>
              <a:rPr lang="en-US" dirty="0" smtClean="0"/>
              <a:t>wrong</a:t>
            </a:r>
            <a:br>
              <a:rPr lang="en-US" dirty="0" smtClean="0"/>
            </a:br>
            <a:r>
              <a:rPr lang="en-US" dirty="0" smtClean="0"/>
              <a:t>						reasons</a:t>
            </a:r>
            <a:r>
              <a:rPr lang="en-US" dirty="0" smtClean="0"/>
              <a:t>!	</a:t>
            </a:r>
          </a:p>
          <a:p>
            <a:r>
              <a:rPr lang="en-US" dirty="0" smtClean="0"/>
              <a:t>2004-2008				</a:t>
            </a:r>
            <a:r>
              <a:rPr lang="en-US" u="sng" dirty="0" smtClean="0"/>
              <a:t>Risk modelling effort must be redone </a:t>
            </a:r>
            <a:r>
              <a:rPr lang="en-US" dirty="0" smtClean="0"/>
              <a:t>– modelling obsolete</a:t>
            </a:r>
          </a:p>
          <a:p>
            <a:r>
              <a:rPr lang="en-US" dirty="0" smtClean="0"/>
              <a:t>2006                                   Peer Review Process takes place</a:t>
            </a:r>
          </a:p>
          <a:p>
            <a:r>
              <a:rPr lang="en-US" dirty="0" smtClean="0"/>
              <a:t>2006-2009                          Model modified and NODA published with new risk modelling results		</a:t>
            </a:r>
          </a:p>
          <a:p>
            <a:r>
              <a:rPr lang="en-US" dirty="0" smtClean="0"/>
              <a:t>2009-2011            		Review and modify risk model based on comments; </a:t>
            </a:r>
            <a:r>
              <a:rPr lang="en-US" u="sng" dirty="0" smtClean="0"/>
              <a:t>resume</a:t>
            </a:r>
            <a:r>
              <a:rPr lang="en-US" dirty="0" smtClean="0"/>
              <a:t/>
            </a:r>
            <a:br>
              <a:rPr lang="en-US" dirty="0" smtClean="0"/>
            </a:br>
            <a:r>
              <a:rPr lang="en-US" dirty="0" smtClean="0"/>
              <a:t>						</a:t>
            </a:r>
            <a:r>
              <a:rPr lang="en-US" u="sng" dirty="0" smtClean="0"/>
              <a:t>workgroup </a:t>
            </a:r>
            <a:r>
              <a:rPr lang="en-US" u="sng" dirty="0" smtClean="0"/>
              <a:t>process</a:t>
            </a:r>
          </a:p>
          <a:p>
            <a:r>
              <a:rPr lang="en-US" dirty="0" smtClean="0"/>
              <a:t>2012					Rule delayed – don’t ask me why!                                                            </a:t>
            </a:r>
          </a:p>
          <a:p>
            <a:r>
              <a:rPr lang="en-US" dirty="0" smtClean="0"/>
              <a:t>2013					Final rule issued  7/31/2013!              		</a:t>
            </a:r>
          </a:p>
          <a:p>
            <a:pPr marL="342900" indent="-342900">
              <a:buAutoNum type="arabicPlain" startAt="2002"/>
            </a:pPr>
            <a:endParaRPr lang="en-US" dirty="0" smtClean="0"/>
          </a:p>
          <a:p>
            <a:pPr marL="342900" indent="-342900">
              <a:buAutoNum type="arabicPlain" startAt="2002"/>
            </a:pPr>
            <a:endParaRPr lang="en-US" dirty="0" smtClean="0"/>
          </a:p>
          <a:p>
            <a:pPr marL="342900" indent="-342900">
              <a:buAutoNum type="arabicPlain" startAt="1997"/>
            </a:pPr>
            <a:endParaRPr lang="en-US" dirty="0" smtClean="0"/>
          </a:p>
          <a:p>
            <a:pPr marL="342900" indent="-342900">
              <a:buAutoNum type="arabicPlain" startAt="1997"/>
            </a:pPr>
            <a:endParaRPr lang="en-US" dirty="0" smtClean="0"/>
          </a:p>
          <a:p>
            <a:pPr marL="342900" indent="-342900">
              <a:buAutoNum type="arabicPlain" startAt="1996"/>
            </a:pPr>
            <a:endParaRPr lang="en-US" dirty="0" smtClean="0"/>
          </a:p>
          <a:p>
            <a:pPr marL="800100" lvl="1" indent="-342900">
              <a:buAutoNum type="arabicPlain" startAt="1996"/>
            </a:pPr>
            <a:endParaRPr lang="en-US" dirty="0" smtClean="0"/>
          </a:p>
          <a:p>
            <a:endParaRPr lang="en-US" dirty="0"/>
          </a:p>
          <a:p>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12</a:t>
            </a:fld>
            <a:endParaRPr lang="en-US" sz="2000" dirty="0"/>
          </a:p>
        </p:txBody>
      </p:sp>
    </p:spTree>
    <p:extLst>
      <p:ext uri="{BB962C8B-B14F-4D97-AF65-F5344CB8AC3E}">
        <p14:creationId xmlns:p14="http://schemas.microsoft.com/office/powerpoint/2010/main" val="24624604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3" end="13"/>
                                            </p:txEl>
                                          </p:spTgt>
                                        </p:tgtEl>
                                        <p:attrNameLst>
                                          <p:attrName>style.visibility</p:attrName>
                                        </p:attrNameLst>
                                      </p:cBhvr>
                                      <p:to>
                                        <p:strVal val="visible"/>
                                      </p:to>
                                    </p:set>
                                    <p:anim calcmode="lin" valueType="num">
                                      <p:cBhvr additive="base">
                                        <p:cTn id="6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4" end="14"/>
                                            </p:txEl>
                                          </p:spTgt>
                                        </p:tgtEl>
                                        <p:attrNameLst>
                                          <p:attrName>style.visibility</p:attrName>
                                        </p:attrNameLst>
                                      </p:cBhvr>
                                      <p:to>
                                        <p:strVal val="visible"/>
                                      </p:to>
                                    </p:set>
                                    <p:anim calcmode="lin" valueType="num">
                                      <p:cBhvr additive="base">
                                        <p:cTn id="73"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
                                            <p:txEl>
                                              <p:pRg st="15" end="15"/>
                                            </p:txEl>
                                          </p:spTgt>
                                        </p:tgtEl>
                                        <p:attrNameLst>
                                          <p:attrName>style.visibility</p:attrName>
                                        </p:attrNameLst>
                                      </p:cBhvr>
                                      <p:to>
                                        <p:strVal val="visible"/>
                                      </p:to>
                                    </p:set>
                                    <p:anim calcmode="lin" valueType="num">
                                      <p:cBhvr additive="base">
                                        <p:cTn id="79"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2">
                                            <p:txEl>
                                              <p:pRg st="16" end="16"/>
                                            </p:txEl>
                                          </p:spTgt>
                                        </p:tgtEl>
                                        <p:attrNameLst>
                                          <p:attrName>style.visibility</p:attrName>
                                        </p:attrNameLst>
                                      </p:cBhvr>
                                      <p:to>
                                        <p:strVal val="visible"/>
                                      </p:to>
                                    </p:set>
                                    <p:anim calcmode="lin" valueType="num">
                                      <p:cBhvr additive="base">
                                        <p:cTn id="85" dur="500" fill="hold"/>
                                        <p:tgtEl>
                                          <p:spTgt spid="2">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2">
                                            <p:txEl>
                                              <p:pRg st="17" end="17"/>
                                            </p:txEl>
                                          </p:spTgt>
                                        </p:tgtEl>
                                        <p:attrNameLst>
                                          <p:attrName>style.visibility</p:attrName>
                                        </p:attrNameLst>
                                      </p:cBhvr>
                                      <p:to>
                                        <p:strVal val="visible"/>
                                      </p:to>
                                    </p:set>
                                    <p:anim calcmode="lin" valueType="num">
                                      <p:cBhvr additive="base">
                                        <p:cTn id="91" dur="500" fill="hold"/>
                                        <p:tgtEl>
                                          <p:spTgt spid="2">
                                            <p:txEl>
                                              <p:pRg st="17" end="17"/>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2">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2">
                                            <p:txEl>
                                              <p:pRg st="18" end="18"/>
                                            </p:txEl>
                                          </p:spTgt>
                                        </p:tgtEl>
                                        <p:attrNameLst>
                                          <p:attrName>style.visibility</p:attrName>
                                        </p:attrNameLst>
                                      </p:cBhvr>
                                      <p:to>
                                        <p:strVal val="visible"/>
                                      </p:to>
                                    </p:set>
                                    <p:anim calcmode="lin" valueType="num">
                                      <p:cBhvr additive="base">
                                        <p:cTn id="97" dur="500" fill="hold"/>
                                        <p:tgtEl>
                                          <p:spTgt spid="2">
                                            <p:txEl>
                                              <p:pRg st="18" end="18"/>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2">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28298" y="600501"/>
            <a:ext cx="9266829" cy="5047536"/>
          </a:xfrm>
          <a:prstGeom prst="rect">
            <a:avLst/>
          </a:prstGeom>
          <a:noFill/>
        </p:spPr>
        <p:txBody>
          <a:bodyPr wrap="square" rtlCol="0">
            <a:spAutoFit/>
          </a:bodyPr>
          <a:lstStyle/>
          <a:p>
            <a:r>
              <a:rPr lang="en-US" sz="2800" b="1" dirty="0" smtClean="0"/>
              <a:t>Takeaways</a:t>
            </a:r>
          </a:p>
          <a:p>
            <a:endParaRPr lang="en-US" dirty="0"/>
          </a:p>
          <a:p>
            <a:pPr marL="285750" indent="-285750">
              <a:buFontTx/>
              <a:buChar char="-"/>
            </a:pPr>
            <a:r>
              <a:rPr lang="en-US" sz="2000" dirty="0" smtClean="0"/>
              <a:t>A team of one is not a team!</a:t>
            </a:r>
          </a:p>
          <a:p>
            <a:pPr marL="285750" indent="-285750">
              <a:buFontTx/>
              <a:buChar char="-"/>
            </a:pPr>
            <a:endParaRPr lang="en-US" sz="2000" dirty="0"/>
          </a:p>
          <a:p>
            <a:pPr marL="285750" indent="-285750">
              <a:buFontTx/>
              <a:buChar char="-"/>
            </a:pPr>
            <a:r>
              <a:rPr lang="en-US" sz="2000" dirty="0" smtClean="0"/>
              <a:t>Turnover can be a killer</a:t>
            </a:r>
          </a:p>
          <a:p>
            <a:pPr marL="285750" indent="-285750">
              <a:buFontTx/>
              <a:buChar char="-"/>
            </a:pPr>
            <a:endParaRPr lang="en-US" sz="2000" dirty="0"/>
          </a:p>
          <a:p>
            <a:pPr marL="285750" indent="-285750">
              <a:buFontTx/>
              <a:buChar char="-"/>
            </a:pPr>
            <a:r>
              <a:rPr lang="en-US" sz="2000" dirty="0" smtClean="0"/>
              <a:t>Management support is critical</a:t>
            </a:r>
          </a:p>
          <a:p>
            <a:pPr marL="285750" indent="-285750">
              <a:buFontTx/>
              <a:buChar char="-"/>
            </a:pPr>
            <a:endParaRPr lang="en-US" sz="2000" dirty="0"/>
          </a:p>
          <a:p>
            <a:pPr marL="285750" indent="-285750">
              <a:buFontTx/>
              <a:buChar char="-"/>
            </a:pPr>
            <a:r>
              <a:rPr lang="en-US" sz="2000" dirty="0" smtClean="0"/>
              <a:t>Estimating time to complete: What ever you estimate multiple by 2 or 3</a:t>
            </a:r>
          </a:p>
          <a:p>
            <a:pPr marL="285750" indent="-285750">
              <a:buFontTx/>
              <a:buChar char="-"/>
            </a:pPr>
            <a:endParaRPr lang="en-US" sz="2000" dirty="0"/>
          </a:p>
          <a:p>
            <a:pPr marL="285750" indent="-285750">
              <a:buFontTx/>
              <a:buChar char="-"/>
            </a:pPr>
            <a:r>
              <a:rPr lang="en-US" sz="2000" dirty="0" smtClean="0"/>
              <a:t>Know your own limitations</a:t>
            </a:r>
          </a:p>
          <a:p>
            <a:pPr marL="285750" indent="-285750">
              <a:buFontTx/>
              <a:buChar char="-"/>
            </a:pPr>
            <a:endParaRPr lang="en-US" sz="2000" dirty="0"/>
          </a:p>
          <a:p>
            <a:pPr marL="285750" indent="-285750">
              <a:buFontTx/>
              <a:buChar char="-"/>
            </a:pPr>
            <a:r>
              <a:rPr lang="en-US" sz="2000" dirty="0" smtClean="0"/>
              <a:t>Realize you only control a small part of the process </a:t>
            </a:r>
          </a:p>
          <a:p>
            <a:pPr marL="285750" indent="-285750">
              <a:buFontTx/>
              <a:buChar char="-"/>
            </a:pPr>
            <a:endParaRPr lang="en-US" sz="2000" dirty="0"/>
          </a:p>
          <a:p>
            <a:endParaRPr lang="en-US" dirty="0"/>
          </a:p>
          <a:p>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13</a:t>
            </a:fld>
            <a:endParaRPr lang="en-US" sz="2000" dirty="0"/>
          </a:p>
        </p:txBody>
      </p:sp>
    </p:spTree>
    <p:extLst>
      <p:ext uri="{BB962C8B-B14F-4D97-AF65-F5344CB8AC3E}">
        <p14:creationId xmlns:p14="http://schemas.microsoft.com/office/powerpoint/2010/main" val="257490340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18" y="573206"/>
            <a:ext cx="10641886" cy="4893647"/>
          </a:xfrm>
          <a:prstGeom prst="rect">
            <a:avLst/>
          </a:prstGeom>
          <a:noFill/>
        </p:spPr>
        <p:txBody>
          <a:bodyPr wrap="square" rtlCol="0">
            <a:spAutoFit/>
          </a:bodyPr>
          <a:lstStyle/>
          <a:p>
            <a:pPr lvl="0" algn="ctr"/>
            <a:r>
              <a:rPr lang="en-US" sz="3200" b="1" dirty="0" smtClean="0"/>
              <a:t>Part 2: The Art of Rulemaking</a:t>
            </a:r>
          </a:p>
          <a:p>
            <a:pPr lvl="0"/>
            <a:r>
              <a:rPr lang="en-US" sz="2800" b="1" dirty="0"/>
              <a:t>(or How does one go about writing a </a:t>
            </a:r>
            <a:r>
              <a:rPr lang="en-US" sz="2800" b="1" dirty="0" smtClean="0"/>
              <a:t>successful rule)</a:t>
            </a:r>
            <a:endParaRPr lang="en-US" sz="2800" b="1" dirty="0"/>
          </a:p>
          <a:p>
            <a:pPr lvl="0"/>
            <a:endParaRPr lang="en-US" dirty="0" smtClean="0"/>
          </a:p>
          <a:p>
            <a:pPr lvl="0"/>
            <a:r>
              <a:rPr lang="en-US" sz="2400" b="1" u="sng" dirty="0" smtClean="0"/>
              <a:t>Point 1: Create </a:t>
            </a:r>
            <a:r>
              <a:rPr lang="en-US" sz="2400" b="1" u="sng" dirty="0"/>
              <a:t>a World Class Workgroup/Team</a:t>
            </a:r>
          </a:p>
          <a:p>
            <a:pPr lvl="1"/>
            <a:r>
              <a:rPr lang="en-US" sz="2400" dirty="0" smtClean="0"/>
              <a:t>- Surround </a:t>
            </a:r>
            <a:r>
              <a:rPr lang="en-US" sz="2400" dirty="0"/>
              <a:t>yourself </a:t>
            </a:r>
            <a:r>
              <a:rPr lang="en-US" sz="2400" dirty="0" smtClean="0"/>
              <a:t>with </a:t>
            </a:r>
            <a:r>
              <a:rPr lang="en-US" sz="2400" dirty="0"/>
              <a:t>workgroup members smarter than yourself!</a:t>
            </a:r>
          </a:p>
          <a:p>
            <a:pPr lvl="2"/>
            <a:r>
              <a:rPr lang="en-US" sz="2400" dirty="0" smtClean="0"/>
              <a:t>-- Knowledge </a:t>
            </a:r>
            <a:r>
              <a:rPr lang="en-US" sz="2400" dirty="0"/>
              <a:t>and experience with issues</a:t>
            </a:r>
          </a:p>
          <a:p>
            <a:pPr lvl="2"/>
            <a:r>
              <a:rPr lang="en-US" sz="2400" dirty="0" smtClean="0"/>
              <a:t>-- Can </a:t>
            </a:r>
            <a:r>
              <a:rPr lang="en-US" sz="2400" dirty="0"/>
              <a:t>assist in </a:t>
            </a:r>
            <a:r>
              <a:rPr lang="en-US" sz="2400" dirty="0" smtClean="0"/>
              <a:t>rule development</a:t>
            </a:r>
          </a:p>
          <a:p>
            <a:pPr lvl="2"/>
            <a:r>
              <a:rPr lang="en-US" sz="2400" dirty="0" smtClean="0"/>
              <a:t>  </a:t>
            </a:r>
            <a:endParaRPr lang="en-US" sz="2400" dirty="0"/>
          </a:p>
          <a:p>
            <a:pPr marL="800100" lvl="1" indent="-342900">
              <a:buFontTx/>
              <a:buChar char="-"/>
              <a:tabLst>
                <a:tab pos="800100" algn="l"/>
              </a:tabLst>
            </a:pPr>
            <a:r>
              <a:rPr lang="en-US" sz="2400" dirty="0" smtClean="0"/>
              <a:t>Be </a:t>
            </a:r>
            <a:r>
              <a:rPr lang="en-US" sz="2400" dirty="0"/>
              <a:t>proactive - Reach out and draft workgroup </a:t>
            </a:r>
            <a:r>
              <a:rPr lang="en-US" sz="2400" dirty="0" smtClean="0"/>
              <a:t>members</a:t>
            </a:r>
            <a:br>
              <a:rPr lang="en-US" sz="2400" dirty="0" smtClean="0"/>
            </a:br>
            <a:r>
              <a:rPr lang="en-US" sz="2400" dirty="0" smtClean="0"/>
              <a:t>interested </a:t>
            </a:r>
            <a:r>
              <a:rPr lang="en-US" sz="2400" dirty="0"/>
              <a:t>in the </a:t>
            </a:r>
            <a:r>
              <a:rPr lang="en-US" sz="2400" dirty="0" smtClean="0"/>
              <a:t>rule</a:t>
            </a:r>
          </a:p>
          <a:p>
            <a:pPr lvl="1"/>
            <a:endParaRPr lang="en-US" sz="2400" dirty="0"/>
          </a:p>
          <a:p>
            <a:pPr lvl="1"/>
            <a:r>
              <a:rPr lang="en-US" sz="2400" dirty="0" smtClean="0"/>
              <a:t>- Create </a:t>
            </a:r>
            <a:r>
              <a:rPr lang="en-US" sz="2400" dirty="0"/>
              <a:t>“all for one” and “one for all” </a:t>
            </a:r>
            <a:r>
              <a:rPr lang="en-US" sz="2400" dirty="0" smtClean="0"/>
              <a:t>attitude/buy-in</a:t>
            </a:r>
            <a:endParaRPr lang="en-US" sz="2400" dirty="0"/>
          </a:p>
          <a:p>
            <a:pPr lvl="1"/>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14</a:t>
            </a:fld>
            <a:endParaRPr lang="en-US" sz="2000" dirty="0"/>
          </a:p>
        </p:txBody>
      </p:sp>
    </p:spTree>
    <p:extLst>
      <p:ext uri="{BB962C8B-B14F-4D97-AF65-F5344CB8AC3E}">
        <p14:creationId xmlns:p14="http://schemas.microsoft.com/office/powerpoint/2010/main" val="6622607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8616" y="491319"/>
            <a:ext cx="10454184" cy="10033512"/>
          </a:xfrm>
          <a:prstGeom prst="rect">
            <a:avLst/>
          </a:prstGeom>
          <a:noFill/>
        </p:spPr>
        <p:txBody>
          <a:bodyPr wrap="square" rtlCol="0">
            <a:spAutoFit/>
          </a:bodyPr>
          <a:lstStyle/>
          <a:p>
            <a:pPr lvl="0" algn="ctr"/>
            <a:r>
              <a:rPr lang="en-US" sz="3200" b="1" dirty="0"/>
              <a:t>The Art of </a:t>
            </a:r>
            <a:r>
              <a:rPr lang="en-US" sz="3200" b="1" dirty="0" smtClean="0"/>
              <a:t>Rulemaking</a:t>
            </a:r>
          </a:p>
          <a:p>
            <a:pPr lvl="0" algn="ctr"/>
            <a:endParaRPr lang="en-US" sz="3200" b="1" dirty="0"/>
          </a:p>
          <a:p>
            <a:pPr lvl="0"/>
            <a:r>
              <a:rPr lang="en-US" sz="2400" b="1" dirty="0" smtClean="0"/>
              <a:t>       </a:t>
            </a:r>
            <a:r>
              <a:rPr lang="en-US" sz="2400" b="1" u="sng" dirty="0" smtClean="0"/>
              <a:t>Point 2:Create </a:t>
            </a:r>
            <a:r>
              <a:rPr lang="en-US" sz="2400" b="1" u="sng" dirty="0"/>
              <a:t>and operate an efficient workgroup process</a:t>
            </a:r>
          </a:p>
          <a:p>
            <a:pPr lvl="1"/>
            <a:r>
              <a:rPr lang="en-US" dirty="0" smtClean="0"/>
              <a:t>	  - </a:t>
            </a:r>
            <a:r>
              <a:rPr lang="en-US" sz="2400" dirty="0" smtClean="0"/>
              <a:t>Develop </a:t>
            </a:r>
            <a:r>
              <a:rPr lang="en-US" sz="2400" dirty="0"/>
              <a:t>roadmap </a:t>
            </a:r>
          </a:p>
          <a:p>
            <a:pPr marL="1366838" lvl="2"/>
            <a:r>
              <a:rPr lang="en-US" sz="2400" dirty="0" smtClean="0"/>
              <a:t>	-- Identify </a:t>
            </a:r>
            <a:r>
              <a:rPr lang="en-US" sz="2400" dirty="0"/>
              <a:t>as many issues up front as you can to </a:t>
            </a:r>
            <a:r>
              <a:rPr lang="en-US" sz="2400" dirty="0" smtClean="0"/>
              <a:t>be </a:t>
            </a:r>
          </a:p>
          <a:p>
            <a:pPr marL="1366838" lvl="2">
              <a:tabLst>
                <a:tab pos="1655763" algn="l"/>
              </a:tabLst>
            </a:pPr>
            <a:r>
              <a:rPr lang="en-US" sz="2400" dirty="0" smtClean="0"/>
              <a:t>	addressed</a:t>
            </a:r>
            <a:endParaRPr lang="en-US" sz="2400" dirty="0"/>
          </a:p>
          <a:p>
            <a:pPr marL="1366838" lvl="2"/>
            <a:r>
              <a:rPr lang="en-US" sz="2400" dirty="0" smtClean="0"/>
              <a:t>-</a:t>
            </a:r>
            <a:r>
              <a:rPr lang="en-US" sz="2400" dirty="0" smtClean="0"/>
              <a:t>- Develop </a:t>
            </a:r>
            <a:r>
              <a:rPr lang="en-US" sz="2400" dirty="0"/>
              <a:t>Analytical </a:t>
            </a:r>
            <a:r>
              <a:rPr lang="en-US" sz="2400" dirty="0" smtClean="0"/>
              <a:t>Blueprint</a:t>
            </a:r>
            <a:endParaRPr lang="en-US" sz="2400" dirty="0"/>
          </a:p>
          <a:p>
            <a:pPr lvl="1"/>
            <a:r>
              <a:rPr lang="en-US" sz="2400" dirty="0" smtClean="0"/>
              <a:t>	 - Establish </a:t>
            </a:r>
            <a:r>
              <a:rPr lang="en-US" sz="2400" dirty="0"/>
              <a:t>clear responsibilities for workgroup members</a:t>
            </a:r>
          </a:p>
          <a:p>
            <a:pPr lvl="1">
              <a:tabLst>
                <a:tab pos="1250950" algn="l"/>
              </a:tabLst>
            </a:pPr>
            <a:r>
              <a:rPr lang="en-US" sz="2400" dirty="0" smtClean="0"/>
              <a:t>       - Get </a:t>
            </a:r>
            <a:r>
              <a:rPr lang="en-US" sz="2400" dirty="0"/>
              <a:t>your Economic Analysis team on board as soon </a:t>
            </a:r>
            <a:r>
              <a:rPr lang="en-US" sz="2400" dirty="0" smtClean="0"/>
              <a:t>as</a:t>
            </a:r>
            <a:br>
              <a:rPr lang="en-US" sz="2400" dirty="0" smtClean="0"/>
            </a:br>
            <a:r>
              <a:rPr lang="en-US" sz="2400" dirty="0" smtClean="0"/>
              <a:t>	possible</a:t>
            </a:r>
            <a:endParaRPr lang="en-US" sz="2400" dirty="0"/>
          </a:p>
          <a:p>
            <a:pPr lvl="2"/>
            <a:r>
              <a:rPr lang="en-US" sz="2400" dirty="0" smtClean="0"/>
              <a:t>	--  Can </a:t>
            </a:r>
            <a:r>
              <a:rPr lang="en-US" sz="2400" dirty="0"/>
              <a:t>identify problems with options for particular issues</a:t>
            </a:r>
          </a:p>
          <a:p>
            <a:pPr lvl="2"/>
            <a:r>
              <a:rPr lang="en-US" sz="2400" dirty="0" smtClean="0"/>
              <a:t>	--  Can </a:t>
            </a:r>
            <a:r>
              <a:rPr lang="en-US" sz="2400" dirty="0"/>
              <a:t>offer suggestions on other, better options</a:t>
            </a:r>
          </a:p>
          <a:p>
            <a:pPr lvl="1"/>
            <a:r>
              <a:rPr lang="en-US" sz="2400" dirty="0" smtClean="0"/>
              <a:t>	- Get </a:t>
            </a:r>
            <a:r>
              <a:rPr lang="en-US" sz="2400" dirty="0"/>
              <a:t>your lawyers and enforcement folks involved early</a:t>
            </a:r>
          </a:p>
          <a:p>
            <a:pPr lvl="2"/>
            <a:r>
              <a:rPr lang="en-US" sz="2400" dirty="0" smtClean="0"/>
              <a:t>	-- Rule </a:t>
            </a:r>
            <a:r>
              <a:rPr lang="en-US" sz="2400" dirty="0"/>
              <a:t>has to be </a:t>
            </a:r>
            <a:r>
              <a:rPr lang="en-US" sz="2400" dirty="0" smtClean="0"/>
              <a:t>legally defensible </a:t>
            </a:r>
            <a:r>
              <a:rPr lang="en-US" sz="2400" dirty="0"/>
              <a:t>and enforceable</a:t>
            </a:r>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15</a:t>
            </a:fld>
            <a:endParaRPr lang="en-US" sz="2000" dirty="0"/>
          </a:p>
        </p:txBody>
      </p:sp>
    </p:spTree>
    <p:extLst>
      <p:ext uri="{BB962C8B-B14F-4D97-AF65-F5344CB8AC3E}">
        <p14:creationId xmlns:p14="http://schemas.microsoft.com/office/powerpoint/2010/main" val="11770249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anim calcmode="lin" valueType="num">
                                      <p:cBhvr additive="base">
                                        <p:cTn id="2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 calcmode="lin" valueType="num">
                                      <p:cBhvr additive="base">
                                        <p:cTn id="3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12" end="12"/>
                                            </p:txEl>
                                          </p:spTgt>
                                        </p:tgtEl>
                                        <p:attrNameLst>
                                          <p:attrName>style.visibility</p:attrName>
                                        </p:attrNameLst>
                                      </p:cBhvr>
                                      <p:to>
                                        <p:strVal val="visible"/>
                                      </p:to>
                                    </p:set>
                                    <p:anim calcmode="lin" valueType="num">
                                      <p:cBhvr additive="base">
                                        <p:cTn id="3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433" y="573206"/>
            <a:ext cx="11136573" cy="10556736"/>
          </a:xfrm>
          <a:prstGeom prst="rect">
            <a:avLst/>
          </a:prstGeom>
          <a:noFill/>
        </p:spPr>
        <p:txBody>
          <a:bodyPr wrap="square" rtlCol="0">
            <a:spAutoFit/>
          </a:bodyPr>
          <a:lstStyle/>
          <a:p>
            <a:pPr lvl="0" algn="ctr"/>
            <a:r>
              <a:rPr lang="en-US" sz="3200" b="1" dirty="0"/>
              <a:t>The Art of </a:t>
            </a:r>
            <a:r>
              <a:rPr lang="en-US" sz="3200" b="1" dirty="0" smtClean="0"/>
              <a:t>Rulemaking</a:t>
            </a:r>
            <a:endParaRPr lang="en-US" sz="2400" b="1" dirty="0"/>
          </a:p>
          <a:p>
            <a:pPr lvl="0"/>
            <a:r>
              <a:rPr lang="en-US" b="1" dirty="0"/>
              <a:t>   </a:t>
            </a:r>
            <a:r>
              <a:rPr lang="en-US" b="1" dirty="0" smtClean="0"/>
              <a:t> </a:t>
            </a:r>
            <a:r>
              <a:rPr lang="en-US" sz="2400" b="1" u="sng" dirty="0"/>
              <a:t>Point 2:Create and operate an efficient workgroup </a:t>
            </a:r>
            <a:r>
              <a:rPr lang="en-US" sz="2400" b="1" u="sng" dirty="0" smtClean="0"/>
              <a:t>process (Continued)</a:t>
            </a:r>
            <a:endParaRPr lang="en-US" sz="2400" b="1" u="sng" dirty="0"/>
          </a:p>
          <a:p>
            <a:pPr marL="800100" lvl="1" indent="-342900">
              <a:buFontTx/>
              <a:buChar char="-"/>
            </a:pPr>
            <a:r>
              <a:rPr lang="en-US" sz="2400" dirty="0" smtClean="0"/>
              <a:t>Identify </a:t>
            </a:r>
            <a:r>
              <a:rPr lang="en-US" sz="2400" dirty="0"/>
              <a:t>and monitor key deadlines and </a:t>
            </a:r>
            <a:r>
              <a:rPr lang="en-US" sz="2400" dirty="0" smtClean="0"/>
              <a:t>milestones (and stick </a:t>
            </a:r>
            <a:r>
              <a:rPr lang="en-US" sz="2400" dirty="0"/>
              <a:t>to them as best you can</a:t>
            </a:r>
            <a:r>
              <a:rPr lang="en-US" sz="2400" dirty="0" smtClean="0"/>
              <a:t>)</a:t>
            </a:r>
          </a:p>
          <a:p>
            <a:pPr marL="800100" lvl="1" indent="-342900">
              <a:buFontTx/>
              <a:buChar char="-"/>
            </a:pPr>
            <a:endParaRPr lang="en-US" sz="2400" dirty="0"/>
          </a:p>
          <a:p>
            <a:pPr marL="800100" lvl="1" indent="-342900">
              <a:buFontTx/>
              <a:buChar char="-"/>
            </a:pPr>
            <a:r>
              <a:rPr lang="en-US" sz="2400" dirty="0" smtClean="0"/>
              <a:t>Learn </a:t>
            </a:r>
            <a:r>
              <a:rPr lang="en-US" sz="2400" dirty="0"/>
              <a:t>to say NO</a:t>
            </a:r>
            <a:r>
              <a:rPr lang="en-US" sz="2400" dirty="0" smtClean="0"/>
              <a:t>!</a:t>
            </a:r>
          </a:p>
          <a:p>
            <a:pPr marL="800100" lvl="1" indent="-342900">
              <a:buFontTx/>
              <a:buChar char="-"/>
            </a:pPr>
            <a:endParaRPr lang="en-US" sz="2400" dirty="0"/>
          </a:p>
          <a:p>
            <a:pPr marL="800100" lvl="1" indent="-342900">
              <a:buFontTx/>
              <a:buChar char="-"/>
            </a:pPr>
            <a:r>
              <a:rPr lang="en-US" sz="2400" dirty="0" smtClean="0"/>
              <a:t>Really </a:t>
            </a:r>
            <a:r>
              <a:rPr lang="en-US" sz="2400" u="sng" dirty="0"/>
              <a:t>Listen</a:t>
            </a:r>
            <a:r>
              <a:rPr lang="en-US" sz="2400" dirty="0"/>
              <a:t> to each </a:t>
            </a:r>
            <a:r>
              <a:rPr lang="en-US" sz="2400" dirty="0" smtClean="0"/>
              <a:t>other</a:t>
            </a:r>
          </a:p>
          <a:p>
            <a:pPr marL="800100" lvl="1" indent="-342900">
              <a:buFontTx/>
              <a:buChar char="-"/>
            </a:pPr>
            <a:endParaRPr lang="en-US" sz="2400" dirty="0"/>
          </a:p>
          <a:p>
            <a:pPr marL="742950" lvl="1" indent="-285750">
              <a:buFontTx/>
              <a:buChar char="-"/>
            </a:pPr>
            <a:r>
              <a:rPr lang="en-US" sz="2400" dirty="0" smtClean="0"/>
              <a:t>Talk </a:t>
            </a:r>
            <a:r>
              <a:rPr lang="en-US" sz="2400" dirty="0"/>
              <a:t>to stakeholders during proposal stage to better understand current “</a:t>
            </a:r>
            <a:r>
              <a:rPr lang="en-US" sz="2400" dirty="0" smtClean="0"/>
              <a:t>system” and problems</a:t>
            </a:r>
            <a:r>
              <a:rPr lang="en-US" sz="2400" dirty="0"/>
              <a:t>	</a:t>
            </a:r>
            <a:endParaRPr lang="en-US" sz="2400" dirty="0" smtClean="0"/>
          </a:p>
          <a:p>
            <a:pPr marL="742950" lvl="1" indent="-285750">
              <a:buFontTx/>
              <a:buChar char="-"/>
            </a:pPr>
            <a:endParaRPr lang="en-US" sz="2400" dirty="0"/>
          </a:p>
          <a:p>
            <a:pPr marL="800100" lvl="1" indent="-342900">
              <a:buFontTx/>
              <a:buChar char="-"/>
            </a:pPr>
            <a:r>
              <a:rPr lang="en-US" sz="2400" dirty="0" smtClean="0"/>
              <a:t>Consider </a:t>
            </a:r>
            <a:r>
              <a:rPr lang="en-US" sz="2400" dirty="0"/>
              <a:t>use of workgroup </a:t>
            </a:r>
            <a:r>
              <a:rPr lang="en-US" sz="2400" dirty="0" smtClean="0"/>
              <a:t>retreat</a:t>
            </a:r>
          </a:p>
          <a:p>
            <a:pPr marL="800100" lvl="1" indent="-342900">
              <a:buFontTx/>
              <a:buChar char="-"/>
            </a:pPr>
            <a:endParaRPr lang="en-US" sz="2400" dirty="0"/>
          </a:p>
          <a:p>
            <a:pPr marL="800100" lvl="1" indent="-342900">
              <a:buFontTx/>
              <a:buChar char="-"/>
            </a:pPr>
            <a:r>
              <a:rPr lang="en-US" sz="2400" dirty="0" smtClean="0"/>
              <a:t>Get </a:t>
            </a:r>
            <a:r>
              <a:rPr lang="en-US" sz="2400" dirty="0"/>
              <a:t>Implementors involved </a:t>
            </a:r>
            <a:r>
              <a:rPr lang="en-US" sz="2400" dirty="0" smtClean="0"/>
              <a:t>early</a:t>
            </a:r>
            <a:endParaRPr lang="en-US" sz="2400" dirty="0"/>
          </a:p>
          <a:p>
            <a:pPr lvl="1"/>
            <a:r>
              <a:rPr lang="en-US" sz="2400" dirty="0" smtClean="0"/>
              <a:t>-   Executive </a:t>
            </a:r>
            <a:r>
              <a:rPr lang="en-US" sz="2400" dirty="0"/>
              <a:t>Orders – can’t forget</a:t>
            </a:r>
          </a:p>
          <a:p>
            <a:pPr lvl="2"/>
            <a:endParaRPr lang="en-US" sz="2400" dirty="0"/>
          </a:p>
          <a:p>
            <a:pPr lvl="0"/>
            <a:endParaRPr lang="en-US" sz="2400" b="1" dirty="0" smtClean="0"/>
          </a:p>
          <a:p>
            <a:pPr lvl="0"/>
            <a:endParaRPr lang="en-US" sz="2400" b="1" dirty="0"/>
          </a:p>
          <a:p>
            <a:pPr lvl="0"/>
            <a:endParaRPr lang="en-US" sz="2400" b="1" dirty="0" smtClean="0"/>
          </a:p>
          <a:p>
            <a:pPr lvl="0"/>
            <a:endParaRPr lang="en-US" sz="2400" b="1" dirty="0"/>
          </a:p>
          <a:p>
            <a:pPr lvl="0"/>
            <a:endParaRPr lang="en-US" sz="2400" b="1" dirty="0" smtClean="0"/>
          </a:p>
          <a:p>
            <a:pPr lvl="0"/>
            <a:endParaRPr lang="en-US" sz="2400" b="1" dirty="0"/>
          </a:p>
          <a:p>
            <a:pPr lvl="0"/>
            <a:endParaRPr lang="en-US" sz="2400" b="1" dirty="0" smtClean="0"/>
          </a:p>
          <a:p>
            <a:pPr lvl="0"/>
            <a:endParaRPr lang="en-US" sz="2400" b="1" dirty="0"/>
          </a:p>
          <a:p>
            <a:pPr lvl="0"/>
            <a:endParaRPr lang="en-US" sz="2400" b="1" dirty="0" smtClean="0"/>
          </a:p>
          <a:p>
            <a:pPr lvl="0"/>
            <a:endParaRPr lang="en-US" sz="2400" b="1"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16</a:t>
            </a:fld>
            <a:endParaRPr lang="en-US" sz="2000" dirty="0"/>
          </a:p>
        </p:txBody>
      </p:sp>
    </p:spTree>
    <p:extLst>
      <p:ext uri="{BB962C8B-B14F-4D97-AF65-F5344CB8AC3E}">
        <p14:creationId xmlns:p14="http://schemas.microsoft.com/office/powerpoint/2010/main" val="279375585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2137" y="518615"/>
            <a:ext cx="10577015" cy="12341834"/>
          </a:xfrm>
          <a:prstGeom prst="rect">
            <a:avLst/>
          </a:prstGeom>
          <a:noFill/>
        </p:spPr>
        <p:txBody>
          <a:bodyPr wrap="square" rtlCol="0">
            <a:spAutoFit/>
          </a:bodyPr>
          <a:lstStyle/>
          <a:p>
            <a:pPr lvl="0" algn="ctr"/>
            <a:r>
              <a:rPr lang="en-US" sz="3200" b="1" dirty="0"/>
              <a:t>The Art of </a:t>
            </a:r>
            <a:r>
              <a:rPr lang="en-US" sz="3200" b="1" dirty="0" smtClean="0"/>
              <a:t>Rulemaking</a:t>
            </a:r>
          </a:p>
          <a:p>
            <a:pPr lvl="0"/>
            <a:r>
              <a:rPr lang="en-US" dirty="0" smtClean="0"/>
              <a:t>	</a:t>
            </a:r>
            <a:r>
              <a:rPr lang="en-US" sz="2400" b="1" u="sng" dirty="0" smtClean="0"/>
              <a:t>Point 3: Issues </a:t>
            </a:r>
            <a:r>
              <a:rPr lang="en-US" sz="2400" b="1" u="sng" dirty="0"/>
              <a:t>– </a:t>
            </a:r>
            <a:r>
              <a:rPr lang="en-US" sz="2400" b="1" u="sng" dirty="0" smtClean="0"/>
              <a:t>Both real </a:t>
            </a:r>
            <a:r>
              <a:rPr lang="en-US" sz="2400" b="1" u="sng" dirty="0"/>
              <a:t>and </a:t>
            </a:r>
            <a:r>
              <a:rPr lang="en-US" sz="2400" b="1" u="sng" dirty="0" smtClean="0"/>
              <a:t>perceived issues</a:t>
            </a:r>
            <a:endParaRPr lang="en-US" sz="2400" b="1" u="sng" dirty="0"/>
          </a:p>
          <a:p>
            <a:pPr lvl="1"/>
            <a:r>
              <a:rPr lang="en-US" sz="2400" dirty="0" smtClean="0"/>
              <a:t>    - Identify and resolve </a:t>
            </a:r>
            <a:r>
              <a:rPr lang="en-US" sz="2400" dirty="0"/>
              <a:t>key issues ahead of time (if you can)</a:t>
            </a:r>
          </a:p>
          <a:p>
            <a:pPr lvl="1"/>
            <a:r>
              <a:rPr lang="en-US" sz="2400" dirty="0" smtClean="0"/>
              <a:t>    - Perception </a:t>
            </a:r>
            <a:r>
              <a:rPr lang="en-US" sz="2400" dirty="0"/>
              <a:t>– where you sit is where you are at! </a:t>
            </a:r>
            <a:endParaRPr lang="en-US" sz="2400" dirty="0" smtClean="0"/>
          </a:p>
          <a:p>
            <a:pPr lvl="1">
              <a:tabLst>
                <a:tab pos="1366838" algn="l"/>
                <a:tab pos="1657350" algn="l"/>
              </a:tabLst>
            </a:pPr>
            <a:r>
              <a:rPr lang="en-US" sz="2400" dirty="0"/>
              <a:t>	</a:t>
            </a:r>
            <a:r>
              <a:rPr lang="en-US" sz="2400" dirty="0" smtClean="0"/>
              <a:t>-</a:t>
            </a:r>
            <a:r>
              <a:rPr lang="en-US" sz="2400" dirty="0" smtClean="0"/>
              <a:t>- A big </a:t>
            </a:r>
            <a:r>
              <a:rPr lang="en-US" sz="2400" dirty="0"/>
              <a:t>issue to </a:t>
            </a:r>
            <a:r>
              <a:rPr lang="en-US" sz="2400" dirty="0" smtClean="0"/>
              <a:t>one workgroup member may not be </a:t>
            </a:r>
            <a:r>
              <a:rPr lang="en-US" sz="2400" dirty="0" smtClean="0"/>
              <a:t>for </a:t>
            </a:r>
            <a:br>
              <a:rPr lang="en-US" sz="2400" dirty="0" smtClean="0"/>
            </a:br>
            <a:r>
              <a:rPr lang="en-US" sz="2400" dirty="0" smtClean="0"/>
              <a:t>		lead </a:t>
            </a:r>
            <a:r>
              <a:rPr lang="en-US" sz="2400" dirty="0" smtClean="0"/>
              <a:t>office/others</a:t>
            </a:r>
            <a:endParaRPr lang="en-US" sz="2400" dirty="0"/>
          </a:p>
          <a:p>
            <a:pPr lvl="1"/>
            <a:r>
              <a:rPr lang="en-US" sz="2400" dirty="0" smtClean="0"/>
              <a:t>   - Sometimes </a:t>
            </a:r>
            <a:r>
              <a:rPr lang="en-US" sz="2400" dirty="0"/>
              <a:t>issues cannot be resolved at workgroup level </a:t>
            </a:r>
            <a:endParaRPr lang="en-US" sz="2400" dirty="0" smtClean="0"/>
          </a:p>
          <a:p>
            <a:pPr lvl="1"/>
            <a:r>
              <a:rPr lang="en-US" sz="2400" dirty="0"/>
              <a:t>	</a:t>
            </a:r>
            <a:r>
              <a:rPr lang="en-US" sz="2400" dirty="0" smtClean="0"/>
              <a:t>     -- Agree </a:t>
            </a:r>
            <a:r>
              <a:rPr lang="en-US" sz="2400" dirty="0"/>
              <a:t>to </a:t>
            </a:r>
            <a:r>
              <a:rPr lang="en-US" sz="2400" dirty="0" smtClean="0"/>
              <a:t>disagree and escalate  </a:t>
            </a:r>
            <a:endParaRPr lang="en-US" sz="2400" dirty="0"/>
          </a:p>
          <a:p>
            <a:pPr lvl="0"/>
            <a:endParaRPr lang="en-US" sz="2400" dirty="0" smtClean="0"/>
          </a:p>
          <a:p>
            <a:pPr lvl="0"/>
            <a:r>
              <a:rPr lang="en-US" sz="2400" dirty="0"/>
              <a:t>	</a:t>
            </a:r>
            <a:r>
              <a:rPr lang="en-US" sz="2400" b="1" u="sng" dirty="0" smtClean="0"/>
              <a:t>Point 4: Rule </a:t>
            </a:r>
            <a:r>
              <a:rPr lang="en-US" sz="2400" b="1" u="sng" dirty="0"/>
              <a:t>writing process</a:t>
            </a:r>
          </a:p>
          <a:p>
            <a:pPr lvl="1"/>
            <a:r>
              <a:rPr lang="en-US" sz="2400" dirty="0" smtClean="0"/>
              <a:t>   - Clear </a:t>
            </a:r>
            <a:r>
              <a:rPr lang="en-US" sz="2400" dirty="0"/>
              <a:t>and simple rule language </a:t>
            </a:r>
            <a:r>
              <a:rPr lang="en-US" sz="2400" dirty="0" smtClean="0"/>
              <a:t>  </a:t>
            </a:r>
            <a:endParaRPr lang="en-US" sz="2400" dirty="0"/>
          </a:p>
          <a:p>
            <a:pPr lvl="1"/>
            <a:r>
              <a:rPr lang="en-US" sz="2400" dirty="0" smtClean="0"/>
              <a:t>	-- Plain </a:t>
            </a:r>
            <a:r>
              <a:rPr lang="en-US" sz="2400" dirty="0"/>
              <a:t>English always works!</a:t>
            </a:r>
          </a:p>
          <a:p>
            <a:pPr lvl="1"/>
            <a:r>
              <a:rPr lang="en-US" sz="2400" dirty="0" smtClean="0"/>
              <a:t>   - Draft/review </a:t>
            </a:r>
            <a:r>
              <a:rPr lang="en-US" sz="2400" dirty="0"/>
              <a:t>rule language together</a:t>
            </a:r>
          </a:p>
          <a:p>
            <a:pPr lvl="1"/>
            <a:r>
              <a:rPr lang="en-US" sz="2400" dirty="0" smtClean="0"/>
              <a:t>   - Find </a:t>
            </a:r>
            <a:r>
              <a:rPr lang="en-US" sz="2400" dirty="0"/>
              <a:t>copy editor if you </a:t>
            </a:r>
            <a:r>
              <a:rPr lang="en-US" sz="2400" dirty="0" smtClean="0"/>
              <a:t>can</a:t>
            </a:r>
          </a:p>
          <a:p>
            <a:pPr lvl="1"/>
            <a:r>
              <a:rPr lang="en-US" sz="2400" dirty="0"/>
              <a:t>	</a:t>
            </a:r>
            <a:r>
              <a:rPr lang="en-US" sz="2400" dirty="0" smtClean="0"/>
              <a:t>-- Use a style sheet</a:t>
            </a:r>
          </a:p>
          <a:p>
            <a:pPr lvl="1"/>
            <a:r>
              <a:rPr lang="en-US" sz="2400" dirty="0"/>
              <a:t>	</a:t>
            </a:r>
            <a:r>
              <a:rPr lang="en-US" sz="2400" dirty="0" smtClean="0"/>
              <a:t>-- Develop a system to avoid version control issues</a:t>
            </a:r>
          </a:p>
          <a:p>
            <a:pPr lvl="1"/>
            <a:r>
              <a:rPr lang="en-US" sz="2400" dirty="0"/>
              <a:t>	</a:t>
            </a:r>
            <a:r>
              <a:rPr lang="en-US" sz="2400" dirty="0" smtClean="0"/>
              <a:t>-- Use Share drive or Cloud-based drive</a:t>
            </a:r>
            <a:endParaRPr lang="en-US" sz="2400" dirty="0"/>
          </a:p>
          <a:p>
            <a:pPr lvl="0"/>
            <a:endParaRPr lang="en-US" sz="3200"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smtClean="0"/>
          </a:p>
          <a:p>
            <a:pPr lvl="0" algn="ctr"/>
            <a:endParaRPr lang="en-US" b="1" dirty="0"/>
          </a:p>
          <a:p>
            <a:pPr lvl="0" algn="ctr"/>
            <a:endParaRPr lang="en-US" b="1" dirty="0"/>
          </a:p>
        </p:txBody>
      </p:sp>
      <p:sp>
        <p:nvSpPr>
          <p:cNvPr id="2" name="Slide Number Placeholder 1"/>
          <p:cNvSpPr>
            <a:spLocks noGrp="1"/>
          </p:cNvSpPr>
          <p:nvPr>
            <p:ph type="sldNum" sz="quarter" idx="12"/>
          </p:nvPr>
        </p:nvSpPr>
        <p:spPr/>
        <p:txBody>
          <a:bodyPr/>
          <a:lstStyle/>
          <a:p>
            <a:fld id="{D57F1E4F-1CFF-5643-939E-217C01CDF565}" type="slidenum">
              <a:rPr lang="en-US" sz="2000" smtClean="0"/>
              <a:pPr/>
              <a:t>17</a:t>
            </a:fld>
            <a:endParaRPr lang="en-US" sz="2000" dirty="0"/>
          </a:p>
        </p:txBody>
      </p:sp>
    </p:spTree>
    <p:extLst>
      <p:ext uri="{BB962C8B-B14F-4D97-AF65-F5344CB8AC3E}">
        <p14:creationId xmlns:p14="http://schemas.microsoft.com/office/powerpoint/2010/main" val="28670612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 calcmode="lin" valueType="num">
                                      <p:cBhvr additive="base">
                                        <p:cTn id="1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anim calcmode="lin" valueType="num">
                                      <p:cBhvr additive="base">
                                        <p:cTn id="2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anim calcmode="lin" valueType="num">
                                      <p:cBhvr additive="base">
                                        <p:cTn id="3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anim calcmode="lin" valueType="num">
                                      <p:cBhvr additive="base">
                                        <p:cTn id="3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60310" y="504967"/>
            <a:ext cx="9280478" cy="10556736"/>
          </a:xfrm>
          <a:prstGeom prst="rect">
            <a:avLst/>
          </a:prstGeom>
          <a:noFill/>
        </p:spPr>
        <p:txBody>
          <a:bodyPr wrap="square" rtlCol="0">
            <a:spAutoFit/>
          </a:bodyPr>
          <a:lstStyle/>
          <a:p>
            <a:pPr algn="ctr"/>
            <a:r>
              <a:rPr lang="en-US" sz="2800" b="1" dirty="0" smtClean="0"/>
              <a:t>Activities You Can’t forget</a:t>
            </a:r>
          </a:p>
          <a:p>
            <a:pPr algn="ctr"/>
            <a:endParaRPr lang="en-US" sz="2800" dirty="0" smtClean="0"/>
          </a:p>
          <a:p>
            <a:r>
              <a:rPr lang="en-US" sz="2800" b="1" dirty="0" smtClean="0"/>
              <a:t>Rule Implementation: </a:t>
            </a:r>
            <a:r>
              <a:rPr lang="en-US" sz="2800" b="1" u="sng" dirty="0" smtClean="0"/>
              <a:t>Plan </a:t>
            </a:r>
            <a:r>
              <a:rPr lang="en-US" sz="2800" b="1" u="sng" dirty="0"/>
              <a:t>ahead</a:t>
            </a:r>
          </a:p>
          <a:p>
            <a:pPr lvl="1"/>
            <a:endParaRPr lang="en-US" sz="2400" dirty="0"/>
          </a:p>
          <a:p>
            <a:pPr marL="800100" lvl="1" indent="-342900">
              <a:buFont typeface="Lucida Grande"/>
              <a:buChar char="-"/>
            </a:pPr>
            <a:r>
              <a:rPr lang="en-US" sz="2400" dirty="0" smtClean="0"/>
              <a:t>Communications materials/messages    </a:t>
            </a:r>
          </a:p>
          <a:p>
            <a:pPr marL="800100" lvl="1" indent="-342900">
              <a:buFont typeface="Lucida Grande"/>
              <a:buChar char="-"/>
            </a:pPr>
            <a:endParaRPr lang="en-US" sz="2400" dirty="0" smtClean="0"/>
          </a:p>
          <a:p>
            <a:pPr marL="800100" lvl="1" indent="-342900">
              <a:buFont typeface="Lucida Grande"/>
              <a:buChar char="-"/>
            </a:pPr>
            <a:r>
              <a:rPr lang="en-US" sz="2400" dirty="0" smtClean="0"/>
              <a:t>Training </a:t>
            </a:r>
            <a:r>
              <a:rPr lang="en-US" sz="2400" dirty="0"/>
              <a:t>and outreach</a:t>
            </a:r>
          </a:p>
          <a:p>
            <a:pPr marL="800100" lvl="1" indent="-342900">
              <a:buFont typeface="Lucida Grande"/>
              <a:buChar char="-"/>
            </a:pPr>
            <a:endParaRPr lang="en-US" sz="2400" dirty="0"/>
          </a:p>
          <a:p>
            <a:pPr marL="800100" lvl="1" indent="-342900">
              <a:buFont typeface="Lucida Grande"/>
              <a:buChar char="-"/>
            </a:pPr>
            <a:r>
              <a:rPr lang="en-US" sz="2400" dirty="0" smtClean="0"/>
              <a:t>Webinars</a:t>
            </a:r>
          </a:p>
          <a:p>
            <a:pPr marL="800100" lvl="1" indent="-342900">
              <a:buFont typeface="Lucida Grande"/>
              <a:buChar char="-"/>
            </a:pPr>
            <a:endParaRPr lang="en-US" sz="2400" dirty="0"/>
          </a:p>
          <a:p>
            <a:pPr marL="800100" lvl="1" indent="-342900">
              <a:buFont typeface="Lucida Grande"/>
              <a:buChar char="-"/>
            </a:pPr>
            <a:r>
              <a:rPr lang="en-US" sz="2400" dirty="0"/>
              <a:t>Qs and </a:t>
            </a:r>
            <a:r>
              <a:rPr lang="en-US" sz="2400" dirty="0" smtClean="0"/>
              <a:t>As</a:t>
            </a:r>
            <a:endParaRPr lang="en-US" sz="2400" dirty="0"/>
          </a:p>
          <a:p>
            <a:pPr marL="800100" lvl="1" indent="-342900">
              <a:buFont typeface="Lucida Grande"/>
              <a:buChar char="-"/>
            </a:pPr>
            <a:endParaRPr lang="en-US" sz="2400" dirty="0"/>
          </a:p>
          <a:p>
            <a:pPr marL="800100" lvl="1" indent="-342900">
              <a:buFont typeface="Lucida Grande"/>
              <a:buChar char="-"/>
            </a:pPr>
            <a:r>
              <a:rPr lang="en-US" sz="2400" dirty="0" smtClean="0"/>
              <a:t>Development </a:t>
            </a:r>
            <a:r>
              <a:rPr lang="en-US" sz="2400" dirty="0"/>
              <a:t>of supporting </a:t>
            </a:r>
            <a:r>
              <a:rPr lang="en-US" sz="2400" dirty="0" smtClean="0"/>
              <a:t>guidances</a:t>
            </a:r>
          </a:p>
          <a:p>
            <a:pPr lvl="1"/>
            <a:r>
              <a:rPr lang="en-US" sz="2400" dirty="0" smtClean="0"/>
              <a:t> </a:t>
            </a:r>
            <a:endParaRPr lang="en-US" sz="2400" dirty="0"/>
          </a:p>
          <a:p>
            <a:pPr marL="800100" lvl="1" indent="-342900">
              <a:buFont typeface="Lucida Grande"/>
              <a:buChar char="-"/>
            </a:pPr>
            <a:r>
              <a:rPr lang="en-US" sz="2400" dirty="0" smtClean="0"/>
              <a:t>Establish </a:t>
            </a:r>
            <a:r>
              <a:rPr lang="en-US" sz="2400" dirty="0"/>
              <a:t>EPA/State Users Group</a:t>
            </a:r>
          </a:p>
          <a:p>
            <a:pPr algn="ctr"/>
            <a:endParaRPr lang="en-US" sz="2800" dirty="0" smtClean="0"/>
          </a:p>
          <a:p>
            <a:pPr algn="ctr"/>
            <a:endParaRPr lang="en-US" sz="2800" dirty="0"/>
          </a:p>
          <a:p>
            <a:pPr algn="ctr"/>
            <a:endParaRPr lang="en-US" sz="2800" dirty="0" smtClean="0"/>
          </a:p>
          <a:p>
            <a:pPr algn="ctr"/>
            <a:endParaRPr lang="en-US" sz="2800" dirty="0"/>
          </a:p>
          <a:p>
            <a:pPr algn="ctr"/>
            <a:endParaRPr lang="en-US" sz="2800" dirty="0" smtClean="0"/>
          </a:p>
          <a:p>
            <a:pPr algn="ctr"/>
            <a:endParaRPr lang="en-US" sz="2800" dirty="0"/>
          </a:p>
          <a:p>
            <a:pPr algn="ctr"/>
            <a:endParaRPr lang="en-US" sz="2800" dirty="0" smtClean="0"/>
          </a:p>
          <a:p>
            <a:pPr algn="ctr"/>
            <a:endParaRPr lang="en-US" sz="2800" dirty="0"/>
          </a:p>
          <a:p>
            <a:pPr algn="ctr"/>
            <a:endParaRPr lang="en-US" sz="2800" dirty="0" smtClean="0"/>
          </a:p>
          <a:p>
            <a:pPr algn="ctr"/>
            <a:endParaRPr lang="en-US" sz="2800" dirty="0"/>
          </a:p>
          <a:p>
            <a:pPr algn="ctr"/>
            <a:endParaRPr lang="en-US" sz="2800"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18</a:t>
            </a:fld>
            <a:endParaRPr lang="en-US" sz="2000" dirty="0"/>
          </a:p>
        </p:txBody>
      </p:sp>
    </p:spTree>
    <p:extLst>
      <p:ext uri="{BB962C8B-B14F-4D97-AF65-F5344CB8AC3E}">
        <p14:creationId xmlns:p14="http://schemas.microsoft.com/office/powerpoint/2010/main" val="25496553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0627" y="423081"/>
            <a:ext cx="10522424" cy="9941183"/>
          </a:xfrm>
          <a:prstGeom prst="rect">
            <a:avLst/>
          </a:prstGeom>
          <a:noFill/>
        </p:spPr>
        <p:txBody>
          <a:bodyPr wrap="square" rtlCol="0">
            <a:spAutoFit/>
          </a:bodyPr>
          <a:lstStyle/>
          <a:p>
            <a:pPr algn="ctr"/>
            <a:r>
              <a:rPr lang="en-US" sz="3200" b="1" u="sng" dirty="0" smtClean="0"/>
              <a:t>Some Final Thoughts</a:t>
            </a:r>
          </a:p>
          <a:p>
            <a:r>
              <a:rPr lang="en-US" sz="3200" b="1" dirty="0" smtClean="0"/>
              <a:t>1. Externalities</a:t>
            </a:r>
          </a:p>
          <a:p>
            <a:pPr algn="ctr"/>
            <a:endParaRPr lang="en-US" sz="3200" dirty="0"/>
          </a:p>
          <a:p>
            <a:pPr lvl="0"/>
            <a:r>
              <a:rPr lang="en-US" sz="3200" b="1" dirty="0" smtClean="0"/>
              <a:t>	- </a:t>
            </a:r>
            <a:r>
              <a:rPr lang="en-US" sz="3200" dirty="0" smtClean="0"/>
              <a:t>OMB</a:t>
            </a:r>
            <a:endParaRPr lang="en-US" sz="3200" dirty="0"/>
          </a:p>
          <a:p>
            <a:pPr lvl="0"/>
            <a:endParaRPr lang="en-US" sz="3200" dirty="0" smtClean="0"/>
          </a:p>
          <a:p>
            <a:pPr lvl="0"/>
            <a:r>
              <a:rPr lang="en-US" sz="3200" dirty="0"/>
              <a:t>	</a:t>
            </a:r>
            <a:r>
              <a:rPr lang="en-US" sz="3200" dirty="0" smtClean="0"/>
              <a:t>- Competing Agency and office priorities</a:t>
            </a:r>
            <a:endParaRPr lang="en-US" sz="3200" dirty="0"/>
          </a:p>
          <a:p>
            <a:endParaRPr lang="en-US" sz="3200" dirty="0" smtClean="0"/>
          </a:p>
          <a:p>
            <a:r>
              <a:rPr lang="en-US" sz="3200" b="1" dirty="0" smtClean="0"/>
              <a:t>2</a:t>
            </a:r>
            <a:r>
              <a:rPr lang="en-US" sz="3200" dirty="0" smtClean="0"/>
              <a:t>. </a:t>
            </a:r>
            <a:r>
              <a:rPr lang="en-US" sz="3200" b="1" dirty="0"/>
              <a:t>The Keys To Success</a:t>
            </a:r>
            <a:r>
              <a:rPr lang="en-US" sz="3200" dirty="0"/>
              <a:t> </a:t>
            </a:r>
            <a:endParaRPr lang="en-US" sz="3200" dirty="0" smtClean="0"/>
          </a:p>
          <a:p>
            <a:endParaRPr lang="en-US" sz="3200" dirty="0"/>
          </a:p>
          <a:p>
            <a:pPr algn="ctr"/>
            <a:r>
              <a:rPr lang="en-US" sz="3200" b="1" dirty="0"/>
              <a:t>Create a Great Team and Find Consensus </a:t>
            </a:r>
          </a:p>
          <a:p>
            <a:r>
              <a:rPr lang="en-US" sz="3200" dirty="0"/>
              <a:t>		</a:t>
            </a:r>
          </a:p>
          <a:p>
            <a:pPr algn="ctr"/>
            <a:r>
              <a:rPr lang="en-US" sz="3200" b="1" dirty="0"/>
              <a:t>You can’t go wrong!</a:t>
            </a:r>
          </a:p>
          <a:p>
            <a:endParaRPr lang="en-US" sz="3200" dirty="0" smtClean="0"/>
          </a:p>
          <a:p>
            <a:pPr algn="ctr"/>
            <a:endParaRPr lang="en-US" sz="3200" dirty="0"/>
          </a:p>
          <a:p>
            <a:pPr algn="ctr"/>
            <a:endParaRPr lang="en-US" sz="3200" dirty="0" smtClean="0"/>
          </a:p>
          <a:p>
            <a:pPr algn="ctr"/>
            <a:endParaRPr lang="en-US" sz="3200" dirty="0"/>
          </a:p>
          <a:p>
            <a:pPr algn="ctr"/>
            <a:endParaRPr lang="en-US" sz="3200" dirty="0" smtClean="0"/>
          </a:p>
          <a:p>
            <a:pPr algn="ctr"/>
            <a:endParaRPr lang="en-US" sz="3200" dirty="0"/>
          </a:p>
          <a:p>
            <a:pPr algn="ctr"/>
            <a:endParaRPr lang="en-US" sz="3200" dirty="0" smtClean="0"/>
          </a:p>
          <a:p>
            <a:pPr algn="ctr"/>
            <a:endParaRPr lang="en-US" sz="3200"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19</a:t>
            </a:fld>
            <a:endParaRPr lang="en-US" sz="2000" dirty="0"/>
          </a:p>
        </p:txBody>
      </p:sp>
    </p:spTree>
    <p:extLst>
      <p:ext uri="{BB962C8B-B14F-4D97-AF65-F5344CB8AC3E}">
        <p14:creationId xmlns:p14="http://schemas.microsoft.com/office/powerpoint/2010/main" val="502225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anim calcmode="lin" valueType="num">
                                      <p:cBhvr additive="base">
                                        <p:cTn id="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1" end="11"/>
                                            </p:txEl>
                                          </p:spTgt>
                                        </p:tgtEl>
                                        <p:attrNameLst>
                                          <p:attrName>style.visibility</p:attrName>
                                        </p:attrNameLst>
                                      </p:cBhvr>
                                      <p:to>
                                        <p:strVal val="visible"/>
                                      </p:to>
                                    </p:set>
                                    <p:anim calcmode="lin" valueType="num">
                                      <p:cBhvr additive="base">
                                        <p:cTn id="1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011" y="643944"/>
            <a:ext cx="11354937" cy="5570756"/>
          </a:xfrm>
          <a:prstGeom prst="rect">
            <a:avLst/>
          </a:prstGeom>
          <a:noFill/>
        </p:spPr>
        <p:txBody>
          <a:bodyPr wrap="square" rtlCol="0">
            <a:spAutoFit/>
          </a:bodyPr>
          <a:lstStyle/>
          <a:p>
            <a:r>
              <a:rPr lang="en-US" sz="3600" u="sng" dirty="0" smtClean="0"/>
              <a:t>Objectives of Presentation </a:t>
            </a:r>
          </a:p>
          <a:p>
            <a:endParaRPr lang="en-US" sz="3600" dirty="0" smtClean="0"/>
          </a:p>
          <a:p>
            <a:r>
              <a:rPr lang="en-US" sz="3600" dirty="0" smtClean="0"/>
              <a:t>Discuss why:</a:t>
            </a:r>
            <a:endParaRPr lang="en-US" sz="3600" dirty="0"/>
          </a:p>
          <a:p>
            <a:pPr marL="742950" indent="-742950">
              <a:buAutoNum type="arabicPeriod"/>
            </a:pPr>
            <a:r>
              <a:rPr lang="en-US" sz="2800" dirty="0" smtClean="0"/>
              <a:t>Rulemakings are necessary</a:t>
            </a:r>
          </a:p>
          <a:p>
            <a:pPr lvl="1"/>
            <a:r>
              <a:rPr lang="en-US" sz="2800" dirty="0" smtClean="0"/>
              <a:t>     --Clarify differences between rulemaking and guidance</a:t>
            </a:r>
          </a:p>
          <a:p>
            <a:pPr marL="742950" indent="-742950">
              <a:buAutoNum type="arabicPeriod"/>
            </a:pPr>
            <a:r>
              <a:rPr lang="en-US" sz="2800" dirty="0" smtClean="0"/>
              <a:t>It takes so long to develop a rule</a:t>
            </a:r>
          </a:p>
          <a:p>
            <a:pPr marL="742950" indent="-742950">
              <a:buAutoNum type="arabicPeriod"/>
            </a:pPr>
            <a:r>
              <a:rPr lang="en-US" sz="2800" dirty="0" smtClean="0"/>
              <a:t>Successful rulemakings are all “art” </a:t>
            </a:r>
          </a:p>
          <a:p>
            <a:pPr marL="742950" indent="-742950">
              <a:buAutoNum type="arabicPeriod"/>
            </a:pPr>
            <a:r>
              <a:rPr lang="en-US" sz="2800" dirty="0" smtClean="0"/>
              <a:t>There’s more to the actual rulemaking process</a:t>
            </a:r>
          </a:p>
          <a:p>
            <a:endParaRPr lang="en-US" sz="3600" dirty="0" smtClean="0"/>
          </a:p>
          <a:p>
            <a:r>
              <a:rPr lang="en-US" sz="3600" dirty="0" smtClean="0"/>
              <a:t>Close with some final thoughts and observations </a:t>
            </a:r>
          </a:p>
          <a:p>
            <a:pPr marL="742950" indent="-742950">
              <a:buAutoNum type="arabicPeriod"/>
            </a:pPr>
            <a:endParaRPr lang="en-US" sz="3600"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2</a:t>
            </a:fld>
            <a:endParaRPr lang="en-US" sz="2000" dirty="0"/>
          </a:p>
        </p:txBody>
      </p:sp>
    </p:spTree>
    <p:extLst>
      <p:ext uri="{BB962C8B-B14F-4D97-AF65-F5344CB8AC3E}">
        <p14:creationId xmlns:p14="http://schemas.microsoft.com/office/powerpoint/2010/main" val="116129937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06286" y="665018"/>
            <a:ext cx="9072748" cy="9941183"/>
          </a:xfrm>
          <a:prstGeom prst="rect">
            <a:avLst/>
          </a:prstGeom>
          <a:noFill/>
        </p:spPr>
        <p:txBody>
          <a:bodyPr wrap="square" rtlCol="0">
            <a:spAutoFit/>
          </a:bodyPr>
          <a:lstStyle/>
          <a:p>
            <a:pPr algn="ctr"/>
            <a:r>
              <a:rPr lang="en-US" sz="2800" dirty="0" smtClean="0"/>
              <a:t>Helpful Resources</a:t>
            </a:r>
          </a:p>
          <a:p>
            <a:pPr algn="ctr"/>
            <a:endParaRPr lang="en-US" dirty="0"/>
          </a:p>
          <a:p>
            <a:r>
              <a:rPr lang="en-US" dirty="0"/>
              <a:t>The Federal Rulemaking Process: An Overview</a:t>
            </a:r>
          </a:p>
          <a:p>
            <a:r>
              <a:rPr lang="en-US" b="1" dirty="0"/>
              <a:t> </a:t>
            </a:r>
            <a:endParaRPr lang="en-US" dirty="0"/>
          </a:p>
          <a:p>
            <a:r>
              <a:rPr lang="en-US" u="sng" dirty="0">
                <a:hlinkClick r:id="rId2"/>
              </a:rPr>
              <a:t>https://</a:t>
            </a:r>
            <a:r>
              <a:rPr lang="en-US" u="sng" dirty="0" smtClean="0">
                <a:hlinkClick r:id="rId2"/>
              </a:rPr>
              <a:t>www.fas.org/sgp/crs/misc/RL32240.pdf</a:t>
            </a:r>
            <a:endParaRPr lang="en-US" u="sng" dirty="0" smtClean="0"/>
          </a:p>
          <a:p>
            <a:endParaRPr lang="en-US" u="sng" dirty="0"/>
          </a:p>
          <a:p>
            <a:r>
              <a:rPr lang="en-US" u="sng" dirty="0">
                <a:hlinkClick r:id="rId3"/>
              </a:rPr>
              <a:t>https://</a:t>
            </a:r>
            <a:r>
              <a:rPr lang="en-US" u="sng" dirty="0" smtClean="0">
                <a:hlinkClick r:id="rId3"/>
              </a:rPr>
              <a:t>www.federalregister.gov/uploads/2011/01/the_rulemaking_process.pdf</a:t>
            </a:r>
            <a:endParaRPr lang="en-US" u="sng" dirty="0" smtClean="0"/>
          </a:p>
          <a:p>
            <a:endParaRPr lang="en-US" dirty="0"/>
          </a:p>
          <a:p>
            <a:r>
              <a:rPr lang="en-US" dirty="0"/>
              <a:t>The Basics of the Regulatory Process</a:t>
            </a:r>
          </a:p>
          <a:p>
            <a:r>
              <a:rPr lang="en-US" u="sng" dirty="0">
                <a:hlinkClick r:id="rId4"/>
              </a:rPr>
              <a:t>https://</a:t>
            </a:r>
            <a:r>
              <a:rPr lang="en-US" u="sng" dirty="0" smtClean="0">
                <a:hlinkClick r:id="rId4"/>
              </a:rPr>
              <a:t>www.epa.gov/laws-regulations/basics-regulatory-process</a:t>
            </a:r>
            <a:endParaRPr lang="en-US" u="sng" dirty="0" smtClean="0"/>
          </a:p>
          <a:p>
            <a:endParaRPr lang="en-US" dirty="0"/>
          </a:p>
          <a:p>
            <a:r>
              <a:rPr lang="en-US" dirty="0"/>
              <a:t>EPA’s Rulemaking Process</a:t>
            </a:r>
          </a:p>
          <a:p>
            <a:r>
              <a:rPr lang="en-US" u="sng" dirty="0">
                <a:hlinkClick r:id="rId5"/>
              </a:rPr>
              <a:t>https://</a:t>
            </a:r>
            <a:r>
              <a:rPr lang="en-US" u="sng" dirty="0" smtClean="0">
                <a:hlinkClick r:id="rId5"/>
              </a:rPr>
              <a:t>www.agc.org/sites/default/files/Galleries/enviro_members_file/EPA%20Rulemaking%20Process%20Handout.pdf</a:t>
            </a:r>
            <a:endParaRPr lang="en-US" u="sng" dirty="0" smtClean="0"/>
          </a:p>
          <a:p>
            <a:endParaRPr lang="en-US" dirty="0"/>
          </a:p>
          <a:p>
            <a:r>
              <a:rPr lang="en-US" dirty="0"/>
              <a:t>Significant Guidance Documents</a:t>
            </a:r>
          </a:p>
          <a:p>
            <a:r>
              <a:rPr lang="en-US" u="sng" dirty="0">
                <a:hlinkClick r:id="rId6"/>
              </a:rPr>
              <a:t>https://www.epa.gov/laws-regulations/significant-guidance-documents</a:t>
            </a:r>
            <a:endParaRPr lang="en-US" dirty="0"/>
          </a:p>
          <a:p>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20</a:t>
            </a:fld>
            <a:endParaRPr lang="en-US" sz="2000" dirty="0"/>
          </a:p>
        </p:txBody>
      </p:sp>
    </p:spTree>
    <p:extLst>
      <p:ext uri="{BB962C8B-B14F-4D97-AF65-F5344CB8AC3E}">
        <p14:creationId xmlns:p14="http://schemas.microsoft.com/office/powerpoint/2010/main" val="43147450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5594" y="750627"/>
            <a:ext cx="9198591" cy="6832640"/>
          </a:xfrm>
          <a:prstGeom prst="rect">
            <a:avLst/>
          </a:prstGeom>
          <a:noFill/>
        </p:spPr>
        <p:txBody>
          <a:bodyPr wrap="square" rtlCol="0">
            <a:spAutoFit/>
          </a:bodyPr>
          <a:lstStyle/>
          <a:p>
            <a:r>
              <a:rPr lang="en-US" sz="2400" b="1" dirty="0" smtClean="0"/>
              <a:t>So what’s the most important component of any rulemaking?</a:t>
            </a:r>
          </a:p>
          <a:p>
            <a:endParaRPr lang="en-US" dirty="0" smtClean="0"/>
          </a:p>
          <a:p>
            <a:r>
              <a:rPr lang="en-US" dirty="0" smtClean="0"/>
              <a:t>1. Defining the problem?</a:t>
            </a:r>
          </a:p>
          <a:p>
            <a:endParaRPr lang="en-US" dirty="0"/>
          </a:p>
          <a:p>
            <a:r>
              <a:rPr lang="en-US" dirty="0" smtClean="0"/>
              <a:t>2. Diverse, experienced workgroup?</a:t>
            </a:r>
          </a:p>
          <a:p>
            <a:endParaRPr lang="en-US" dirty="0"/>
          </a:p>
          <a:p>
            <a:r>
              <a:rPr lang="en-US" dirty="0" smtClean="0"/>
              <a:t>3. Vested workgroup?</a:t>
            </a:r>
          </a:p>
          <a:p>
            <a:endParaRPr lang="en-US" dirty="0"/>
          </a:p>
          <a:p>
            <a:r>
              <a:rPr lang="en-US" dirty="0" smtClean="0"/>
              <a:t>4. Being organized – identifying and sticking to milestones, etc.? </a:t>
            </a:r>
          </a:p>
          <a:p>
            <a:endParaRPr lang="en-US" dirty="0"/>
          </a:p>
          <a:p>
            <a:r>
              <a:rPr lang="en-US" dirty="0" smtClean="0"/>
              <a:t>5. Support from your management?</a:t>
            </a:r>
          </a:p>
          <a:p>
            <a:endParaRPr lang="en-US" dirty="0"/>
          </a:p>
          <a:p>
            <a:r>
              <a:rPr lang="en-US" dirty="0" smtClean="0"/>
              <a:t>6. Staying out of the public eye?</a:t>
            </a:r>
          </a:p>
          <a:p>
            <a:endParaRPr lang="en-US" dirty="0"/>
          </a:p>
          <a:p>
            <a:r>
              <a:rPr lang="en-US" dirty="0" smtClean="0"/>
              <a:t>7. All of the above</a:t>
            </a:r>
          </a:p>
          <a:p>
            <a:endParaRPr lang="en-US" dirty="0"/>
          </a:p>
          <a:p>
            <a:r>
              <a:rPr lang="en-US" dirty="0" smtClean="0"/>
              <a:t>8. None of the above – Just being </a:t>
            </a:r>
            <a:r>
              <a:rPr lang="en-US" dirty="0"/>
              <a:t>in the right place at the right </a:t>
            </a:r>
            <a:r>
              <a:rPr lang="en-US" dirty="0" smtClean="0"/>
              <a:t>time!</a:t>
            </a:r>
            <a:endParaRPr lang="en-US" dirty="0"/>
          </a:p>
          <a:p>
            <a:endParaRPr lang="en-US" dirty="0" smtClean="0"/>
          </a:p>
          <a:p>
            <a:pPr marL="342900" indent="-342900">
              <a:buAutoNum type="arabicPeriod" startAt="7"/>
            </a:pPr>
            <a:endParaRPr lang="en-US" dirty="0"/>
          </a:p>
          <a:p>
            <a:pPr marL="342900" indent="-342900">
              <a:buAutoNum type="arabicPeriod" startAt="7"/>
            </a:pPr>
            <a:endParaRPr lang="en-US" dirty="0" smtClean="0"/>
          </a:p>
          <a:p>
            <a:endParaRPr lang="en-US" dirty="0"/>
          </a:p>
          <a:p>
            <a:endParaRPr lang="en-US" dirty="0"/>
          </a:p>
          <a:p>
            <a:endParaRPr lang="en-US" dirty="0" smtClean="0"/>
          </a:p>
          <a:p>
            <a:r>
              <a:rPr lang="en-US" dirty="0" smtClean="0"/>
              <a:t> </a:t>
            </a: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21</a:t>
            </a:fld>
            <a:endParaRPr lang="en-US" sz="2000" dirty="0"/>
          </a:p>
        </p:txBody>
      </p:sp>
    </p:spTree>
    <p:extLst>
      <p:ext uri="{BB962C8B-B14F-4D97-AF65-F5344CB8AC3E}">
        <p14:creationId xmlns:p14="http://schemas.microsoft.com/office/powerpoint/2010/main" val="122731499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1916" y="2418347"/>
            <a:ext cx="7459579" cy="646331"/>
          </a:xfrm>
          <a:prstGeom prst="rect">
            <a:avLst/>
          </a:prstGeom>
          <a:noFill/>
        </p:spPr>
        <p:txBody>
          <a:bodyPr wrap="square" rtlCol="0">
            <a:spAutoFit/>
          </a:bodyPr>
          <a:lstStyle/>
          <a:p>
            <a:pPr algn="ctr"/>
            <a:r>
              <a:rPr lang="en-US" sz="3600" dirty="0" smtClean="0"/>
              <a:t>That’s All </a:t>
            </a:r>
            <a:r>
              <a:rPr lang="en-US" sz="3600" smtClean="0"/>
              <a:t>She Wrote!</a:t>
            </a:r>
            <a:endParaRPr lang="en-US" sz="3600"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22</a:t>
            </a:fld>
            <a:endParaRPr lang="en-US" sz="2000" dirty="0"/>
          </a:p>
        </p:txBody>
      </p:sp>
    </p:spTree>
    <p:extLst>
      <p:ext uri="{BB962C8B-B14F-4D97-AF65-F5344CB8AC3E}">
        <p14:creationId xmlns:p14="http://schemas.microsoft.com/office/powerpoint/2010/main" val="17923601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5594" y="750627"/>
            <a:ext cx="9198591" cy="6832640"/>
          </a:xfrm>
          <a:prstGeom prst="rect">
            <a:avLst/>
          </a:prstGeom>
          <a:noFill/>
        </p:spPr>
        <p:txBody>
          <a:bodyPr wrap="square" rtlCol="0">
            <a:spAutoFit/>
          </a:bodyPr>
          <a:lstStyle/>
          <a:p>
            <a:r>
              <a:rPr lang="en-US" sz="2400" b="1" dirty="0" smtClean="0"/>
              <a:t>So what’s the most important component of any rulemaking?</a:t>
            </a:r>
          </a:p>
          <a:p>
            <a:endParaRPr lang="en-US" dirty="0" smtClean="0"/>
          </a:p>
          <a:p>
            <a:r>
              <a:rPr lang="en-US" dirty="0" smtClean="0"/>
              <a:t>1. Defining the problem?</a:t>
            </a:r>
          </a:p>
          <a:p>
            <a:endParaRPr lang="en-US" dirty="0"/>
          </a:p>
          <a:p>
            <a:r>
              <a:rPr lang="en-US" dirty="0" smtClean="0"/>
              <a:t>2. A diverse, experienced workgroup?</a:t>
            </a:r>
          </a:p>
          <a:p>
            <a:endParaRPr lang="en-US" dirty="0"/>
          </a:p>
          <a:p>
            <a:r>
              <a:rPr lang="en-US" dirty="0" smtClean="0"/>
              <a:t>3. A vested workgroup?</a:t>
            </a:r>
          </a:p>
          <a:p>
            <a:endParaRPr lang="en-US" dirty="0"/>
          </a:p>
          <a:p>
            <a:r>
              <a:rPr lang="en-US" dirty="0" smtClean="0"/>
              <a:t>4. Being organized – identifying and sticking to milestones, etc.? </a:t>
            </a:r>
          </a:p>
          <a:p>
            <a:endParaRPr lang="en-US" dirty="0"/>
          </a:p>
          <a:p>
            <a:r>
              <a:rPr lang="en-US" dirty="0" smtClean="0"/>
              <a:t>5. Support from your management?</a:t>
            </a:r>
          </a:p>
          <a:p>
            <a:endParaRPr lang="en-US" dirty="0"/>
          </a:p>
          <a:p>
            <a:r>
              <a:rPr lang="en-US" dirty="0" smtClean="0"/>
              <a:t>6. Staying out of the public eye?</a:t>
            </a:r>
          </a:p>
          <a:p>
            <a:endParaRPr lang="en-US" dirty="0"/>
          </a:p>
          <a:p>
            <a:r>
              <a:rPr lang="en-US" dirty="0" smtClean="0"/>
              <a:t>7. All of the above</a:t>
            </a:r>
          </a:p>
          <a:p>
            <a:endParaRPr lang="en-US" dirty="0"/>
          </a:p>
          <a:p>
            <a:r>
              <a:rPr lang="en-US" dirty="0" smtClean="0"/>
              <a:t>8. None of the above – Just being </a:t>
            </a:r>
            <a:r>
              <a:rPr lang="en-US" dirty="0"/>
              <a:t>in the right place at the right </a:t>
            </a:r>
            <a:r>
              <a:rPr lang="en-US" dirty="0" smtClean="0"/>
              <a:t>time!</a:t>
            </a:r>
            <a:endParaRPr lang="en-US" dirty="0"/>
          </a:p>
          <a:p>
            <a:endParaRPr lang="en-US" dirty="0" smtClean="0"/>
          </a:p>
          <a:p>
            <a:pPr marL="342900" indent="-342900">
              <a:buAutoNum type="arabicPeriod" startAt="7"/>
            </a:pPr>
            <a:endParaRPr lang="en-US" dirty="0"/>
          </a:p>
          <a:p>
            <a:pPr marL="342900" indent="-342900">
              <a:buAutoNum type="arabicPeriod" startAt="7"/>
            </a:pPr>
            <a:endParaRPr lang="en-US" dirty="0" smtClean="0"/>
          </a:p>
          <a:p>
            <a:endParaRPr lang="en-US" dirty="0"/>
          </a:p>
          <a:p>
            <a:endParaRPr lang="en-US" dirty="0"/>
          </a:p>
          <a:p>
            <a:endParaRPr lang="en-US" dirty="0" smtClean="0"/>
          </a:p>
          <a:p>
            <a:r>
              <a:rPr lang="en-US" dirty="0" smtClean="0"/>
              <a:t> </a:t>
            </a: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3</a:t>
            </a:fld>
            <a:endParaRPr lang="en-US" sz="2000" dirty="0"/>
          </a:p>
        </p:txBody>
      </p:sp>
    </p:spTree>
    <p:extLst>
      <p:ext uri="{BB962C8B-B14F-4D97-AF65-F5344CB8AC3E}">
        <p14:creationId xmlns:p14="http://schemas.microsoft.com/office/powerpoint/2010/main" val="283931615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8866" y="272955"/>
            <a:ext cx="10440537" cy="6463308"/>
          </a:xfrm>
          <a:prstGeom prst="rect">
            <a:avLst/>
          </a:prstGeom>
          <a:noFill/>
        </p:spPr>
        <p:txBody>
          <a:bodyPr wrap="square" rtlCol="0">
            <a:spAutoFit/>
          </a:bodyPr>
          <a:lstStyle/>
          <a:p>
            <a:pPr algn="ctr"/>
            <a:endParaRPr lang="en-US" sz="2400" b="1" dirty="0" smtClean="0"/>
          </a:p>
          <a:p>
            <a:pPr algn="ctr"/>
            <a:r>
              <a:rPr lang="en-US" sz="2400" b="1" dirty="0"/>
              <a:t>Part 1. Background and Case Study</a:t>
            </a:r>
          </a:p>
          <a:p>
            <a:endParaRPr lang="en-US" sz="2400" b="1" dirty="0"/>
          </a:p>
          <a:p>
            <a:pPr algn="ctr"/>
            <a:r>
              <a:rPr lang="en-US" sz="2400" b="1" dirty="0" smtClean="0"/>
              <a:t>What is a Federal Rulemaking?</a:t>
            </a:r>
          </a:p>
          <a:p>
            <a:endParaRPr lang="en-US" dirty="0"/>
          </a:p>
          <a:p>
            <a:r>
              <a:rPr lang="en-US" sz="2400" dirty="0" smtClean="0"/>
              <a:t>The </a:t>
            </a:r>
            <a:r>
              <a:rPr lang="en-US" sz="2400" dirty="0"/>
              <a:t>terms “</a:t>
            </a:r>
            <a:r>
              <a:rPr lang="en-US" sz="2400" u="sng" dirty="0"/>
              <a:t>rule” or “regulation</a:t>
            </a:r>
            <a:r>
              <a:rPr lang="en-US" sz="2400" dirty="0"/>
              <a:t>” are often used interchangeably in discussions of the </a:t>
            </a:r>
            <a:r>
              <a:rPr lang="en-US" sz="2400" dirty="0" smtClean="0"/>
              <a:t>federal regulatory </a:t>
            </a:r>
            <a:r>
              <a:rPr lang="en-US" sz="2400" dirty="0"/>
              <a:t>process. The Administrative Procedure Act (APA) of 1946 defines a rule as “the </a:t>
            </a:r>
            <a:r>
              <a:rPr lang="en-US" sz="2400" dirty="0" smtClean="0"/>
              <a:t>whole or </a:t>
            </a:r>
            <a:r>
              <a:rPr lang="en-US" sz="2400" dirty="0"/>
              <a:t>part of an </a:t>
            </a:r>
            <a:r>
              <a:rPr lang="en-US" sz="2400" u="sng" dirty="0"/>
              <a:t>agency statement </a:t>
            </a:r>
            <a:r>
              <a:rPr lang="en-US" sz="2400" dirty="0"/>
              <a:t>of general or particular applicability and future effect </a:t>
            </a:r>
            <a:r>
              <a:rPr lang="en-US" sz="2400" u="sng" dirty="0"/>
              <a:t>designed </a:t>
            </a:r>
            <a:r>
              <a:rPr lang="en-US" sz="2400" u="sng" dirty="0" smtClean="0"/>
              <a:t>to implement</a:t>
            </a:r>
            <a:r>
              <a:rPr lang="en-US" sz="2400" u="sng" dirty="0"/>
              <a:t>, interpret, or prescribe law or policy</a:t>
            </a:r>
            <a:r>
              <a:rPr lang="en-US" sz="2400" dirty="0" smtClean="0"/>
              <a:t>.” </a:t>
            </a:r>
            <a:r>
              <a:rPr lang="en-US" sz="2400" dirty="0"/>
              <a:t>The </a:t>
            </a:r>
            <a:r>
              <a:rPr lang="en-US" sz="2400" u="sng" dirty="0"/>
              <a:t>process</a:t>
            </a:r>
            <a:r>
              <a:rPr lang="en-US" sz="2400" dirty="0"/>
              <a:t> by which federal agencies </a:t>
            </a:r>
            <a:r>
              <a:rPr lang="en-US" sz="2400" dirty="0" smtClean="0"/>
              <a:t>develop, amend</a:t>
            </a:r>
            <a:r>
              <a:rPr lang="en-US" sz="2400" dirty="0"/>
              <a:t>, or repeal rules is called “</a:t>
            </a:r>
            <a:r>
              <a:rPr lang="en-US" sz="2400" u="sng" dirty="0" smtClean="0"/>
              <a:t>rulemaking</a:t>
            </a:r>
            <a:r>
              <a:rPr lang="en-US" sz="2400" dirty="0" smtClean="0"/>
              <a:t>.”</a:t>
            </a:r>
          </a:p>
          <a:p>
            <a:endParaRPr lang="en-US" sz="2400" dirty="0"/>
          </a:p>
          <a:p>
            <a:endParaRPr lang="en-US" dirty="0" smtClean="0"/>
          </a:p>
          <a:p>
            <a:endParaRPr lang="en-US" dirty="0"/>
          </a:p>
          <a:p>
            <a:endParaRPr lang="en-US" dirty="0" smtClean="0"/>
          </a:p>
          <a:p>
            <a:r>
              <a:rPr lang="en-US" dirty="0" smtClean="0"/>
              <a:t>From: </a:t>
            </a:r>
            <a:r>
              <a:rPr lang="en-US" u="sng" dirty="0" smtClean="0"/>
              <a:t>The Federal Rulemaking Process: An Overview</a:t>
            </a:r>
            <a:r>
              <a:rPr lang="en-US" dirty="0" smtClean="0"/>
              <a:t>, Maeve P. Carey, Congressional Research Service, June 17, 2013.</a:t>
            </a:r>
            <a:endParaRPr lang="en-US" dirty="0"/>
          </a:p>
          <a:p>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4</a:t>
            </a:fld>
            <a:endParaRPr lang="en-US" sz="2000" dirty="0"/>
          </a:p>
        </p:txBody>
      </p:sp>
    </p:spTree>
    <p:extLst>
      <p:ext uri="{BB962C8B-B14F-4D97-AF65-F5344CB8AC3E}">
        <p14:creationId xmlns:p14="http://schemas.microsoft.com/office/powerpoint/2010/main" val="3439745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4024" y="528429"/>
            <a:ext cx="10945504" cy="6740307"/>
          </a:xfrm>
          <a:prstGeom prst="rect">
            <a:avLst/>
          </a:prstGeom>
        </p:spPr>
        <p:txBody>
          <a:bodyPr wrap="square">
            <a:spAutoFit/>
          </a:bodyPr>
          <a:lstStyle/>
          <a:p>
            <a:pPr algn="ctr"/>
            <a:r>
              <a:rPr lang="en-US" sz="3600" dirty="0"/>
              <a:t>Why </a:t>
            </a:r>
            <a:r>
              <a:rPr lang="en-US" sz="3600" dirty="0" smtClean="0"/>
              <a:t> are rulemakings necessary?</a:t>
            </a:r>
          </a:p>
          <a:p>
            <a:endParaRPr lang="en-US" sz="3600" dirty="0" smtClean="0"/>
          </a:p>
          <a:p>
            <a:pPr marL="742950" indent="-742950">
              <a:buAutoNum type="arabicPeriod"/>
            </a:pPr>
            <a:r>
              <a:rPr lang="en-US" sz="3600" dirty="0" smtClean="0"/>
              <a:t>Environmental problem exists that must be addressed </a:t>
            </a:r>
          </a:p>
          <a:p>
            <a:pPr marL="742950" indent="-742950">
              <a:buAutoNum type="arabicPeriod"/>
            </a:pPr>
            <a:endParaRPr lang="en-US" sz="3600" dirty="0"/>
          </a:p>
          <a:p>
            <a:pPr marL="742950" indent="-742950">
              <a:buAutoNum type="arabicPeriod"/>
            </a:pPr>
            <a:r>
              <a:rPr lang="en-US" sz="3600" dirty="0" smtClean="0"/>
              <a:t>Experience with existing regulations identifies gaps, problems with implementation, etc.  </a:t>
            </a:r>
          </a:p>
          <a:p>
            <a:endParaRPr lang="en-US" sz="3600" dirty="0" smtClean="0"/>
          </a:p>
          <a:p>
            <a:r>
              <a:rPr lang="en-US" sz="3600" dirty="0" smtClean="0"/>
              <a:t>			- Other voluntary solutions not workable </a:t>
            </a:r>
          </a:p>
          <a:p>
            <a:pPr marL="742950" indent="-742950">
              <a:buAutoNum type="arabicPeriod"/>
            </a:pPr>
            <a:endParaRPr lang="en-US" sz="3600" dirty="0"/>
          </a:p>
          <a:p>
            <a:pPr marL="742950" indent="-742950">
              <a:buAutoNum type="arabicPeriod"/>
            </a:pPr>
            <a:endParaRPr lang="en-US" sz="3600" dirty="0" smtClean="0"/>
          </a:p>
          <a:p>
            <a:pPr lvl="1"/>
            <a:r>
              <a:rPr lang="en-US" sz="3600" dirty="0" smtClean="0"/>
              <a:t>	</a:t>
            </a:r>
            <a:endParaRPr lang="en-US" sz="3600" dirty="0"/>
          </a:p>
        </p:txBody>
      </p:sp>
      <p:sp>
        <p:nvSpPr>
          <p:cNvPr id="2" name="Slide Number Placeholder 1"/>
          <p:cNvSpPr>
            <a:spLocks noGrp="1"/>
          </p:cNvSpPr>
          <p:nvPr>
            <p:ph type="sldNum" sz="quarter" idx="12"/>
          </p:nvPr>
        </p:nvSpPr>
        <p:spPr/>
        <p:txBody>
          <a:bodyPr/>
          <a:lstStyle/>
          <a:p>
            <a:fld id="{D57F1E4F-1CFF-5643-939E-217C01CDF565}" type="slidenum">
              <a:rPr lang="en-US" sz="2000" smtClean="0"/>
              <a:pPr/>
              <a:t>5</a:t>
            </a:fld>
            <a:endParaRPr lang="en-US" sz="2000" dirty="0"/>
          </a:p>
        </p:txBody>
      </p:sp>
    </p:spTree>
    <p:extLst>
      <p:ext uri="{BB962C8B-B14F-4D97-AF65-F5344CB8AC3E}">
        <p14:creationId xmlns:p14="http://schemas.microsoft.com/office/powerpoint/2010/main" val="269789739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125" y="58847"/>
            <a:ext cx="11354938" cy="5078313"/>
          </a:xfrm>
          <a:prstGeom prst="rect">
            <a:avLst/>
          </a:prstGeom>
        </p:spPr>
        <p:txBody>
          <a:bodyPr wrap="square">
            <a:spAutoFit/>
          </a:bodyPr>
          <a:lstStyle/>
          <a:p>
            <a:pPr algn="ctr"/>
            <a:r>
              <a:rPr lang="en-US" sz="3600" dirty="0" smtClean="0"/>
              <a:t>What triggers a rulemaking?</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dirty="0" smtClean="0"/>
              <a:t>Congress </a:t>
            </a:r>
            <a:r>
              <a:rPr lang="en-US" sz="3600" dirty="0"/>
              <a:t>tells us</a:t>
            </a:r>
          </a:p>
          <a:p>
            <a:pPr lvl="1"/>
            <a:r>
              <a:rPr lang="en-US" sz="3600" dirty="0"/>
              <a:t>	- Statutory requirement</a:t>
            </a:r>
          </a:p>
          <a:p>
            <a:pPr lvl="1"/>
            <a:r>
              <a:rPr lang="en-US" sz="3600" dirty="0"/>
              <a:t>	- Congressional mandate </a:t>
            </a:r>
          </a:p>
          <a:p>
            <a:pPr marL="571500" indent="-571500">
              <a:buFont typeface="Arial" panose="020B0604020202020204" pitchFamily="34" charset="0"/>
              <a:buChar char="•"/>
            </a:pPr>
            <a:r>
              <a:rPr lang="en-US" sz="3600" dirty="0"/>
              <a:t>The Courts </a:t>
            </a:r>
            <a:r>
              <a:rPr lang="en-US" sz="3600" dirty="0" smtClean="0"/>
              <a:t>tell </a:t>
            </a:r>
            <a:r>
              <a:rPr lang="en-US" sz="3600" dirty="0"/>
              <a:t>us</a:t>
            </a:r>
          </a:p>
          <a:p>
            <a:r>
              <a:rPr lang="en-US" sz="3600" dirty="0"/>
              <a:t>		- </a:t>
            </a:r>
            <a:r>
              <a:rPr lang="en-US" sz="3600" dirty="0" smtClean="0"/>
              <a:t>We’re sued and lose</a:t>
            </a:r>
            <a:endParaRPr lang="en-US" sz="3600" dirty="0"/>
          </a:p>
          <a:p>
            <a:pPr marL="571500" indent="-571500">
              <a:buFont typeface="Arial" panose="020B0604020202020204" pitchFamily="34" charset="0"/>
              <a:buChar char="•"/>
            </a:pPr>
            <a:r>
              <a:rPr lang="en-US" sz="3600" dirty="0"/>
              <a:t>Respond to Petition by public or industry</a:t>
            </a:r>
          </a:p>
          <a:p>
            <a:pPr marL="571500" indent="-571500">
              <a:buFont typeface="Arial" panose="020B0604020202020204" pitchFamily="34" charset="0"/>
              <a:buChar char="•"/>
            </a:pPr>
            <a:r>
              <a:rPr lang="en-US" sz="3600" dirty="0"/>
              <a:t>Agency initiative (top </a:t>
            </a:r>
            <a:r>
              <a:rPr lang="en-US" sz="3600" dirty="0" smtClean="0"/>
              <a:t>down/bottoms </a:t>
            </a:r>
            <a:r>
              <a:rPr lang="en-US" sz="3600" dirty="0"/>
              <a:t>up)</a:t>
            </a:r>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6</a:t>
            </a:fld>
            <a:endParaRPr lang="en-US" sz="2000" dirty="0"/>
          </a:p>
        </p:txBody>
      </p:sp>
    </p:spTree>
    <p:extLst>
      <p:ext uri="{BB962C8B-B14F-4D97-AF65-F5344CB8AC3E}">
        <p14:creationId xmlns:p14="http://schemas.microsoft.com/office/powerpoint/2010/main" val="127747914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3331" y="436728"/>
            <a:ext cx="9894627" cy="7294305"/>
          </a:xfrm>
          <a:prstGeom prst="rect">
            <a:avLst/>
          </a:prstGeom>
          <a:noFill/>
        </p:spPr>
        <p:txBody>
          <a:bodyPr wrap="square" rtlCol="0">
            <a:spAutoFit/>
          </a:bodyPr>
          <a:lstStyle/>
          <a:p>
            <a:pPr algn="ctr"/>
            <a:r>
              <a:rPr lang="en-US" sz="2800" dirty="0" smtClean="0"/>
              <a:t>Regulation vs. Guidance</a:t>
            </a:r>
          </a:p>
          <a:p>
            <a:pPr algn="ctr"/>
            <a:endParaRPr lang="en-US" dirty="0"/>
          </a:p>
          <a:p>
            <a:r>
              <a:rPr lang="en-US" sz="2400" u="sng" dirty="0" smtClean="0"/>
              <a:t>Regulation</a:t>
            </a:r>
          </a:p>
          <a:p>
            <a:r>
              <a:rPr lang="en-US" sz="2400" dirty="0"/>
              <a:t>	</a:t>
            </a:r>
            <a:r>
              <a:rPr lang="en-US" sz="2400" dirty="0" smtClean="0"/>
              <a:t>-  Very formalized – Must follow prescribed APA procedures </a:t>
            </a:r>
          </a:p>
          <a:p>
            <a:r>
              <a:rPr lang="en-US" sz="2400" dirty="0"/>
              <a:t>	</a:t>
            </a:r>
            <a:r>
              <a:rPr lang="en-US" sz="2400" dirty="0" smtClean="0"/>
              <a:t>-  Considered a legislative rule</a:t>
            </a:r>
          </a:p>
          <a:p>
            <a:pPr marL="742950" lvl="1" indent="-285750">
              <a:buFontTx/>
              <a:buChar char="-"/>
            </a:pPr>
            <a:r>
              <a:rPr lang="en-US" sz="2400" dirty="0" smtClean="0"/>
              <a:t>Has the force of law</a:t>
            </a:r>
          </a:p>
          <a:p>
            <a:pPr marL="742950" lvl="1" indent="-285750">
              <a:buFontTx/>
              <a:buChar char="-"/>
            </a:pPr>
            <a:r>
              <a:rPr lang="en-US" sz="2400" dirty="0" smtClean="0"/>
              <a:t>Time –consuming </a:t>
            </a:r>
          </a:p>
          <a:p>
            <a:pPr marL="1200150" lvl="2" indent="-285750">
              <a:buFontTx/>
              <a:buChar char="-"/>
            </a:pPr>
            <a:r>
              <a:rPr lang="en-US" sz="2400" dirty="0" smtClean="0"/>
              <a:t>Public review and comment</a:t>
            </a:r>
          </a:p>
          <a:p>
            <a:pPr marL="742950" lvl="1" indent="-285750">
              <a:buFontTx/>
              <a:buChar char="-"/>
            </a:pPr>
            <a:r>
              <a:rPr lang="en-US" sz="2400" dirty="0" smtClean="0"/>
              <a:t>More rigorous and comprehensive(costs, benefits, risks, executive orders)</a:t>
            </a:r>
          </a:p>
          <a:p>
            <a:pPr marL="285750" indent="-285750">
              <a:buFontTx/>
              <a:buChar char="-"/>
            </a:pPr>
            <a:endParaRPr lang="en-US" sz="2400" dirty="0"/>
          </a:p>
          <a:p>
            <a:r>
              <a:rPr lang="en-US" sz="2400" u="sng" dirty="0" smtClean="0"/>
              <a:t>Guidance</a:t>
            </a:r>
          </a:p>
          <a:p>
            <a:r>
              <a:rPr lang="en-US" sz="2400" dirty="0"/>
              <a:t>	</a:t>
            </a:r>
            <a:r>
              <a:rPr lang="en-US" sz="2400" dirty="0" smtClean="0"/>
              <a:t>- Does not have the force of law</a:t>
            </a:r>
          </a:p>
          <a:p>
            <a:r>
              <a:rPr lang="en-US" sz="2400" dirty="0"/>
              <a:t>	</a:t>
            </a:r>
            <a:r>
              <a:rPr lang="en-US" sz="2400" dirty="0" smtClean="0"/>
              <a:t>	- Considered an interpretative rule</a:t>
            </a:r>
            <a:endParaRPr lang="en-US" sz="2400" dirty="0"/>
          </a:p>
          <a:p>
            <a:r>
              <a:rPr lang="en-US" sz="2400" dirty="0" smtClean="0"/>
              <a:t>	- Supports implementation of rule or statute </a:t>
            </a:r>
          </a:p>
          <a:p>
            <a:r>
              <a:rPr lang="en-US" sz="2400" dirty="0"/>
              <a:t>	</a:t>
            </a:r>
            <a:r>
              <a:rPr lang="en-US" sz="2400" dirty="0" smtClean="0"/>
              <a:t>- Less time-consuming</a:t>
            </a:r>
          </a:p>
          <a:p>
            <a:r>
              <a:rPr lang="en-US" sz="2400" dirty="0"/>
              <a:t>	</a:t>
            </a:r>
            <a:r>
              <a:rPr lang="en-US" sz="2400" dirty="0" smtClean="0"/>
              <a:t>	-  Public review and comment not always necessary</a:t>
            </a:r>
          </a:p>
          <a:p>
            <a:r>
              <a:rPr lang="en-US" sz="2400" dirty="0" smtClean="0"/>
              <a:t>	</a:t>
            </a:r>
          </a:p>
          <a:p>
            <a:r>
              <a:rPr lang="en-US" sz="2000" dirty="0" smtClean="0"/>
              <a:t>	</a:t>
            </a:r>
          </a:p>
          <a:p>
            <a:r>
              <a:rPr lang="en-US" dirty="0"/>
              <a:t>	</a:t>
            </a:r>
            <a:r>
              <a:rPr lang="en-US" dirty="0" smtClean="0"/>
              <a:t>		</a:t>
            </a: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z="2000" smtClean="0"/>
              <a:pPr/>
              <a:t>7</a:t>
            </a:fld>
            <a:endParaRPr lang="en-US" sz="2000" dirty="0"/>
          </a:p>
        </p:txBody>
      </p:sp>
    </p:spTree>
    <p:extLst>
      <p:ext uri="{BB962C8B-B14F-4D97-AF65-F5344CB8AC3E}">
        <p14:creationId xmlns:p14="http://schemas.microsoft.com/office/powerpoint/2010/main" val="7930914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8048" y="545910"/>
            <a:ext cx="10181230" cy="6001643"/>
          </a:xfrm>
          <a:prstGeom prst="rect">
            <a:avLst/>
          </a:prstGeom>
          <a:noFill/>
        </p:spPr>
        <p:txBody>
          <a:bodyPr wrap="square" rtlCol="0">
            <a:spAutoFit/>
          </a:bodyPr>
          <a:lstStyle/>
          <a:p>
            <a:r>
              <a:rPr lang="en-US" sz="2400" b="1" dirty="0"/>
              <a:t>What are the Five Major Stages of the </a:t>
            </a:r>
            <a:r>
              <a:rPr lang="en-US" sz="2400" b="1" dirty="0" smtClean="0"/>
              <a:t>Agency Development Process (ADP)?</a:t>
            </a:r>
          </a:p>
          <a:p>
            <a:endParaRPr lang="en-US" sz="2400" b="1" dirty="0"/>
          </a:p>
          <a:p>
            <a:endParaRPr lang="en-US" sz="2400" b="1" dirty="0" smtClean="0"/>
          </a:p>
          <a:p>
            <a:endParaRPr lang="en-US" sz="2400" b="1" dirty="0"/>
          </a:p>
          <a:p>
            <a:endParaRPr lang="en-US" sz="2400" b="1" dirty="0" smtClean="0"/>
          </a:p>
          <a:p>
            <a:endParaRPr lang="en-US" sz="2400" b="1" dirty="0"/>
          </a:p>
          <a:p>
            <a:endParaRPr lang="en-US" sz="2400" b="1" dirty="0" smtClean="0"/>
          </a:p>
          <a:p>
            <a:endParaRPr lang="en-US" sz="2400" b="1" dirty="0"/>
          </a:p>
          <a:p>
            <a:endParaRPr lang="en-US" sz="2400" b="1" dirty="0" smtClean="0"/>
          </a:p>
          <a:p>
            <a:endParaRPr lang="en-US" sz="2400" b="1" dirty="0"/>
          </a:p>
          <a:p>
            <a:endParaRPr lang="en-US" sz="2400" b="1" dirty="0" smtClean="0"/>
          </a:p>
          <a:p>
            <a:endParaRPr lang="en-US" sz="2400" b="1" dirty="0"/>
          </a:p>
          <a:p>
            <a:endParaRPr lang="en-US" sz="2400" b="1" dirty="0" smtClean="0"/>
          </a:p>
          <a:p>
            <a:endParaRPr lang="en-US" sz="2400" b="1" dirty="0"/>
          </a:p>
          <a:p>
            <a:r>
              <a:rPr lang="en-US" sz="2400" b="1" dirty="0" smtClean="0"/>
              <a:t> </a:t>
            </a:r>
            <a:endParaRPr lang="en-US" sz="2400" dirty="0"/>
          </a:p>
        </p:txBody>
      </p:sp>
      <p:sp>
        <p:nvSpPr>
          <p:cNvPr id="4" name="Rectangle 3"/>
          <p:cNvSpPr/>
          <p:nvPr/>
        </p:nvSpPr>
        <p:spPr>
          <a:xfrm>
            <a:off x="1023582" y="1542197"/>
            <a:ext cx="9689911" cy="6687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Stage 1. </a:t>
            </a:r>
            <a:r>
              <a:rPr lang="en-US" dirty="0" err="1"/>
              <a:t>Tiering</a:t>
            </a:r>
            <a:r>
              <a:rPr lang="en-US" dirty="0"/>
              <a:t> the Action and Obtaining Commencement </a:t>
            </a:r>
            <a:r>
              <a:rPr lang="en-US" dirty="0" smtClean="0"/>
              <a:t>Approval </a:t>
            </a:r>
            <a:endParaRPr lang="en-US" dirty="0"/>
          </a:p>
        </p:txBody>
      </p:sp>
      <p:sp>
        <p:nvSpPr>
          <p:cNvPr id="5" name="Rectangle 4"/>
          <p:cNvSpPr/>
          <p:nvPr/>
        </p:nvSpPr>
        <p:spPr>
          <a:xfrm>
            <a:off x="1057701" y="2591388"/>
            <a:ext cx="9621672" cy="7523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Stage 2. Developing the Proposed Rule or Draft Action </a:t>
            </a:r>
          </a:p>
        </p:txBody>
      </p:sp>
      <p:sp>
        <p:nvSpPr>
          <p:cNvPr id="6" name="Rectangle 5"/>
          <p:cNvSpPr/>
          <p:nvPr/>
        </p:nvSpPr>
        <p:spPr>
          <a:xfrm>
            <a:off x="1023582" y="3724153"/>
            <a:ext cx="9655791" cy="7113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t>Stage 3. Requesting OMB Review (if necessary) for Proposed (and Final) Actions </a:t>
            </a:r>
            <a:endParaRPr lang="en-US" dirty="0"/>
          </a:p>
        </p:txBody>
      </p:sp>
      <p:sp>
        <p:nvSpPr>
          <p:cNvPr id="7" name="Rectangle 6"/>
          <p:cNvSpPr/>
          <p:nvPr/>
        </p:nvSpPr>
        <p:spPr>
          <a:xfrm>
            <a:off x="1057701" y="4815975"/>
            <a:ext cx="9621672" cy="6840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Stage 4. Requesting Signature, Publishing an Action in the </a:t>
            </a:r>
            <a:r>
              <a:rPr lang="en-US" i="1" dirty="0"/>
              <a:t>Federal Register, </a:t>
            </a:r>
            <a:r>
              <a:rPr lang="en-US" dirty="0"/>
              <a:t>and Soliciting and Accepting Public Comment </a:t>
            </a:r>
          </a:p>
        </p:txBody>
      </p:sp>
      <p:sp>
        <p:nvSpPr>
          <p:cNvPr id="8" name="Rectangle 7"/>
          <p:cNvSpPr/>
          <p:nvPr/>
        </p:nvSpPr>
        <p:spPr>
          <a:xfrm>
            <a:off x="1023582" y="5923128"/>
            <a:ext cx="9655791" cy="53226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t>Stage 5. Developing the Final Action and Ensuring Congressional Review </a:t>
            </a:r>
            <a:endParaRPr lang="en-US" dirty="0"/>
          </a:p>
        </p:txBody>
      </p:sp>
      <p:sp>
        <p:nvSpPr>
          <p:cNvPr id="10" name="Down Arrow 9"/>
          <p:cNvSpPr/>
          <p:nvPr/>
        </p:nvSpPr>
        <p:spPr>
          <a:xfrm>
            <a:off x="4971265" y="2236548"/>
            <a:ext cx="832514" cy="3974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4971265" y="3343701"/>
            <a:ext cx="832513" cy="380451"/>
          </a:xfrm>
          <a:prstGeom prst="downArrow">
            <a:avLst>
              <a:gd name="adj1" fmla="val 50000"/>
              <a:gd name="adj2" fmla="val 571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4971265" y="4433836"/>
            <a:ext cx="832513" cy="423081"/>
          </a:xfrm>
          <a:prstGeom prst="downArrow">
            <a:avLst>
              <a:gd name="adj1" fmla="val 50000"/>
              <a:gd name="adj2" fmla="val 532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971265" y="5500048"/>
            <a:ext cx="876937" cy="4486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a:stCxn id="7" idx="1"/>
          </p:cNvCxnSpPr>
          <p:nvPr/>
        </p:nvCxnSpPr>
        <p:spPr>
          <a:xfrm flipH="1">
            <a:off x="204716" y="5158012"/>
            <a:ext cx="852985" cy="84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32012" y="3070746"/>
            <a:ext cx="0" cy="20471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04716" y="3057099"/>
            <a:ext cx="818866" cy="545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04716" y="3057099"/>
            <a:ext cx="818866" cy="136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D57F1E4F-1CFF-5643-939E-217C01CDF565}" type="slidenum">
              <a:rPr lang="en-US" sz="2000" smtClean="0"/>
              <a:pPr/>
              <a:t>8</a:t>
            </a:fld>
            <a:endParaRPr lang="en-US" sz="2000" dirty="0"/>
          </a:p>
        </p:txBody>
      </p:sp>
    </p:spTree>
    <p:extLst>
      <p:ext uri="{BB962C8B-B14F-4D97-AF65-F5344CB8AC3E}">
        <p14:creationId xmlns:p14="http://schemas.microsoft.com/office/powerpoint/2010/main" val="257218497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6854" y="586854"/>
            <a:ext cx="10480949" cy="7755969"/>
          </a:xfrm>
          <a:prstGeom prst="rect">
            <a:avLst/>
          </a:prstGeom>
          <a:noFill/>
        </p:spPr>
        <p:txBody>
          <a:bodyPr wrap="square" rtlCol="0">
            <a:spAutoFit/>
          </a:bodyPr>
          <a:lstStyle/>
          <a:p>
            <a:r>
              <a:rPr lang="en-US" sz="2400" b="1" dirty="0" smtClean="0"/>
              <a:t>Why does it take so long to promulgate a rule?  </a:t>
            </a:r>
          </a:p>
          <a:p>
            <a:endParaRPr lang="en-US" sz="2400" b="1" dirty="0"/>
          </a:p>
          <a:p>
            <a:r>
              <a:rPr lang="en-US" dirty="0"/>
              <a:t>	</a:t>
            </a:r>
            <a:r>
              <a:rPr lang="en-US" dirty="0" smtClean="0"/>
              <a:t>1. Collecting information to define and understand the problem(s)</a:t>
            </a:r>
          </a:p>
          <a:p>
            <a:endParaRPr lang="en-US" dirty="0"/>
          </a:p>
          <a:p>
            <a:r>
              <a:rPr lang="en-US" dirty="0" smtClean="0"/>
              <a:t>	2. Workgroup process deliberations </a:t>
            </a:r>
            <a:endParaRPr lang="en-US" dirty="0"/>
          </a:p>
          <a:p>
            <a:r>
              <a:rPr lang="en-US" dirty="0" smtClean="0"/>
              <a:t>		-- Developing issue papers, identifying options </a:t>
            </a:r>
          </a:p>
          <a:p>
            <a:r>
              <a:rPr lang="en-US" dirty="0"/>
              <a:t>	</a:t>
            </a:r>
            <a:r>
              <a:rPr lang="en-US" dirty="0" smtClean="0"/>
              <a:t>	-- Resolving outstanding issues between workgroup members, reaching consensus</a:t>
            </a:r>
          </a:p>
          <a:p>
            <a:endParaRPr lang="en-US" dirty="0" smtClean="0"/>
          </a:p>
          <a:p>
            <a:r>
              <a:rPr lang="en-US" dirty="0" smtClean="0"/>
              <a:t>	3. Factors to consider in issue papers/rule development  – costs, enforceability, legal 	defensibility, implementation, outcomes desired, stakeholder reaction</a:t>
            </a:r>
            <a:endParaRPr lang="en-US" dirty="0"/>
          </a:p>
          <a:p>
            <a:r>
              <a:rPr lang="en-US" dirty="0" smtClean="0"/>
              <a:t>	</a:t>
            </a:r>
          </a:p>
          <a:p>
            <a:r>
              <a:rPr lang="en-US" dirty="0" smtClean="0"/>
              <a:t>	4. Development of background materials, draft preamble and regulatory text</a:t>
            </a:r>
          </a:p>
          <a:p>
            <a:r>
              <a:rPr lang="en-US" dirty="0" smtClean="0"/>
              <a:t>	</a:t>
            </a:r>
            <a:endParaRPr lang="en-US" dirty="0"/>
          </a:p>
          <a:p>
            <a:r>
              <a:rPr lang="en-US" dirty="0" smtClean="0"/>
              <a:t>	5. Multiple workgroup and management review iterations</a:t>
            </a:r>
          </a:p>
          <a:p>
            <a:endParaRPr lang="en-US" dirty="0"/>
          </a:p>
          <a:p>
            <a:r>
              <a:rPr lang="en-US" dirty="0" smtClean="0"/>
              <a:t>	6. Agency review and OMB review cycles</a:t>
            </a:r>
          </a:p>
          <a:p>
            <a:endParaRPr lang="en-US" dirty="0"/>
          </a:p>
          <a:p>
            <a:r>
              <a:rPr lang="en-US" dirty="0" smtClean="0"/>
              <a:t>	7. Review comments from proposed rule</a:t>
            </a:r>
          </a:p>
          <a:p>
            <a:endParaRPr lang="en-US" dirty="0" smtClean="0"/>
          </a:p>
          <a:p>
            <a:r>
              <a:rPr lang="en-US" dirty="0"/>
              <a:t>	</a:t>
            </a:r>
            <a:r>
              <a:rPr lang="en-US" dirty="0" smtClean="0"/>
              <a:t>8. Final rule development: Repeat Steps 2 to 6</a:t>
            </a:r>
          </a:p>
          <a:p>
            <a:endParaRPr lang="en-US" dirty="0"/>
          </a:p>
          <a:p>
            <a:r>
              <a:rPr lang="en-US" dirty="0" smtClean="0"/>
              <a:t>	9. Prepare Response to Comments Document    </a:t>
            </a:r>
          </a:p>
          <a:p>
            <a:endParaRPr lang="en-US" dirty="0"/>
          </a:p>
          <a:p>
            <a:endParaRPr lang="en-US" dirty="0" smtClean="0"/>
          </a:p>
          <a:p>
            <a:r>
              <a:rPr lang="en-US" dirty="0" smtClean="0"/>
              <a:t> </a:t>
            </a:r>
          </a:p>
          <a:p>
            <a:endParaRPr lang="en-US" dirty="0"/>
          </a:p>
          <a:p>
            <a:endParaRPr lang="en-US" dirty="0"/>
          </a:p>
        </p:txBody>
      </p:sp>
      <p:sp>
        <p:nvSpPr>
          <p:cNvPr id="3" name="TextBox 2"/>
          <p:cNvSpPr txBox="1"/>
          <p:nvPr/>
        </p:nvSpPr>
        <p:spPr>
          <a:xfrm>
            <a:off x="7813962" y="586854"/>
            <a:ext cx="3253841" cy="461665"/>
          </a:xfrm>
          <a:prstGeom prst="rect">
            <a:avLst/>
          </a:prstGeom>
          <a:noFill/>
        </p:spPr>
        <p:txBody>
          <a:bodyPr wrap="square" rtlCol="0">
            <a:spAutoFit/>
          </a:bodyPr>
          <a:lstStyle/>
          <a:p>
            <a:r>
              <a:rPr lang="en-US" sz="2400" b="1" dirty="0" smtClean="0"/>
              <a:t>Because it just does!</a:t>
            </a:r>
            <a:endParaRPr lang="en-US" sz="2400" b="1" dirty="0"/>
          </a:p>
        </p:txBody>
      </p:sp>
      <p:sp>
        <p:nvSpPr>
          <p:cNvPr id="4" name="Slide Number Placeholder 3"/>
          <p:cNvSpPr>
            <a:spLocks noGrp="1"/>
          </p:cNvSpPr>
          <p:nvPr>
            <p:ph type="sldNum" sz="quarter" idx="12"/>
          </p:nvPr>
        </p:nvSpPr>
        <p:spPr/>
        <p:txBody>
          <a:bodyPr/>
          <a:lstStyle/>
          <a:p>
            <a:fld id="{D57F1E4F-1CFF-5643-939E-217C01CDF565}" type="slidenum">
              <a:rPr lang="en-US" sz="2000" smtClean="0"/>
              <a:pPr/>
              <a:t>9</a:t>
            </a:fld>
            <a:endParaRPr lang="en-US" sz="2000" dirty="0"/>
          </a:p>
        </p:txBody>
      </p:sp>
    </p:spTree>
    <p:extLst>
      <p:ext uri="{BB962C8B-B14F-4D97-AF65-F5344CB8AC3E}">
        <p14:creationId xmlns:p14="http://schemas.microsoft.com/office/powerpoint/2010/main" val="912336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234638C-8F07-400F-B246-9F72ED5B4F96}">
  <ds:schemaRefs>
    <ds:schemaRef ds:uri="ESRI.ArcGIS.Mapping.OfficeIntegration.PowerPointInfo"/>
  </ds:schemaRefs>
</ds:datastoreItem>
</file>

<file path=customXml/itemProps10.xml><?xml version="1.0" encoding="utf-8"?>
<ds:datastoreItem xmlns:ds="http://schemas.openxmlformats.org/officeDocument/2006/customXml" ds:itemID="{3AB5A139-731F-49A7-A3F9-87E990C956E6}">
  <ds:schemaRefs>
    <ds:schemaRef ds:uri="ESRI.ArcGIS.Mapping.OfficeIntegration.PowerPointInfo"/>
  </ds:schemaRefs>
</ds:datastoreItem>
</file>

<file path=customXml/itemProps11.xml><?xml version="1.0" encoding="utf-8"?>
<ds:datastoreItem xmlns:ds="http://schemas.openxmlformats.org/officeDocument/2006/customXml" ds:itemID="{DD68AE2E-A57E-46BC-9527-C4AD8BF09F3E}">
  <ds:schemaRefs>
    <ds:schemaRef ds:uri="ESRI.ArcGIS.Mapping.OfficeIntegration.PowerPointInfo"/>
  </ds:schemaRefs>
</ds:datastoreItem>
</file>

<file path=customXml/itemProps12.xml><?xml version="1.0" encoding="utf-8"?>
<ds:datastoreItem xmlns:ds="http://schemas.openxmlformats.org/officeDocument/2006/customXml" ds:itemID="{F3B620B8-B00F-417E-91B9-FEFA42E2AC76}">
  <ds:schemaRefs>
    <ds:schemaRef ds:uri="ESRI.ArcGIS.Mapping.OfficeIntegration.PowerPointInfo"/>
  </ds:schemaRefs>
</ds:datastoreItem>
</file>

<file path=customXml/itemProps13.xml><?xml version="1.0" encoding="utf-8"?>
<ds:datastoreItem xmlns:ds="http://schemas.openxmlformats.org/officeDocument/2006/customXml" ds:itemID="{B2EB260C-62EF-42FF-976C-EE6E0A6E3E19}">
  <ds:schemaRefs>
    <ds:schemaRef ds:uri="ESRI.ArcGIS.Mapping.OfficeIntegration.PowerPointInfo"/>
  </ds:schemaRefs>
</ds:datastoreItem>
</file>

<file path=customXml/itemProps14.xml><?xml version="1.0" encoding="utf-8"?>
<ds:datastoreItem xmlns:ds="http://schemas.openxmlformats.org/officeDocument/2006/customXml" ds:itemID="{BBF44359-E838-4DEF-995A-1CDDA2533E1E}">
  <ds:schemaRefs>
    <ds:schemaRef ds:uri="ESRI.ArcGIS.Mapping.OfficeIntegration.PowerPointInfo"/>
  </ds:schemaRefs>
</ds:datastoreItem>
</file>

<file path=customXml/itemProps15.xml><?xml version="1.0" encoding="utf-8"?>
<ds:datastoreItem xmlns:ds="http://schemas.openxmlformats.org/officeDocument/2006/customXml" ds:itemID="{63513CA9-C6CA-4854-BA99-741313D50010}">
  <ds:schemaRefs>
    <ds:schemaRef ds:uri="ESRI.ArcGIS.Mapping.OfficeIntegration.PowerPointInfo"/>
  </ds:schemaRefs>
</ds:datastoreItem>
</file>

<file path=customXml/itemProps16.xml><?xml version="1.0" encoding="utf-8"?>
<ds:datastoreItem xmlns:ds="http://schemas.openxmlformats.org/officeDocument/2006/customXml" ds:itemID="{E41099FB-8BFD-4969-B304-9D81118EC556}">
  <ds:schemaRefs>
    <ds:schemaRef ds:uri="ESRI.ArcGIS.Mapping.OfficeIntegration.PowerPointInfo"/>
  </ds:schemaRefs>
</ds:datastoreItem>
</file>

<file path=customXml/itemProps17.xml><?xml version="1.0" encoding="utf-8"?>
<ds:datastoreItem xmlns:ds="http://schemas.openxmlformats.org/officeDocument/2006/customXml" ds:itemID="{5916969E-B974-4B8D-876D-B03ED6675E38}">
  <ds:schemaRefs>
    <ds:schemaRef ds:uri="ESRI.ArcGIS.Mapping.OfficeIntegration.PowerPointInfo"/>
  </ds:schemaRefs>
</ds:datastoreItem>
</file>

<file path=customXml/itemProps18.xml><?xml version="1.0" encoding="utf-8"?>
<ds:datastoreItem xmlns:ds="http://schemas.openxmlformats.org/officeDocument/2006/customXml" ds:itemID="{98E6ADC8-C27C-4FEB-B4FD-7C14F5B667F1}">
  <ds:schemaRefs>
    <ds:schemaRef ds:uri="ESRI.ArcGIS.Mapping.OfficeIntegration.PowerPointInfo"/>
  </ds:schemaRefs>
</ds:datastoreItem>
</file>

<file path=customXml/itemProps19.xml><?xml version="1.0" encoding="utf-8"?>
<ds:datastoreItem xmlns:ds="http://schemas.openxmlformats.org/officeDocument/2006/customXml" ds:itemID="{F0F8CE25-4E84-418F-934F-0121000B7321}">
  <ds:schemaRefs>
    <ds:schemaRef ds:uri="ESRI.ArcGIS.Mapping.OfficeIntegration.PowerPointInfo"/>
  </ds:schemaRefs>
</ds:datastoreItem>
</file>

<file path=customXml/itemProps2.xml><?xml version="1.0" encoding="utf-8"?>
<ds:datastoreItem xmlns:ds="http://schemas.openxmlformats.org/officeDocument/2006/customXml" ds:itemID="{F8D55008-208D-4015-999C-5F26E35232B1}">
  <ds:schemaRefs>
    <ds:schemaRef ds:uri="ESRI.ArcGIS.Mapping.OfficeIntegration.PowerPointInfo"/>
  </ds:schemaRefs>
</ds:datastoreItem>
</file>

<file path=customXml/itemProps20.xml><?xml version="1.0" encoding="utf-8"?>
<ds:datastoreItem xmlns:ds="http://schemas.openxmlformats.org/officeDocument/2006/customXml" ds:itemID="{65AE8FAF-9683-4098-AD43-27063A8131FC}">
  <ds:schemaRefs>
    <ds:schemaRef ds:uri="ESRI.ArcGIS.Mapping.OfficeIntegration.PowerPointInfo"/>
  </ds:schemaRefs>
</ds:datastoreItem>
</file>

<file path=customXml/itemProps21.xml><?xml version="1.0" encoding="utf-8"?>
<ds:datastoreItem xmlns:ds="http://schemas.openxmlformats.org/officeDocument/2006/customXml" ds:itemID="{892B9E77-55EB-4A44-8C05-D2525C76986B}">
  <ds:schemaRefs>
    <ds:schemaRef ds:uri="ESRI.ArcGIS.Mapping.OfficeIntegration.PowerPointInfo"/>
  </ds:schemaRefs>
</ds:datastoreItem>
</file>

<file path=customXml/itemProps22.xml><?xml version="1.0" encoding="utf-8"?>
<ds:datastoreItem xmlns:ds="http://schemas.openxmlformats.org/officeDocument/2006/customXml" ds:itemID="{0636735C-4BB6-42DD-843C-DA3223AE49D7}">
  <ds:schemaRefs>
    <ds:schemaRef ds:uri="ESRI.ArcGIS.Mapping.OfficeIntegration.PowerPointInfo"/>
  </ds:schemaRefs>
</ds:datastoreItem>
</file>

<file path=customXml/itemProps23.xml><?xml version="1.0" encoding="utf-8"?>
<ds:datastoreItem xmlns:ds="http://schemas.openxmlformats.org/officeDocument/2006/customXml" ds:itemID="{3234ED4A-9A08-48F0-BBCD-47914904EE21}">
  <ds:schemaRefs>
    <ds:schemaRef ds:uri="ESRI.ArcGIS.Mapping.OfficeIntegration.PowerPointInfo"/>
  </ds:schemaRefs>
</ds:datastoreItem>
</file>

<file path=customXml/itemProps3.xml><?xml version="1.0" encoding="utf-8"?>
<ds:datastoreItem xmlns:ds="http://schemas.openxmlformats.org/officeDocument/2006/customXml" ds:itemID="{648543B8-DCC0-4A96-9307-B3DECD5009CC}">
  <ds:schemaRefs>
    <ds:schemaRef ds:uri="ESRI.ArcGIS.Mapping.OfficeIntegration.PowerPointInfo"/>
  </ds:schemaRefs>
</ds:datastoreItem>
</file>

<file path=customXml/itemProps4.xml><?xml version="1.0" encoding="utf-8"?>
<ds:datastoreItem xmlns:ds="http://schemas.openxmlformats.org/officeDocument/2006/customXml" ds:itemID="{AF877C03-DC6D-407F-AE71-D54D40680B74}">
  <ds:schemaRefs>
    <ds:schemaRef ds:uri="ESRI.ArcGIS.Mapping.OfficeIntegration.PowerPointInfo"/>
  </ds:schemaRefs>
</ds:datastoreItem>
</file>

<file path=customXml/itemProps5.xml><?xml version="1.0" encoding="utf-8"?>
<ds:datastoreItem xmlns:ds="http://schemas.openxmlformats.org/officeDocument/2006/customXml" ds:itemID="{AF7DFE1B-0304-4AAC-BBE9-12C432F41307}">
  <ds:schemaRefs>
    <ds:schemaRef ds:uri="ESRI.ArcGIS.Mapping.OfficeIntegration.PowerPointInfo"/>
  </ds:schemaRefs>
</ds:datastoreItem>
</file>

<file path=customXml/itemProps6.xml><?xml version="1.0" encoding="utf-8"?>
<ds:datastoreItem xmlns:ds="http://schemas.openxmlformats.org/officeDocument/2006/customXml" ds:itemID="{CF3C06CE-E44F-4E93-A1EA-429092801ED2}">
  <ds:schemaRefs>
    <ds:schemaRef ds:uri="ESRI.ArcGIS.Mapping.OfficeIntegration.PowerPointInfo"/>
  </ds:schemaRefs>
</ds:datastoreItem>
</file>

<file path=customXml/itemProps7.xml><?xml version="1.0" encoding="utf-8"?>
<ds:datastoreItem xmlns:ds="http://schemas.openxmlformats.org/officeDocument/2006/customXml" ds:itemID="{5E007803-8811-419E-9E8D-A941666BAADC}">
  <ds:schemaRefs>
    <ds:schemaRef ds:uri="ESRI.ArcGIS.Mapping.OfficeIntegration.PowerPointInfo"/>
  </ds:schemaRefs>
</ds:datastoreItem>
</file>

<file path=customXml/itemProps8.xml><?xml version="1.0" encoding="utf-8"?>
<ds:datastoreItem xmlns:ds="http://schemas.openxmlformats.org/officeDocument/2006/customXml" ds:itemID="{1C066732-ABF4-4C64-8E76-867CED00CC28}">
  <ds:schemaRefs>
    <ds:schemaRef ds:uri="ESRI.ArcGIS.Mapping.OfficeIntegration.PowerPointInfo"/>
  </ds:schemaRefs>
</ds:datastoreItem>
</file>

<file path=customXml/itemProps9.xml><?xml version="1.0" encoding="utf-8"?>
<ds:datastoreItem xmlns:ds="http://schemas.openxmlformats.org/officeDocument/2006/customXml" ds:itemID="{437AF099-2E46-46F1-B314-E5847C7FBC5E}">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Slice</Template>
  <TotalTime>13347</TotalTime>
  <Words>3166</Words>
  <Application>Microsoft Macintosh PowerPoint</Application>
  <PresentationFormat>Custom</PresentationFormat>
  <Paragraphs>508</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Slice</vt:lpstr>
      <vt:lpstr>     The Art of Rulemaking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Rulemaking</dc:title>
  <dc:creator>Oleary, Jim</dc:creator>
  <cp:lastModifiedBy>Peter Riddle</cp:lastModifiedBy>
  <cp:revision>115</cp:revision>
  <cp:lastPrinted>2016-07-25T12:02:40Z</cp:lastPrinted>
  <dcterms:created xsi:type="dcterms:W3CDTF">2016-06-30T11:02:01Z</dcterms:created>
  <dcterms:modified xsi:type="dcterms:W3CDTF">2016-08-02T17:19:37Z</dcterms:modified>
</cp:coreProperties>
</file>