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09" r:id="rId5"/>
  </p:sldMasterIdLst>
  <p:notesMasterIdLst>
    <p:notesMasterId r:id="rId32"/>
  </p:notesMasterIdLst>
  <p:handoutMasterIdLst>
    <p:handoutMasterId r:id="rId33"/>
  </p:handoutMasterIdLst>
  <p:sldIdLst>
    <p:sldId id="366" r:id="rId6"/>
    <p:sldId id="308" r:id="rId7"/>
    <p:sldId id="309" r:id="rId8"/>
    <p:sldId id="367" r:id="rId9"/>
    <p:sldId id="314" r:id="rId10"/>
    <p:sldId id="368" r:id="rId11"/>
    <p:sldId id="370" r:id="rId12"/>
    <p:sldId id="373" r:id="rId13"/>
    <p:sldId id="372" r:id="rId14"/>
    <p:sldId id="385" r:id="rId15"/>
    <p:sldId id="316" r:id="rId16"/>
    <p:sldId id="333" r:id="rId17"/>
    <p:sldId id="374" r:id="rId18"/>
    <p:sldId id="375" r:id="rId19"/>
    <p:sldId id="376" r:id="rId20"/>
    <p:sldId id="377" r:id="rId21"/>
    <p:sldId id="378" r:id="rId22"/>
    <p:sldId id="379" r:id="rId23"/>
    <p:sldId id="380" r:id="rId24"/>
    <p:sldId id="381" r:id="rId25"/>
    <p:sldId id="382" r:id="rId26"/>
    <p:sldId id="383" r:id="rId27"/>
    <p:sldId id="384" r:id="rId28"/>
    <p:sldId id="371" r:id="rId29"/>
    <p:sldId id="369" r:id="rId30"/>
    <p:sldId id="365" r:id="rId31"/>
  </p:sldIdLst>
  <p:sldSz cx="9144000" cy="6858000" type="screen4x3"/>
  <p:notesSz cx="6985000" cy="9271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75" autoAdjust="0"/>
  </p:normalViewPr>
  <p:slideViewPr>
    <p:cSldViewPr>
      <p:cViewPr varScale="1">
        <p:scale>
          <a:sx n="63" d="100"/>
          <a:sy n="63" d="100"/>
        </p:scale>
        <p:origin x="73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240"/>
    </p:cViewPr>
  </p:sorterViewPr>
  <p:notesViewPr>
    <p:cSldViewPr>
      <p:cViewPr>
        <p:scale>
          <a:sx n="100" d="100"/>
          <a:sy n="100" d="100"/>
        </p:scale>
        <p:origin x="-192" y="3336"/>
      </p:cViewPr>
      <p:guideLst>
        <p:guide orient="horz" pos="2919"/>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666" tIns="46333" rIns="92666" bIns="46333" numCol="1" anchor="t" anchorCtr="0" compatLnSpc="1">
            <a:prstTxWarp prst="textNoShape">
              <a:avLst/>
            </a:prstTxWarp>
          </a:bodyPr>
          <a:lstStyle>
            <a:lvl1pPr defTabSz="925513">
              <a:defRPr sz="1200" dirty="0"/>
            </a:lvl1pPr>
          </a:lstStyle>
          <a:p>
            <a:pPr>
              <a:defRPr/>
            </a:pPr>
            <a:endParaRPr lang="en-US" dirty="0"/>
          </a:p>
        </p:txBody>
      </p:sp>
      <p:sp>
        <p:nvSpPr>
          <p:cNvPr id="21811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666" tIns="46333" rIns="92666" bIns="46333" numCol="1" anchor="t" anchorCtr="0" compatLnSpc="1">
            <a:prstTxWarp prst="textNoShape">
              <a:avLst/>
            </a:prstTxWarp>
          </a:bodyPr>
          <a:lstStyle>
            <a:lvl1pPr algn="r" defTabSz="925513">
              <a:defRPr sz="1200" dirty="0"/>
            </a:lvl1pPr>
          </a:lstStyle>
          <a:p>
            <a:pPr>
              <a:defRPr/>
            </a:pPr>
            <a:endParaRPr lang="en-US" dirty="0"/>
          </a:p>
        </p:txBody>
      </p:sp>
      <p:sp>
        <p:nvSpPr>
          <p:cNvPr id="21811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666" tIns="46333" rIns="92666" bIns="46333" numCol="1" anchor="b" anchorCtr="0" compatLnSpc="1">
            <a:prstTxWarp prst="textNoShape">
              <a:avLst/>
            </a:prstTxWarp>
          </a:bodyPr>
          <a:lstStyle>
            <a:lvl1pPr defTabSz="925513">
              <a:defRPr sz="1200" dirty="0"/>
            </a:lvl1pPr>
          </a:lstStyle>
          <a:p>
            <a:pPr>
              <a:defRPr/>
            </a:pPr>
            <a:endParaRPr lang="en-US" dirty="0"/>
          </a:p>
        </p:txBody>
      </p:sp>
      <p:sp>
        <p:nvSpPr>
          <p:cNvPr id="21811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666" tIns="46333" rIns="92666" bIns="46333" numCol="1" anchor="b" anchorCtr="0" compatLnSpc="1">
            <a:prstTxWarp prst="textNoShape">
              <a:avLst/>
            </a:prstTxWarp>
          </a:bodyPr>
          <a:lstStyle>
            <a:lvl1pPr algn="r" defTabSz="925513">
              <a:defRPr sz="1200"/>
            </a:lvl1pPr>
          </a:lstStyle>
          <a:p>
            <a:fld id="{6A03B81B-AB0C-4FEF-883E-66B647314A7A}" type="slidenum">
              <a:rPr lang="en-US"/>
              <a:pPr/>
              <a:t>‹#›</a:t>
            </a:fld>
            <a:endParaRPr lang="en-US" dirty="0"/>
          </a:p>
        </p:txBody>
      </p:sp>
    </p:spTree>
    <p:extLst>
      <p:ext uri="{BB962C8B-B14F-4D97-AF65-F5344CB8AC3E}">
        <p14:creationId xmlns:p14="http://schemas.microsoft.com/office/powerpoint/2010/main" val="40703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666" tIns="46333" rIns="92666" bIns="46333" numCol="1" anchor="t" anchorCtr="0" compatLnSpc="1">
            <a:prstTxWarp prst="textNoShape">
              <a:avLst/>
            </a:prstTxWarp>
          </a:bodyPr>
          <a:lstStyle>
            <a:lvl1pPr defTabSz="925513">
              <a:defRPr sz="1200" dirty="0">
                <a:latin typeface="Times New Roman" pitchFamily="18" charset="0"/>
              </a:defRPr>
            </a:lvl1pPr>
          </a:lstStyle>
          <a:p>
            <a:pPr>
              <a:defRPr/>
            </a:pPr>
            <a:endParaRPr lang="en-US" dirty="0"/>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666" tIns="46333" rIns="92666" bIns="46333" numCol="1" anchor="t" anchorCtr="0" compatLnSpc="1">
            <a:prstTxWarp prst="textNoShape">
              <a:avLst/>
            </a:prstTxWarp>
          </a:bodyPr>
          <a:lstStyle>
            <a:lvl1pPr algn="r" defTabSz="925513">
              <a:defRPr sz="1200" dirty="0">
                <a:latin typeface="Times New Roman" pitchFamily="18"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666" tIns="46333" rIns="92666" bIns="463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666" tIns="46333" rIns="92666" bIns="46333" numCol="1" anchor="b" anchorCtr="0" compatLnSpc="1">
            <a:prstTxWarp prst="textNoShape">
              <a:avLst/>
            </a:prstTxWarp>
          </a:bodyPr>
          <a:lstStyle>
            <a:lvl1pPr defTabSz="925513">
              <a:defRPr sz="1200" dirty="0">
                <a:latin typeface="Times New Roman"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666" tIns="46333" rIns="92666" bIns="46333" numCol="1" anchor="b" anchorCtr="0" compatLnSpc="1">
            <a:prstTxWarp prst="textNoShape">
              <a:avLst/>
            </a:prstTxWarp>
          </a:bodyPr>
          <a:lstStyle>
            <a:lvl1pPr algn="r" defTabSz="925513">
              <a:defRPr sz="1200">
                <a:latin typeface="Times New Roman" panose="02020603050405020304" pitchFamily="18" charset="0"/>
              </a:defRPr>
            </a:lvl1pPr>
          </a:lstStyle>
          <a:p>
            <a:fld id="{0AADD476-FB0C-42AA-BCFC-A48755DBA093}" type="slidenum">
              <a:rPr lang="en-US"/>
              <a:pPr/>
              <a:t>‹#›</a:t>
            </a:fld>
            <a:endParaRPr lang="en-US" dirty="0"/>
          </a:p>
        </p:txBody>
      </p:sp>
    </p:spTree>
    <p:extLst>
      <p:ext uri="{BB962C8B-B14F-4D97-AF65-F5344CB8AC3E}">
        <p14:creationId xmlns:p14="http://schemas.microsoft.com/office/powerpoint/2010/main" val="2478743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1</a:t>
            </a:fld>
            <a:endParaRPr lang="en-US" dirty="0"/>
          </a:p>
        </p:txBody>
      </p:sp>
    </p:spTree>
    <p:extLst>
      <p:ext uri="{BB962C8B-B14F-4D97-AF65-F5344CB8AC3E}">
        <p14:creationId xmlns:p14="http://schemas.microsoft.com/office/powerpoint/2010/main" val="1361234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fld id="{09F77986-0E9F-4F89-B1F4-88D9EACC4F05}" type="slidenum">
              <a:rPr lang="en-US" sz="1200">
                <a:latin typeface="Times New Roman" panose="02020603050405020304" pitchFamily="18" charset="0"/>
              </a:rPr>
              <a:pPr/>
              <a:t>10</a:t>
            </a:fld>
            <a:endParaRPr lang="en-US" sz="1200" dirty="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1176338" y="696913"/>
            <a:ext cx="4633912" cy="3475037"/>
          </a:xfrm>
          <a:solidFill>
            <a:srgbClr val="FFFFFF"/>
          </a:solidFill>
          <a:ln/>
        </p:spPr>
      </p:sp>
      <p:sp>
        <p:nvSpPr>
          <p:cNvPr id="57348" name="Rectangle 3"/>
          <p:cNvSpPr>
            <a:spLocks noGrp="1" noChangeArrowheads="1"/>
          </p:cNvSpPr>
          <p:nvPr>
            <p:ph type="body" idx="1"/>
          </p:nvPr>
        </p:nvSpPr>
        <p:spPr>
          <a:xfrm>
            <a:off x="931863" y="4403725"/>
            <a:ext cx="5121275" cy="4170363"/>
          </a:xfrm>
          <a:solidFill>
            <a:srgbClr val="FFFFFF"/>
          </a:solidFill>
          <a:ln>
            <a:solidFill>
              <a:srgbClr val="000000"/>
            </a:solidFill>
          </a:ln>
        </p:spPr>
        <p:txBody>
          <a:bodyPr/>
          <a:lstStyle/>
          <a:p>
            <a:endParaRPr lang="en-US" dirty="0" smtClean="0"/>
          </a:p>
          <a:p>
            <a:endParaRPr lang="en-US" dirty="0" smtClean="0"/>
          </a:p>
          <a:p>
            <a:endParaRPr lang="en-US" dirty="0" smtClean="0"/>
          </a:p>
        </p:txBody>
      </p:sp>
    </p:spTree>
    <p:extLst>
      <p:ext uri="{BB962C8B-B14F-4D97-AF65-F5344CB8AC3E}">
        <p14:creationId xmlns:p14="http://schemas.microsoft.com/office/powerpoint/2010/main" val="116822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fld id="{09F77986-0E9F-4F89-B1F4-88D9EACC4F05}" type="slidenum">
              <a:rPr lang="en-US" sz="1200">
                <a:latin typeface="Times New Roman" panose="02020603050405020304" pitchFamily="18" charset="0"/>
              </a:rPr>
              <a:pPr/>
              <a:t>11</a:t>
            </a:fld>
            <a:endParaRPr lang="en-US" sz="1200" dirty="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1176338" y="696913"/>
            <a:ext cx="4633912" cy="3475037"/>
          </a:xfrm>
          <a:solidFill>
            <a:srgbClr val="FFFFFF"/>
          </a:solidFill>
          <a:ln/>
        </p:spPr>
      </p:sp>
      <p:sp>
        <p:nvSpPr>
          <p:cNvPr id="57348" name="Rectangle 3"/>
          <p:cNvSpPr>
            <a:spLocks noGrp="1" noChangeArrowheads="1"/>
          </p:cNvSpPr>
          <p:nvPr>
            <p:ph type="body" idx="1"/>
          </p:nvPr>
        </p:nvSpPr>
        <p:spPr>
          <a:xfrm>
            <a:off x="931863" y="4403725"/>
            <a:ext cx="5121275" cy="4170363"/>
          </a:xfrm>
          <a:solidFill>
            <a:srgbClr val="FFFFFF"/>
          </a:solidFill>
          <a:ln>
            <a:solidFill>
              <a:srgbClr val="000000"/>
            </a:solidFill>
          </a:ln>
        </p:spPr>
        <p:txBody>
          <a:bodyPr/>
          <a:lstStyle/>
          <a:p>
            <a:r>
              <a:rPr lang="en-US" dirty="0" smtClean="0"/>
              <a:t>Remember:  Don’t ASSUME you have a listed waste unless you KNOW that you have one.  However, you MUST do a “reasonable” amount of research to look for documentation/evidence that a listed waste was used/generated at a particular site and when it might have been spilled/disposed.</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8017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fld id="{0750FD14-D3DD-4C31-A0F3-0ED5D036E114}" type="slidenum">
              <a:rPr lang="en-US" sz="1200">
                <a:latin typeface="Times New Roman" panose="02020603050405020304" pitchFamily="18" charset="0"/>
              </a:rPr>
              <a:pPr/>
              <a:t>12</a:t>
            </a:fld>
            <a:endParaRPr lang="en-US" sz="1200" dirty="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xfrm>
            <a:off x="1176338" y="696913"/>
            <a:ext cx="4633912" cy="3475037"/>
          </a:xfrm>
          <a:solidFill>
            <a:srgbClr val="FFFFFF"/>
          </a:solidFill>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Three principles informed EPA’s policies on application of LDRs to contaminated media.</a:t>
            </a:r>
          </a:p>
          <a:p>
            <a:endParaRPr lang="en-US" dirty="0" smtClean="0"/>
          </a:p>
          <a:p>
            <a:r>
              <a:rPr lang="en-US" dirty="0" smtClean="0"/>
              <a:t>First-All hazardous waste are prohibited from land disposal (40 CFR 268 Subpart C) unless/until</a:t>
            </a:r>
            <a:r>
              <a:rPr lang="en-US" baseline="0" dirty="0" smtClean="0"/>
              <a:t> they meet their applicable LDR treatment standards.  </a:t>
            </a:r>
            <a:endParaRPr lang="en-US" dirty="0" smtClean="0"/>
          </a:p>
          <a:p>
            <a:endParaRPr lang="en-US" dirty="0" smtClean="0"/>
          </a:p>
          <a:p>
            <a:r>
              <a:rPr lang="en-US" dirty="0" smtClean="0"/>
              <a:t>Second-once </a:t>
            </a:r>
            <a:r>
              <a:rPr lang="en-US" dirty="0" smtClean="0"/>
              <a:t>a decision has been made to “generate” and land-dispose contaminated environmental media, LDRs generally apply only to contaminated environmental media that contain hazardous </a:t>
            </a:r>
            <a:r>
              <a:rPr lang="en-US" dirty="0" smtClean="0"/>
              <a:t>waste or that exhibit</a:t>
            </a:r>
            <a:r>
              <a:rPr lang="en-US" baseline="0" dirty="0" smtClean="0"/>
              <a:t> a hazardous characteristic</a:t>
            </a:r>
            <a:r>
              <a:rPr lang="en-US" dirty="0" smtClean="0"/>
              <a:t>.  </a:t>
            </a:r>
            <a:r>
              <a:rPr lang="en-US" dirty="0" smtClean="0"/>
              <a:t>Exception to this rule flows from principle three.</a:t>
            </a:r>
          </a:p>
          <a:p>
            <a:endParaRPr lang="en-US" dirty="0" smtClean="0"/>
          </a:p>
          <a:p>
            <a:r>
              <a:rPr lang="en-US" dirty="0" smtClean="0"/>
              <a:t>Third-once LDRs attach to any given hazardous waste (including hazardous waste contained in environmental </a:t>
            </a:r>
            <a:r>
              <a:rPr lang="en-US" dirty="0" smtClean="0"/>
              <a:t>media or media that exhibit a hazardous characteristic) </a:t>
            </a:r>
            <a:r>
              <a:rPr lang="en-US" dirty="0" smtClean="0"/>
              <a:t>the LDR treatment standards continue to apply until they are satisfied.  Elimination of the “hazardousness” of the waste or contaminated environmental media does not automatically satisfy LDRs.</a:t>
            </a:r>
          </a:p>
          <a:p>
            <a:endParaRPr lang="en-US" dirty="0" smtClean="0"/>
          </a:p>
        </p:txBody>
      </p:sp>
    </p:spTree>
    <p:extLst>
      <p:ext uri="{BB962C8B-B14F-4D97-AF65-F5344CB8AC3E}">
        <p14:creationId xmlns:p14="http://schemas.microsoft.com/office/powerpoint/2010/main" val="363177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Work backwards from your chosen remedy </a:t>
            </a:r>
            <a:r>
              <a:rPr lang="en-US" baseline="0" dirty="0" smtClean="0"/>
              <a:t>to your starting point to determine the various interim steps needed to implement the remedy. </a:t>
            </a:r>
          </a:p>
          <a:p>
            <a:pPr marL="228600" indent="-228600">
              <a:buFont typeface="+mj-lt"/>
              <a:buAutoNum type="arabicPeriod"/>
            </a:pPr>
            <a:r>
              <a:rPr lang="en-US" baseline="0" dirty="0" smtClean="0"/>
              <a:t>At each interim step plan out (before you dig) all of the </a:t>
            </a:r>
            <a:r>
              <a:rPr lang="en-US" b="1" i="1" baseline="0" dirty="0" smtClean="0"/>
              <a:t>activities </a:t>
            </a:r>
            <a:r>
              <a:rPr lang="en-US" baseline="0" dirty="0" smtClean="0"/>
              <a:t>associated with </a:t>
            </a:r>
            <a:r>
              <a:rPr lang="en-US" b="1" i="1" baseline="0" dirty="0" smtClean="0"/>
              <a:t>each separate </a:t>
            </a:r>
            <a:r>
              <a:rPr lang="en-US" baseline="0" dirty="0" smtClean="0"/>
              <a:t>potentially hazardous waste stream.</a:t>
            </a:r>
          </a:p>
          <a:p>
            <a:pPr marL="228600" indent="-228600">
              <a:buFont typeface="+mj-lt"/>
              <a:buAutoNum type="arabicPeriod"/>
            </a:pPr>
            <a:r>
              <a:rPr lang="en-US" dirty="0" smtClean="0"/>
              <a:t>At each</a:t>
            </a:r>
            <a:r>
              <a:rPr lang="en-US" baseline="0" dirty="0" smtClean="0"/>
              <a:t> activity evaluate whether this activity will </a:t>
            </a:r>
            <a:r>
              <a:rPr lang="en-US" b="1" i="1" baseline="0" dirty="0" smtClean="0"/>
              <a:t>cause</a:t>
            </a:r>
            <a:r>
              <a:rPr lang="en-US" baseline="0" dirty="0" smtClean="0"/>
              <a:t> the waste to become hazardous (e.g. you will be “generating” </a:t>
            </a:r>
            <a:r>
              <a:rPr lang="en-US" baseline="0" dirty="0" smtClean="0"/>
              <a:t>it and thereby triggering the need to meet the </a:t>
            </a:r>
            <a:r>
              <a:rPr lang="en-US" b="1" i="1" u="none" baseline="0" dirty="0" smtClean="0"/>
              <a:t>generator requirements for proper storage</a:t>
            </a:r>
            <a:r>
              <a:rPr lang="en-US" baseline="0" dirty="0" smtClean="0"/>
              <a:t>), </a:t>
            </a:r>
            <a:r>
              <a:rPr lang="en-US" baseline="0" dirty="0" smtClean="0"/>
              <a:t>and/or whether the activity will </a:t>
            </a:r>
            <a:r>
              <a:rPr lang="en-US" b="1" i="1" baseline="0" dirty="0" smtClean="0"/>
              <a:t>trigger </a:t>
            </a:r>
            <a:r>
              <a:rPr lang="en-US" b="1" i="1" baseline="0" dirty="0" smtClean="0"/>
              <a:t>the need for a permit </a:t>
            </a:r>
            <a:r>
              <a:rPr lang="en-US" baseline="0" dirty="0" smtClean="0"/>
              <a:t>for storage/treatment.</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13</a:t>
            </a:fld>
            <a:endParaRPr lang="en-US" dirty="0"/>
          </a:p>
        </p:txBody>
      </p:sp>
    </p:spTree>
    <p:extLst>
      <p:ext uri="{BB962C8B-B14F-4D97-AF65-F5344CB8AC3E}">
        <p14:creationId xmlns:p14="http://schemas.microsoft.com/office/powerpoint/2010/main" val="284314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There are two very useful</a:t>
            </a:r>
            <a:r>
              <a:rPr lang="en-US" baseline="0" dirty="0" smtClean="0"/>
              <a:t> RCRA </a:t>
            </a:r>
            <a:r>
              <a:rPr lang="en-US" b="1" i="1" u="sng" baseline="0" dirty="0" smtClean="0"/>
              <a:t>policies</a:t>
            </a:r>
            <a:r>
              <a:rPr lang="en-US" baseline="0" dirty="0" smtClean="0"/>
              <a:t> that can help avoid generating waste and/or triggering LDR’s once generated:  the </a:t>
            </a:r>
            <a:r>
              <a:rPr lang="en-US" b="1" u="sng" baseline="0" dirty="0" smtClean="0"/>
              <a:t>Contained in Policy, and the Area of Contamination Policy</a:t>
            </a:r>
            <a:r>
              <a:rPr lang="en-US" baseline="0" dirty="0" smtClean="0"/>
              <a:t>.</a:t>
            </a:r>
          </a:p>
          <a:p>
            <a:pPr marL="228600" indent="-228600">
              <a:buFont typeface="+mj-lt"/>
              <a:buAutoNum type="arabicPeriod"/>
            </a:pPr>
            <a:r>
              <a:rPr lang="en-US" baseline="0" dirty="0" smtClean="0"/>
              <a:t>Because these are </a:t>
            </a:r>
            <a:r>
              <a:rPr lang="en-US" b="1" i="1" baseline="0" dirty="0" smtClean="0"/>
              <a:t>policies</a:t>
            </a:r>
            <a:r>
              <a:rPr lang="en-US" baseline="0" dirty="0" smtClean="0"/>
              <a:t> they don’t appear in regulation.  However, States that are authorized for the RCRA program can have regulations that are broader in scope or more stringent than EPA, so consult with the approved State program before invoking these policies.</a:t>
            </a:r>
          </a:p>
          <a:p>
            <a:pPr marL="228600" indent="-228600">
              <a:buFont typeface="+mj-lt"/>
              <a:buAutoNum type="arabicPeriod"/>
            </a:pPr>
            <a:r>
              <a:rPr lang="en-US" b="1" baseline="0" dirty="0" smtClean="0"/>
              <a:t>The Contained in Policy </a:t>
            </a:r>
            <a:r>
              <a:rPr lang="en-US" baseline="0" dirty="0" smtClean="0"/>
              <a:t>applies to any potentially hazardous media </a:t>
            </a:r>
            <a:r>
              <a:rPr lang="en-US" baseline="0" dirty="0" smtClean="0"/>
              <a:t>and </a:t>
            </a:r>
            <a:r>
              <a:rPr lang="en-US" baseline="0" dirty="0" smtClean="0"/>
              <a:t>helps clarify </a:t>
            </a:r>
            <a:r>
              <a:rPr lang="en-US" b="1" i="1" baseline="0" dirty="0" smtClean="0"/>
              <a:t>when </a:t>
            </a:r>
            <a:r>
              <a:rPr lang="en-US" baseline="0" dirty="0" smtClean="0"/>
              <a:t>that </a:t>
            </a:r>
            <a:r>
              <a:rPr lang="en-US" baseline="0" dirty="0" smtClean="0"/>
              <a:t>media </a:t>
            </a:r>
            <a:r>
              <a:rPr lang="en-US" baseline="0" dirty="0" smtClean="0"/>
              <a:t>“contains” </a:t>
            </a:r>
            <a:r>
              <a:rPr lang="en-US" baseline="0" dirty="0" smtClean="0"/>
              <a:t>listed hazardous </a:t>
            </a:r>
            <a:r>
              <a:rPr lang="en-US" baseline="0" dirty="0" smtClean="0"/>
              <a:t>waste </a:t>
            </a:r>
            <a:r>
              <a:rPr lang="en-US" baseline="0" dirty="0" smtClean="0"/>
              <a:t>and </a:t>
            </a:r>
            <a:r>
              <a:rPr lang="en-US" baseline="0" dirty="0" smtClean="0"/>
              <a:t>must therefore be managed as hazardous or when that media </a:t>
            </a:r>
            <a:r>
              <a:rPr lang="en-US" baseline="0" dirty="0" smtClean="0"/>
              <a:t>“</a:t>
            </a:r>
            <a:r>
              <a:rPr lang="en-US" baseline="0" dirty="0" smtClean="0"/>
              <a:t>no longer contains” </a:t>
            </a:r>
            <a:r>
              <a:rPr lang="en-US" baseline="0" dirty="0" smtClean="0"/>
              <a:t>listed hazardous </a:t>
            </a:r>
            <a:r>
              <a:rPr lang="en-US" baseline="0" dirty="0" smtClean="0"/>
              <a:t>waste (generally when </a:t>
            </a:r>
            <a:r>
              <a:rPr lang="en-US" baseline="0" dirty="0" smtClean="0"/>
              <a:t>concentrations of the listed constituents are below </a:t>
            </a:r>
            <a:r>
              <a:rPr lang="en-US" baseline="0" dirty="0" smtClean="0"/>
              <a:t>health-based </a:t>
            </a:r>
            <a:r>
              <a:rPr lang="en-US" baseline="0" dirty="0" smtClean="0"/>
              <a:t>limits and the media does not exhibit a characteristic).  </a:t>
            </a:r>
            <a:r>
              <a:rPr lang="en-US" baseline="0" dirty="0" smtClean="0"/>
              <a:t>This policy is </a:t>
            </a:r>
            <a:r>
              <a:rPr lang="en-US" b="1" i="1" baseline="0" dirty="0" smtClean="0"/>
              <a:t>most useful </a:t>
            </a:r>
            <a:r>
              <a:rPr lang="en-US" baseline="0" dirty="0" smtClean="0"/>
              <a:t>in situations where </a:t>
            </a:r>
            <a:r>
              <a:rPr lang="en-US" baseline="0" dirty="0" smtClean="0"/>
              <a:t>soil/gw </a:t>
            </a:r>
            <a:r>
              <a:rPr lang="en-US" baseline="0" dirty="0" smtClean="0"/>
              <a:t>has become contaminated with a listed hazardous waste in diminimus or small quantities.  </a:t>
            </a:r>
            <a:r>
              <a:rPr lang="en-US" b="1" i="1" u="sng" baseline="0" dirty="0" smtClean="0"/>
              <a:t>The “key” is to apply the policy BEFORE you generate the waste and thus avoid RCRA altogether. </a:t>
            </a:r>
            <a:r>
              <a:rPr lang="en-US" b="0" i="0" u="none" baseline="0" dirty="0" smtClean="0"/>
              <a:t> The act of “generating” the waste </a:t>
            </a:r>
            <a:r>
              <a:rPr lang="en-US" b="1" i="1" u="none" baseline="0" dirty="0" smtClean="0"/>
              <a:t>triggers</a:t>
            </a:r>
            <a:r>
              <a:rPr lang="en-US" b="0" i="0" u="none" baseline="0" dirty="0" smtClean="0"/>
              <a:t> the LDR’s which  MUST be satisfied even if that means treating the waste below the concentrations that would otherwise make the waste hazardous.  </a:t>
            </a:r>
          </a:p>
          <a:p>
            <a:pPr marL="228600" indent="-228600">
              <a:buFont typeface="+mj-lt"/>
              <a:buAutoNum type="arabicPeriod"/>
            </a:pPr>
            <a:r>
              <a:rPr lang="en-US" b="0" i="0" u="none" baseline="0" dirty="0" smtClean="0"/>
              <a:t>If you invoke the Contained in Policy be sure to document your analyses in the record of decision or other statement of basis BEFORE you dig up/move any wastes</a:t>
            </a:r>
            <a:r>
              <a:rPr lang="en-US" b="0" i="0" u="none" baseline="0" dirty="0" smtClean="0"/>
              <a:t>.</a:t>
            </a:r>
          </a:p>
          <a:p>
            <a:pPr marL="228600" indent="-228600">
              <a:buFont typeface="+mj-lt"/>
              <a:buAutoNum type="arabicPeriod"/>
            </a:pPr>
            <a:r>
              <a:rPr lang="en-US" b="0" i="0" u="none" baseline="0" dirty="0" smtClean="0"/>
              <a:t>Note that for </a:t>
            </a:r>
            <a:r>
              <a:rPr lang="en-US" b="1" i="1" u="sng" baseline="0" dirty="0" smtClean="0"/>
              <a:t>debris</a:t>
            </a:r>
            <a:r>
              <a:rPr lang="en-US" b="0" i="0" u="none" baseline="0" dirty="0" smtClean="0"/>
              <a:t> that contains a listed hazardous waste there is a provision (40 CFR 261.3(f)) that works similarly to the contained in policy for media.  That provision allows debris that has been treated using one of the required extraction or destruction technologies and/or for which the Regional Administrator makes a determination that the debris is no longer hazardous to exit RCRA C regulation. </a:t>
            </a:r>
            <a:endParaRPr lang="en-US" b="0" i="0" u="none" baseline="0" dirty="0" smtClean="0"/>
          </a:p>
          <a:p>
            <a:pPr marL="228600" indent="-228600">
              <a:buFont typeface="+mj-lt"/>
              <a:buAutoNum type="arabicPeriod"/>
            </a:pPr>
            <a:r>
              <a:rPr lang="en-US" b="1" i="0" u="none" baseline="0" dirty="0" smtClean="0"/>
              <a:t>The Area of Contamination Policy </a:t>
            </a:r>
            <a:r>
              <a:rPr lang="en-US" b="0" i="0" u="none" baseline="0" dirty="0" smtClean="0"/>
              <a:t>generally allows consolidation and </a:t>
            </a:r>
            <a:r>
              <a:rPr lang="en-US" b="1" i="1" u="none" baseline="0" dirty="0" smtClean="0"/>
              <a:t>in-situ</a:t>
            </a:r>
            <a:r>
              <a:rPr lang="en-US" b="0" i="0" u="none" baseline="0" dirty="0" smtClean="0"/>
              <a:t> treatment within a discrete area of dispersed contamination without triggering “generation” of the waste and therefore without triggering LDRs.  The key is that treatment is only allow </a:t>
            </a:r>
            <a:r>
              <a:rPr lang="en-US" b="1" i="1" u="none" baseline="0" dirty="0" smtClean="0"/>
              <a:t>in-situ</a:t>
            </a:r>
            <a:r>
              <a:rPr lang="en-US" b="0" i="0" u="none" baseline="0" dirty="0" smtClean="0"/>
              <a:t> (e.g. you can’t containerize it or move it to another location.  This policy is very useful for consolidating contaminated materials into a smaller footprint and/or treating in place.</a:t>
            </a:r>
          </a:p>
          <a:p>
            <a:pPr marL="228600" indent="-228600">
              <a:buFont typeface="+mj-lt"/>
              <a:buAutoNum type="arabicPeriod"/>
            </a:pPr>
            <a:endParaRPr lang="en-US" b="1" i="1" u="sng" baseline="0" dirty="0" smtClean="0"/>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14</a:t>
            </a:fld>
            <a:endParaRPr lang="en-US" dirty="0"/>
          </a:p>
        </p:txBody>
      </p:sp>
    </p:spTree>
    <p:extLst>
      <p:ext uri="{BB962C8B-B14F-4D97-AF65-F5344CB8AC3E}">
        <p14:creationId xmlns:p14="http://schemas.microsoft.com/office/powerpoint/2010/main" val="338476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u="none" baseline="0" dirty="0" smtClean="0"/>
              <a:t>If you have contaminated soil that is hazardous and can’t avoid “generating” the waste and/or “triggering” the LDR standards then the next thing to do is to look at the alternative LDR standards for contaminated soil. </a:t>
            </a:r>
          </a:p>
          <a:p>
            <a:pPr marL="228600" indent="-228600">
              <a:buFont typeface="+mj-lt"/>
              <a:buAutoNum type="arabicPeriod"/>
            </a:pPr>
            <a:r>
              <a:rPr lang="en-US" b="0" i="0" u="none" baseline="0" dirty="0" smtClean="0"/>
              <a:t>The alternative LDR standard for contaminated soil is much more “generous” (e.g. easier to meet) than the regular LDR standard, and in a majority of cases </a:t>
            </a:r>
            <a:r>
              <a:rPr lang="en-US" b="1" i="1" u="none" baseline="0" dirty="0" smtClean="0"/>
              <a:t>might not require any treatment at all</a:t>
            </a:r>
            <a:r>
              <a:rPr lang="en-US" b="0" i="0" u="none" baseline="0" dirty="0" smtClean="0"/>
              <a:t> if the contaminated soil “as is” is below this standard!</a:t>
            </a:r>
          </a:p>
          <a:p>
            <a:pPr marL="228600" indent="-228600">
              <a:buFont typeface="+mj-lt"/>
              <a:buAutoNum type="arabicPeriod"/>
            </a:pPr>
            <a:r>
              <a:rPr lang="en-US" b="0" i="0" u="none" baseline="0" dirty="0" smtClean="0"/>
              <a:t>The alternative soil LDR is 90% reduction in concentration of </a:t>
            </a:r>
            <a:r>
              <a:rPr lang="en-US" b="0" i="0" u="none" baseline="0" dirty="0" smtClean="0"/>
              <a:t>contaminant (based on total concentrations for most non-metals and soluble concentrations for metals) </a:t>
            </a:r>
            <a:r>
              <a:rPr lang="en-US" b="0" i="0" u="none" baseline="0" dirty="0" smtClean="0"/>
              <a:t>capped by (no lower than) 10 times the Universal Treatment standard for that contaminant AND for contaminated soil that exhibits a characteristic of ignitability, corrosivity, or reactivity, the soil must be treated to eliminate the characteristic.</a:t>
            </a:r>
          </a:p>
          <a:p>
            <a:pPr marL="228600" indent="-228600">
              <a:buFont typeface="+mj-lt"/>
              <a:buAutoNum type="arabicPeriod"/>
            </a:pPr>
            <a:r>
              <a:rPr lang="en-US" b="0" i="0" u="none" baseline="0" dirty="0" smtClean="0"/>
              <a:t>This standard applies to not only the main contaminants that make the soil “hazardous” but also to any underlying constituents that have an initial concentration above 10 times the UTS. </a:t>
            </a:r>
          </a:p>
          <a:p>
            <a:pPr marL="228600" indent="-228600">
              <a:buFont typeface="+mj-lt"/>
              <a:buAutoNum type="arabicPeriod"/>
            </a:pPr>
            <a:r>
              <a:rPr lang="en-US" b="0" i="0" u="none" baseline="0" dirty="0" smtClean="0"/>
              <a:t>If </a:t>
            </a:r>
            <a:r>
              <a:rPr lang="en-US" b="0" i="0" u="none" baseline="0" dirty="0" smtClean="0"/>
              <a:t>you STILL cannot meet an applicable treatment standard either physically or practically (e.g. too expensive, would discourage aggressive removal, would require incineration of soil, etc.) you can seek/approve a </a:t>
            </a:r>
            <a:r>
              <a:rPr lang="en-US" b="0" i="0" u="none" baseline="0" dirty="0" smtClean="0"/>
              <a:t>site-specific variance </a:t>
            </a:r>
            <a:r>
              <a:rPr lang="en-US" b="0" i="0" u="none" baseline="0" dirty="0" smtClean="0"/>
              <a:t>from a treatment standard.  An alternative standard could be set such that the concentration of the contaminated material “as is” is below the alternative standard rendering treatment moot.  (See superfund guidance that describes how to apply/document for the variance and various justifications that can be used to support it</a:t>
            </a:r>
            <a:r>
              <a:rPr lang="en-US" b="0" i="0" u="none" baseline="0" dirty="0" smtClean="0"/>
              <a:t>.)</a:t>
            </a:r>
          </a:p>
          <a:p>
            <a:pPr marL="228600" indent="-228600">
              <a:buFont typeface="+mj-lt"/>
              <a:buAutoNum type="arabicPeriod"/>
            </a:pPr>
            <a:r>
              <a:rPr lang="en-US" b="0" i="0" u="none" baseline="0" dirty="0" smtClean="0"/>
              <a:t>If you have </a:t>
            </a:r>
            <a:r>
              <a:rPr lang="en-US" b="1" i="1" u="sng" baseline="0" dirty="0" smtClean="0"/>
              <a:t>contaminated debris </a:t>
            </a:r>
            <a:r>
              <a:rPr lang="en-US" b="0" i="0" u="none" baseline="0" dirty="0" smtClean="0"/>
              <a:t>that is hazardous then you must weigh the cost/benefit of either treating (to meet the alternative treatment standards in 40 CFR 268.44) the debris onsite to render it non-hazardous and exiting RCRA C control or just managing the debris as hazardous under RCRA C.  In the latter case you must also weigh the cost/benefit of treating to meet LDR’s onsite or offsite.</a:t>
            </a:r>
          </a:p>
          <a:p>
            <a:pPr marL="228600" indent="-228600">
              <a:buFont typeface="+mj-lt"/>
              <a:buAutoNum type="arabicPeriod"/>
            </a:pPr>
            <a:r>
              <a:rPr lang="en-US" b="0" i="0" u="none" baseline="0" dirty="0" smtClean="0"/>
              <a:t>Note that the alternative treatment standards for debris are technology and performance based and vary depending upon the physical nature of the debris and the chemical nature of the contaminant.</a:t>
            </a:r>
          </a:p>
          <a:p>
            <a:pPr marL="228600" indent="-228600">
              <a:buFont typeface="+mj-lt"/>
              <a:buAutoNum type="arabicPeriod"/>
            </a:pPr>
            <a:r>
              <a:rPr lang="en-US" b="0" i="0" u="none" baseline="0" dirty="0" smtClean="0"/>
              <a:t>If the hazardous debris is contaminated with </a:t>
            </a:r>
            <a:r>
              <a:rPr lang="en-US" b="1" i="1" u="none" baseline="0" dirty="0" smtClean="0"/>
              <a:t>a listed hazardous waste</a:t>
            </a:r>
            <a:r>
              <a:rPr lang="en-US" b="0" i="0" u="none" baseline="0" dirty="0" smtClean="0"/>
              <a:t>, then treating via one of the extraction or destruction technologies will render the debris non-hazardous and </a:t>
            </a:r>
            <a:r>
              <a:rPr lang="en-US" b="1" i="1" u="none" baseline="0" dirty="0" smtClean="0"/>
              <a:t>remove RCRA C control</a:t>
            </a:r>
            <a:r>
              <a:rPr lang="en-US" b="0" i="0" u="none" baseline="0" dirty="0" smtClean="0"/>
              <a:t> (40 CFR 261.3(f)).</a:t>
            </a:r>
          </a:p>
          <a:p>
            <a:pPr marL="228600" indent="-228600">
              <a:buFont typeface="+mj-lt"/>
              <a:buAutoNum type="arabicPeriod"/>
            </a:pPr>
            <a:endParaRPr lang="en-US" b="0" i="0" u="none" baseline="0" dirty="0" smtClean="0"/>
          </a:p>
          <a:p>
            <a:pPr marL="228600" indent="-228600">
              <a:buFont typeface="+mj-lt"/>
              <a:buAutoNum type="arabicPeriod"/>
            </a:pPr>
            <a:endParaRPr lang="en-US" b="0" i="0" u="none" baseline="0" dirty="0" smtClean="0"/>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15</a:t>
            </a:fld>
            <a:endParaRPr lang="en-US" dirty="0"/>
          </a:p>
        </p:txBody>
      </p:sp>
    </p:spTree>
    <p:extLst>
      <p:ext uri="{BB962C8B-B14F-4D97-AF65-F5344CB8AC3E}">
        <p14:creationId xmlns:p14="http://schemas.microsoft.com/office/powerpoint/2010/main" val="359877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u="none" baseline="0" dirty="0" smtClean="0"/>
              <a:t>If you can’t avoid triggering treatment standards and it’s cost effective to treat hazardous wastes onsite, then think carefully about what type of treatment “unit” will be needed.  There are several options available that would </a:t>
            </a:r>
            <a:r>
              <a:rPr lang="en-US" b="1" i="1" u="sng" baseline="0" dirty="0" smtClean="0"/>
              <a:t>not require </a:t>
            </a:r>
            <a:r>
              <a:rPr lang="en-US" b="0" i="0" u="none" baseline="0" dirty="0" smtClean="0"/>
              <a:t>a full hazardous waste permit.  These options are much more practical/cost effective than trying to get a new hazardous waste permit or having to modify an existing permit at the site for a new unit.</a:t>
            </a:r>
          </a:p>
          <a:p>
            <a:pPr marL="228600" indent="-228600">
              <a:buFont typeface="+mj-lt"/>
              <a:buAutoNum type="arabicPeriod"/>
            </a:pPr>
            <a:r>
              <a:rPr lang="en-US" b="0" i="0" u="none" baseline="0" dirty="0" smtClean="0"/>
              <a:t>Area of Contamination Policy- Allows treatment </a:t>
            </a:r>
            <a:r>
              <a:rPr lang="en-US" b="1" i="1" u="sng" baseline="0" dirty="0" smtClean="0"/>
              <a:t>in situ</a:t>
            </a:r>
            <a:r>
              <a:rPr lang="en-US" b="0" i="0" u="none" baseline="0" dirty="0" smtClean="0"/>
              <a:t> without triggering LDRs or Minimum technology standards and without a permit.  Key is in situ (can’t dig it up/containerize it) and can’t move it to a uncontaminated area.  But can push it around/consolidate it.</a:t>
            </a:r>
          </a:p>
          <a:p>
            <a:pPr marL="228600" indent="-228600">
              <a:buFont typeface="+mj-lt"/>
              <a:buAutoNum type="arabicPeriod"/>
            </a:pPr>
            <a:r>
              <a:rPr lang="en-US" b="0" i="0" u="none" baseline="0" dirty="0" smtClean="0"/>
              <a:t>“</a:t>
            </a:r>
            <a:r>
              <a:rPr lang="en-US" b="1" i="1" u="none" baseline="0" dirty="0" smtClean="0"/>
              <a:t>Generator treatment</a:t>
            </a:r>
            <a:r>
              <a:rPr lang="en-US" b="0" i="0" u="none" baseline="0" dirty="0" smtClean="0"/>
              <a:t>” exclusion- Basically if the treatment can be done in a tank or container within the 90 day “clock” and conforms to all the generator tank/container storage requirements (e.g. doesn’t involve any application of heat) then you don’t need a permit.</a:t>
            </a:r>
          </a:p>
          <a:p>
            <a:pPr marL="228600" indent="-228600">
              <a:buFont typeface="+mj-lt"/>
              <a:buAutoNum type="arabicPeriod"/>
            </a:pPr>
            <a:r>
              <a:rPr lang="en-US" b="0" i="0" u="none" baseline="0" dirty="0" smtClean="0"/>
              <a:t>Take a close look at the exclusions in 40 CFR 261.4 and at the permit exemptions in 40 CFR 270.1 (c)(2) to see if any of these offer relief for your specific situation.</a:t>
            </a:r>
          </a:p>
          <a:p>
            <a:pPr marL="228600" indent="-228600">
              <a:buFont typeface="+mj-lt"/>
              <a:buAutoNum type="arabicPeriod"/>
            </a:pPr>
            <a:r>
              <a:rPr lang="en-US" b="0" i="0" u="none" baseline="0" dirty="0" smtClean="0"/>
              <a:t>Consider using a </a:t>
            </a:r>
            <a:r>
              <a:rPr lang="en-US" b="1" i="0" u="sng" baseline="0" dirty="0" smtClean="0"/>
              <a:t>“CAMU”, “Temporary Unit” or “Staging Pile”</a:t>
            </a:r>
            <a:r>
              <a:rPr lang="en-US" b="0" i="0" u="none" baseline="0" dirty="0" smtClean="0"/>
              <a:t> (40 CFR 264 Subpart S)- These units can be invoked by EPA/State in an “enforceable document” such as order and don’t require a full permit.  Some minimum technology requirements and storage limitations apply.</a:t>
            </a:r>
          </a:p>
          <a:p>
            <a:pPr marL="228600" indent="-228600">
              <a:buFont typeface="+mj-lt"/>
              <a:buAutoNum type="arabicPeriod"/>
            </a:pPr>
            <a:r>
              <a:rPr lang="en-US" b="1" i="0" u="sng" baseline="0" dirty="0" smtClean="0"/>
              <a:t>Emergency removals, CERCLA response actions, and immediate responses</a:t>
            </a:r>
            <a:r>
              <a:rPr lang="en-US" b="0" i="0" u="none" baseline="0" dirty="0" smtClean="0"/>
              <a:t> to spills generally don’t require a permit.</a:t>
            </a:r>
          </a:p>
          <a:p>
            <a:pPr marL="228600" indent="-228600">
              <a:buFont typeface="+mj-lt"/>
              <a:buAutoNum type="arabicPeriod"/>
            </a:pPr>
            <a:r>
              <a:rPr lang="en-US" b="0" i="0" u="none" baseline="0" dirty="0" smtClean="0"/>
              <a:t>If you must get a permit then consider </a:t>
            </a:r>
            <a:r>
              <a:rPr lang="en-US" b="1" i="0" u="none" baseline="0" dirty="0" smtClean="0"/>
              <a:t>Permits by Rule, Emergency permits, Standardized Permits, or Remedial Action Plans</a:t>
            </a:r>
            <a:r>
              <a:rPr lang="en-US" b="0" i="0" u="none" baseline="0" dirty="0" smtClean="0"/>
              <a:t> (40 CFR 270 Subpart F) as these aren’t as onerous to obtain as a full RCRA permit.</a:t>
            </a:r>
          </a:p>
          <a:p>
            <a:pPr marL="0" indent="0">
              <a:buFont typeface="+mj-lt"/>
              <a:buNone/>
            </a:pPr>
            <a:endParaRPr lang="en-US" b="0" i="0" u="none" baseline="0" dirty="0" smtClean="0"/>
          </a:p>
          <a:p>
            <a:pPr marL="228600" indent="-228600">
              <a:buFont typeface="+mj-lt"/>
              <a:buAutoNum type="arabicPeriod"/>
            </a:pPr>
            <a:endParaRPr lang="en-US" b="0" i="0" u="none" baseline="0" dirty="0" smtClean="0"/>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16</a:t>
            </a:fld>
            <a:endParaRPr lang="en-US" dirty="0"/>
          </a:p>
        </p:txBody>
      </p:sp>
    </p:spTree>
    <p:extLst>
      <p:ext uri="{BB962C8B-B14F-4D97-AF65-F5344CB8AC3E}">
        <p14:creationId xmlns:p14="http://schemas.microsoft.com/office/powerpoint/2010/main" val="3684428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No matter how you end up at your final remedy it’s imperative that you document all of your</a:t>
            </a:r>
            <a:r>
              <a:rPr lang="en-US" baseline="0" dirty="0" smtClean="0"/>
              <a:t> thinking/decisions in the record that will be available for public review/comment.  This is especially true even if your remedy is an interim or partial remedy that you haven’t yet sought public comment on.</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17</a:t>
            </a:fld>
            <a:endParaRPr lang="en-US" dirty="0"/>
          </a:p>
        </p:txBody>
      </p:sp>
    </p:spTree>
    <p:extLst>
      <p:ext uri="{BB962C8B-B14F-4D97-AF65-F5344CB8AC3E}">
        <p14:creationId xmlns:p14="http://schemas.microsoft.com/office/powerpoint/2010/main" val="26813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22</a:t>
            </a:fld>
            <a:endParaRPr lang="en-US" dirty="0"/>
          </a:p>
        </p:txBody>
      </p:sp>
    </p:spTree>
    <p:extLst>
      <p:ext uri="{BB962C8B-B14F-4D97-AF65-F5344CB8AC3E}">
        <p14:creationId xmlns:p14="http://schemas.microsoft.com/office/powerpoint/2010/main" val="741951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“lessons</a:t>
            </a:r>
            <a:r>
              <a:rPr lang="en-US" baseline="0" dirty="0" smtClean="0"/>
              <a:t> learned” in dealing with RCRA and site </a:t>
            </a:r>
            <a:r>
              <a:rPr lang="en-US" baseline="0" dirty="0" smtClean="0"/>
              <a:t>cleanups </a:t>
            </a:r>
            <a:r>
              <a:rPr lang="en-US" baseline="0" dirty="0" smtClean="0"/>
              <a:t>is to think it through before you dig.  </a:t>
            </a:r>
          </a:p>
          <a:p>
            <a:endParaRPr lang="en-US" baseline="0" dirty="0" smtClean="0"/>
          </a:p>
          <a:p>
            <a:r>
              <a:rPr lang="en-US" baseline="0" dirty="0" smtClean="0"/>
              <a:t>Here’s why….</a:t>
            </a: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24</a:t>
            </a:fld>
            <a:endParaRPr lang="en-US" dirty="0"/>
          </a:p>
        </p:txBody>
      </p:sp>
    </p:spTree>
    <p:extLst>
      <p:ext uri="{BB962C8B-B14F-4D97-AF65-F5344CB8AC3E}">
        <p14:creationId xmlns:p14="http://schemas.microsoft.com/office/powerpoint/2010/main" val="395975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fld id="{C6BA53EA-786D-426F-9A15-09FB7E5273B9}" type="slidenum">
              <a:rPr lang="en-US" sz="1200">
                <a:latin typeface="Times New Roman" panose="02020603050405020304" pitchFamily="18" charset="0"/>
              </a:rPr>
              <a:pPr/>
              <a:t>2</a:t>
            </a:fld>
            <a:endParaRPr lang="en-US" sz="1200" dirty="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177925" y="696913"/>
            <a:ext cx="4632325" cy="3473450"/>
          </a:xfrm>
          <a:solidFill>
            <a:srgbClr val="FFFFFF"/>
          </a:solidFill>
          <a:ln w="12700" cap="flat"/>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0" tIns="46654" rIns="93310" bIns="46654"/>
          <a:lstStyle/>
          <a:p>
            <a:r>
              <a:rPr lang="en-US" sz="1000" dirty="0" smtClean="0"/>
              <a:t>This webinar will introduce some of the flexible RCRA policies and regulations, that can assist in removing barriers to full and effective </a:t>
            </a:r>
            <a:r>
              <a:rPr lang="en-US" sz="1000" dirty="0" smtClean="0"/>
              <a:t>clean up </a:t>
            </a:r>
            <a:r>
              <a:rPr lang="en-US" sz="1000" dirty="0" smtClean="0"/>
              <a:t>of contaminated sites.</a:t>
            </a:r>
          </a:p>
          <a:p>
            <a:endParaRPr lang="en-US" sz="1000" dirty="0" smtClean="0"/>
          </a:p>
          <a:p>
            <a:r>
              <a:rPr lang="en-US" sz="1000" dirty="0" smtClean="0"/>
              <a:t>These flexible policies and regulations apply to any contaminated site </a:t>
            </a:r>
            <a:r>
              <a:rPr lang="en-US" sz="1000" dirty="0" smtClean="0"/>
              <a:t>clean up</a:t>
            </a:r>
            <a:r>
              <a:rPr lang="en-US" sz="1000" baseline="0" dirty="0" smtClean="0"/>
              <a:t> </a:t>
            </a:r>
            <a:r>
              <a:rPr lang="en-US" sz="1000" baseline="0" dirty="0" smtClean="0"/>
              <a:t>that has potentially RCRA hazardous media (such as contaminated soil, sediment, surface or groundwater) or other hazardous waste or debris (such as building materials).  </a:t>
            </a:r>
            <a:endParaRPr lang="en-US" sz="1000" dirty="0" smtClean="0"/>
          </a:p>
          <a:p>
            <a:endParaRPr lang="en-US" sz="1000" dirty="0" smtClean="0"/>
          </a:p>
          <a:p>
            <a:r>
              <a:rPr lang="en-US" sz="1000" dirty="0" smtClean="0"/>
              <a:t>The most important things to take away from this webinar:</a:t>
            </a:r>
          </a:p>
          <a:p>
            <a:pPr>
              <a:buFontTx/>
              <a:buChar char="•"/>
            </a:pPr>
            <a:endParaRPr lang="en-US" sz="1000" dirty="0" smtClean="0"/>
          </a:p>
          <a:p>
            <a:r>
              <a:rPr kumimoji="1" lang="en-US" sz="1200" b="1" i="1" kern="1200" dirty="0" smtClean="0">
                <a:solidFill>
                  <a:schemeClr val="tx1"/>
                </a:solidFill>
                <a:effectLst/>
                <a:latin typeface="Times New Roman" pitchFamily="18" charset="0"/>
                <a:ea typeface="+mn-ea"/>
                <a:cs typeface="+mn-cs"/>
              </a:rPr>
              <a:t>Think</a:t>
            </a:r>
            <a:r>
              <a:rPr kumimoji="1" lang="en-US" sz="1200" kern="1200" dirty="0" smtClean="0">
                <a:solidFill>
                  <a:schemeClr val="tx1"/>
                </a:solidFill>
                <a:effectLst/>
                <a:latin typeface="Times New Roman" pitchFamily="18" charset="0"/>
                <a:ea typeface="+mn-ea"/>
                <a:cs typeface="+mn-cs"/>
              </a:rPr>
              <a:t> it through before you dig.  Digging contaminated soil/debris often triggers (unnecessarily) cumbersome RCRA regulations (such as the Land Disposal Restriction Treatment Standards (LDRs)) that can be avoided or minimized with advance planning.</a:t>
            </a:r>
          </a:p>
          <a:p>
            <a:r>
              <a:rPr kumimoji="1" lang="en-US" sz="1200" kern="1200" dirty="0" smtClean="0">
                <a:solidFill>
                  <a:schemeClr val="tx1"/>
                </a:solidFill>
                <a:effectLst/>
                <a:latin typeface="Times New Roman" pitchFamily="18"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1" i="1" kern="1200" dirty="0" smtClean="0">
                <a:solidFill>
                  <a:schemeClr val="tx1"/>
                </a:solidFill>
                <a:effectLst/>
                <a:latin typeface="Times New Roman" pitchFamily="18" charset="0"/>
                <a:ea typeface="+mn-ea"/>
                <a:cs typeface="+mn-cs"/>
              </a:rPr>
              <a:t>Identify </a:t>
            </a:r>
            <a:r>
              <a:rPr kumimoji="1" lang="en-US" sz="1200" kern="1200" dirty="0" smtClean="0">
                <a:solidFill>
                  <a:schemeClr val="tx1"/>
                </a:solidFill>
                <a:effectLst/>
                <a:latin typeface="Times New Roman" pitchFamily="18" charset="0"/>
                <a:ea typeface="+mn-ea"/>
                <a:cs typeface="+mn-cs"/>
              </a:rPr>
              <a:t>the best site remedy based upon future land use and mitigating site risk.</a:t>
            </a:r>
          </a:p>
          <a:p>
            <a:endParaRPr kumimoji="1" lang="en-US" sz="1200" b="1" i="1" kern="1200" dirty="0" smtClean="0">
              <a:solidFill>
                <a:schemeClr val="tx1"/>
              </a:solidFill>
              <a:effectLst/>
              <a:latin typeface="Times New Roman" pitchFamily="18" charset="0"/>
              <a:ea typeface="+mn-ea"/>
              <a:cs typeface="+mn-cs"/>
            </a:endParaRPr>
          </a:p>
          <a:p>
            <a:r>
              <a:rPr kumimoji="1" lang="en-US" sz="1200" b="1" i="1" kern="1200" dirty="0" smtClean="0">
                <a:solidFill>
                  <a:schemeClr val="tx1"/>
                </a:solidFill>
                <a:effectLst/>
                <a:latin typeface="Times New Roman" pitchFamily="18" charset="0"/>
                <a:ea typeface="+mn-ea"/>
                <a:cs typeface="+mn-cs"/>
              </a:rPr>
              <a:t>Prepare</a:t>
            </a:r>
            <a:r>
              <a:rPr kumimoji="1" lang="en-US" sz="1200" kern="1200" dirty="0" smtClean="0">
                <a:solidFill>
                  <a:schemeClr val="tx1"/>
                </a:solidFill>
                <a:effectLst/>
                <a:latin typeface="Times New Roman" pitchFamily="18" charset="0"/>
                <a:ea typeface="+mn-ea"/>
                <a:cs typeface="+mn-cs"/>
              </a:rPr>
              <a:t> an accurate waste identification under RCRA for all potentially</a:t>
            </a:r>
            <a:r>
              <a:rPr kumimoji="1" lang="en-US" sz="1200" kern="1200" baseline="0" dirty="0" smtClean="0">
                <a:solidFill>
                  <a:schemeClr val="tx1"/>
                </a:solidFill>
                <a:effectLst/>
                <a:latin typeface="Times New Roman" pitchFamily="18" charset="0"/>
                <a:ea typeface="+mn-ea"/>
                <a:cs typeface="+mn-cs"/>
              </a:rPr>
              <a:t> contaminated materials at the site.  </a:t>
            </a:r>
            <a:endParaRPr kumimoji="1" lang="en-US" sz="1200" kern="1200" dirty="0" smtClean="0">
              <a:solidFill>
                <a:schemeClr val="tx1"/>
              </a:solidFill>
              <a:effectLst/>
              <a:latin typeface="Times New Roman" pitchFamily="18" charset="0"/>
              <a:ea typeface="+mn-ea"/>
              <a:cs typeface="+mn-cs"/>
            </a:endParaRPr>
          </a:p>
          <a:p>
            <a:endParaRPr kumimoji="1" lang="en-US" sz="1200" kern="1200" dirty="0" smtClean="0">
              <a:solidFill>
                <a:schemeClr val="tx1"/>
              </a:solidFill>
              <a:effectLst/>
              <a:latin typeface="Times New Roman" pitchFamily="18" charset="0"/>
              <a:ea typeface="+mn-ea"/>
              <a:cs typeface="+mn-cs"/>
            </a:endParaRPr>
          </a:p>
          <a:p>
            <a:r>
              <a:rPr kumimoji="1" lang="en-US" sz="1200" b="1" i="1" kern="1200" dirty="0" smtClean="0">
                <a:solidFill>
                  <a:schemeClr val="tx1"/>
                </a:solidFill>
                <a:effectLst/>
                <a:latin typeface="Times New Roman" pitchFamily="18" charset="0"/>
                <a:ea typeface="+mn-ea"/>
                <a:cs typeface="+mn-cs"/>
              </a:rPr>
              <a:t>Work backwards </a:t>
            </a:r>
            <a:r>
              <a:rPr kumimoji="1" lang="en-US" sz="1200" b="0" i="0" kern="1200" dirty="0" smtClean="0">
                <a:solidFill>
                  <a:schemeClr val="tx1"/>
                </a:solidFill>
                <a:effectLst/>
                <a:latin typeface="Times New Roman" pitchFamily="18" charset="0"/>
                <a:ea typeface="+mn-ea"/>
                <a:cs typeface="+mn-cs"/>
              </a:rPr>
              <a:t>from</a:t>
            </a:r>
            <a:r>
              <a:rPr kumimoji="1" lang="en-US" sz="1200" b="0" i="0" kern="1200" baseline="0" dirty="0" smtClean="0">
                <a:solidFill>
                  <a:schemeClr val="tx1"/>
                </a:solidFill>
                <a:effectLst/>
                <a:latin typeface="Times New Roman" pitchFamily="18" charset="0"/>
                <a:ea typeface="+mn-ea"/>
                <a:cs typeface="+mn-cs"/>
              </a:rPr>
              <a:t> the remedy </a:t>
            </a:r>
            <a:r>
              <a:rPr kumimoji="1" lang="en-US" sz="1200" kern="1200" dirty="0" smtClean="0">
                <a:solidFill>
                  <a:schemeClr val="tx1"/>
                </a:solidFill>
                <a:effectLst/>
                <a:latin typeface="Times New Roman" pitchFamily="18" charset="0"/>
                <a:ea typeface="+mn-ea"/>
                <a:cs typeface="+mn-cs"/>
              </a:rPr>
              <a:t>to find the best flexible policy/pathway to get there.</a:t>
            </a:r>
          </a:p>
          <a:p>
            <a:r>
              <a:rPr kumimoji="1" lang="en-US" sz="1200" kern="1200" dirty="0" smtClean="0">
                <a:solidFill>
                  <a:schemeClr val="tx1"/>
                </a:solidFill>
                <a:effectLst/>
                <a:latin typeface="Times New Roman" pitchFamily="18" charset="0"/>
                <a:ea typeface="+mn-ea"/>
                <a:cs typeface="+mn-cs"/>
              </a:rPr>
              <a:t> </a:t>
            </a:r>
          </a:p>
          <a:p>
            <a:r>
              <a:rPr kumimoji="1" lang="en-US" sz="1200" b="1" i="1" kern="1200" dirty="0" smtClean="0">
                <a:solidFill>
                  <a:schemeClr val="tx1"/>
                </a:solidFill>
                <a:effectLst/>
                <a:latin typeface="Times New Roman" pitchFamily="18" charset="0"/>
                <a:ea typeface="+mn-ea"/>
                <a:cs typeface="+mn-cs"/>
              </a:rPr>
              <a:t>Use</a:t>
            </a:r>
            <a:r>
              <a:rPr kumimoji="1" lang="en-US" sz="1200" kern="1200" dirty="0" smtClean="0">
                <a:solidFill>
                  <a:schemeClr val="tx1"/>
                </a:solidFill>
                <a:effectLst/>
                <a:latin typeface="Times New Roman" pitchFamily="18" charset="0"/>
                <a:ea typeface="+mn-ea"/>
                <a:cs typeface="+mn-cs"/>
              </a:rPr>
              <a:t> the Contained-in-Policy and the Area of Contamination Policy to help </a:t>
            </a:r>
            <a:r>
              <a:rPr kumimoji="1" lang="en-US" sz="1200" b="1" i="1" kern="1200" dirty="0" smtClean="0">
                <a:solidFill>
                  <a:schemeClr val="tx1"/>
                </a:solidFill>
                <a:effectLst/>
                <a:latin typeface="Times New Roman" pitchFamily="18" charset="0"/>
                <a:ea typeface="+mn-ea"/>
                <a:cs typeface="+mn-cs"/>
              </a:rPr>
              <a:t>avoid</a:t>
            </a:r>
            <a:r>
              <a:rPr kumimoji="1" lang="en-US" sz="1200" b="1" kern="1200" dirty="0" smtClean="0">
                <a:solidFill>
                  <a:schemeClr val="tx1"/>
                </a:solidFill>
                <a:effectLst/>
                <a:latin typeface="Times New Roman" pitchFamily="18" charset="0"/>
                <a:ea typeface="+mn-ea"/>
                <a:cs typeface="+mn-cs"/>
              </a:rPr>
              <a:t> </a:t>
            </a:r>
            <a:r>
              <a:rPr kumimoji="1" lang="en-US" sz="1200" kern="1200" dirty="0" smtClean="0">
                <a:solidFill>
                  <a:schemeClr val="tx1"/>
                </a:solidFill>
                <a:effectLst/>
                <a:latin typeface="Times New Roman" pitchFamily="18" charset="0"/>
                <a:ea typeface="+mn-ea"/>
                <a:cs typeface="+mn-cs"/>
              </a:rPr>
              <a:t>triggering the LDR’s unnecessarily.  </a:t>
            </a:r>
          </a:p>
          <a:p>
            <a:r>
              <a:rPr kumimoji="1" lang="en-US" sz="1200" kern="1200" dirty="0" smtClean="0">
                <a:solidFill>
                  <a:schemeClr val="tx1"/>
                </a:solidFill>
                <a:effectLst/>
                <a:latin typeface="Times New Roman" pitchFamily="18" charset="0"/>
                <a:ea typeface="+mn-ea"/>
                <a:cs typeface="+mn-cs"/>
              </a:rPr>
              <a:t> </a:t>
            </a:r>
          </a:p>
          <a:p>
            <a:r>
              <a:rPr kumimoji="1" lang="en-US" sz="1200" b="1" i="1" dirty="0" smtClean="0">
                <a:solidFill>
                  <a:schemeClr val="tx1"/>
                </a:solidFill>
                <a:latin typeface="Times New Roman" pitchFamily="18" charset="0"/>
              </a:rPr>
              <a:t>Use</a:t>
            </a:r>
            <a:r>
              <a:rPr kumimoji="1" lang="en-US" sz="1200" dirty="0" smtClean="0">
                <a:solidFill>
                  <a:schemeClr val="tx1"/>
                </a:solidFill>
                <a:latin typeface="Times New Roman" pitchFamily="18" charset="0"/>
              </a:rPr>
              <a:t> the alternative LDR treatment standards for contaminated soil (40 CFR 268.49), and the treatment standards for hazardous debris (40 CFR 268.45) to significantly reduce the need to treat these materials when LDR’s can’t be avoided. Use the Variance from a Treatment Standard (40 CFR 268.44) to significantly reduce (or eliminate) the need to treat these materials if LDR’s can’t be practically met.</a:t>
            </a:r>
          </a:p>
          <a:p>
            <a:pPr>
              <a:buFont typeface="+mj-lt"/>
              <a:buNone/>
            </a:pPr>
            <a:endParaRPr kumimoji="1" lang="en-US" sz="1200" b="1" i="1" dirty="0" smtClean="0">
              <a:solidFill>
                <a:schemeClr val="tx1"/>
              </a:solidFill>
              <a:latin typeface="Times New Roman" pitchFamily="18" charset="0"/>
            </a:endParaRPr>
          </a:p>
          <a:p>
            <a:pPr>
              <a:buFont typeface="+mj-lt"/>
              <a:buNone/>
            </a:pPr>
            <a:r>
              <a:rPr kumimoji="1" lang="en-US" sz="1200" b="1" i="1" dirty="0" smtClean="0">
                <a:solidFill>
                  <a:schemeClr val="tx1"/>
                </a:solidFill>
                <a:latin typeface="Times New Roman" pitchFamily="18" charset="0"/>
              </a:rPr>
              <a:t>Use</a:t>
            </a:r>
            <a:r>
              <a:rPr kumimoji="1" lang="en-US" sz="1200" dirty="0" smtClean="0">
                <a:solidFill>
                  <a:schemeClr val="tx1"/>
                </a:solidFill>
                <a:latin typeface="Times New Roman" pitchFamily="18" charset="0"/>
              </a:rPr>
              <a:t> the generator treatment or other RCRA recycling or treatment exclusions to avoid having to get a RCRA permit.</a:t>
            </a:r>
          </a:p>
          <a:p>
            <a:pPr>
              <a:buFont typeface="+mj-lt"/>
              <a:buNone/>
            </a:pPr>
            <a:endParaRPr kumimoji="1" lang="en-US" sz="1200" b="1" i="1" dirty="0" smtClean="0">
              <a:solidFill>
                <a:schemeClr val="tx1"/>
              </a:solidFill>
              <a:latin typeface="Times New Roman" pitchFamily="18" charset="0"/>
            </a:endParaRPr>
          </a:p>
          <a:p>
            <a:pPr>
              <a:buFont typeface="+mj-lt"/>
              <a:buNone/>
            </a:pPr>
            <a:r>
              <a:rPr kumimoji="1" lang="en-US" sz="1200" b="1" i="1" dirty="0" smtClean="0">
                <a:solidFill>
                  <a:schemeClr val="tx1"/>
                </a:solidFill>
                <a:latin typeface="Times New Roman" pitchFamily="18" charset="0"/>
              </a:rPr>
              <a:t>Document</a:t>
            </a:r>
            <a:r>
              <a:rPr kumimoji="1" lang="en-US" sz="1200" dirty="0" smtClean="0">
                <a:solidFill>
                  <a:schemeClr val="tx1"/>
                </a:solidFill>
                <a:latin typeface="Times New Roman" pitchFamily="18" charset="0"/>
              </a:rPr>
              <a:t> all of your decisions/policies in your public documents and statement of basis.</a:t>
            </a:r>
            <a:endParaRPr lang="en-US" sz="1200" dirty="0" smtClean="0"/>
          </a:p>
          <a:p>
            <a:endParaRPr kumimoji="1" lang="en-US" sz="1200" kern="1200" dirty="0" smtClean="0">
              <a:solidFill>
                <a:schemeClr val="tx1"/>
              </a:solidFill>
              <a:effectLst/>
              <a:latin typeface="Times New Roman" pitchFamily="18" charset="0"/>
              <a:ea typeface="+mn-ea"/>
              <a:cs typeface="+mn-cs"/>
            </a:endParaRPr>
          </a:p>
          <a:p>
            <a:r>
              <a:rPr lang="en-US" sz="1000" b="1" i="1" dirty="0" smtClean="0"/>
              <a:t>THINK BEFORE YOU DIG!!</a:t>
            </a:r>
          </a:p>
          <a:p>
            <a:pPr>
              <a:buFontTx/>
              <a:buChar char="•"/>
            </a:pPr>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dirty="0" smtClean="0"/>
          </a:p>
        </p:txBody>
      </p:sp>
    </p:spTree>
    <p:extLst>
      <p:ext uri="{BB962C8B-B14F-4D97-AF65-F5344CB8AC3E}">
        <p14:creationId xmlns:p14="http://schemas.microsoft.com/office/powerpoint/2010/main" val="125880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“lessons</a:t>
            </a:r>
            <a:r>
              <a:rPr lang="en-US" baseline="0" dirty="0" smtClean="0"/>
              <a:t> learned” in dealing with RCRA and site </a:t>
            </a:r>
            <a:r>
              <a:rPr lang="en-US" baseline="0" dirty="0" smtClean="0"/>
              <a:t>cleanups </a:t>
            </a:r>
            <a:r>
              <a:rPr lang="en-US" baseline="0" dirty="0" smtClean="0"/>
              <a:t>is to think it through before you dig.  </a:t>
            </a:r>
          </a:p>
          <a:p>
            <a:endParaRPr lang="en-US" baseline="0" dirty="0" smtClean="0"/>
          </a:p>
          <a:p>
            <a:r>
              <a:rPr lang="en-US" baseline="0" dirty="0" smtClean="0"/>
              <a:t>Here’s why….</a:t>
            </a: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25</a:t>
            </a:fld>
            <a:endParaRPr lang="en-US" dirty="0"/>
          </a:p>
        </p:txBody>
      </p:sp>
    </p:spTree>
    <p:extLst>
      <p:ext uri="{BB962C8B-B14F-4D97-AF65-F5344CB8AC3E}">
        <p14:creationId xmlns:p14="http://schemas.microsoft.com/office/powerpoint/2010/main" val="172344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fld id="{F3F21F83-317E-4018-9EB1-ED84D7775D12}" type="slidenum">
              <a:rPr lang="en-US" sz="1200">
                <a:latin typeface="Times New Roman" panose="02020603050405020304" pitchFamily="18" charset="0"/>
              </a:rPr>
              <a:pPr/>
              <a:t>3</a:t>
            </a:fld>
            <a:endParaRPr lang="en-US" sz="1200" dirty="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xfrm>
            <a:off x="1177925" y="696913"/>
            <a:ext cx="4632325" cy="3473450"/>
          </a:xfrm>
          <a:solidFill>
            <a:srgbClr val="FFFFFF"/>
          </a:solidFill>
          <a:ln w="12700" cap="flat"/>
        </p:spPr>
      </p:sp>
      <p:sp>
        <p:nvSpPr>
          <p:cNvPr id="50180"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Throughout</a:t>
            </a:r>
            <a:r>
              <a:rPr lang="en-US" baseline="0" dirty="0" smtClean="0"/>
              <a:t> my career both in private practice and at EPA as a RCRA expert, I have been consulted on </a:t>
            </a:r>
            <a:r>
              <a:rPr lang="en-US" baseline="0" dirty="0" smtClean="0"/>
              <a:t>cleanup </a:t>
            </a:r>
            <a:r>
              <a:rPr lang="en-US" baseline="0" dirty="0" smtClean="0"/>
              <a:t>projects.  The first question I always get asked is either:  “Every hazardous waste landfill has rejected our waste, what do we do now?”  or “What remedy can I choose that avoids RCRA </a:t>
            </a:r>
            <a:r>
              <a:rPr lang="en-US" baseline="0" dirty="0" smtClean="0"/>
              <a:t>regulations or having to dispose all the waste at a hazardous waste landfill”?</a:t>
            </a:r>
            <a:endParaRPr lang="en-US" baseline="0" dirty="0" smtClean="0"/>
          </a:p>
          <a:p>
            <a:endParaRPr lang="en-US" baseline="0" dirty="0" smtClean="0"/>
          </a:p>
          <a:p>
            <a:r>
              <a:rPr lang="en-US" baseline="0" dirty="0" smtClean="0"/>
              <a:t>I always advise that these are backwards ways to think about and approach a site </a:t>
            </a:r>
            <a:r>
              <a:rPr lang="en-US" baseline="0" dirty="0" smtClean="0"/>
              <a:t>clean up</a:t>
            </a:r>
            <a:r>
              <a:rPr lang="en-US" baseline="0" dirty="0" smtClean="0"/>
              <a:t>.  The right way to think about a site </a:t>
            </a:r>
            <a:r>
              <a:rPr lang="en-US" baseline="0" dirty="0" smtClean="0"/>
              <a:t>clean up </a:t>
            </a:r>
            <a:r>
              <a:rPr lang="en-US" baseline="0" dirty="0" smtClean="0"/>
              <a:t>is to begin with the end in mind.</a:t>
            </a:r>
          </a:p>
          <a:p>
            <a:endParaRPr lang="en-US" baseline="0" dirty="0" smtClean="0"/>
          </a:p>
          <a:p>
            <a:r>
              <a:rPr lang="en-US" dirty="0" smtClean="0"/>
              <a:t>In reality </a:t>
            </a:r>
            <a:r>
              <a:rPr lang="en-US" dirty="0" smtClean="0"/>
              <a:t>there are many flexible RCRA policies/regulations that remove barriers</a:t>
            </a:r>
            <a:r>
              <a:rPr lang="en-US" baseline="0" dirty="0" smtClean="0"/>
              <a:t> to aggressive/effective clean up and allow for timely, implementable solutions.  However, you </a:t>
            </a:r>
            <a:r>
              <a:rPr lang="en-US" dirty="0" smtClean="0"/>
              <a:t>need </a:t>
            </a:r>
            <a:r>
              <a:rPr lang="en-US" dirty="0" smtClean="0"/>
              <a:t>to do careful planning ahead of time </a:t>
            </a:r>
            <a:r>
              <a:rPr lang="en-US" dirty="0" smtClean="0"/>
              <a:t>to invoke/use</a:t>
            </a:r>
            <a:r>
              <a:rPr lang="en-US" baseline="0" dirty="0" smtClean="0"/>
              <a:t> these policies/regulations.</a:t>
            </a:r>
            <a:endParaRPr lang="en-US" dirty="0" smtClean="0"/>
          </a:p>
          <a:p>
            <a:endParaRPr lang="en-US" dirty="0" smtClean="0"/>
          </a:p>
          <a:p>
            <a:r>
              <a:rPr lang="en-US" dirty="0" smtClean="0"/>
              <a:t>Too </a:t>
            </a:r>
            <a:r>
              <a:rPr lang="en-US" dirty="0" smtClean="0"/>
              <a:t>many people rush to just “get the stuff out of here” and end up </a:t>
            </a:r>
            <a:r>
              <a:rPr lang="en-US" dirty="0" smtClean="0"/>
              <a:t>either out of compliance with RCRA and/or generating </a:t>
            </a:r>
            <a:r>
              <a:rPr lang="en-US" dirty="0" smtClean="0"/>
              <a:t>a huge amount of stuff (debris, soil, carbon, water, etc.) that then has to be disposed as hazardous waste.  In extreme cases the </a:t>
            </a:r>
            <a:r>
              <a:rPr lang="en-US" dirty="0" smtClean="0"/>
              <a:t>clean up </a:t>
            </a:r>
            <a:r>
              <a:rPr lang="en-US" dirty="0" smtClean="0"/>
              <a:t>can also trigger the need for a RCRA HW permit, long term O&amp; M and/or costly treatment,</a:t>
            </a:r>
            <a:r>
              <a:rPr lang="en-US" baseline="0" dirty="0" smtClean="0"/>
              <a:t> </a:t>
            </a:r>
            <a:r>
              <a:rPr lang="en-US" dirty="0" smtClean="0"/>
              <a:t>disposal, or incineration.</a:t>
            </a:r>
          </a:p>
          <a:p>
            <a:endParaRPr lang="en-US" dirty="0" smtClean="0"/>
          </a:p>
          <a:p>
            <a:endParaRPr lang="en-US" dirty="0" smtClean="0"/>
          </a:p>
        </p:txBody>
      </p:sp>
    </p:spTree>
    <p:extLst>
      <p:ext uri="{BB962C8B-B14F-4D97-AF65-F5344CB8AC3E}">
        <p14:creationId xmlns:p14="http://schemas.microsoft.com/office/powerpoint/2010/main" val="362986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my experience that the overall cost</a:t>
            </a:r>
            <a:r>
              <a:rPr lang="en-US" baseline="0" dirty="0" smtClean="0"/>
              <a:t> of a clean up is often dictated by the volume of RCRA hazardous waste that is generated/treated/disposed even if that volume is small compared to the volume of other non-hazardous wastes generated at a site.</a:t>
            </a:r>
            <a:endParaRPr lang="en-US" dirty="0" smtClean="0"/>
          </a:p>
          <a:p>
            <a:endParaRPr lang="en-US" dirty="0" smtClean="0"/>
          </a:p>
          <a:p>
            <a:r>
              <a:rPr lang="en-US" baseline="0" dirty="0" smtClean="0"/>
              <a:t>So </a:t>
            </a:r>
            <a:r>
              <a:rPr lang="en-US" baseline="0" dirty="0" smtClean="0"/>
              <a:t>its worth thinking </a:t>
            </a:r>
            <a:r>
              <a:rPr lang="en-US" baseline="0" dirty="0" smtClean="0"/>
              <a:t>through ahead of time your overall plan for clean up (consistent with your site-specific cleanup objectives) to ensure that you don’t </a:t>
            </a:r>
            <a:r>
              <a:rPr lang="en-US" b="1" i="1" u="sng" baseline="0" dirty="0" smtClean="0"/>
              <a:t>unnecessarily generate hazardous waste </a:t>
            </a:r>
            <a:r>
              <a:rPr lang="en-US" baseline="0" dirty="0" smtClean="0"/>
              <a:t>if you don’t have to!</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AADD476-FB0C-42AA-BCFC-A48755DBA093}" type="slidenum">
              <a:rPr lang="en-US" smtClean="0"/>
              <a:pPr/>
              <a:t>4</a:t>
            </a:fld>
            <a:endParaRPr lang="en-US" dirty="0"/>
          </a:p>
        </p:txBody>
      </p:sp>
    </p:spTree>
    <p:extLst>
      <p:ext uri="{BB962C8B-B14F-4D97-AF65-F5344CB8AC3E}">
        <p14:creationId xmlns:p14="http://schemas.microsoft.com/office/powerpoint/2010/main" val="403969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fld id="{5665F41C-2AE6-494E-ADA2-78D6FF97A47D}" type="slidenum">
              <a:rPr lang="en-US" sz="1200">
                <a:latin typeface="Times New Roman" panose="02020603050405020304" pitchFamily="18" charset="0"/>
              </a:rPr>
              <a:pPr/>
              <a:t>5</a:t>
            </a:fld>
            <a:endParaRPr lang="en-US" sz="1200" dirty="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1176338" y="696913"/>
            <a:ext cx="4633912" cy="3475037"/>
          </a:xfrm>
          <a:solidFill>
            <a:srgbClr val="FFFFFF"/>
          </a:solidFill>
          <a:ln/>
        </p:spPr>
      </p:sp>
      <p:sp>
        <p:nvSpPr>
          <p:cNvPr id="55300" name="Rectangle 3"/>
          <p:cNvSpPr>
            <a:spLocks noGrp="1" noChangeArrowheads="1"/>
          </p:cNvSpPr>
          <p:nvPr>
            <p:ph type="body" idx="1"/>
          </p:nvPr>
        </p:nvSpPr>
        <p:spPr>
          <a:xfrm>
            <a:off x="931863" y="4403725"/>
            <a:ext cx="5121275" cy="4170363"/>
          </a:xfrm>
          <a:solidFill>
            <a:srgbClr val="FFFFFF"/>
          </a:solidFill>
          <a:ln>
            <a:solidFill>
              <a:srgbClr val="000000"/>
            </a:solidFill>
          </a:ln>
        </p:spPr>
        <p:txBody>
          <a:bodyPr/>
          <a:lstStyle/>
          <a:p>
            <a:r>
              <a:rPr lang="en-US" dirty="0" smtClean="0"/>
              <a:t>The successful</a:t>
            </a:r>
            <a:r>
              <a:rPr lang="en-US" baseline="0" dirty="0" smtClean="0"/>
              <a:t> cleanup process begins with the end in mind!</a:t>
            </a:r>
          </a:p>
          <a:p>
            <a:endParaRPr lang="en-US" baseline="0" dirty="0" smtClean="0"/>
          </a:p>
          <a:p>
            <a:endParaRPr lang="en-US" dirty="0" smtClean="0"/>
          </a:p>
        </p:txBody>
      </p:sp>
    </p:spTree>
    <p:extLst>
      <p:ext uri="{BB962C8B-B14F-4D97-AF65-F5344CB8AC3E}">
        <p14:creationId xmlns:p14="http://schemas.microsoft.com/office/powerpoint/2010/main" val="165056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learned in my RCRA career</a:t>
            </a:r>
            <a:r>
              <a:rPr lang="en-US" baseline="0" dirty="0" smtClean="0"/>
              <a:t> of working on </a:t>
            </a:r>
            <a:r>
              <a:rPr lang="en-US" baseline="0" dirty="0" smtClean="0"/>
              <a:t>cleanup </a:t>
            </a:r>
            <a:r>
              <a:rPr lang="en-US" baseline="0" dirty="0" smtClean="0"/>
              <a:t>sites that there is an order/hierarchy in which to approach a site </a:t>
            </a:r>
            <a:r>
              <a:rPr lang="en-US" baseline="0" dirty="0" smtClean="0"/>
              <a:t>clean up </a:t>
            </a:r>
            <a:r>
              <a:rPr lang="en-US" baseline="0" dirty="0" smtClean="0"/>
              <a:t>that works the most successfully.</a:t>
            </a:r>
          </a:p>
          <a:p>
            <a:endParaRPr lang="en-US" baseline="0" dirty="0" smtClean="0"/>
          </a:p>
          <a:p>
            <a:r>
              <a:rPr lang="en-US" baseline="0" dirty="0" smtClean="0"/>
              <a:t>The 7 Keys to Success are the take away message from this webinar.  In the next several slides I’ll go into more detail on each of these steps and give you my “go to” resources for how to accomplish these.</a:t>
            </a: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6</a:t>
            </a:fld>
            <a:endParaRPr lang="en-US" dirty="0"/>
          </a:p>
        </p:txBody>
      </p:sp>
    </p:spTree>
    <p:extLst>
      <p:ext uri="{BB962C8B-B14F-4D97-AF65-F5344CB8AC3E}">
        <p14:creationId xmlns:p14="http://schemas.microsoft.com/office/powerpoint/2010/main" val="409879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learned in my RCRA career</a:t>
            </a:r>
            <a:r>
              <a:rPr lang="en-US" baseline="0" dirty="0" smtClean="0"/>
              <a:t> of working on </a:t>
            </a:r>
            <a:r>
              <a:rPr lang="en-US" baseline="0" dirty="0" smtClean="0"/>
              <a:t>cleanup </a:t>
            </a:r>
            <a:r>
              <a:rPr lang="en-US" baseline="0" dirty="0" smtClean="0"/>
              <a:t>sites that there is an order/hierarchy in which to approach a site </a:t>
            </a:r>
            <a:r>
              <a:rPr lang="en-US" baseline="0" dirty="0" smtClean="0"/>
              <a:t>clean up </a:t>
            </a:r>
            <a:r>
              <a:rPr lang="en-US" baseline="0" dirty="0" smtClean="0"/>
              <a:t>that works the most successfully.</a:t>
            </a:r>
          </a:p>
          <a:p>
            <a:endParaRPr lang="en-US" baseline="0" dirty="0" smtClean="0"/>
          </a:p>
          <a:p>
            <a:r>
              <a:rPr lang="en-US" baseline="0" dirty="0" smtClean="0"/>
              <a:t>The 7 Keys to success are the take away message from this webinar.  In the next several slides I’ll go into more detail on each of these steps and give you my “go to” resources for how to accomplish these.</a:t>
            </a: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7</a:t>
            </a:fld>
            <a:endParaRPr lang="en-US" dirty="0"/>
          </a:p>
        </p:txBody>
      </p:sp>
    </p:spTree>
    <p:extLst>
      <p:ext uri="{BB962C8B-B14F-4D97-AF65-F5344CB8AC3E}">
        <p14:creationId xmlns:p14="http://schemas.microsoft.com/office/powerpoint/2010/main" val="61664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When choosing a</a:t>
            </a:r>
            <a:r>
              <a:rPr lang="en-US" baseline="0" dirty="0" smtClean="0"/>
              <a:t> site remedy, you should primarily base your initial decision upon risk management and future land use.  There are enough flexible RCRA policies to remove costly barriers to implementing the chosen remedy such that “avoidance” of RCRA regulation shouldn’t be a significant factor in your remedy decision.</a:t>
            </a: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8</a:t>
            </a:fld>
            <a:endParaRPr lang="en-US" dirty="0"/>
          </a:p>
        </p:txBody>
      </p:sp>
    </p:spTree>
    <p:extLst>
      <p:ext uri="{BB962C8B-B14F-4D97-AF65-F5344CB8AC3E}">
        <p14:creationId xmlns:p14="http://schemas.microsoft.com/office/powerpoint/2010/main" val="67245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prepare an accurate</a:t>
            </a:r>
            <a:r>
              <a:rPr lang="en-US" baseline="0" dirty="0" smtClean="0"/>
              <a:t> waste identification do the following:</a:t>
            </a:r>
          </a:p>
          <a:p>
            <a:pPr marL="228600" indent="-228600">
              <a:buFont typeface="+mj-lt"/>
              <a:buAutoNum type="arabicPeriod"/>
            </a:pPr>
            <a:r>
              <a:rPr lang="en-US" baseline="0" dirty="0" smtClean="0"/>
              <a:t>Make a list of ALL the possible/probable wastes from a site </a:t>
            </a:r>
            <a:r>
              <a:rPr lang="en-US" baseline="0" dirty="0" smtClean="0"/>
              <a:t>clean up</a:t>
            </a:r>
            <a:r>
              <a:rPr lang="en-US" baseline="0" dirty="0" smtClean="0"/>
              <a:t>.  Don’t forget to include things like contaminated soil, groundwater, spent carbon, PPE, building debris, etc.</a:t>
            </a:r>
          </a:p>
          <a:p>
            <a:pPr marL="228600" indent="-228600">
              <a:buFont typeface="+mj-lt"/>
              <a:buAutoNum type="arabicPeriod"/>
            </a:pPr>
            <a:r>
              <a:rPr lang="en-US" baseline="0" dirty="0" smtClean="0"/>
              <a:t>For EACH of these wastes do a SEPARATE </a:t>
            </a:r>
            <a:r>
              <a:rPr lang="en-US" b="1" i="1" baseline="0" dirty="0" smtClean="0"/>
              <a:t>initial</a:t>
            </a:r>
            <a:r>
              <a:rPr lang="en-US" baseline="0" dirty="0" smtClean="0"/>
              <a:t> (before sampling/analysis/removal) waste identification documenting your logic and possible outcomes.</a:t>
            </a:r>
          </a:p>
          <a:p>
            <a:pPr marL="228600" indent="-228600">
              <a:buFont typeface="+mj-lt"/>
              <a:buAutoNum type="arabicPeriod"/>
            </a:pPr>
            <a:r>
              <a:rPr lang="en-US" baseline="0" dirty="0" smtClean="0"/>
              <a:t>For potentially </a:t>
            </a:r>
            <a:r>
              <a:rPr lang="en-US" b="1" i="1" u="sng" baseline="0" dirty="0" smtClean="0"/>
              <a:t>hazardous</a:t>
            </a:r>
            <a:r>
              <a:rPr lang="en-US" baseline="0" dirty="0" smtClean="0"/>
              <a:t> wastes that might have a significant impact on the project cost and/or proposed remedy decide if sampling/testing are advised/necessary and WHICH tests to perform.  Be aware that the types of sampling/tests that landfills might require for disposal are DIFFERENT than the types of sampling/tests that you will need to determine IF the waste is hazardous.  Do a quick cost/benefit analysis to determine whether to DO the sampling/testing and/or just ASSUME that the waste is hazardous.  Be sure to include in your analysis the cost of LDR treatment and waste disposal.  </a:t>
            </a:r>
          </a:p>
          <a:p>
            <a:pPr marL="228600" indent="-228600">
              <a:buFont typeface="+mj-lt"/>
              <a:buAutoNum type="arabicPeriod"/>
            </a:pPr>
            <a:r>
              <a:rPr lang="en-US" baseline="0" dirty="0" smtClean="0"/>
              <a:t>For contaminated media (soil/groundwater) </a:t>
            </a:r>
            <a:r>
              <a:rPr lang="en-US" baseline="0" dirty="0" smtClean="0"/>
              <a:t>- </a:t>
            </a:r>
            <a:r>
              <a:rPr lang="en-US" baseline="0" dirty="0" smtClean="0"/>
              <a:t>consult the Contained In Policy and make an initial determination if the </a:t>
            </a:r>
            <a:r>
              <a:rPr lang="en-US" baseline="0" dirty="0" smtClean="0"/>
              <a:t>media </a:t>
            </a:r>
            <a:r>
              <a:rPr lang="en-US" b="1" u="sng" baseline="0" dirty="0" smtClean="0"/>
              <a:t>as it exists prior to digging it up</a:t>
            </a:r>
            <a:r>
              <a:rPr lang="en-US" baseline="0" dirty="0" smtClean="0"/>
              <a:t> “</a:t>
            </a:r>
            <a:r>
              <a:rPr lang="en-US" b="1" i="1" baseline="0" dirty="0" smtClean="0"/>
              <a:t>contains” </a:t>
            </a:r>
            <a:r>
              <a:rPr lang="en-US" b="0" i="0" baseline="0" dirty="0" smtClean="0"/>
              <a:t>listed h</a:t>
            </a:r>
            <a:r>
              <a:rPr lang="en-US" baseline="0" dirty="0" smtClean="0"/>
              <a:t>azardous </a:t>
            </a:r>
            <a:r>
              <a:rPr lang="en-US" baseline="0" dirty="0" smtClean="0"/>
              <a:t>waste.  If you can, document (in writing in your record of decision) that the </a:t>
            </a:r>
            <a:r>
              <a:rPr lang="en-US" baseline="0" dirty="0" smtClean="0"/>
              <a:t>media </a:t>
            </a:r>
            <a:r>
              <a:rPr lang="en-US" baseline="0" dirty="0" smtClean="0"/>
              <a:t>does NOT contain listed hazardous waste after considering the source of the contaminant and WHEN the </a:t>
            </a:r>
            <a:r>
              <a:rPr lang="en-US" baseline="0" dirty="0" smtClean="0"/>
              <a:t>media </a:t>
            </a:r>
            <a:r>
              <a:rPr lang="en-US" baseline="0" dirty="0" smtClean="0"/>
              <a:t>was contaminated relative to the listing date (e.g. a spill that occurred PRIOR to the listing date of that listed hw is NOT considered a hw IF you make the contained in decision BEFORE you dig it up).  </a:t>
            </a:r>
          </a:p>
          <a:p>
            <a:pPr marL="228600" indent="-228600">
              <a:buFont typeface="+mj-lt"/>
              <a:buAutoNum type="arabicPeriod"/>
            </a:pPr>
            <a:r>
              <a:rPr lang="en-US" baseline="0" dirty="0" smtClean="0"/>
              <a:t>Conduct any sampling/testing for determining waste identification.  Update all waste identifications with info from steps 4 and 5.</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9</a:t>
            </a:fld>
            <a:endParaRPr lang="en-US" dirty="0"/>
          </a:p>
        </p:txBody>
      </p:sp>
    </p:spTree>
    <p:extLst>
      <p:ext uri="{BB962C8B-B14F-4D97-AF65-F5344CB8AC3E}">
        <p14:creationId xmlns:p14="http://schemas.microsoft.com/office/powerpoint/2010/main" val="164535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812760A-3889-4EA9-BF67-D8245A27CFF3}" type="slidenum">
              <a:rPr lang="en-US" smtClean="0"/>
              <a:pPr/>
              <a:t>‹#›</a:t>
            </a:fld>
            <a:endParaRPr lang="en-US" dirty="0"/>
          </a:p>
        </p:txBody>
      </p:sp>
    </p:spTree>
    <p:extLst>
      <p:ext uri="{BB962C8B-B14F-4D97-AF65-F5344CB8AC3E}">
        <p14:creationId xmlns:p14="http://schemas.microsoft.com/office/powerpoint/2010/main" val="55284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579AC7D-C961-4274-B863-4FEEA13D9810}" type="slidenum">
              <a:rPr lang="en-US" smtClean="0"/>
              <a:pPr/>
              <a:t>‹#›</a:t>
            </a:fld>
            <a:endParaRPr lang="en-US" dirty="0"/>
          </a:p>
        </p:txBody>
      </p:sp>
    </p:spTree>
    <p:extLst>
      <p:ext uri="{BB962C8B-B14F-4D97-AF65-F5344CB8AC3E}">
        <p14:creationId xmlns:p14="http://schemas.microsoft.com/office/powerpoint/2010/main" val="83473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579AC7D-C961-4274-B863-4FEEA13D9810}"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7095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579AC7D-C961-4274-B863-4FEEA13D9810}" type="slidenum">
              <a:rPr lang="en-US" smtClean="0"/>
              <a:pPr/>
              <a:t>‹#›</a:t>
            </a:fld>
            <a:endParaRPr lang="en-US" dirty="0"/>
          </a:p>
        </p:txBody>
      </p:sp>
    </p:spTree>
    <p:extLst>
      <p:ext uri="{BB962C8B-B14F-4D97-AF65-F5344CB8AC3E}">
        <p14:creationId xmlns:p14="http://schemas.microsoft.com/office/powerpoint/2010/main" val="774620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579AC7D-C961-4274-B863-4FEEA13D9810}"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068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579AC7D-C961-4274-B863-4FEEA13D9810}" type="slidenum">
              <a:rPr lang="en-US" smtClean="0"/>
              <a:pPr/>
              <a:t>‹#›</a:t>
            </a:fld>
            <a:endParaRPr lang="en-US" dirty="0"/>
          </a:p>
        </p:txBody>
      </p:sp>
    </p:spTree>
    <p:extLst>
      <p:ext uri="{BB962C8B-B14F-4D97-AF65-F5344CB8AC3E}">
        <p14:creationId xmlns:p14="http://schemas.microsoft.com/office/powerpoint/2010/main" val="420958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45625997-6E34-4EBE-9BB3-45C9269D69AB}" type="slidenum">
              <a:rPr lang="en-US" smtClean="0"/>
              <a:pPr/>
              <a:t>‹#›</a:t>
            </a:fld>
            <a:endParaRPr lang="en-US" dirty="0"/>
          </a:p>
        </p:txBody>
      </p:sp>
    </p:spTree>
    <p:extLst>
      <p:ext uri="{BB962C8B-B14F-4D97-AF65-F5344CB8AC3E}">
        <p14:creationId xmlns:p14="http://schemas.microsoft.com/office/powerpoint/2010/main" val="250174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C305132-C9A0-48F2-8CE8-864E38040E99}" type="slidenum">
              <a:rPr lang="en-US" smtClean="0"/>
              <a:pPr/>
              <a:t>‹#›</a:t>
            </a:fld>
            <a:endParaRPr lang="en-US" dirty="0"/>
          </a:p>
        </p:txBody>
      </p:sp>
    </p:spTree>
    <p:extLst>
      <p:ext uri="{BB962C8B-B14F-4D97-AF65-F5344CB8AC3E}">
        <p14:creationId xmlns:p14="http://schemas.microsoft.com/office/powerpoint/2010/main" val="388620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1C679CB8-F84B-4C07-B691-E4F7A5A62C97}" type="slidenum">
              <a:rPr lang="en-US" smtClean="0"/>
              <a:pPr/>
              <a:t>‹#›</a:t>
            </a:fld>
            <a:endParaRPr lang="en-US" dirty="0"/>
          </a:p>
        </p:txBody>
      </p:sp>
    </p:spTree>
    <p:extLst>
      <p:ext uri="{BB962C8B-B14F-4D97-AF65-F5344CB8AC3E}">
        <p14:creationId xmlns:p14="http://schemas.microsoft.com/office/powerpoint/2010/main" val="44268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DD706D1-61C2-449E-B123-72EEDF1ED82A}" type="slidenum">
              <a:rPr lang="en-US" smtClean="0"/>
              <a:pPr/>
              <a:t>‹#›</a:t>
            </a:fld>
            <a:endParaRPr lang="en-US" dirty="0"/>
          </a:p>
        </p:txBody>
      </p:sp>
    </p:spTree>
    <p:extLst>
      <p:ext uri="{BB962C8B-B14F-4D97-AF65-F5344CB8AC3E}">
        <p14:creationId xmlns:p14="http://schemas.microsoft.com/office/powerpoint/2010/main" val="284617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E64C01CC-A504-4D64-BE8B-CBF49AE65AE8}" type="slidenum">
              <a:rPr lang="en-US" smtClean="0"/>
              <a:pPr/>
              <a:t>‹#›</a:t>
            </a:fld>
            <a:endParaRPr lang="en-US" dirty="0"/>
          </a:p>
        </p:txBody>
      </p:sp>
    </p:spTree>
    <p:extLst>
      <p:ext uri="{BB962C8B-B14F-4D97-AF65-F5344CB8AC3E}">
        <p14:creationId xmlns:p14="http://schemas.microsoft.com/office/powerpoint/2010/main" val="298139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FC82026B-E0C8-4C7C-B6B5-679EF2DCB6C9}" type="slidenum">
              <a:rPr lang="en-US" smtClean="0"/>
              <a:pPr/>
              <a:t>‹#›</a:t>
            </a:fld>
            <a:endParaRPr lang="en-US" dirty="0"/>
          </a:p>
        </p:txBody>
      </p:sp>
    </p:spTree>
    <p:extLst>
      <p:ext uri="{BB962C8B-B14F-4D97-AF65-F5344CB8AC3E}">
        <p14:creationId xmlns:p14="http://schemas.microsoft.com/office/powerpoint/2010/main" val="213802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9A31935A-89FC-4E01-9D93-185C62FC7859}" type="slidenum">
              <a:rPr lang="en-US" smtClean="0"/>
              <a:pPr/>
              <a:t>‹#›</a:t>
            </a:fld>
            <a:endParaRPr lang="en-US" dirty="0"/>
          </a:p>
        </p:txBody>
      </p:sp>
    </p:spTree>
    <p:extLst>
      <p:ext uri="{BB962C8B-B14F-4D97-AF65-F5344CB8AC3E}">
        <p14:creationId xmlns:p14="http://schemas.microsoft.com/office/powerpoint/2010/main" val="155880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86220351-1FEB-41FD-8A04-0FC74AE6C334}" type="slidenum">
              <a:rPr lang="en-US" smtClean="0"/>
              <a:pPr/>
              <a:t>‹#›</a:t>
            </a:fld>
            <a:endParaRPr lang="en-US" dirty="0"/>
          </a:p>
        </p:txBody>
      </p:sp>
    </p:spTree>
    <p:extLst>
      <p:ext uri="{BB962C8B-B14F-4D97-AF65-F5344CB8AC3E}">
        <p14:creationId xmlns:p14="http://schemas.microsoft.com/office/powerpoint/2010/main" val="370962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F82E3E04-591A-4A3D-B4FE-CA5862EEC17E}" type="slidenum">
              <a:rPr lang="en-US" smtClean="0"/>
              <a:pPr/>
              <a:t>‹#›</a:t>
            </a:fld>
            <a:endParaRPr lang="en-US" dirty="0"/>
          </a:p>
        </p:txBody>
      </p:sp>
    </p:spTree>
    <p:extLst>
      <p:ext uri="{BB962C8B-B14F-4D97-AF65-F5344CB8AC3E}">
        <p14:creationId xmlns:p14="http://schemas.microsoft.com/office/powerpoint/2010/main" val="198181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2D32358-0480-462C-89F1-2AE609F23F45}" type="slidenum">
              <a:rPr lang="en-US" smtClean="0"/>
              <a:pPr/>
              <a:t>‹#›</a:t>
            </a:fld>
            <a:endParaRPr lang="en-US" dirty="0"/>
          </a:p>
        </p:txBody>
      </p:sp>
    </p:spTree>
    <p:extLst>
      <p:ext uri="{BB962C8B-B14F-4D97-AF65-F5344CB8AC3E}">
        <p14:creationId xmlns:p14="http://schemas.microsoft.com/office/powerpoint/2010/main" val="159979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579AC7D-C961-4274-B863-4FEEA13D9810}" type="slidenum">
              <a:rPr lang="en-US" smtClean="0"/>
              <a:pPr/>
              <a:t>‹#›</a:t>
            </a:fld>
            <a:endParaRPr lang="en-US" dirty="0"/>
          </a:p>
        </p:txBody>
      </p:sp>
    </p:spTree>
    <p:extLst>
      <p:ext uri="{BB962C8B-B14F-4D97-AF65-F5344CB8AC3E}">
        <p14:creationId xmlns:p14="http://schemas.microsoft.com/office/powerpoint/2010/main" val="71187377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http://www.epa.gov/epawaste/hazard/correctiveaction/resources/guidance/gen_ca/cafs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yosemite.epa.gov/osw/rcra.nsf/0c994248c239947e85256d090071175f/D9E61A0505DB4B6885256817006E32B8/$file/1429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yosemite.epa.gov/osw/rcra.nsf/0c994248c239947e85256d090071175f/1709125b14c9f0548525670f006bf311!OpenDocu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epa.gov/epawaste/hazard/correctiveaction/resources/guidance/index.htm" TargetMode="External"/><Relationship Id="rId4" Type="http://schemas.openxmlformats.org/officeDocument/2006/relationships/hyperlink" Target="http://yosemite.epa.gov/osw/rcra.nsf/0c994248c239947e85256d090071175f/E6CAC7C42B27CE048525670F006BF350/$file/11954.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po.gov/fdsys/pkg/CFR-2014-title40-vol27/pdf/CFR-2014-title40-vol27-part268.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www.epa.gov/superfund/policy/remedy/sfremedy/arars/rcra.htm" TargetMode="External"/><Relationship Id="rId4" Type="http://schemas.openxmlformats.org/officeDocument/2006/relationships/hyperlink" Target="http://www.gpo.gov/fdsys/pkg/FR-1998-05-26/pdf/98-12575.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yosemite.epa.gov/osw/rcra.nsf/0c994248c239947e85256d090071175f/57ac820a47a8bc4e85256d1600748c43!OpenDocumen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yosemite.epa.gov/osw/rcra.nsf/0c994248c239947e85256d090071175f/D9E61A0505DB4B6885256817006E32B8/$file/14291.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epa.gov/epawaste/hazard/correctiveaction/sbs2/index.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www.epa.gov/epawaste/hazard/correctiveaction/resources/guidance/risk/cclosfnl.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epa.gov/superfund/policy/remedy/sfremedy/arars/rcra.htm" TargetMode="External"/><Relationship Id="rId2" Type="http://schemas.openxmlformats.org/officeDocument/2006/relationships/hyperlink" Target="http://www.epa.gov/epawaste/hazard/correctiveaction/resources/guidance/index.htm"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2.epa.gov/enforcement/rcra-corrective-action-enforcement-authoriti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pa.gov/superfund/policy/remedy/presump/pol.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www.gpo.gov/fdsys/pkg/FR-1996-05-01/pdf/96-9707.pdf" TargetMode="External"/><Relationship Id="rId4" Type="http://schemas.openxmlformats.org/officeDocument/2006/relationships/hyperlink" Target="http://www.epa.gov/wastes/hazard/correctiveaction/resources/guidance/gw/gwhandbk/index.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epa.gov/epawaste/hazard/dsw/index.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www.epa.gov/osw/hazard/correctiveaction/pdfs/workshop/csm_slides.pdf" TargetMode="External"/><Relationship Id="rId4" Type="http://schemas.openxmlformats.org/officeDocument/2006/relationships/hyperlink" Target="http://www.epa.gov/epawaste/inforesources/online/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599" y="609600"/>
            <a:ext cx="6347714" cy="4419600"/>
          </a:xfrm>
        </p:spPr>
        <p:txBody>
          <a:bodyPr>
            <a:normAutofit fontScale="90000"/>
          </a:bodyPr>
          <a:lstStyle/>
          <a:p>
            <a:r>
              <a:rPr lang="en-US" sz="2200" dirty="0"/>
              <a:t>DISCLAIMER</a:t>
            </a:r>
            <a:br>
              <a:rPr lang="en-US" sz="2200" dirty="0"/>
            </a:br>
            <a:r>
              <a:rPr lang="en-US" sz="2200" dirty="0" smtClean="0"/>
              <a:t/>
            </a:r>
            <a:br>
              <a:rPr lang="en-US" sz="2200" dirty="0" smtClean="0"/>
            </a:br>
            <a:r>
              <a:rPr lang="en-US" sz="2200" dirty="0" smtClean="0"/>
              <a:t>Notice</a:t>
            </a:r>
            <a:r>
              <a:rPr lang="en-US" sz="2200" dirty="0"/>
              <a:t>: This presentation has been provided as part of a U.S. Environmental Protection Agency webinar. The document does not constitute EPA policy. Mention of trade names or commercial products does not constitute endorsement or recommendation for use. Links to non-EPA web sites do not imply any official EPA endorsement of or a responsibility for the opinions, ideas, data, or products presented at those locations or guarantee the validity of the information provided. Links to non-EPA servers are provided solely as a pointer to information that might be useful to EPA staff and the public.  </a:t>
            </a:r>
            <a:br>
              <a:rPr lang="en-US" sz="2200"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5029200"/>
            <a:ext cx="3171825" cy="1438275"/>
          </a:xfrm>
          <a:prstGeom prst="rect">
            <a:avLst/>
          </a:prstGeom>
        </p:spPr>
      </p:pic>
    </p:spTree>
    <p:extLst>
      <p:ext uri="{BB962C8B-B14F-4D97-AF65-F5344CB8AC3E}">
        <p14:creationId xmlns:p14="http://schemas.microsoft.com/office/powerpoint/2010/main" val="277975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dirty="0" smtClean="0"/>
              <a:t>Tips for </a:t>
            </a:r>
            <a:r>
              <a:rPr lang="en-US" dirty="0" smtClean="0"/>
              <a:t>identifying contaminated media</a:t>
            </a:r>
            <a:endParaRPr lang="en-US" dirty="0" smtClean="0"/>
          </a:p>
        </p:txBody>
      </p:sp>
      <p:sp>
        <p:nvSpPr>
          <p:cNvPr id="17411" name="Rectangle 3"/>
          <p:cNvSpPr>
            <a:spLocks noGrp="1" noChangeArrowheads="1"/>
          </p:cNvSpPr>
          <p:nvPr>
            <p:ph idx="1"/>
          </p:nvPr>
        </p:nvSpPr>
        <p:spPr>
          <a:xfrm>
            <a:off x="457200" y="2286000"/>
            <a:ext cx="7010400" cy="4343400"/>
          </a:xfrm>
        </p:spPr>
        <p:txBody>
          <a:bodyPr>
            <a:normAutofit fontScale="92500" lnSpcReduction="10000"/>
          </a:bodyPr>
          <a:lstStyle/>
          <a:p>
            <a:pPr>
              <a:lnSpc>
                <a:spcPct val="90000"/>
              </a:lnSpc>
              <a:spcBef>
                <a:spcPct val="25000"/>
              </a:spcBef>
              <a:spcAft>
                <a:spcPct val="25000"/>
              </a:spcAft>
              <a:buFont typeface="Monotype Sorts" pitchFamily="2" charset="2"/>
              <a:buNone/>
            </a:pPr>
            <a:r>
              <a:rPr lang="en-US" sz="2400" dirty="0" smtClean="0"/>
              <a:t>Environmental media (soil, groundwater, sediment) are not “solid wastes” under RCRA and hence cannot be hazardous wastes if contaminated.</a:t>
            </a:r>
          </a:p>
          <a:p>
            <a:pPr>
              <a:lnSpc>
                <a:spcPct val="90000"/>
              </a:lnSpc>
              <a:spcBef>
                <a:spcPct val="25000"/>
              </a:spcBef>
              <a:spcAft>
                <a:spcPct val="25000"/>
              </a:spcAft>
              <a:buFont typeface="Monotype Sorts" pitchFamily="2" charset="2"/>
              <a:buNone/>
            </a:pPr>
            <a:r>
              <a:rPr lang="en-US" sz="2400" dirty="0" smtClean="0"/>
              <a:t>However, under EPA’s Contained in Policy, contaminated </a:t>
            </a:r>
            <a:r>
              <a:rPr lang="en-US" sz="2400" dirty="0" smtClean="0"/>
              <a:t>environmental </a:t>
            </a:r>
            <a:r>
              <a:rPr lang="en-US" sz="2400" dirty="0" smtClean="0"/>
              <a:t>media can become subject to regulation under RCRA if they “contain” hazardous waste such as when:</a:t>
            </a:r>
          </a:p>
          <a:p>
            <a:pPr>
              <a:lnSpc>
                <a:spcPct val="90000"/>
              </a:lnSpc>
              <a:spcBef>
                <a:spcPct val="25000"/>
              </a:spcBef>
              <a:spcAft>
                <a:spcPct val="25000"/>
              </a:spcAft>
              <a:buFont typeface="Monotype Sorts" pitchFamily="2" charset="2"/>
              <a:buNone/>
            </a:pPr>
            <a:r>
              <a:rPr lang="en-US" sz="2400" dirty="0"/>
              <a:t>	</a:t>
            </a:r>
            <a:r>
              <a:rPr lang="en-US" sz="2400" dirty="0" smtClean="0"/>
              <a:t>a) they exhibit a characteristic of hazardous waste or </a:t>
            </a:r>
          </a:p>
          <a:p>
            <a:pPr>
              <a:lnSpc>
                <a:spcPct val="90000"/>
              </a:lnSpc>
              <a:spcBef>
                <a:spcPct val="25000"/>
              </a:spcBef>
              <a:spcAft>
                <a:spcPct val="25000"/>
              </a:spcAft>
              <a:buFont typeface="Monotype Sorts" pitchFamily="2" charset="2"/>
              <a:buNone/>
            </a:pPr>
            <a:r>
              <a:rPr lang="en-US" sz="2400" dirty="0"/>
              <a:t>	</a:t>
            </a:r>
            <a:r>
              <a:rPr lang="en-US" sz="2400" dirty="0" smtClean="0"/>
              <a:t>b) when they are contaminated with concentrations of hazardous constituents from listed hazardous wastes that are above health-based levels</a:t>
            </a: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008" y="304800"/>
            <a:ext cx="2219774" cy="1730375"/>
          </a:xfrm>
          <a:prstGeom prst="rect">
            <a:avLst/>
          </a:prstGeom>
        </p:spPr>
      </p:pic>
    </p:spTree>
    <p:extLst>
      <p:ext uri="{BB962C8B-B14F-4D97-AF65-F5344CB8AC3E}">
        <p14:creationId xmlns:p14="http://schemas.microsoft.com/office/powerpoint/2010/main" val="2299900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dirty="0" smtClean="0"/>
              <a:t>Tips for determining Listed Hazardous Wastes</a:t>
            </a:r>
          </a:p>
        </p:txBody>
      </p:sp>
      <p:sp>
        <p:nvSpPr>
          <p:cNvPr id="17411" name="Rectangle 3"/>
          <p:cNvSpPr>
            <a:spLocks noGrp="1" noChangeArrowheads="1"/>
          </p:cNvSpPr>
          <p:nvPr>
            <p:ph idx="1"/>
          </p:nvPr>
        </p:nvSpPr>
        <p:spPr>
          <a:xfrm>
            <a:off x="457200" y="2286000"/>
            <a:ext cx="7010400" cy="4343400"/>
          </a:xfrm>
        </p:spPr>
        <p:txBody>
          <a:bodyPr>
            <a:normAutofit fontScale="92500" lnSpcReduction="20000"/>
          </a:bodyPr>
          <a:lstStyle/>
          <a:p>
            <a:pPr>
              <a:lnSpc>
                <a:spcPct val="90000"/>
              </a:lnSpc>
              <a:spcBef>
                <a:spcPct val="25000"/>
              </a:spcBef>
              <a:spcAft>
                <a:spcPct val="25000"/>
              </a:spcAft>
              <a:buFont typeface="Monotype Sorts" pitchFamily="2" charset="2"/>
              <a:buNone/>
            </a:pPr>
            <a:r>
              <a:rPr lang="en-US" sz="2400" dirty="0" smtClean="0"/>
              <a:t>Understand the relationship between </a:t>
            </a:r>
            <a:r>
              <a:rPr lang="en-US" sz="2400" i="1" dirty="0" smtClean="0"/>
              <a:t>when a chemical was spilled</a:t>
            </a:r>
            <a:r>
              <a:rPr lang="en-US" sz="2400" dirty="0" smtClean="0"/>
              <a:t>, versus </a:t>
            </a:r>
            <a:r>
              <a:rPr lang="en-US" sz="2400" i="1" dirty="0" smtClean="0"/>
              <a:t>the effective date of when it was listed</a:t>
            </a:r>
            <a:r>
              <a:rPr lang="en-US" sz="2400" dirty="0" smtClean="0"/>
              <a:t> as </a:t>
            </a:r>
            <a:r>
              <a:rPr lang="en-US" sz="2400" dirty="0" smtClean="0"/>
              <a:t>a hazardous waste (e.g. when it was/becomes subject to RCRA).</a:t>
            </a:r>
          </a:p>
          <a:p>
            <a:pPr>
              <a:lnSpc>
                <a:spcPct val="90000"/>
              </a:lnSpc>
              <a:spcBef>
                <a:spcPct val="25000"/>
              </a:spcBef>
              <a:spcAft>
                <a:spcPct val="25000"/>
              </a:spcAft>
            </a:pPr>
            <a:r>
              <a:rPr lang="en-US" sz="2400" dirty="0" smtClean="0"/>
              <a:t>Listed wastes created, spilled, or disposed </a:t>
            </a:r>
            <a:r>
              <a:rPr lang="en-US" sz="2400" i="1" u="sng" dirty="0" smtClean="0"/>
              <a:t>prior</a:t>
            </a:r>
            <a:r>
              <a:rPr lang="en-US" sz="2400" dirty="0" smtClean="0"/>
              <a:t> to their respective listing date haven’t been “generated” yet and therefore aren’t hazardous wastes</a:t>
            </a:r>
          </a:p>
          <a:p>
            <a:pPr lvl="1">
              <a:lnSpc>
                <a:spcPct val="90000"/>
              </a:lnSpc>
              <a:spcBef>
                <a:spcPct val="25000"/>
              </a:spcBef>
              <a:spcAft>
                <a:spcPct val="25000"/>
              </a:spcAft>
            </a:pPr>
            <a:r>
              <a:rPr lang="en-US" sz="2000" dirty="0" smtClean="0"/>
              <a:t>when subsequently disturbed, excavated, or managed then they are “generated” and then are hazardous wastes</a:t>
            </a:r>
          </a:p>
          <a:p>
            <a:pPr>
              <a:lnSpc>
                <a:spcPct val="90000"/>
              </a:lnSpc>
              <a:spcBef>
                <a:spcPct val="25000"/>
              </a:spcBef>
              <a:spcAft>
                <a:spcPct val="25000"/>
              </a:spcAft>
            </a:pPr>
            <a:r>
              <a:rPr lang="en-US" sz="2400" dirty="0" smtClean="0"/>
              <a:t>Listed wastes created, spilled, or disposed </a:t>
            </a:r>
            <a:r>
              <a:rPr lang="en-US" sz="2400" i="1" u="sng" dirty="0" smtClean="0"/>
              <a:t>after</a:t>
            </a:r>
            <a:r>
              <a:rPr lang="en-US" sz="2400" dirty="0" smtClean="0"/>
              <a:t> their respective listing date have already been “generated” and are already listed hazardous </a:t>
            </a:r>
            <a:r>
              <a:rPr lang="en-US" sz="2400" dirty="0" smtClean="0"/>
              <a:t>wastes.</a:t>
            </a: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008" y="304800"/>
            <a:ext cx="2219774" cy="17303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1026"/>
          <p:cNvSpPr>
            <a:spLocks noChangeArrowheads="1"/>
          </p:cNvSpPr>
          <p:nvPr/>
        </p:nvSpPr>
        <p:spPr bwMode="auto">
          <a:xfrm>
            <a:off x="985838" y="595313"/>
            <a:ext cx="6924675" cy="6186487"/>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dirty="0"/>
          </a:p>
        </p:txBody>
      </p:sp>
      <p:sp>
        <p:nvSpPr>
          <p:cNvPr id="5124" name="Rectangle 1027"/>
          <p:cNvSpPr>
            <a:spLocks noGrp="1" noChangeArrowheads="1"/>
          </p:cNvSpPr>
          <p:nvPr>
            <p:ph type="title"/>
          </p:nvPr>
        </p:nvSpPr>
        <p:spPr>
          <a:xfrm>
            <a:off x="990600" y="304800"/>
            <a:ext cx="6934200" cy="455613"/>
          </a:xfrm>
          <a:noFill/>
        </p:spPr>
        <p:txBody>
          <a:bodyPr anchor="ctr">
            <a:normAutofit fontScale="90000"/>
          </a:bodyPr>
          <a:lstStyle/>
          <a:p>
            <a:r>
              <a:rPr lang="en-US" sz="2000" dirty="0" smtClean="0"/>
              <a:t>Point of generation for media contaminated with listed hazardous waste</a:t>
            </a:r>
          </a:p>
        </p:txBody>
      </p:sp>
      <p:graphicFrame>
        <p:nvGraphicFramePr>
          <p:cNvPr id="5122" name="Object 1028"/>
          <p:cNvGraphicFramePr>
            <a:graphicFrameLocks noChangeAspect="1"/>
          </p:cNvGraphicFramePr>
          <p:nvPr/>
        </p:nvGraphicFramePr>
        <p:xfrm>
          <a:off x="1219200" y="1143000"/>
          <a:ext cx="6643688" cy="6051550"/>
        </p:xfrm>
        <a:graphic>
          <a:graphicData uri="http://schemas.openxmlformats.org/presentationml/2006/ole">
            <mc:AlternateContent xmlns:mc="http://schemas.openxmlformats.org/markup-compatibility/2006">
              <mc:Choice xmlns:v="urn:schemas-microsoft-com:vml" Requires="v">
                <p:oleObj spid="_x0000_s5193" name="Document" r:id="rId4" imgW="5705640" imgH="5715000" progId="WP8Doc">
                  <p:embed/>
                </p:oleObj>
              </mc:Choice>
              <mc:Fallback>
                <p:oleObj name="Document" r:id="rId4" imgW="5705640" imgH="5715000" progId="WP8Doc">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43000"/>
                        <a:ext cx="6643688" cy="605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a:bodyPr>
          <a:lstStyle/>
          <a:p>
            <a:r>
              <a:rPr lang="en-US" sz="3200" dirty="0" smtClean="0"/>
              <a:t>Third Key to Success/Resources</a:t>
            </a:r>
            <a:endParaRPr lang="en-US" sz="3200" dirty="0"/>
          </a:p>
        </p:txBody>
      </p:sp>
      <p:sp>
        <p:nvSpPr>
          <p:cNvPr id="3" name="Content Placeholder 2"/>
          <p:cNvSpPr>
            <a:spLocks noGrp="1"/>
          </p:cNvSpPr>
          <p:nvPr>
            <p:ph idx="1"/>
          </p:nvPr>
        </p:nvSpPr>
        <p:spPr>
          <a:xfrm>
            <a:off x="609599" y="1600200"/>
            <a:ext cx="6347714" cy="4441163"/>
          </a:xfrm>
        </p:spPr>
        <p:txBody>
          <a:bodyPr>
            <a:normAutofit fontScale="92500" lnSpcReduction="10000"/>
          </a:bodyPr>
          <a:lstStyle/>
          <a:p>
            <a:pPr marL="0" indent="0">
              <a:buNone/>
            </a:pPr>
            <a:r>
              <a:rPr kumimoji="1" lang="en-US" sz="3100" b="1" i="1" dirty="0">
                <a:solidFill>
                  <a:schemeClr val="tx1"/>
                </a:solidFill>
                <a:latin typeface="Trebuchet MS" panose="020B0603020202020204" pitchFamily="34" charset="0"/>
              </a:rPr>
              <a:t>Work backwards </a:t>
            </a:r>
            <a:r>
              <a:rPr kumimoji="1" lang="en-US" sz="3100" dirty="0">
                <a:solidFill>
                  <a:schemeClr val="tx1"/>
                </a:solidFill>
                <a:latin typeface="Trebuchet MS" panose="020B0603020202020204" pitchFamily="34" charset="0"/>
              </a:rPr>
              <a:t>from the remedy to find the best RCRA flexible policy/pathway to get there.</a:t>
            </a:r>
          </a:p>
          <a:p>
            <a:endParaRPr kumimoji="1" lang="en-US" b="1" i="1" dirty="0" smtClean="0">
              <a:solidFill>
                <a:schemeClr val="tx1"/>
              </a:solidFill>
              <a:latin typeface="Trebuchet MS" panose="020B0603020202020204" pitchFamily="34" charset="0"/>
            </a:endParaRPr>
          </a:p>
          <a:p>
            <a:r>
              <a:rPr kumimoji="1" lang="en-US" b="1" i="1" dirty="0" smtClean="0">
                <a:solidFill>
                  <a:schemeClr val="tx1"/>
                </a:solidFill>
                <a:latin typeface="Trebuchet MS" panose="020B0603020202020204" pitchFamily="34" charset="0"/>
              </a:rPr>
              <a:t>History of RCRA Corrective action </a:t>
            </a:r>
          </a:p>
          <a:p>
            <a:pPr marL="57150" indent="0">
              <a:buNone/>
            </a:pPr>
            <a:r>
              <a:rPr kumimoji="1" lang="en-US" b="1" i="1" dirty="0">
                <a:solidFill>
                  <a:schemeClr val="tx1"/>
                </a:solidFill>
                <a:latin typeface="Trebuchet MS" panose="020B0603020202020204" pitchFamily="34" charset="0"/>
                <a:hlinkClick r:id="rId3"/>
              </a:rPr>
              <a:t>http://</a:t>
            </a:r>
            <a:r>
              <a:rPr kumimoji="1" lang="en-US" b="1" i="1" dirty="0" smtClean="0">
                <a:solidFill>
                  <a:schemeClr val="tx1"/>
                </a:solidFill>
                <a:latin typeface="Trebuchet MS" panose="020B0603020202020204" pitchFamily="34" charset="0"/>
                <a:hlinkClick r:id="rId3"/>
              </a:rPr>
              <a:t>www.epa.gov/epawaste/hazard/correctiveaction/resources/guidance/gen_ca/cafs1.pdf</a:t>
            </a:r>
            <a:endParaRPr kumimoji="1" lang="en-US" b="1" i="1" dirty="0" smtClean="0">
              <a:solidFill>
                <a:schemeClr val="tx1"/>
              </a:solidFill>
              <a:latin typeface="Trebuchet MS" panose="020B0603020202020204" pitchFamily="34" charset="0"/>
            </a:endParaRPr>
          </a:p>
          <a:p>
            <a:pPr marL="457200" lvl="1" indent="0">
              <a:buNone/>
            </a:pPr>
            <a:endParaRPr kumimoji="1" lang="en-US" b="1" i="1" dirty="0" smtClean="0">
              <a:solidFill>
                <a:schemeClr val="tx1"/>
              </a:solidFill>
              <a:latin typeface="Trebuchet MS" panose="020B0603020202020204" pitchFamily="34" charset="0"/>
            </a:endParaRPr>
          </a:p>
          <a:p>
            <a:r>
              <a:rPr kumimoji="1" lang="en-US" b="1" i="1" dirty="0">
                <a:solidFill>
                  <a:schemeClr val="tx1"/>
                </a:solidFill>
                <a:latin typeface="Trebuchet MS" panose="020B0603020202020204" pitchFamily="34" charset="0"/>
              </a:rPr>
              <a:t>Management of Remediation Waste Under RCRA</a:t>
            </a:r>
          </a:p>
          <a:p>
            <a:pPr marL="0" indent="0">
              <a:buNone/>
            </a:pPr>
            <a:r>
              <a:rPr kumimoji="1" lang="en-US" dirty="0">
                <a:solidFill>
                  <a:schemeClr val="tx1"/>
                </a:solidFill>
                <a:latin typeface="Trebuchet MS" panose="020B0603020202020204" pitchFamily="34" charset="0"/>
                <a:hlinkClick r:id="rId4"/>
              </a:rPr>
              <a:t>http://yosemite.epa.gov/osw/rcra.nsf/0c994248c239947e85256d090071175f/D9E61A0505DB4B6885256817006E32B8/$file/14291.pdf</a:t>
            </a:r>
            <a:endParaRPr kumimoji="1" lang="en-US" dirty="0">
              <a:solidFill>
                <a:schemeClr val="tx1"/>
              </a:solidFill>
              <a:latin typeface="Trebuchet MS" panose="020B0603020202020204" pitchFamily="34" charset="0"/>
            </a:endParaRPr>
          </a:p>
          <a:p>
            <a:endParaRPr kumimoji="1" lang="en-US" b="1" i="1" dirty="0">
              <a:solidFill>
                <a:schemeClr val="tx1"/>
              </a:solidFill>
              <a:latin typeface="Trebuchet MS" panose="020B0603020202020204" pitchFamily="34" charset="0"/>
            </a:endParaRPr>
          </a:p>
          <a:p>
            <a:endParaRPr lang="en-US" dirty="0">
              <a:latin typeface="Trebuchet MS" panose="020B0603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2133600"/>
            <a:ext cx="1738313" cy="1367290"/>
          </a:xfrm>
          <a:prstGeom prst="rect">
            <a:avLst/>
          </a:prstGeom>
        </p:spPr>
      </p:pic>
    </p:spTree>
    <p:extLst>
      <p:ext uri="{BB962C8B-B14F-4D97-AF65-F5344CB8AC3E}">
        <p14:creationId xmlns:p14="http://schemas.microsoft.com/office/powerpoint/2010/main" val="316449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a:bodyPr>
          <a:lstStyle/>
          <a:p>
            <a:r>
              <a:rPr lang="en-US" sz="3200" dirty="0" smtClean="0"/>
              <a:t>Fourth Key to Success/Resources</a:t>
            </a:r>
            <a:endParaRPr lang="en-US" sz="3200" dirty="0"/>
          </a:p>
        </p:txBody>
      </p:sp>
      <p:sp>
        <p:nvSpPr>
          <p:cNvPr id="3" name="Content Placeholder 2"/>
          <p:cNvSpPr>
            <a:spLocks noGrp="1"/>
          </p:cNvSpPr>
          <p:nvPr>
            <p:ph idx="1"/>
          </p:nvPr>
        </p:nvSpPr>
        <p:spPr>
          <a:xfrm>
            <a:off x="609599" y="1447800"/>
            <a:ext cx="6347714" cy="4593563"/>
          </a:xfrm>
        </p:spPr>
        <p:txBody>
          <a:bodyPr>
            <a:normAutofit fontScale="77500" lnSpcReduction="20000"/>
          </a:bodyPr>
          <a:lstStyle/>
          <a:p>
            <a:pPr marL="0" indent="0">
              <a:buNone/>
            </a:pPr>
            <a:r>
              <a:rPr kumimoji="1" lang="en-US" sz="2400" b="1" i="1" dirty="0">
                <a:solidFill>
                  <a:schemeClr val="tx1"/>
                </a:solidFill>
                <a:latin typeface="Trebuchet MS" panose="020B0603020202020204" pitchFamily="34" charset="0"/>
              </a:rPr>
              <a:t>Use</a:t>
            </a:r>
            <a:r>
              <a:rPr kumimoji="1" lang="en-US" sz="2400" dirty="0">
                <a:solidFill>
                  <a:schemeClr val="tx1"/>
                </a:solidFill>
                <a:latin typeface="Trebuchet MS" panose="020B0603020202020204" pitchFamily="34" charset="0"/>
              </a:rPr>
              <a:t> the Contained-in-Policy and the Area of Contamination Policy to help </a:t>
            </a:r>
            <a:r>
              <a:rPr kumimoji="1" lang="en-US" sz="2400" b="1" i="1" dirty="0">
                <a:solidFill>
                  <a:schemeClr val="tx1"/>
                </a:solidFill>
                <a:latin typeface="Trebuchet MS" panose="020B0603020202020204" pitchFamily="34" charset="0"/>
              </a:rPr>
              <a:t>avoid</a:t>
            </a:r>
            <a:r>
              <a:rPr kumimoji="1" lang="en-US" sz="2400" b="1" dirty="0">
                <a:solidFill>
                  <a:schemeClr val="tx1"/>
                </a:solidFill>
                <a:latin typeface="Trebuchet MS" panose="020B0603020202020204" pitchFamily="34" charset="0"/>
              </a:rPr>
              <a:t> </a:t>
            </a:r>
            <a:r>
              <a:rPr kumimoji="1" lang="en-US" sz="2400" dirty="0" smtClean="0">
                <a:solidFill>
                  <a:schemeClr val="tx1"/>
                </a:solidFill>
                <a:latin typeface="Trebuchet MS" panose="020B0603020202020204" pitchFamily="34" charset="0"/>
              </a:rPr>
              <a:t>generating waste and/or </a:t>
            </a:r>
            <a:r>
              <a:rPr kumimoji="1" lang="en-US" sz="2400" b="1" i="1" dirty="0" smtClean="0">
                <a:solidFill>
                  <a:schemeClr val="tx1"/>
                </a:solidFill>
                <a:latin typeface="Trebuchet MS" panose="020B0603020202020204" pitchFamily="34" charset="0"/>
              </a:rPr>
              <a:t>triggering</a:t>
            </a:r>
            <a:r>
              <a:rPr kumimoji="1" lang="en-US" sz="2400" dirty="0" smtClean="0">
                <a:solidFill>
                  <a:schemeClr val="tx1"/>
                </a:solidFill>
                <a:latin typeface="Trebuchet MS" panose="020B0603020202020204" pitchFamily="34" charset="0"/>
              </a:rPr>
              <a:t> </a:t>
            </a:r>
            <a:r>
              <a:rPr kumimoji="1" lang="en-US" sz="2400" dirty="0">
                <a:solidFill>
                  <a:schemeClr val="tx1"/>
                </a:solidFill>
                <a:latin typeface="Trebuchet MS" panose="020B0603020202020204" pitchFamily="34" charset="0"/>
              </a:rPr>
              <a:t>the LDR’s unnecessarily. </a:t>
            </a:r>
            <a:endParaRPr kumimoji="1" lang="en-US" sz="2400" dirty="0" smtClean="0">
              <a:solidFill>
                <a:schemeClr val="tx1"/>
              </a:solidFill>
              <a:latin typeface="Trebuchet MS" panose="020B0603020202020204" pitchFamily="34" charset="0"/>
            </a:endParaRPr>
          </a:p>
          <a:p>
            <a:endParaRPr kumimoji="1" lang="en-US" sz="1400" b="1" i="1" dirty="0" smtClean="0">
              <a:solidFill>
                <a:schemeClr val="tx1"/>
              </a:solidFill>
              <a:latin typeface="Trebuchet MS" panose="020B0603020202020204" pitchFamily="34" charset="0"/>
            </a:endParaRPr>
          </a:p>
          <a:p>
            <a:r>
              <a:rPr kumimoji="1" lang="en-US" sz="2100" b="1" i="1" dirty="0" smtClean="0">
                <a:solidFill>
                  <a:schemeClr val="tx1"/>
                </a:solidFill>
                <a:latin typeface="Trebuchet MS" panose="020B0603020202020204" pitchFamily="34" charset="0"/>
              </a:rPr>
              <a:t>Contained in policy</a:t>
            </a:r>
          </a:p>
          <a:p>
            <a:pPr marL="0" indent="0">
              <a:buNone/>
            </a:pPr>
            <a:r>
              <a:rPr kumimoji="1" lang="en-US" sz="2100" dirty="0">
                <a:solidFill>
                  <a:schemeClr val="tx1"/>
                </a:solidFill>
                <a:latin typeface="Trebuchet MS" panose="020B0603020202020204" pitchFamily="34" charset="0"/>
                <a:hlinkClick r:id="rId3"/>
              </a:rPr>
              <a:t>http://</a:t>
            </a:r>
            <a:r>
              <a:rPr kumimoji="1" lang="en-US" sz="2100" dirty="0" smtClean="0">
                <a:solidFill>
                  <a:schemeClr val="tx1"/>
                </a:solidFill>
                <a:latin typeface="Trebuchet MS" panose="020B0603020202020204" pitchFamily="34" charset="0"/>
                <a:hlinkClick r:id="rId3"/>
              </a:rPr>
              <a:t>yosemite.epa.gov/osw/rcra.nsf/0c994248c239947e85256d090071175f/1709125b14c9f0548525670f006bf311!OpenDocument</a:t>
            </a:r>
            <a:endParaRPr kumimoji="1" lang="en-US" sz="2100" dirty="0" smtClean="0">
              <a:solidFill>
                <a:schemeClr val="tx1"/>
              </a:solidFill>
              <a:latin typeface="Trebuchet MS" panose="020B0603020202020204" pitchFamily="34" charset="0"/>
            </a:endParaRPr>
          </a:p>
          <a:p>
            <a:r>
              <a:rPr lang="en-US" sz="2100" b="1" i="1" dirty="0" smtClean="0">
                <a:latin typeface="Trebuchet MS" panose="020B0603020202020204" pitchFamily="34" charset="0"/>
                <a:cs typeface="Times New Roman" panose="02020603050405020304" pitchFamily="18" charset="0"/>
              </a:rPr>
              <a:t>Use </a:t>
            </a:r>
            <a:r>
              <a:rPr lang="en-US" sz="2100" b="1" i="1" dirty="0">
                <a:latin typeface="Trebuchet MS" panose="020B0603020202020204" pitchFamily="34" charset="0"/>
                <a:cs typeface="Times New Roman" panose="02020603050405020304" pitchFamily="18" charset="0"/>
              </a:rPr>
              <a:t>of the Area of Contamination (AOC) Concept During RCRA </a:t>
            </a:r>
            <a:r>
              <a:rPr lang="en-US" sz="2100" b="1" i="1" dirty="0" smtClean="0">
                <a:latin typeface="Trebuchet MS" panose="020B0603020202020204" pitchFamily="34" charset="0"/>
                <a:cs typeface="Times New Roman" panose="02020603050405020304" pitchFamily="18" charset="0"/>
              </a:rPr>
              <a:t>Cleanups</a:t>
            </a:r>
            <a:endParaRPr lang="en-US" sz="2100" b="1" i="1" dirty="0" smtClean="0">
              <a:latin typeface="Trebuchet MS" panose="020B0603020202020204" pitchFamily="34" charset="0"/>
              <a:cs typeface="Times New Roman" panose="02020603050405020304" pitchFamily="18" charset="0"/>
            </a:endParaRPr>
          </a:p>
          <a:p>
            <a:pPr marL="0" indent="0">
              <a:buNone/>
            </a:pPr>
            <a:r>
              <a:rPr kumimoji="1" lang="en-US" sz="2100" dirty="0" smtClean="0">
                <a:solidFill>
                  <a:schemeClr val="tx1"/>
                </a:solidFill>
                <a:latin typeface="Trebuchet MS" panose="020B0603020202020204" pitchFamily="34" charset="0"/>
                <a:hlinkClick r:id="rId4"/>
              </a:rPr>
              <a:t>http</a:t>
            </a:r>
            <a:r>
              <a:rPr kumimoji="1" lang="en-US" sz="2100" dirty="0">
                <a:solidFill>
                  <a:schemeClr val="tx1"/>
                </a:solidFill>
                <a:latin typeface="Trebuchet MS" panose="020B0603020202020204" pitchFamily="34" charset="0"/>
                <a:hlinkClick r:id="rId4"/>
              </a:rPr>
              <a:t>://yosemite.epa.gov/osw/rcra.nsf/0c994248c239947e85256d090071175f/E6CAC7C42B27CE048525670F006BF350/$</a:t>
            </a:r>
            <a:r>
              <a:rPr kumimoji="1" lang="en-US" sz="2100" dirty="0" smtClean="0">
                <a:solidFill>
                  <a:schemeClr val="tx1"/>
                </a:solidFill>
                <a:latin typeface="Trebuchet MS" panose="020B0603020202020204" pitchFamily="34" charset="0"/>
                <a:hlinkClick r:id="rId4"/>
              </a:rPr>
              <a:t>file/11954.pdf</a:t>
            </a:r>
            <a:endParaRPr kumimoji="1" lang="en-US" sz="2100" dirty="0" smtClean="0">
              <a:solidFill>
                <a:schemeClr val="tx1"/>
              </a:solidFill>
              <a:latin typeface="Trebuchet MS" panose="020B0603020202020204" pitchFamily="34" charset="0"/>
            </a:endParaRPr>
          </a:p>
          <a:p>
            <a:r>
              <a:rPr kumimoji="1" lang="en-US" sz="2100" b="1" i="1" dirty="0" smtClean="0">
                <a:solidFill>
                  <a:schemeClr val="tx1"/>
                </a:solidFill>
                <a:latin typeface="Trebuchet MS" panose="020B0603020202020204" pitchFamily="34" charset="0"/>
              </a:rPr>
              <a:t>Compilation of guidance on remediation waste policies</a:t>
            </a:r>
          </a:p>
          <a:p>
            <a:pPr marL="0" indent="0">
              <a:buNone/>
            </a:pPr>
            <a:r>
              <a:rPr kumimoji="1" lang="en-US" sz="2400" dirty="0">
                <a:solidFill>
                  <a:schemeClr val="tx1"/>
                </a:solidFill>
                <a:latin typeface="Trebuchet MS" panose="020B0603020202020204" pitchFamily="34" charset="0"/>
                <a:hlinkClick r:id="rId5"/>
              </a:rPr>
              <a:t>http://</a:t>
            </a:r>
            <a:r>
              <a:rPr kumimoji="1" lang="en-US" sz="2400" dirty="0" smtClean="0">
                <a:solidFill>
                  <a:schemeClr val="tx1"/>
                </a:solidFill>
                <a:latin typeface="Trebuchet MS" panose="020B0603020202020204" pitchFamily="34" charset="0"/>
                <a:hlinkClick r:id="rId5"/>
              </a:rPr>
              <a:t>www.epa.gov/epawaste/hazard/correctiveaction/resources/guidance/index.htm</a:t>
            </a:r>
            <a:endParaRPr kumimoji="1" lang="en-US" sz="2400" dirty="0" smtClean="0">
              <a:solidFill>
                <a:schemeClr val="tx1"/>
              </a:solidFill>
              <a:latin typeface="Trebuchet MS" panose="020B0603020202020204" pitchFamily="34" charset="0"/>
            </a:endParaRPr>
          </a:p>
          <a:p>
            <a:endParaRPr kumimoji="1" lang="en-US" sz="2400" dirty="0" smtClean="0">
              <a:solidFill>
                <a:schemeClr val="tx1"/>
              </a:solidFill>
              <a:latin typeface="Trebuchet MS" panose="020B0603020202020204" pitchFamily="34" charset="0"/>
            </a:endParaRPr>
          </a:p>
          <a:p>
            <a:pPr marL="0" indent="0">
              <a:buNone/>
            </a:pPr>
            <a:endParaRPr kumimoji="1" lang="en-US" b="1" i="1" dirty="0">
              <a:solidFill>
                <a:schemeClr val="tx1"/>
              </a:solidFill>
              <a:latin typeface="Trebuchet MS" panose="020B0603020202020204" pitchFamily="34" charset="0"/>
            </a:endParaRPr>
          </a:p>
          <a:p>
            <a:endParaRPr lang="en-US" dirty="0">
              <a:latin typeface="Trebuchet MS" panose="020B0603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257800"/>
            <a:ext cx="1804988" cy="1135293"/>
          </a:xfrm>
          <a:prstGeom prst="rect">
            <a:avLst/>
          </a:prstGeom>
        </p:spPr>
      </p:pic>
    </p:spTree>
    <p:extLst>
      <p:ext uri="{BB962C8B-B14F-4D97-AF65-F5344CB8AC3E}">
        <p14:creationId xmlns:p14="http://schemas.microsoft.com/office/powerpoint/2010/main" val="552186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a:bodyPr>
          <a:lstStyle/>
          <a:p>
            <a:r>
              <a:rPr lang="en-US" sz="3200" dirty="0" smtClean="0"/>
              <a:t>Fifth Key to Success/Resources</a:t>
            </a:r>
            <a:endParaRPr lang="en-US" sz="3200" dirty="0"/>
          </a:p>
        </p:txBody>
      </p:sp>
      <p:sp>
        <p:nvSpPr>
          <p:cNvPr id="3" name="Content Placeholder 2"/>
          <p:cNvSpPr>
            <a:spLocks noGrp="1"/>
          </p:cNvSpPr>
          <p:nvPr>
            <p:ph idx="1"/>
          </p:nvPr>
        </p:nvSpPr>
        <p:spPr>
          <a:xfrm>
            <a:off x="609599" y="1371600"/>
            <a:ext cx="6347714" cy="4669763"/>
          </a:xfrm>
        </p:spPr>
        <p:txBody>
          <a:bodyPr>
            <a:normAutofit fontScale="62500" lnSpcReduction="20000"/>
          </a:bodyPr>
          <a:lstStyle/>
          <a:p>
            <a:pPr marL="0" indent="0">
              <a:buNone/>
            </a:pPr>
            <a:r>
              <a:rPr kumimoji="1" lang="en-US" sz="3200" b="1" i="1" dirty="0">
                <a:solidFill>
                  <a:schemeClr val="tx1"/>
                </a:solidFill>
              </a:rPr>
              <a:t>Use</a:t>
            </a:r>
            <a:r>
              <a:rPr kumimoji="1" lang="en-US" sz="3200" dirty="0">
                <a:solidFill>
                  <a:schemeClr val="tx1"/>
                </a:solidFill>
              </a:rPr>
              <a:t> the alternative LDR treatment standards for contaminated soil (40 CFR 268.49), and the treatment standards for hazardous debris (40 CFR 268.45) to significantly reduce the need to treat these materials when LDR’s can’t be avoided. </a:t>
            </a:r>
            <a:endParaRPr kumimoji="1" lang="en-US" sz="3200" dirty="0" smtClean="0">
              <a:solidFill>
                <a:schemeClr val="tx1"/>
              </a:solidFill>
            </a:endParaRPr>
          </a:p>
          <a:p>
            <a:pPr marL="0" indent="0">
              <a:buNone/>
            </a:pPr>
            <a:r>
              <a:rPr kumimoji="1" lang="en-US" sz="3200" dirty="0" smtClean="0">
                <a:solidFill>
                  <a:schemeClr val="tx1"/>
                </a:solidFill>
              </a:rPr>
              <a:t>Use </a:t>
            </a:r>
            <a:r>
              <a:rPr kumimoji="1" lang="en-US" sz="3200" dirty="0">
                <a:solidFill>
                  <a:schemeClr val="tx1"/>
                </a:solidFill>
              </a:rPr>
              <a:t>a site-specific variance from a treatment standard (40 CFR 268.44 (h)) </a:t>
            </a:r>
            <a:r>
              <a:rPr kumimoji="1" lang="en-US" sz="3200" dirty="0" smtClean="0">
                <a:solidFill>
                  <a:schemeClr val="tx1"/>
                </a:solidFill>
              </a:rPr>
              <a:t>if </a:t>
            </a:r>
            <a:r>
              <a:rPr kumimoji="1" lang="en-US" sz="3200" dirty="0">
                <a:solidFill>
                  <a:schemeClr val="tx1"/>
                </a:solidFill>
              </a:rPr>
              <a:t>it is unachievable to meet the LDR’s or if it is inappropriate to do so.</a:t>
            </a:r>
          </a:p>
          <a:p>
            <a:r>
              <a:rPr kumimoji="1" lang="en-US" sz="2600" b="1" i="1" dirty="0" smtClean="0">
                <a:solidFill>
                  <a:schemeClr val="tx1"/>
                </a:solidFill>
                <a:latin typeface="Trebuchet MS" panose="020B0603020202020204" pitchFamily="34" charset="0"/>
              </a:rPr>
              <a:t>40 </a:t>
            </a:r>
            <a:r>
              <a:rPr kumimoji="1" lang="en-US" sz="2600" b="1" i="1" dirty="0" smtClean="0">
                <a:solidFill>
                  <a:schemeClr val="tx1"/>
                </a:solidFill>
                <a:latin typeface="Trebuchet MS" panose="020B0603020202020204" pitchFamily="34" charset="0"/>
              </a:rPr>
              <a:t>CFR 268.49, 40 CFR 268.45, 40 CFR 268.44</a:t>
            </a:r>
          </a:p>
          <a:p>
            <a:pPr marL="457200" lvl="1" indent="0">
              <a:buNone/>
            </a:pPr>
            <a:r>
              <a:rPr kumimoji="1" lang="en-US" sz="2200" dirty="0">
                <a:solidFill>
                  <a:schemeClr val="tx1"/>
                </a:solidFill>
                <a:latin typeface="Trebuchet MS" panose="020B0603020202020204" pitchFamily="34" charset="0"/>
                <a:hlinkClick r:id="rId3"/>
              </a:rPr>
              <a:t>http://</a:t>
            </a:r>
            <a:r>
              <a:rPr kumimoji="1" lang="en-US" sz="2200" dirty="0" smtClean="0">
                <a:solidFill>
                  <a:schemeClr val="tx1"/>
                </a:solidFill>
                <a:latin typeface="Trebuchet MS" panose="020B0603020202020204" pitchFamily="34" charset="0"/>
                <a:hlinkClick r:id="rId3"/>
              </a:rPr>
              <a:t>www.gpo.gov/fdsys/pkg/CFR-2014-title40-vol27/pdf/CFR-2014-title40-vol27-part268.pdf</a:t>
            </a:r>
            <a:endParaRPr kumimoji="1" lang="en-US" sz="2200" dirty="0" smtClean="0">
              <a:solidFill>
                <a:schemeClr val="tx1"/>
              </a:solidFill>
              <a:latin typeface="Trebuchet MS" panose="020B0603020202020204" pitchFamily="34" charset="0"/>
            </a:endParaRPr>
          </a:p>
          <a:p>
            <a:r>
              <a:rPr kumimoji="1" lang="en-US" sz="2400" dirty="0">
                <a:solidFill>
                  <a:schemeClr val="tx1"/>
                </a:solidFill>
                <a:latin typeface="Trebuchet MS" panose="020B0603020202020204" pitchFamily="34" charset="0"/>
              </a:rPr>
              <a:t> </a:t>
            </a:r>
            <a:r>
              <a:rPr kumimoji="1" lang="en-US" sz="2600" b="1" i="1" dirty="0" smtClean="0">
                <a:solidFill>
                  <a:schemeClr val="tx1"/>
                </a:solidFill>
                <a:latin typeface="Trebuchet MS" panose="020B0603020202020204" pitchFamily="34" charset="0"/>
              </a:rPr>
              <a:t>LDR Phase IV Preamble on contaminated soil (63FR 28602)</a:t>
            </a:r>
          </a:p>
          <a:p>
            <a:pPr marL="457200" lvl="1" indent="0">
              <a:buNone/>
            </a:pPr>
            <a:r>
              <a:rPr kumimoji="1" lang="en-US" sz="2200" dirty="0">
                <a:solidFill>
                  <a:schemeClr val="tx1"/>
                </a:solidFill>
                <a:latin typeface="Trebuchet MS" panose="020B0603020202020204" pitchFamily="34" charset="0"/>
                <a:hlinkClick r:id="rId4"/>
              </a:rPr>
              <a:t>http://</a:t>
            </a:r>
            <a:r>
              <a:rPr kumimoji="1" lang="en-US" sz="2200" dirty="0" smtClean="0">
                <a:solidFill>
                  <a:schemeClr val="tx1"/>
                </a:solidFill>
                <a:latin typeface="Trebuchet MS" panose="020B0603020202020204" pitchFamily="34" charset="0"/>
                <a:hlinkClick r:id="rId4"/>
              </a:rPr>
              <a:t>www.gpo.gov/fdsys/pkg/FR-1998-05-26/pdf/98-12575.pdf</a:t>
            </a:r>
            <a:endParaRPr kumimoji="1" lang="en-US" sz="2200" dirty="0" smtClean="0">
              <a:solidFill>
                <a:schemeClr val="tx1"/>
              </a:solidFill>
              <a:latin typeface="Trebuchet MS" panose="020B0603020202020204" pitchFamily="34" charset="0"/>
            </a:endParaRPr>
          </a:p>
          <a:p>
            <a:r>
              <a:rPr kumimoji="1" lang="en-US" sz="2600" b="1" i="1" dirty="0" smtClean="0">
                <a:solidFill>
                  <a:schemeClr val="tx1"/>
                </a:solidFill>
                <a:latin typeface="Trebuchet MS" panose="020B0603020202020204" pitchFamily="34" charset="0"/>
              </a:rPr>
              <a:t>Superfund Guidance on LDR variances:</a:t>
            </a:r>
            <a:endParaRPr kumimoji="1" lang="en-US" sz="2600" b="1" i="1" dirty="0">
              <a:solidFill>
                <a:schemeClr val="tx1"/>
              </a:solidFill>
              <a:latin typeface="Trebuchet MS" panose="020B0603020202020204" pitchFamily="34" charset="0"/>
            </a:endParaRPr>
          </a:p>
          <a:p>
            <a:pPr marL="457200" lvl="1" indent="0">
              <a:buNone/>
            </a:pPr>
            <a:r>
              <a:rPr kumimoji="1" lang="en-US" sz="2200" dirty="0" smtClean="0">
                <a:solidFill>
                  <a:schemeClr val="tx1"/>
                </a:solidFill>
                <a:latin typeface="Trebuchet MS" panose="020B0603020202020204" pitchFamily="34" charset="0"/>
                <a:hlinkClick r:id="rId5"/>
              </a:rPr>
              <a:t>http</a:t>
            </a:r>
            <a:r>
              <a:rPr kumimoji="1" lang="en-US" sz="2200" dirty="0">
                <a:solidFill>
                  <a:schemeClr val="tx1"/>
                </a:solidFill>
                <a:latin typeface="Trebuchet MS" panose="020B0603020202020204" pitchFamily="34" charset="0"/>
                <a:hlinkClick r:id="rId5"/>
              </a:rPr>
              <a:t>://</a:t>
            </a:r>
            <a:r>
              <a:rPr kumimoji="1" lang="en-US" sz="2200" dirty="0" smtClean="0">
                <a:solidFill>
                  <a:schemeClr val="tx1"/>
                </a:solidFill>
                <a:latin typeface="Trebuchet MS" panose="020B0603020202020204" pitchFamily="34" charset="0"/>
                <a:hlinkClick r:id="rId5"/>
              </a:rPr>
              <a:t>www.epa.gov/superfund/policy/remedy/sfremedy/arars/rcra.htm</a:t>
            </a:r>
            <a:endParaRPr kumimoji="1" lang="en-US" sz="2200" dirty="0" smtClean="0">
              <a:solidFill>
                <a:schemeClr val="tx1"/>
              </a:solidFill>
              <a:latin typeface="Trebuchet MS" panose="020B0603020202020204" pitchFamily="34" charset="0"/>
            </a:endParaRPr>
          </a:p>
          <a:p>
            <a:endParaRPr kumimoji="1" lang="en-US" sz="2400" dirty="0" smtClean="0">
              <a:solidFill>
                <a:schemeClr val="tx1"/>
              </a:solidFill>
              <a:latin typeface="Trebuchet MS" panose="020B0603020202020204" pitchFamily="34" charset="0"/>
            </a:endParaRPr>
          </a:p>
          <a:p>
            <a:pPr marL="0" indent="0">
              <a:buNone/>
            </a:pPr>
            <a:endParaRPr kumimoji="1" lang="en-US" sz="2400" dirty="0">
              <a:solidFill>
                <a:schemeClr val="tx1"/>
              </a:solidFill>
              <a:latin typeface="Trebuchet MS" panose="020B0603020202020204" pitchFamily="34" charset="0"/>
            </a:endParaRPr>
          </a:p>
          <a:p>
            <a:pPr marL="0" indent="0">
              <a:buNone/>
            </a:pPr>
            <a:endParaRPr kumimoji="1" lang="en-US" sz="2400" dirty="0">
              <a:solidFill>
                <a:schemeClr val="tx1"/>
              </a:solidFill>
              <a:latin typeface="Trebuchet MS" panose="020B0603020202020204" pitchFamily="34" charset="0"/>
            </a:endParaRPr>
          </a:p>
          <a:p>
            <a:pPr marL="457200" lvl="1" indent="0">
              <a:buNone/>
            </a:pPr>
            <a:endParaRPr kumimoji="1" lang="en-US" b="1" i="1" dirty="0" smtClean="0">
              <a:solidFill>
                <a:schemeClr val="tx1"/>
              </a:solidFill>
              <a:latin typeface="Trebuchet MS" panose="020B0603020202020204" pitchFamily="34" charset="0"/>
            </a:endParaRPr>
          </a:p>
          <a:p>
            <a:endParaRPr kumimoji="1" lang="en-US" b="1" i="1" dirty="0">
              <a:solidFill>
                <a:schemeClr val="tx1"/>
              </a:solidFill>
              <a:latin typeface="Trebuchet MS" panose="020B0603020202020204" pitchFamily="34" charset="0"/>
            </a:endParaRPr>
          </a:p>
          <a:p>
            <a:endParaRPr lang="en-US" dirty="0">
              <a:latin typeface="Trebuchet MS" panose="020B0603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2354" y="228600"/>
            <a:ext cx="1838226" cy="1371600"/>
          </a:xfrm>
          <a:prstGeom prst="rect">
            <a:avLst/>
          </a:prstGeom>
        </p:spPr>
      </p:pic>
    </p:spTree>
    <p:extLst>
      <p:ext uri="{BB962C8B-B14F-4D97-AF65-F5344CB8AC3E}">
        <p14:creationId xmlns:p14="http://schemas.microsoft.com/office/powerpoint/2010/main" val="417936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a:bodyPr>
          <a:lstStyle/>
          <a:p>
            <a:r>
              <a:rPr lang="en-US" sz="3200" dirty="0" smtClean="0"/>
              <a:t>Sixth Key to Success/Resources</a:t>
            </a:r>
            <a:endParaRPr lang="en-US" sz="3200" dirty="0"/>
          </a:p>
        </p:txBody>
      </p:sp>
      <p:sp>
        <p:nvSpPr>
          <p:cNvPr id="3" name="Content Placeholder 2"/>
          <p:cNvSpPr>
            <a:spLocks noGrp="1"/>
          </p:cNvSpPr>
          <p:nvPr>
            <p:ph idx="1"/>
          </p:nvPr>
        </p:nvSpPr>
        <p:spPr>
          <a:xfrm>
            <a:off x="2895601" y="1371600"/>
            <a:ext cx="4061712" cy="5029200"/>
          </a:xfrm>
        </p:spPr>
        <p:txBody>
          <a:bodyPr>
            <a:normAutofit lnSpcReduction="10000"/>
          </a:bodyPr>
          <a:lstStyle/>
          <a:p>
            <a:pPr marL="0" indent="0">
              <a:buNone/>
            </a:pPr>
            <a:r>
              <a:rPr kumimoji="1" lang="en-US" sz="2400" b="1" i="1" dirty="0">
                <a:solidFill>
                  <a:schemeClr val="tx1"/>
                </a:solidFill>
                <a:latin typeface="Trebuchet MS" panose="020B0603020202020204" pitchFamily="34" charset="0"/>
              </a:rPr>
              <a:t>Use</a:t>
            </a:r>
            <a:r>
              <a:rPr kumimoji="1" lang="en-US" sz="2400" dirty="0">
                <a:solidFill>
                  <a:schemeClr val="tx1"/>
                </a:solidFill>
                <a:latin typeface="Trebuchet MS" panose="020B0603020202020204" pitchFamily="34" charset="0"/>
              </a:rPr>
              <a:t> the generator treatment or other RCRA recycling or treatment exclusions to avoid having to get a RCRA permit.</a:t>
            </a:r>
          </a:p>
          <a:p>
            <a:r>
              <a:rPr kumimoji="1" lang="en-US" b="1" i="1" dirty="0" smtClean="0">
                <a:solidFill>
                  <a:schemeClr val="tx1"/>
                </a:solidFill>
                <a:latin typeface="Trebuchet MS" panose="020B0603020202020204" pitchFamily="34" charset="0"/>
              </a:rPr>
              <a:t>Generator Treatment</a:t>
            </a:r>
          </a:p>
          <a:p>
            <a:pPr marL="457200" lvl="1" indent="0">
              <a:buNone/>
            </a:pPr>
            <a:r>
              <a:rPr kumimoji="1" lang="en-US" dirty="0" smtClean="0">
                <a:solidFill>
                  <a:schemeClr val="tx1"/>
                </a:solidFill>
                <a:latin typeface="Trebuchet MS" panose="020B0603020202020204" pitchFamily="34" charset="0"/>
                <a:hlinkClick r:id="rId3"/>
              </a:rPr>
              <a:t>http</a:t>
            </a:r>
            <a:r>
              <a:rPr kumimoji="1" lang="en-US" dirty="0">
                <a:solidFill>
                  <a:schemeClr val="tx1"/>
                </a:solidFill>
                <a:latin typeface="Trebuchet MS" panose="020B0603020202020204" pitchFamily="34" charset="0"/>
                <a:hlinkClick r:id="rId3"/>
              </a:rPr>
              <a:t>://</a:t>
            </a:r>
            <a:r>
              <a:rPr kumimoji="1" lang="en-US" dirty="0" smtClean="0">
                <a:solidFill>
                  <a:schemeClr val="tx1"/>
                </a:solidFill>
                <a:latin typeface="Trebuchet MS" panose="020B0603020202020204" pitchFamily="34" charset="0"/>
                <a:hlinkClick r:id="rId3"/>
              </a:rPr>
              <a:t>yosemite.epa.gov/osw/rcra.nsf/0c994248c239947e85256d090071175f/57ac820a47a8bc4e85256d1600748c43!OpenDocument</a:t>
            </a:r>
            <a:endParaRPr kumimoji="1" lang="en-US" dirty="0" smtClean="0">
              <a:solidFill>
                <a:schemeClr val="tx1"/>
              </a:solidFill>
              <a:latin typeface="Trebuchet MS" panose="020B0603020202020204" pitchFamily="34" charset="0"/>
            </a:endParaRPr>
          </a:p>
          <a:p>
            <a:r>
              <a:rPr kumimoji="1" lang="en-US" b="1" i="1" dirty="0" smtClean="0">
                <a:solidFill>
                  <a:schemeClr val="tx1"/>
                </a:solidFill>
                <a:latin typeface="Trebuchet MS" panose="020B0603020202020204" pitchFamily="34" charset="0"/>
              </a:rPr>
              <a:t>Management </a:t>
            </a:r>
            <a:r>
              <a:rPr kumimoji="1" lang="en-US" b="1" i="1" dirty="0">
                <a:solidFill>
                  <a:schemeClr val="tx1"/>
                </a:solidFill>
                <a:latin typeface="Trebuchet MS" panose="020B0603020202020204" pitchFamily="34" charset="0"/>
              </a:rPr>
              <a:t>of Remediation Waste Under RCRA</a:t>
            </a:r>
          </a:p>
          <a:p>
            <a:pPr marL="457200" lvl="1" indent="0">
              <a:buNone/>
            </a:pPr>
            <a:r>
              <a:rPr kumimoji="1" lang="en-US" sz="1400" dirty="0">
                <a:solidFill>
                  <a:schemeClr val="tx1"/>
                </a:solidFill>
                <a:latin typeface="Trebuchet MS" panose="020B0603020202020204" pitchFamily="34" charset="0"/>
                <a:hlinkClick r:id="rId4"/>
              </a:rPr>
              <a:t>http://yosemite.epa.gov/osw/rcra.nsf/0c994248c239947e85256d090071175f/D9E61A0505DB4B6885256817006E32B8/$file/14291.pdf</a:t>
            </a:r>
            <a:endParaRPr kumimoji="1" lang="en-US" sz="1400" dirty="0">
              <a:solidFill>
                <a:schemeClr val="tx1"/>
              </a:solidFill>
              <a:latin typeface="Trebuchet MS" panose="020B0603020202020204" pitchFamily="34" charset="0"/>
            </a:endParaRPr>
          </a:p>
          <a:p>
            <a:pPr marL="0" indent="0">
              <a:buNone/>
            </a:pPr>
            <a:endParaRPr kumimoji="1" lang="en-US" sz="4000" dirty="0">
              <a:solidFill>
                <a:schemeClr val="tx1"/>
              </a:solidFill>
              <a:latin typeface="Trebuchet MS" panose="020B0603020202020204" pitchFamily="34" charset="0"/>
            </a:endParaRPr>
          </a:p>
          <a:p>
            <a:pPr marL="0" indent="0">
              <a:buNone/>
            </a:pPr>
            <a:endParaRPr kumimoji="1" lang="en-US" sz="2400" dirty="0">
              <a:solidFill>
                <a:schemeClr val="tx1"/>
              </a:solidFill>
              <a:latin typeface="Trebuchet MS" panose="020B0603020202020204" pitchFamily="34" charset="0"/>
            </a:endParaRPr>
          </a:p>
          <a:p>
            <a:pPr marL="0" indent="0">
              <a:buNone/>
            </a:pPr>
            <a:endParaRPr kumimoji="1" lang="en-US" sz="2400" dirty="0">
              <a:solidFill>
                <a:schemeClr val="tx1"/>
              </a:solidFill>
              <a:latin typeface="Trebuchet MS" panose="020B0603020202020204" pitchFamily="34" charset="0"/>
            </a:endParaRPr>
          </a:p>
          <a:p>
            <a:pPr marL="457200" lvl="1" indent="0">
              <a:buNone/>
            </a:pPr>
            <a:endParaRPr kumimoji="1" lang="en-US" b="1" i="1" dirty="0" smtClean="0">
              <a:solidFill>
                <a:schemeClr val="tx1"/>
              </a:solidFill>
              <a:latin typeface="Trebuchet MS" panose="020B0603020202020204" pitchFamily="34" charset="0"/>
            </a:endParaRPr>
          </a:p>
          <a:p>
            <a:endParaRPr kumimoji="1" lang="en-US" b="1" i="1" dirty="0">
              <a:solidFill>
                <a:schemeClr val="tx1"/>
              </a:solidFill>
              <a:latin typeface="Trebuchet MS" panose="020B0603020202020204" pitchFamily="34" charset="0"/>
            </a:endParaRPr>
          </a:p>
          <a:p>
            <a:endParaRPr lang="en-US" dirty="0">
              <a:latin typeface="Trebuchet MS" panose="020B0603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057400"/>
            <a:ext cx="1998330" cy="2971800"/>
          </a:xfrm>
          <a:prstGeom prst="rect">
            <a:avLst/>
          </a:prstGeom>
        </p:spPr>
      </p:pic>
    </p:spTree>
    <p:extLst>
      <p:ext uri="{BB962C8B-B14F-4D97-AF65-F5344CB8AC3E}">
        <p14:creationId xmlns:p14="http://schemas.microsoft.com/office/powerpoint/2010/main" val="1622768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r>
              <a:rPr lang="en-US" sz="3200" dirty="0" smtClean="0"/>
              <a:t>Seventh Key to Success/Resources</a:t>
            </a:r>
            <a:endParaRPr lang="en-US" sz="3200" dirty="0"/>
          </a:p>
        </p:txBody>
      </p:sp>
      <p:sp>
        <p:nvSpPr>
          <p:cNvPr id="3" name="Content Placeholder 2"/>
          <p:cNvSpPr>
            <a:spLocks noGrp="1"/>
          </p:cNvSpPr>
          <p:nvPr>
            <p:ph idx="1"/>
          </p:nvPr>
        </p:nvSpPr>
        <p:spPr>
          <a:xfrm>
            <a:off x="609599" y="1371600"/>
            <a:ext cx="4038601" cy="4876799"/>
          </a:xfrm>
        </p:spPr>
        <p:txBody>
          <a:bodyPr>
            <a:normAutofit lnSpcReduction="10000"/>
          </a:bodyPr>
          <a:lstStyle/>
          <a:p>
            <a:pPr marL="0" indent="0">
              <a:buNone/>
            </a:pPr>
            <a:r>
              <a:rPr kumimoji="1" lang="en-US" sz="2600" b="1" i="1" dirty="0">
                <a:solidFill>
                  <a:schemeClr val="tx1"/>
                </a:solidFill>
              </a:rPr>
              <a:t>Document</a:t>
            </a:r>
            <a:r>
              <a:rPr kumimoji="1" lang="en-US" sz="2600" dirty="0">
                <a:solidFill>
                  <a:schemeClr val="tx1"/>
                </a:solidFill>
              </a:rPr>
              <a:t> all of your decisions/policies in your public documents and statement of basis.</a:t>
            </a:r>
            <a:endParaRPr lang="en-US" sz="2600" dirty="0"/>
          </a:p>
          <a:p>
            <a:endParaRPr kumimoji="1" lang="en-US" sz="2400" dirty="0" smtClean="0">
              <a:solidFill>
                <a:schemeClr val="tx1"/>
              </a:solidFill>
            </a:endParaRPr>
          </a:p>
          <a:p>
            <a:r>
              <a:rPr kumimoji="1" lang="en-US" b="1" i="1" dirty="0" smtClean="0">
                <a:solidFill>
                  <a:schemeClr val="tx1"/>
                </a:solidFill>
              </a:rPr>
              <a:t>Statement of Basis</a:t>
            </a:r>
          </a:p>
          <a:p>
            <a:pPr marL="0" indent="0">
              <a:buNone/>
            </a:pPr>
            <a:r>
              <a:rPr kumimoji="1" lang="en-US" sz="1600" dirty="0">
                <a:solidFill>
                  <a:schemeClr val="tx1"/>
                </a:solidFill>
                <a:hlinkClick r:id="rId3"/>
              </a:rPr>
              <a:t>http://</a:t>
            </a:r>
            <a:r>
              <a:rPr kumimoji="1" lang="en-US" sz="1600" dirty="0" smtClean="0">
                <a:solidFill>
                  <a:schemeClr val="tx1"/>
                </a:solidFill>
                <a:hlinkClick r:id="rId3"/>
              </a:rPr>
              <a:t>www.epa.gov/epawaste/hazard/correctiveaction/sbs2/index.htm</a:t>
            </a:r>
            <a:endParaRPr kumimoji="1" lang="en-US" sz="1600" dirty="0" smtClean="0">
              <a:solidFill>
                <a:schemeClr val="tx1"/>
              </a:solidFill>
            </a:endParaRPr>
          </a:p>
          <a:p>
            <a:pPr marL="0" indent="0">
              <a:buNone/>
            </a:pPr>
            <a:endParaRPr kumimoji="1" lang="en-US" sz="2400" dirty="0">
              <a:solidFill>
                <a:schemeClr val="tx1"/>
              </a:solidFill>
            </a:endParaRPr>
          </a:p>
          <a:p>
            <a:r>
              <a:rPr kumimoji="1" lang="en-US" b="1" i="1" dirty="0" smtClean="0">
                <a:solidFill>
                  <a:schemeClr val="tx1"/>
                </a:solidFill>
              </a:rPr>
              <a:t>Risk-based clean closure guidance</a:t>
            </a:r>
          </a:p>
          <a:p>
            <a:pPr marL="0" indent="0">
              <a:buNone/>
            </a:pPr>
            <a:r>
              <a:rPr kumimoji="1" lang="en-US" sz="1600" dirty="0">
                <a:solidFill>
                  <a:schemeClr val="tx1"/>
                </a:solidFill>
                <a:hlinkClick r:id="rId4"/>
              </a:rPr>
              <a:t>http://</a:t>
            </a:r>
            <a:r>
              <a:rPr kumimoji="1" lang="en-US" sz="1600" dirty="0" smtClean="0">
                <a:solidFill>
                  <a:schemeClr val="tx1"/>
                </a:solidFill>
                <a:hlinkClick r:id="rId4"/>
              </a:rPr>
              <a:t>www.epa.gov/epawaste/hazard/correctiveaction/resources/guidance/risk/cclosfnl.pdf</a:t>
            </a:r>
            <a:endParaRPr kumimoji="1" lang="en-US" sz="1600" dirty="0" smtClean="0">
              <a:solidFill>
                <a:schemeClr val="tx1"/>
              </a:solidFill>
            </a:endParaRPr>
          </a:p>
          <a:p>
            <a:pPr marL="0" indent="0">
              <a:buNone/>
            </a:pPr>
            <a:endParaRPr kumimoji="1" lang="en-US" sz="2400" dirty="0" smtClean="0">
              <a:solidFill>
                <a:schemeClr val="tx1"/>
              </a:solidFill>
            </a:endParaRPr>
          </a:p>
          <a:p>
            <a:pPr marL="0" indent="0">
              <a:buNone/>
            </a:pPr>
            <a:endParaRPr kumimoji="1" lang="en-US" sz="2400" dirty="0">
              <a:solidFill>
                <a:schemeClr val="tx1"/>
              </a:solidFill>
            </a:endParaRPr>
          </a:p>
          <a:p>
            <a:pPr marL="0" indent="0">
              <a:buNone/>
            </a:pPr>
            <a:endParaRPr kumimoji="1" lang="en-US" sz="2400" dirty="0">
              <a:solidFill>
                <a:schemeClr val="tx1"/>
              </a:solidFill>
            </a:endParaRPr>
          </a:p>
          <a:p>
            <a:pPr marL="457200" lvl="1" indent="0">
              <a:buNone/>
            </a:pPr>
            <a:endParaRPr kumimoji="1" lang="en-US" b="1" i="1" dirty="0" smtClean="0">
              <a:solidFill>
                <a:schemeClr val="tx1"/>
              </a:solidFill>
            </a:endParaRPr>
          </a:p>
          <a:p>
            <a:endParaRPr kumimoji="1" lang="en-US" b="1" i="1" dirty="0">
              <a:solidFill>
                <a:schemeClr val="tx1"/>
              </a:solidFill>
            </a:endParaRP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2057400"/>
            <a:ext cx="2466975" cy="1847850"/>
          </a:xfrm>
          <a:prstGeom prst="rect">
            <a:avLst/>
          </a:prstGeom>
        </p:spPr>
      </p:pic>
    </p:spTree>
    <p:extLst>
      <p:ext uri="{BB962C8B-B14F-4D97-AF65-F5344CB8AC3E}">
        <p14:creationId xmlns:p14="http://schemas.microsoft.com/office/powerpoint/2010/main" val="2678538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533400" y="1447800"/>
            <a:ext cx="6347714" cy="5181600"/>
          </a:xfrm>
        </p:spPr>
        <p:txBody>
          <a:bodyPr>
            <a:normAutofit/>
          </a:bodyPr>
          <a:lstStyle/>
          <a:p>
            <a:r>
              <a:rPr lang="en-US" dirty="0"/>
              <a:t>Corrective Action Main Webpage:</a:t>
            </a:r>
          </a:p>
          <a:p>
            <a:pPr marL="0" indent="0">
              <a:buNone/>
            </a:pPr>
            <a:r>
              <a:rPr lang="en-US" dirty="0">
                <a:hlinkClick r:id="rId2"/>
              </a:rPr>
              <a:t>http://www.epa.gov/epawaste/hazard/correctiveaction/resources/guidance/index.htm</a:t>
            </a:r>
            <a:endParaRPr lang="en-US" dirty="0"/>
          </a:p>
          <a:p>
            <a:r>
              <a:rPr lang="en-US" dirty="0" smtClean="0"/>
              <a:t>RCRA Information Network (RIN) Call</a:t>
            </a:r>
          </a:p>
          <a:p>
            <a:pPr lvl="1">
              <a:buFont typeface="Wingdings" panose="05000000000000000000" pitchFamily="2" charset="2"/>
              <a:buChar char="Ø"/>
            </a:pPr>
            <a:r>
              <a:rPr lang="en-US" dirty="0" smtClean="0"/>
              <a:t>A national monthly call (first Wednesday of the month at 2 pm EDT) of EPA and State Staff to discuss a wide range of issues related to regulatory interpretation of the RCRA program. Hosted by EPA HQ office:  ORCR (Jim O’Leary)</a:t>
            </a:r>
          </a:p>
          <a:p>
            <a:r>
              <a:rPr lang="en-US" dirty="0" smtClean="0"/>
              <a:t>Webpage on use of RCRA ARARS at Superfund sites:</a:t>
            </a:r>
          </a:p>
          <a:p>
            <a:pPr marL="0" indent="0">
              <a:buNone/>
            </a:pPr>
            <a:r>
              <a:rPr lang="en-US" dirty="0">
                <a:hlinkClick r:id="rId3"/>
              </a:rPr>
              <a:t>http://</a:t>
            </a:r>
            <a:r>
              <a:rPr lang="en-US" dirty="0" smtClean="0">
                <a:hlinkClick r:id="rId3"/>
              </a:rPr>
              <a:t>www.epa.gov/superfund/policy/remedy/sfremedy/arars/rcra.htm</a:t>
            </a:r>
            <a:endParaRPr lang="en-US" dirty="0" smtClean="0"/>
          </a:p>
          <a:p>
            <a:r>
              <a:rPr lang="en-US" dirty="0" smtClean="0"/>
              <a:t>RCRA Corrective Action Enforcement Authorities</a:t>
            </a:r>
          </a:p>
          <a:p>
            <a:pPr marL="0" indent="0">
              <a:buNone/>
            </a:pPr>
            <a:r>
              <a:rPr lang="en-US" dirty="0">
                <a:hlinkClick r:id="rId4"/>
              </a:rPr>
              <a:t>http://</a:t>
            </a:r>
            <a:r>
              <a:rPr lang="en-US" dirty="0" smtClean="0">
                <a:hlinkClick r:id="rId4"/>
              </a:rPr>
              <a:t>www2.epa.gov/enforcement/rcra-corrective-action-enforcement-authorities</a:t>
            </a:r>
            <a:endParaRPr lang="en-US" dirty="0" smtClean="0"/>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88611"/>
            <a:ext cx="2466975" cy="1847850"/>
          </a:xfrm>
          <a:prstGeom prst="rect">
            <a:avLst/>
          </a:prstGeom>
        </p:spPr>
      </p:pic>
    </p:spTree>
    <p:extLst>
      <p:ext uri="{BB962C8B-B14F-4D97-AF65-F5344CB8AC3E}">
        <p14:creationId xmlns:p14="http://schemas.microsoft.com/office/powerpoint/2010/main" val="2492761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Study/Example</a:t>
            </a:r>
            <a:endParaRPr lang="en-US" dirty="0"/>
          </a:p>
        </p:txBody>
      </p:sp>
      <p:sp>
        <p:nvSpPr>
          <p:cNvPr id="3" name="Content Placeholder 2"/>
          <p:cNvSpPr>
            <a:spLocks noGrp="1"/>
          </p:cNvSpPr>
          <p:nvPr>
            <p:ph idx="1"/>
          </p:nvPr>
        </p:nvSpPr>
        <p:spPr>
          <a:xfrm>
            <a:off x="609599" y="1676400"/>
            <a:ext cx="6347714" cy="4364963"/>
          </a:xfrm>
        </p:spPr>
        <p:txBody>
          <a:bodyPr>
            <a:normAutofit fontScale="92500" lnSpcReduction="20000"/>
          </a:bodyPr>
          <a:lstStyle/>
          <a:p>
            <a:pPr marL="0" indent="0">
              <a:buNone/>
            </a:pPr>
            <a:r>
              <a:rPr lang="en-US" dirty="0"/>
              <a:t>You are the </a:t>
            </a:r>
            <a:r>
              <a:rPr lang="en-US" dirty="0" smtClean="0"/>
              <a:t>lead regulator for </a:t>
            </a:r>
            <a:r>
              <a:rPr lang="en-US" dirty="0"/>
              <a:t>a site that </a:t>
            </a:r>
            <a:r>
              <a:rPr lang="en-US" dirty="0" smtClean="0"/>
              <a:t>formerly </a:t>
            </a:r>
            <a:r>
              <a:rPr lang="en-US" dirty="0"/>
              <a:t>operated a vapor degreaser from 1980 to 1992 that resulted in </a:t>
            </a:r>
            <a:r>
              <a:rPr lang="en-US" dirty="0" smtClean="0"/>
              <a:t>Tetrachloroethylene </a:t>
            </a:r>
            <a:r>
              <a:rPr lang="en-US" dirty="0"/>
              <a:t>(PCE) contamination of soil beneath the building that held the degreaser. </a:t>
            </a:r>
            <a:endParaRPr lang="en-US" dirty="0" smtClean="0"/>
          </a:p>
          <a:p>
            <a:pPr marL="0" indent="0">
              <a:buNone/>
            </a:pPr>
            <a:r>
              <a:rPr lang="en-US" dirty="0" smtClean="0"/>
              <a:t>Concentrations </a:t>
            </a:r>
            <a:r>
              <a:rPr lang="en-US" dirty="0"/>
              <a:t>of PCE in soil range from </a:t>
            </a:r>
            <a:r>
              <a:rPr lang="en-US" dirty="0" smtClean="0"/>
              <a:t>ND up </a:t>
            </a:r>
            <a:r>
              <a:rPr lang="en-US" dirty="0"/>
              <a:t>to 450 ppm. </a:t>
            </a:r>
            <a:r>
              <a:rPr lang="en-US" dirty="0" smtClean="0"/>
              <a:t>The owner’s proposed remedy </a:t>
            </a:r>
            <a:r>
              <a:rPr lang="en-US" dirty="0"/>
              <a:t>is to demolish the </a:t>
            </a:r>
            <a:r>
              <a:rPr lang="en-US" dirty="0" smtClean="0"/>
              <a:t>degreaser/building</a:t>
            </a:r>
            <a:r>
              <a:rPr lang="en-US" dirty="0"/>
              <a:t>, and excavate contaminated soil above the </a:t>
            </a:r>
            <a:r>
              <a:rPr lang="en-US" dirty="0" smtClean="0"/>
              <a:t>cleanup </a:t>
            </a:r>
            <a:r>
              <a:rPr lang="en-US" dirty="0"/>
              <a:t>level (5 ppm) and dispose </a:t>
            </a:r>
            <a:r>
              <a:rPr lang="en-US" dirty="0" smtClean="0"/>
              <a:t>all to </a:t>
            </a:r>
            <a:r>
              <a:rPr lang="en-US" dirty="0"/>
              <a:t>a local </a:t>
            </a:r>
            <a:r>
              <a:rPr lang="en-US" dirty="0" smtClean="0"/>
              <a:t>Subtitle D landfill.  Is this acceptable?</a:t>
            </a:r>
            <a:endParaRPr lang="en-US" dirty="0"/>
          </a:p>
          <a:p>
            <a:pPr>
              <a:buFont typeface="+mj-lt"/>
              <a:buAutoNum type="arabicPeriod"/>
            </a:pPr>
            <a:r>
              <a:rPr lang="en-US" dirty="0" smtClean="0"/>
              <a:t>What </a:t>
            </a:r>
            <a:r>
              <a:rPr lang="en-US" dirty="0"/>
              <a:t>are the potential waste streams for this site</a:t>
            </a:r>
            <a:r>
              <a:rPr lang="en-US" dirty="0" smtClean="0"/>
              <a:t>? Are any hazardous?</a:t>
            </a:r>
          </a:p>
          <a:p>
            <a:pPr>
              <a:buFont typeface="+mj-lt"/>
              <a:buAutoNum type="arabicPeriod"/>
            </a:pPr>
            <a:r>
              <a:rPr lang="en-US" dirty="0" smtClean="0"/>
              <a:t>Are </a:t>
            </a:r>
            <a:r>
              <a:rPr lang="en-US" dirty="0"/>
              <a:t>any of the </a:t>
            </a:r>
            <a:r>
              <a:rPr lang="en-US" dirty="0" smtClean="0"/>
              <a:t>wastes </a:t>
            </a:r>
            <a:r>
              <a:rPr lang="en-US" dirty="0"/>
              <a:t>subject to LDRs?  </a:t>
            </a:r>
            <a:endParaRPr lang="en-US" dirty="0" smtClean="0"/>
          </a:p>
          <a:p>
            <a:pPr>
              <a:buFont typeface="+mj-lt"/>
              <a:buAutoNum type="arabicPeriod"/>
            </a:pPr>
            <a:r>
              <a:rPr lang="en-US" dirty="0" smtClean="0"/>
              <a:t>What </a:t>
            </a:r>
            <a:r>
              <a:rPr lang="en-US" dirty="0"/>
              <a:t>do you think of the owner’s proposed remedy?  What additional requirements, if any, would you </a:t>
            </a:r>
            <a:r>
              <a:rPr lang="en-US" dirty="0" smtClean="0"/>
              <a:t>impose?</a:t>
            </a:r>
          </a:p>
          <a:p>
            <a:pPr>
              <a:buFont typeface="+mj-lt"/>
              <a:buAutoNum type="arabicPeriod"/>
            </a:pPr>
            <a:r>
              <a:rPr lang="en-US" dirty="0" smtClean="0"/>
              <a:t>What </a:t>
            </a:r>
            <a:r>
              <a:rPr lang="en-US" dirty="0"/>
              <a:t>other options does the owner have to avoid triggering costly RCRA regulations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862" y="152400"/>
            <a:ext cx="1924050" cy="1374321"/>
          </a:xfrm>
          <a:prstGeom prst="rect">
            <a:avLst/>
          </a:prstGeom>
        </p:spPr>
      </p:pic>
    </p:spTree>
    <p:extLst>
      <p:ext uri="{BB962C8B-B14F-4D97-AF65-F5344CB8AC3E}">
        <p14:creationId xmlns:p14="http://schemas.microsoft.com/office/powerpoint/2010/main" val="3593941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ctrTitle"/>
          </p:nvPr>
        </p:nvSpPr>
        <p:spPr>
          <a:xfrm>
            <a:off x="809625" y="2579688"/>
            <a:ext cx="7772400" cy="3470275"/>
          </a:xfrm>
        </p:spPr>
        <p:txBody>
          <a:bodyPr/>
          <a:lstStyle/>
          <a:p>
            <a:r>
              <a:rPr lang="en-US" sz="4400" dirty="0" smtClean="0"/>
              <a:t/>
            </a:r>
            <a:br>
              <a:rPr lang="en-US" sz="4400" dirty="0" smtClean="0"/>
            </a:br>
            <a:endParaRPr lang="en-US" dirty="0" smtClean="0"/>
          </a:p>
        </p:txBody>
      </p:sp>
      <p:sp>
        <p:nvSpPr>
          <p:cNvPr id="9219" name="Text Box 1028"/>
          <p:cNvSpPr txBox="1">
            <a:spLocks noChangeArrowheads="1"/>
          </p:cNvSpPr>
          <p:nvPr/>
        </p:nvSpPr>
        <p:spPr bwMode="auto">
          <a:xfrm>
            <a:off x="1127125" y="2401888"/>
            <a:ext cx="60356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dirty="0" smtClean="0">
                <a:latin typeface="+mj-lt"/>
              </a:rPr>
              <a:t>How to make RCRA hazardous waste regulations </a:t>
            </a:r>
            <a:r>
              <a:rPr lang="en-US" dirty="0" smtClean="0">
                <a:latin typeface="+mj-lt"/>
              </a:rPr>
              <a:t>&amp; </a:t>
            </a:r>
            <a:r>
              <a:rPr lang="en-US" dirty="0" smtClean="0">
                <a:latin typeface="+mj-lt"/>
              </a:rPr>
              <a:t>policies work </a:t>
            </a:r>
            <a:r>
              <a:rPr lang="en-US" i="1" dirty="0" smtClean="0">
                <a:latin typeface="+mj-lt"/>
              </a:rPr>
              <a:t>for</a:t>
            </a:r>
            <a:r>
              <a:rPr lang="en-US" dirty="0" smtClean="0">
                <a:latin typeface="+mj-lt"/>
              </a:rPr>
              <a:t> you in cleaning up a site.</a:t>
            </a:r>
          </a:p>
          <a:p>
            <a:endParaRPr lang="en-US" dirty="0">
              <a:latin typeface="+mj-lt"/>
            </a:endParaRPr>
          </a:p>
          <a:p>
            <a:endParaRPr lang="en-US" dirty="0" smtClean="0">
              <a:latin typeface="+mj-lt"/>
            </a:endParaRPr>
          </a:p>
          <a:p>
            <a:r>
              <a:rPr lang="en-US" dirty="0" smtClean="0">
                <a:latin typeface="+mj-lt"/>
              </a:rPr>
              <a:t>By:  Cheryl Nelson</a:t>
            </a:r>
            <a:br>
              <a:rPr lang="en-US" dirty="0" smtClean="0">
                <a:latin typeface="+mj-lt"/>
              </a:rPr>
            </a:br>
            <a:r>
              <a:rPr lang="en-US" dirty="0" smtClean="0">
                <a:latin typeface="+mj-lt"/>
              </a:rPr>
              <a:t>USEPA Region 9, San Francisco</a:t>
            </a:r>
            <a:endParaRPr lang="en-US" dirty="0">
              <a:latin typeface="+mj-lt"/>
            </a:endParaRPr>
          </a:p>
        </p:txBody>
      </p:sp>
      <p:sp>
        <p:nvSpPr>
          <p:cNvPr id="9220" name="Text Box 1029"/>
          <p:cNvSpPr txBox="1">
            <a:spLocks noChangeArrowheads="1"/>
          </p:cNvSpPr>
          <p:nvPr/>
        </p:nvSpPr>
        <p:spPr bwMode="auto">
          <a:xfrm>
            <a:off x="1066800" y="228600"/>
            <a:ext cx="772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sz="5400" dirty="0" smtClean="0">
                <a:latin typeface="+mj-lt"/>
              </a:rPr>
              <a:t>Think before you dig!</a:t>
            </a:r>
            <a:endParaRPr lang="en-US" sz="54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873" y="3352800"/>
            <a:ext cx="1769370" cy="2362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Solution</a:t>
            </a:r>
            <a:endParaRPr lang="en-US" dirty="0"/>
          </a:p>
        </p:txBody>
      </p:sp>
      <p:sp>
        <p:nvSpPr>
          <p:cNvPr id="3" name="Content Placeholder 2"/>
          <p:cNvSpPr>
            <a:spLocks noGrp="1"/>
          </p:cNvSpPr>
          <p:nvPr>
            <p:ph idx="1"/>
          </p:nvPr>
        </p:nvSpPr>
        <p:spPr>
          <a:xfrm>
            <a:off x="2438399" y="1371600"/>
            <a:ext cx="4518913" cy="5334000"/>
          </a:xfrm>
        </p:spPr>
        <p:txBody>
          <a:bodyPr>
            <a:normAutofit fontScale="77500" lnSpcReduction="20000"/>
          </a:bodyPr>
          <a:lstStyle/>
          <a:p>
            <a:pPr>
              <a:buFont typeface="+mj-lt"/>
              <a:buAutoNum type="arabicPeriod"/>
            </a:pPr>
            <a:r>
              <a:rPr lang="en-US" dirty="0" smtClean="0"/>
              <a:t>The </a:t>
            </a:r>
            <a:r>
              <a:rPr lang="en-US" dirty="0"/>
              <a:t>potential waste streams are:</a:t>
            </a:r>
          </a:p>
          <a:p>
            <a:r>
              <a:rPr lang="en-US" dirty="0" smtClean="0"/>
              <a:t>Contaminated </a:t>
            </a:r>
            <a:r>
              <a:rPr lang="en-US" dirty="0"/>
              <a:t>soil with PCE a listed waste F001 (spilled after effective date of </a:t>
            </a:r>
            <a:r>
              <a:rPr lang="en-US" dirty="0" smtClean="0"/>
              <a:t>regulation see 40 CFR 268 Appx. VII); need additional data (TCLP test) to determine if also D039</a:t>
            </a:r>
            <a:endParaRPr lang="en-US" dirty="0"/>
          </a:p>
          <a:p>
            <a:r>
              <a:rPr lang="en-US" dirty="0" smtClean="0"/>
              <a:t>Degreaser/building </a:t>
            </a:r>
            <a:r>
              <a:rPr lang="en-US" dirty="0"/>
              <a:t>debris contaminated with PCE with a listed waste F001; </a:t>
            </a:r>
            <a:r>
              <a:rPr lang="en-US" dirty="0" smtClean="0"/>
              <a:t>also potentially </a:t>
            </a:r>
            <a:r>
              <a:rPr lang="en-US" dirty="0"/>
              <a:t>D039</a:t>
            </a:r>
          </a:p>
          <a:p>
            <a:pPr marL="0" indent="0">
              <a:buNone/>
            </a:pPr>
            <a:r>
              <a:rPr lang="en-US" dirty="0" smtClean="0"/>
              <a:t>Media </a:t>
            </a:r>
            <a:r>
              <a:rPr lang="en-US" dirty="0"/>
              <a:t>and Debris contaminated with a listed waste are subject to the contained-in-policy.  Refer to table VII in 40 CFR 261 for the list of constituents for which each listed waste is listed for.  For F001 constituents include:</a:t>
            </a:r>
          </a:p>
          <a:p>
            <a:r>
              <a:rPr lang="en-US" dirty="0" smtClean="0"/>
              <a:t>Tetrachloroethylene</a:t>
            </a:r>
            <a:r>
              <a:rPr lang="en-US" dirty="0"/>
              <a:t>, methylene, chloride, trichloroethylene, 1,1,1-trichloroethane, carbon tetrachloride, chlorinated fluorocarbons</a:t>
            </a:r>
          </a:p>
          <a:p>
            <a:pPr marL="0" indent="0">
              <a:buNone/>
            </a:pPr>
            <a:r>
              <a:rPr lang="en-US" dirty="0" smtClean="0"/>
              <a:t>To </a:t>
            </a:r>
            <a:r>
              <a:rPr lang="en-US" dirty="0"/>
              <a:t>make a contained in determination, would need additional data such as soil concentrations of the above </a:t>
            </a:r>
            <a:r>
              <a:rPr lang="en-US" dirty="0" smtClean="0"/>
              <a:t>constituents.  </a:t>
            </a:r>
            <a:r>
              <a:rPr lang="en-US" dirty="0"/>
              <a:t>Also need sampling/analytical data from the degreaser and building debris for all these constituents.</a:t>
            </a:r>
          </a:p>
          <a:p>
            <a:r>
              <a:rPr lang="en-US" dirty="0" smtClean="0"/>
              <a:t>To </a:t>
            </a:r>
            <a:r>
              <a:rPr lang="en-US" dirty="0"/>
              <a:t>make the contained in decision, need to compare the concentrations of chemical constituents against health-based risk </a:t>
            </a:r>
            <a:r>
              <a:rPr lang="en-US" dirty="0" smtClean="0"/>
              <a:t>concentrations.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8" y="1270000"/>
            <a:ext cx="1800225" cy="2533650"/>
          </a:xfrm>
          <a:prstGeom prst="rect">
            <a:avLst/>
          </a:prstGeom>
        </p:spPr>
      </p:pic>
    </p:spTree>
    <p:extLst>
      <p:ext uri="{BB962C8B-B14F-4D97-AF65-F5344CB8AC3E}">
        <p14:creationId xmlns:p14="http://schemas.microsoft.com/office/powerpoint/2010/main" val="2447388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Solution</a:t>
            </a:r>
            <a:endParaRPr lang="en-US" dirty="0"/>
          </a:p>
        </p:txBody>
      </p:sp>
      <p:sp>
        <p:nvSpPr>
          <p:cNvPr id="3" name="Content Placeholder 2"/>
          <p:cNvSpPr>
            <a:spLocks noGrp="1"/>
          </p:cNvSpPr>
          <p:nvPr>
            <p:ph idx="1"/>
          </p:nvPr>
        </p:nvSpPr>
        <p:spPr>
          <a:xfrm>
            <a:off x="609599" y="1524000"/>
            <a:ext cx="6347714" cy="4517363"/>
          </a:xfrm>
        </p:spPr>
        <p:txBody>
          <a:bodyPr>
            <a:normAutofit/>
          </a:bodyPr>
          <a:lstStyle/>
          <a:p>
            <a:pPr>
              <a:buFont typeface="+mj-lt"/>
              <a:buAutoNum type="arabicPeriod" startAt="2"/>
            </a:pPr>
            <a:r>
              <a:rPr lang="en-US" dirty="0" smtClean="0"/>
              <a:t>Do LDR’s apply?</a:t>
            </a:r>
          </a:p>
          <a:p>
            <a:r>
              <a:rPr lang="en-US" dirty="0" smtClean="0"/>
              <a:t>The </a:t>
            </a:r>
            <a:r>
              <a:rPr lang="en-US" dirty="0"/>
              <a:t>site operated from 1980 to 1992 and therefore chemicals were spilled both prior to and after the effective date of listing (1986 according to Table 1 in Appendix VII in 40 CFR 268).  The wastes therefore were subject to LDRs when spilled after 1986.  LDRs therefore, attached when the spill </a:t>
            </a:r>
            <a:r>
              <a:rPr lang="en-US" dirty="0" smtClean="0"/>
              <a:t>occurred and now must be satisfied.</a:t>
            </a:r>
            <a:endParaRPr lang="en-US" dirty="0"/>
          </a:p>
          <a:p>
            <a:r>
              <a:rPr lang="en-US" dirty="0" smtClean="0"/>
              <a:t>For </a:t>
            </a:r>
            <a:r>
              <a:rPr lang="en-US" dirty="0"/>
              <a:t>the soil: can either meet the numeric standards for F001 in 40 CFR 268.40 or the alternative soil treatment standard of 90% reduction or 10X UTS in 40 CFR 268.49.  </a:t>
            </a:r>
          </a:p>
          <a:p>
            <a:r>
              <a:rPr lang="en-US" dirty="0" smtClean="0"/>
              <a:t>For </a:t>
            </a:r>
            <a:r>
              <a:rPr lang="en-US" dirty="0"/>
              <a:t>the debris:  can either meet the numeric standards for F001 in 40 CFR 268.40 or the alternative debris standards in 40 CFR </a:t>
            </a:r>
            <a:r>
              <a:rPr lang="en-US" dirty="0" smtClean="0"/>
              <a:t>268.45</a:t>
            </a:r>
            <a:r>
              <a:rPr lang="en-US" b="1" dirty="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52400"/>
            <a:ext cx="1685925" cy="1685925"/>
          </a:xfrm>
          <a:prstGeom prst="rect">
            <a:avLst/>
          </a:prstGeom>
        </p:spPr>
      </p:pic>
    </p:spTree>
    <p:extLst>
      <p:ext uri="{BB962C8B-B14F-4D97-AF65-F5344CB8AC3E}">
        <p14:creationId xmlns:p14="http://schemas.microsoft.com/office/powerpoint/2010/main" val="776187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Solution</a:t>
            </a:r>
            <a:endParaRPr lang="en-US" dirty="0"/>
          </a:p>
        </p:txBody>
      </p:sp>
      <p:sp>
        <p:nvSpPr>
          <p:cNvPr id="3" name="Content Placeholder 2"/>
          <p:cNvSpPr>
            <a:spLocks noGrp="1"/>
          </p:cNvSpPr>
          <p:nvPr>
            <p:ph idx="1"/>
          </p:nvPr>
        </p:nvSpPr>
        <p:spPr>
          <a:xfrm>
            <a:off x="609599" y="1447800"/>
            <a:ext cx="4572001" cy="4593563"/>
          </a:xfrm>
        </p:spPr>
        <p:txBody>
          <a:bodyPr>
            <a:normAutofit fontScale="92500" lnSpcReduction="10000"/>
          </a:bodyPr>
          <a:lstStyle/>
          <a:p>
            <a:pPr>
              <a:buFont typeface="+mj-lt"/>
              <a:buAutoNum type="arabicPeriod" startAt="3"/>
            </a:pPr>
            <a:r>
              <a:rPr lang="en-US" dirty="0" smtClean="0"/>
              <a:t>Is the proposed remedy acceptable?</a:t>
            </a:r>
          </a:p>
          <a:p>
            <a:r>
              <a:rPr lang="en-US" dirty="0" smtClean="0"/>
              <a:t>The </a:t>
            </a:r>
            <a:r>
              <a:rPr lang="en-US" dirty="0"/>
              <a:t>contaminated soil and potentially </a:t>
            </a:r>
            <a:r>
              <a:rPr lang="en-US" dirty="0" smtClean="0"/>
              <a:t>contaminated </a:t>
            </a:r>
            <a:r>
              <a:rPr lang="en-US" dirty="0"/>
              <a:t>debris are both listed hazardous wastes and subject to LDRs.  Therefore, without treatment and a contained in decision, the soil and debris cannot be disposed in a local (subtitle D) landfill, but must be managed and disposed as listed hazardous waste.  </a:t>
            </a:r>
            <a:endParaRPr lang="en-US" dirty="0" smtClean="0"/>
          </a:p>
          <a:p>
            <a:pPr marL="0" indent="0">
              <a:buNone/>
            </a:pPr>
            <a:r>
              <a:rPr lang="en-US" dirty="0" smtClean="0"/>
              <a:t>Additional </a:t>
            </a:r>
            <a:r>
              <a:rPr lang="en-US" dirty="0"/>
              <a:t>requirements that should be imposed are:  </a:t>
            </a:r>
          </a:p>
          <a:p>
            <a:pPr lvl="0"/>
            <a:r>
              <a:rPr lang="en-US" dirty="0" smtClean="0"/>
              <a:t>Owner </a:t>
            </a:r>
            <a:r>
              <a:rPr lang="en-US" dirty="0"/>
              <a:t>is subject to RCRA generator regulations (must have an ID #, must manage/store the waste as hazardous (</a:t>
            </a:r>
            <a:r>
              <a:rPr lang="en-US" dirty="0" smtClean="0"/>
              <a:t>e.g</a:t>
            </a:r>
            <a:r>
              <a:rPr lang="en-US" dirty="0"/>
              <a:t>. drummed, labeled, less than 90 day </a:t>
            </a:r>
            <a:r>
              <a:rPr lang="en-US" dirty="0" smtClean="0"/>
              <a:t>accumulation</a:t>
            </a:r>
            <a:r>
              <a:rPr lang="en-US" dirty="0" smtClean="0"/>
              <a:t>), </a:t>
            </a:r>
            <a:r>
              <a:rPr lang="en-US" dirty="0"/>
              <a:t>waste must be manifested to a permitted TSDF.</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057400"/>
            <a:ext cx="1728788" cy="2514600"/>
          </a:xfrm>
          <a:prstGeom prst="rect">
            <a:avLst/>
          </a:prstGeom>
        </p:spPr>
      </p:pic>
    </p:spTree>
    <p:extLst>
      <p:ext uri="{BB962C8B-B14F-4D97-AF65-F5344CB8AC3E}">
        <p14:creationId xmlns:p14="http://schemas.microsoft.com/office/powerpoint/2010/main" val="3583263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Solution</a:t>
            </a:r>
            <a:endParaRPr lang="en-US" dirty="0"/>
          </a:p>
        </p:txBody>
      </p:sp>
      <p:sp>
        <p:nvSpPr>
          <p:cNvPr id="3" name="Content Placeholder 2"/>
          <p:cNvSpPr>
            <a:spLocks noGrp="1"/>
          </p:cNvSpPr>
          <p:nvPr>
            <p:ph idx="1"/>
          </p:nvPr>
        </p:nvSpPr>
        <p:spPr>
          <a:xfrm>
            <a:off x="3581400" y="1219200"/>
            <a:ext cx="3886200" cy="5334000"/>
          </a:xfrm>
        </p:spPr>
        <p:txBody>
          <a:bodyPr>
            <a:normAutofit fontScale="47500" lnSpcReduction="20000"/>
          </a:bodyPr>
          <a:lstStyle/>
          <a:p>
            <a:pPr marL="514350" indent="-514350">
              <a:buFont typeface="+mj-lt"/>
              <a:buAutoNum type="arabicPeriod" startAt="4"/>
            </a:pPr>
            <a:r>
              <a:rPr lang="en-US" sz="3300" dirty="0" smtClean="0"/>
              <a:t>Other Options:</a:t>
            </a:r>
          </a:p>
          <a:p>
            <a:r>
              <a:rPr lang="en-US" sz="2900" dirty="0" smtClean="0"/>
              <a:t>Segregate soil during </a:t>
            </a:r>
            <a:r>
              <a:rPr lang="en-US" sz="2900" dirty="0"/>
              <a:t>excavation to minimize </a:t>
            </a:r>
            <a:r>
              <a:rPr lang="en-US" sz="2900" dirty="0" smtClean="0"/>
              <a:t>amount that must be disposed as hazardous. Treat soil to </a:t>
            </a:r>
            <a:r>
              <a:rPr lang="en-US" sz="2900" dirty="0" smtClean="0"/>
              <a:t>meet LDRs, and if this </a:t>
            </a:r>
            <a:r>
              <a:rPr lang="en-US" sz="2900" dirty="0" smtClean="0"/>
              <a:t>is below risk-based levels </a:t>
            </a:r>
            <a:r>
              <a:rPr lang="en-US" sz="2900" dirty="0" smtClean="0"/>
              <a:t>then </a:t>
            </a:r>
            <a:r>
              <a:rPr lang="en-US" sz="2900" dirty="0" smtClean="0"/>
              <a:t>contain </a:t>
            </a:r>
            <a:r>
              <a:rPr lang="en-US" sz="2900" dirty="0" smtClean="0"/>
              <a:t>out/dispose </a:t>
            </a:r>
            <a:r>
              <a:rPr lang="en-US" sz="2900" dirty="0" smtClean="0"/>
              <a:t>to Subtitle </a:t>
            </a:r>
            <a:r>
              <a:rPr lang="en-US" sz="2900" dirty="0"/>
              <a:t>D landfill.</a:t>
            </a:r>
          </a:p>
          <a:p>
            <a:r>
              <a:rPr lang="en-US" sz="2900" dirty="0" smtClean="0"/>
              <a:t>Consolidate soil inside Area </a:t>
            </a:r>
            <a:r>
              <a:rPr lang="en-US" sz="2900" dirty="0"/>
              <a:t>of Contamination and use generator treatment in </a:t>
            </a:r>
            <a:r>
              <a:rPr lang="en-US" sz="2900" dirty="0" smtClean="0"/>
              <a:t>tanks/containers </a:t>
            </a:r>
            <a:r>
              <a:rPr lang="en-US" sz="2900" dirty="0"/>
              <a:t>to </a:t>
            </a:r>
            <a:r>
              <a:rPr lang="en-US" sz="2900" dirty="0" smtClean="0"/>
              <a:t>meet LDRs. And/or petition </a:t>
            </a:r>
            <a:r>
              <a:rPr lang="en-US" sz="2900" dirty="0"/>
              <a:t>for </a:t>
            </a:r>
            <a:r>
              <a:rPr lang="en-US" sz="2900" dirty="0" smtClean="0"/>
              <a:t>LDR variance if </a:t>
            </a:r>
            <a:r>
              <a:rPr lang="en-US" sz="2900" dirty="0"/>
              <a:t>the </a:t>
            </a:r>
            <a:r>
              <a:rPr lang="en-US" sz="2900" dirty="0" smtClean="0"/>
              <a:t>LDR’s are </a:t>
            </a:r>
            <a:r>
              <a:rPr lang="en-US" sz="2900" dirty="0"/>
              <a:t>inhibiting aggressive remediation or are not achievable.</a:t>
            </a:r>
          </a:p>
          <a:p>
            <a:r>
              <a:rPr lang="en-US" sz="2900" dirty="0" smtClean="0"/>
              <a:t>Treat debris </a:t>
            </a:r>
            <a:r>
              <a:rPr lang="en-US" sz="2900" dirty="0"/>
              <a:t>using </a:t>
            </a:r>
            <a:r>
              <a:rPr lang="en-US" sz="2900" dirty="0" smtClean="0"/>
              <a:t>destruction/removal standard</a:t>
            </a:r>
            <a:r>
              <a:rPr lang="en-US" sz="2900" dirty="0"/>
              <a:t>; then </a:t>
            </a:r>
            <a:r>
              <a:rPr lang="en-US" sz="2900" dirty="0" smtClean="0"/>
              <a:t>contain out/dispose to Subtitle </a:t>
            </a:r>
            <a:r>
              <a:rPr lang="en-US" sz="2900" dirty="0"/>
              <a:t>D </a:t>
            </a:r>
            <a:r>
              <a:rPr lang="en-US" sz="2900" dirty="0" smtClean="0"/>
              <a:t>landfill. Or, metal can </a:t>
            </a:r>
            <a:r>
              <a:rPr lang="en-US" sz="2900" dirty="0"/>
              <a:t>be decontaminated and </a:t>
            </a:r>
            <a:r>
              <a:rPr lang="en-US" sz="2900" dirty="0" smtClean="0"/>
              <a:t>reclaimed as </a:t>
            </a:r>
            <a:r>
              <a:rPr lang="en-US" sz="2900" dirty="0"/>
              <a:t>scrap </a:t>
            </a:r>
            <a:r>
              <a:rPr lang="en-US" sz="2900" dirty="0" smtClean="0"/>
              <a:t>and/or reused.</a:t>
            </a:r>
            <a:endParaRPr lang="en-US" sz="2900" dirty="0"/>
          </a:p>
          <a:p>
            <a:r>
              <a:rPr lang="en-US" sz="2900" dirty="0" smtClean="0"/>
              <a:t>Consolidate soil in Area </a:t>
            </a:r>
            <a:r>
              <a:rPr lang="en-US" sz="2900" dirty="0"/>
              <a:t>of Contamination and </a:t>
            </a:r>
            <a:r>
              <a:rPr lang="en-US" sz="2900" dirty="0" smtClean="0"/>
              <a:t>treat in-situ </a:t>
            </a:r>
            <a:r>
              <a:rPr lang="en-US" sz="2900" dirty="0"/>
              <a:t>to meet LDRs and then </a:t>
            </a:r>
            <a:r>
              <a:rPr lang="en-US" sz="2900" dirty="0" smtClean="0"/>
              <a:t>cap. If </a:t>
            </a:r>
            <a:r>
              <a:rPr lang="en-US" sz="2900" dirty="0"/>
              <a:t>capping </a:t>
            </a:r>
            <a:r>
              <a:rPr lang="en-US" sz="2900" dirty="0" smtClean="0"/>
              <a:t>not </a:t>
            </a:r>
            <a:r>
              <a:rPr lang="en-US" sz="2900" dirty="0"/>
              <a:t>protective </a:t>
            </a:r>
            <a:r>
              <a:rPr lang="en-US" sz="2900" dirty="0" smtClean="0"/>
              <a:t>or </a:t>
            </a:r>
            <a:r>
              <a:rPr lang="en-US" sz="2900" dirty="0"/>
              <a:t>if </a:t>
            </a:r>
            <a:r>
              <a:rPr lang="en-US" sz="2900" dirty="0" smtClean="0"/>
              <a:t>area </a:t>
            </a:r>
            <a:r>
              <a:rPr lang="en-US" sz="2900" dirty="0"/>
              <a:t>of contamination </a:t>
            </a:r>
            <a:r>
              <a:rPr lang="en-US" sz="2900" dirty="0" smtClean="0"/>
              <a:t>is </a:t>
            </a:r>
            <a:r>
              <a:rPr lang="en-US" sz="2900" dirty="0"/>
              <a:t>not </a:t>
            </a:r>
            <a:r>
              <a:rPr lang="en-US" sz="2900" dirty="0" smtClean="0"/>
              <a:t>contiguous then build a CAMU. CAMU </a:t>
            </a:r>
            <a:r>
              <a:rPr lang="en-US" sz="2900" dirty="0"/>
              <a:t>would require a RCRA </a:t>
            </a:r>
            <a:r>
              <a:rPr lang="en-US" sz="2900" dirty="0" smtClean="0"/>
              <a:t>permit, RAP, or Order.</a:t>
            </a:r>
            <a:endParaRPr lang="en-US" sz="2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70000"/>
            <a:ext cx="2857500" cy="1600200"/>
          </a:xfrm>
          <a:prstGeom prst="rect">
            <a:avLst/>
          </a:prstGeom>
        </p:spPr>
      </p:pic>
    </p:spTree>
    <p:extLst>
      <p:ext uri="{BB962C8B-B14F-4D97-AF65-F5344CB8AC3E}">
        <p14:creationId xmlns:p14="http://schemas.microsoft.com/office/powerpoint/2010/main" val="291648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Lesson Learned!</a:t>
            </a:r>
            <a:br>
              <a:rPr lang="en-US" sz="3200" dirty="0" smtClean="0"/>
            </a:br>
            <a:r>
              <a:rPr lang="en-US" sz="3200" dirty="0" smtClean="0"/>
              <a:t>Think it through before you dig</a:t>
            </a:r>
            <a:endParaRPr lang="en-US" sz="3200" dirty="0"/>
          </a:p>
        </p:txBody>
      </p:sp>
      <p:sp>
        <p:nvSpPr>
          <p:cNvPr id="3" name="Content Placeholder 2"/>
          <p:cNvSpPr>
            <a:spLocks noGrp="1"/>
          </p:cNvSpPr>
          <p:nvPr>
            <p:ph idx="1"/>
          </p:nvPr>
        </p:nvSpPr>
        <p:spPr>
          <a:xfrm>
            <a:off x="457200" y="2921001"/>
            <a:ext cx="6347714" cy="3327399"/>
          </a:xfrm>
        </p:spPr>
        <p:txBody>
          <a:bodyPr>
            <a:normAutofit lnSpcReduction="10000"/>
          </a:bodyPr>
          <a:lstStyle/>
          <a:p>
            <a:r>
              <a:rPr lang="en-US" dirty="0" smtClean="0"/>
              <a:t>In some cases digging up contaminated soil “generates” the soil to become a RCRA hazardous waste!  </a:t>
            </a:r>
          </a:p>
          <a:p>
            <a:r>
              <a:rPr lang="en-US" dirty="0" smtClean="0"/>
              <a:t>Once “generated” you can’t “un-generate” it. </a:t>
            </a:r>
          </a:p>
          <a:p>
            <a:r>
              <a:rPr lang="en-US" dirty="0" smtClean="0"/>
              <a:t>If the soil/waste is subject to the Land Disposal Restriction Standards then you have also “triggered” the need to treat the soil/waste.</a:t>
            </a:r>
          </a:p>
          <a:p>
            <a:r>
              <a:rPr lang="en-US" dirty="0" smtClean="0"/>
              <a:t>Some treatment standards require incineration (!) adding exponentially to the cost of the clean up.</a:t>
            </a:r>
          </a:p>
          <a:p>
            <a:r>
              <a:rPr lang="en-US" dirty="0" smtClean="0"/>
              <a:t>Even without treatment the cost of hauling and disposing the soil/waste will significantly add to your site </a:t>
            </a:r>
            <a:r>
              <a:rPr lang="en-US" dirty="0" smtClean="0"/>
              <a:t>clean up</a:t>
            </a:r>
            <a:r>
              <a:rPr lang="en-US"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727545"/>
            <a:ext cx="1953113" cy="1161129"/>
          </a:xfrm>
          <a:prstGeom prst="rect">
            <a:avLst/>
          </a:prstGeom>
        </p:spPr>
      </p:pic>
    </p:spTree>
    <p:extLst>
      <p:ext uri="{BB962C8B-B14F-4D97-AF65-F5344CB8AC3E}">
        <p14:creationId xmlns:p14="http://schemas.microsoft.com/office/powerpoint/2010/main" val="1600880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Lesson Learned! (Continued)</a:t>
            </a:r>
            <a:br>
              <a:rPr lang="en-US" sz="3200" dirty="0" smtClean="0"/>
            </a:br>
            <a:r>
              <a:rPr lang="en-US" sz="3200" dirty="0" smtClean="0"/>
              <a:t>Think it through before you dig</a:t>
            </a:r>
            <a:endParaRPr lang="en-US" sz="3200" dirty="0"/>
          </a:p>
        </p:txBody>
      </p:sp>
      <p:sp>
        <p:nvSpPr>
          <p:cNvPr id="3" name="Content Placeholder 2"/>
          <p:cNvSpPr>
            <a:spLocks noGrp="1"/>
          </p:cNvSpPr>
          <p:nvPr>
            <p:ph idx="1"/>
          </p:nvPr>
        </p:nvSpPr>
        <p:spPr>
          <a:xfrm>
            <a:off x="609599" y="1752600"/>
            <a:ext cx="6347714" cy="4288763"/>
          </a:xfrm>
        </p:spPr>
        <p:txBody>
          <a:bodyPr>
            <a:noAutofit/>
          </a:bodyPr>
          <a:lstStyle/>
          <a:p>
            <a:r>
              <a:rPr lang="en-US" dirty="0" smtClean="0"/>
              <a:t>Once “generated” a 90-day clock starts ticking that requires you to remove the soil/waste from the site and treat/dispose it at a RCRA HW facility.</a:t>
            </a:r>
          </a:p>
          <a:p>
            <a:r>
              <a:rPr lang="en-US" dirty="0" smtClean="0"/>
              <a:t>If you run out the 90-day clock then you “trigger” the need for a RCRA permit for storage at the site. This will exponentially add to the time and cost for the </a:t>
            </a:r>
            <a:r>
              <a:rPr lang="en-US" dirty="0" smtClean="0"/>
              <a:t>clean up</a:t>
            </a:r>
            <a:r>
              <a:rPr lang="en-US" dirty="0" smtClean="0"/>
              <a:t>.</a:t>
            </a:r>
          </a:p>
          <a:p>
            <a:r>
              <a:rPr lang="en-US" dirty="0" smtClean="0"/>
              <a:t>You can often avoid ALL of these “triggers” if you think it through and plan for it before you dig it up!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343400"/>
            <a:ext cx="2066925" cy="2209800"/>
          </a:xfrm>
          <a:prstGeom prst="rect">
            <a:avLst/>
          </a:prstGeom>
        </p:spPr>
      </p:pic>
    </p:spTree>
    <p:extLst>
      <p:ext uri="{BB962C8B-B14F-4D97-AF65-F5344CB8AC3E}">
        <p14:creationId xmlns:p14="http://schemas.microsoft.com/office/powerpoint/2010/main" val="1184847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3200" dirty="0" smtClean="0"/>
              <a:t>Important Take Home Messages</a:t>
            </a:r>
          </a:p>
        </p:txBody>
      </p:sp>
      <p:sp>
        <p:nvSpPr>
          <p:cNvPr id="47107" name="Content Placeholder 2"/>
          <p:cNvSpPr>
            <a:spLocks noGrp="1"/>
          </p:cNvSpPr>
          <p:nvPr>
            <p:ph idx="1"/>
          </p:nvPr>
        </p:nvSpPr>
        <p:spPr>
          <a:xfrm>
            <a:off x="609599" y="1524000"/>
            <a:ext cx="6347714" cy="5105400"/>
          </a:xfrm>
        </p:spPr>
        <p:txBody>
          <a:bodyPr>
            <a:normAutofit fontScale="85000" lnSpcReduction="10000"/>
          </a:bodyPr>
          <a:lstStyle/>
          <a:p>
            <a:pPr>
              <a:spcBef>
                <a:spcPts val="600"/>
              </a:spcBef>
              <a:spcAft>
                <a:spcPts val="600"/>
              </a:spcAft>
              <a:buFont typeface="Arial" panose="020B0604020202020204" pitchFamily="34" charset="0"/>
              <a:buChar char="•"/>
            </a:pPr>
            <a:r>
              <a:rPr lang="en-US" sz="2000" dirty="0" smtClean="0"/>
              <a:t>Decide what the “right thing” to do is for the </a:t>
            </a:r>
            <a:r>
              <a:rPr lang="en-US" sz="2000" dirty="0" smtClean="0"/>
              <a:t>clean up </a:t>
            </a:r>
            <a:r>
              <a:rPr lang="en-US" sz="2000" dirty="0" smtClean="0"/>
              <a:t>given the future use of the property</a:t>
            </a:r>
          </a:p>
          <a:p>
            <a:pPr>
              <a:spcBef>
                <a:spcPts val="600"/>
              </a:spcBef>
              <a:spcAft>
                <a:spcPts val="600"/>
              </a:spcAft>
              <a:buFont typeface="Arial" panose="020B0604020202020204" pitchFamily="34" charset="0"/>
              <a:buChar char="•"/>
            </a:pPr>
            <a:r>
              <a:rPr lang="en-US" sz="2000" dirty="0" smtClean="0"/>
              <a:t>Work backwards from this outcome to ensure that all aspects of the </a:t>
            </a:r>
            <a:r>
              <a:rPr lang="en-US" sz="2000" dirty="0" smtClean="0"/>
              <a:t>clean up </a:t>
            </a:r>
            <a:r>
              <a:rPr lang="en-US" sz="2000" dirty="0" smtClean="0"/>
              <a:t>are planned before proceeding</a:t>
            </a:r>
          </a:p>
          <a:p>
            <a:pPr>
              <a:spcBef>
                <a:spcPts val="600"/>
              </a:spcBef>
              <a:spcAft>
                <a:spcPts val="600"/>
              </a:spcAft>
              <a:buFont typeface="Arial" panose="020B0604020202020204" pitchFamily="34" charset="0"/>
              <a:buChar char="•"/>
            </a:pPr>
            <a:r>
              <a:rPr lang="en-US" sz="2000" dirty="0" smtClean="0"/>
              <a:t>Identify </a:t>
            </a:r>
            <a:r>
              <a:rPr lang="en-US" sz="2000" b="1" i="1" u="sng" dirty="0" smtClean="0"/>
              <a:t>if</a:t>
            </a:r>
            <a:r>
              <a:rPr lang="en-US" sz="2000" dirty="0" smtClean="0"/>
              <a:t> you have any hazardous waste or hazardous contaminated media or debris (where and how much)</a:t>
            </a:r>
          </a:p>
          <a:p>
            <a:pPr>
              <a:spcBef>
                <a:spcPts val="600"/>
              </a:spcBef>
              <a:spcAft>
                <a:spcPts val="600"/>
              </a:spcAft>
              <a:buFont typeface="Arial" panose="020B0604020202020204" pitchFamily="34" charset="0"/>
              <a:buChar char="•"/>
            </a:pPr>
            <a:r>
              <a:rPr lang="en-US" sz="2000" dirty="0" smtClean="0"/>
              <a:t>Use the RCRA flexible policies and regs to avoid triggering unnecessary RCRA regulation/disposal and reduce cost</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smtClean="0"/>
          </a:p>
          <a:p>
            <a:pPr algn="ctr">
              <a:buFont typeface="Arial" panose="020B0604020202020204" pitchFamily="34" charset="0"/>
              <a:buNone/>
            </a:pPr>
            <a:r>
              <a:rPr lang="en-US" sz="3600" b="1" i="1" dirty="0" smtClean="0"/>
              <a:t>THINK BEFORE YOU DIG!!</a:t>
            </a:r>
          </a:p>
          <a:p>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76700"/>
            <a:ext cx="2971800" cy="13266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2075" tIns="46038" rIns="92075" bIns="46038" anchor="ctr"/>
          <a:lstStyle/>
          <a:p>
            <a:r>
              <a:rPr lang="en-US" sz="3600" dirty="0" smtClean="0"/>
              <a:t>Why is this topic important?</a:t>
            </a:r>
          </a:p>
        </p:txBody>
      </p:sp>
      <p:sp>
        <p:nvSpPr>
          <p:cNvPr id="10243" name="Rectangle 3"/>
          <p:cNvSpPr>
            <a:spLocks noGrp="1" noChangeArrowheads="1"/>
          </p:cNvSpPr>
          <p:nvPr>
            <p:ph idx="1"/>
          </p:nvPr>
        </p:nvSpPr>
        <p:spPr>
          <a:xfrm>
            <a:off x="600962" y="3124200"/>
            <a:ext cx="6356350" cy="3276601"/>
          </a:xfrm>
          <a:noFill/>
        </p:spPr>
        <p:txBody>
          <a:bodyPr lIns="92075" tIns="46038" rIns="92075" bIns="46038">
            <a:normAutofit fontScale="55000" lnSpcReduction="20000"/>
          </a:bodyPr>
          <a:lstStyle/>
          <a:p>
            <a:pPr>
              <a:lnSpc>
                <a:spcPct val="90000"/>
              </a:lnSpc>
              <a:spcBef>
                <a:spcPct val="25000"/>
              </a:spcBef>
              <a:spcAft>
                <a:spcPct val="25000"/>
              </a:spcAft>
            </a:pPr>
            <a:r>
              <a:rPr lang="en-US" sz="3600" dirty="0" smtClean="0"/>
              <a:t>There is a large universe of contaminated sites waiting </a:t>
            </a:r>
            <a:r>
              <a:rPr lang="en-US" sz="3600" dirty="0" smtClean="0"/>
              <a:t>clean up</a:t>
            </a:r>
            <a:endParaRPr lang="en-US" sz="3600" dirty="0" smtClean="0"/>
          </a:p>
          <a:p>
            <a:pPr>
              <a:lnSpc>
                <a:spcPct val="90000"/>
              </a:lnSpc>
              <a:spcBef>
                <a:spcPct val="25000"/>
              </a:spcBef>
              <a:spcAft>
                <a:spcPct val="25000"/>
              </a:spcAft>
            </a:pPr>
            <a:r>
              <a:rPr lang="en-US" sz="3600" dirty="0" smtClean="0"/>
              <a:t>EPA wants to encourage </a:t>
            </a:r>
            <a:r>
              <a:rPr lang="en-US" sz="3600" dirty="0" smtClean="0"/>
              <a:t>clean up </a:t>
            </a:r>
            <a:r>
              <a:rPr lang="en-US" sz="3600" dirty="0" smtClean="0"/>
              <a:t>and re-use of contaminated sites</a:t>
            </a:r>
          </a:p>
          <a:p>
            <a:pPr>
              <a:lnSpc>
                <a:spcPct val="90000"/>
              </a:lnSpc>
              <a:spcBef>
                <a:spcPct val="25000"/>
              </a:spcBef>
              <a:spcAft>
                <a:spcPct val="25000"/>
              </a:spcAft>
            </a:pPr>
            <a:r>
              <a:rPr lang="en-US" sz="3600" dirty="0" smtClean="0"/>
              <a:t>There is a common misperception that RCRA regulations prevent cost-effective </a:t>
            </a:r>
            <a:r>
              <a:rPr lang="en-US" sz="3600" dirty="0" smtClean="0"/>
              <a:t>clean up</a:t>
            </a:r>
            <a:endParaRPr lang="en-US" sz="3600" dirty="0" smtClean="0"/>
          </a:p>
          <a:p>
            <a:pPr>
              <a:lnSpc>
                <a:spcPct val="90000"/>
              </a:lnSpc>
              <a:spcBef>
                <a:spcPct val="25000"/>
              </a:spcBef>
              <a:spcAft>
                <a:spcPct val="25000"/>
              </a:spcAft>
            </a:pPr>
            <a:r>
              <a:rPr lang="en-US" sz="3600" dirty="0" smtClean="0"/>
              <a:t>There are many RCRA </a:t>
            </a:r>
            <a:r>
              <a:rPr lang="en-US" sz="3600" dirty="0" smtClean="0"/>
              <a:t>policies/regulations </a:t>
            </a:r>
            <a:r>
              <a:rPr lang="en-US" sz="3600" dirty="0" smtClean="0"/>
              <a:t>that remove </a:t>
            </a:r>
            <a:r>
              <a:rPr lang="en-US" sz="3600" dirty="0" smtClean="0"/>
              <a:t>barriers </a:t>
            </a:r>
            <a:r>
              <a:rPr lang="en-US" sz="3600" dirty="0" smtClean="0"/>
              <a:t>to </a:t>
            </a:r>
            <a:r>
              <a:rPr lang="en-US" sz="3600" dirty="0" smtClean="0"/>
              <a:t>aggressive/effective clean up </a:t>
            </a:r>
            <a:endParaRPr lang="en-US" sz="3600" dirty="0" smtClean="0"/>
          </a:p>
          <a:p>
            <a:pPr>
              <a:lnSpc>
                <a:spcPct val="90000"/>
              </a:lnSpc>
              <a:spcBef>
                <a:spcPct val="25000"/>
              </a:spcBef>
              <a:spcAft>
                <a:spcPct val="25000"/>
              </a:spcAft>
            </a:pPr>
            <a:r>
              <a:rPr lang="en-US" sz="3600" dirty="0" smtClean="0"/>
              <a:t>These policies/regulations mostly only work if you invoke/plan for them BEFORE you start digging.</a:t>
            </a:r>
          </a:p>
          <a:p>
            <a:pPr marL="0" indent="0">
              <a:lnSpc>
                <a:spcPct val="90000"/>
              </a:lnSpc>
              <a:spcBef>
                <a:spcPct val="25000"/>
              </a:spcBef>
              <a:spcAft>
                <a:spcPct val="25000"/>
              </a:spcAft>
              <a:buNone/>
            </a:pPr>
            <a:endParaRPr lang="en-US" sz="36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902" y="1676400"/>
            <a:ext cx="2998469" cy="12493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normAutofit/>
          </a:bodyPr>
          <a:lstStyle/>
          <a:p>
            <a:r>
              <a:rPr lang="en-US" sz="2800" dirty="0" smtClean="0"/>
              <a:t>Think it through before you dig!</a:t>
            </a:r>
          </a:p>
          <a:p>
            <a:endParaRPr lang="en-US" sz="2800" dirty="0" smtClean="0"/>
          </a:p>
          <a:p>
            <a:pPr marL="0" indent="0">
              <a:buNone/>
            </a:pPr>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429000"/>
            <a:ext cx="2390775" cy="1914525"/>
          </a:xfrm>
          <a:prstGeom prst="rect">
            <a:avLst/>
          </a:prstGeom>
        </p:spPr>
      </p:pic>
    </p:spTree>
    <p:extLst>
      <p:ext uri="{BB962C8B-B14F-4D97-AF65-F5344CB8AC3E}">
        <p14:creationId xmlns:p14="http://schemas.microsoft.com/office/powerpoint/2010/main" val="400000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609599" y="609600"/>
            <a:ext cx="6347713" cy="838200"/>
          </a:xfrm>
        </p:spPr>
        <p:txBody>
          <a:bodyPr>
            <a:normAutofit/>
          </a:bodyPr>
          <a:lstStyle/>
          <a:p>
            <a:r>
              <a:rPr lang="en-US" sz="3200" dirty="0" smtClean="0"/>
              <a:t>The Successful </a:t>
            </a:r>
            <a:r>
              <a:rPr lang="en-US" sz="3200" dirty="0" smtClean="0"/>
              <a:t>Cleanup </a:t>
            </a:r>
            <a:r>
              <a:rPr lang="en-US" sz="3200" dirty="0" smtClean="0"/>
              <a:t>Process</a:t>
            </a:r>
          </a:p>
        </p:txBody>
      </p:sp>
      <p:sp>
        <p:nvSpPr>
          <p:cNvPr id="15363" name="Rectangle 1027"/>
          <p:cNvSpPr>
            <a:spLocks noGrp="1" noChangeArrowheads="1"/>
          </p:cNvSpPr>
          <p:nvPr>
            <p:ph idx="1"/>
          </p:nvPr>
        </p:nvSpPr>
        <p:spPr>
          <a:xfrm>
            <a:off x="762000" y="2286000"/>
            <a:ext cx="7086600" cy="3829050"/>
          </a:xfrm>
        </p:spPr>
        <p:txBody>
          <a:bodyPr>
            <a:normAutofit fontScale="85000" lnSpcReduction="20000"/>
          </a:bodyPr>
          <a:lstStyle/>
          <a:p>
            <a:pPr>
              <a:spcBef>
                <a:spcPct val="25000"/>
              </a:spcBef>
              <a:spcAft>
                <a:spcPct val="25000"/>
              </a:spcAft>
            </a:pPr>
            <a:r>
              <a:rPr lang="en-US" sz="2000" dirty="0" smtClean="0"/>
              <a:t>Choose your </a:t>
            </a:r>
            <a:r>
              <a:rPr lang="en-US" sz="2000" dirty="0" smtClean="0"/>
              <a:t>cleanup remedy.  (This is generally based upon the site-specific risk and future land use but also includes other factors (e.g. post-construction controls, community acceptance, cost, etc.)</a:t>
            </a:r>
            <a:endParaRPr lang="en-US" sz="2000" dirty="0" smtClean="0"/>
          </a:p>
          <a:p>
            <a:pPr>
              <a:spcBef>
                <a:spcPct val="25000"/>
              </a:spcBef>
              <a:spcAft>
                <a:spcPct val="25000"/>
              </a:spcAft>
            </a:pPr>
            <a:r>
              <a:rPr lang="en-US" sz="2000" dirty="0" smtClean="0"/>
              <a:t>Make a waste determination for </a:t>
            </a:r>
            <a:r>
              <a:rPr lang="en-US" sz="2000" i="1" u="sng" dirty="0" smtClean="0"/>
              <a:t>all</a:t>
            </a:r>
            <a:r>
              <a:rPr lang="en-US" sz="2000" dirty="0" smtClean="0"/>
              <a:t> waste streams; determine which are </a:t>
            </a:r>
            <a:r>
              <a:rPr lang="en-US" sz="2000" i="1" u="sng" dirty="0" smtClean="0"/>
              <a:t>hazardous</a:t>
            </a:r>
            <a:r>
              <a:rPr lang="en-US" sz="2000" dirty="0" smtClean="0"/>
              <a:t> </a:t>
            </a:r>
          </a:p>
          <a:p>
            <a:pPr>
              <a:spcBef>
                <a:spcPct val="25000"/>
              </a:spcBef>
              <a:spcAft>
                <a:spcPct val="25000"/>
              </a:spcAft>
            </a:pPr>
            <a:r>
              <a:rPr lang="en-US" sz="2000" dirty="0" smtClean="0"/>
              <a:t>Determine if </a:t>
            </a:r>
            <a:r>
              <a:rPr lang="en-US" sz="2000" dirty="0" smtClean="0"/>
              <a:t>LDR treatment standards </a:t>
            </a:r>
            <a:r>
              <a:rPr lang="en-US" sz="2000" dirty="0" smtClean="0"/>
              <a:t>apply (attach) to each hazardous waste </a:t>
            </a:r>
            <a:r>
              <a:rPr lang="en-US" sz="2000" dirty="0" smtClean="0"/>
              <a:t>stream, and where in the cleanup process (i.e., where is the point of generation?)</a:t>
            </a:r>
            <a:endParaRPr lang="en-US" sz="2000" dirty="0" smtClean="0"/>
          </a:p>
          <a:p>
            <a:pPr>
              <a:spcBef>
                <a:spcPct val="25000"/>
              </a:spcBef>
              <a:spcAft>
                <a:spcPct val="25000"/>
              </a:spcAft>
            </a:pPr>
            <a:r>
              <a:rPr lang="en-US" sz="2000" dirty="0" smtClean="0"/>
              <a:t>If LDRs attach, choose which treatment standards apply (e.g. UHCs; alternative soil standards, etc.)</a:t>
            </a:r>
          </a:p>
          <a:p>
            <a:pPr>
              <a:spcBef>
                <a:spcPct val="25000"/>
              </a:spcBef>
              <a:spcAft>
                <a:spcPct val="25000"/>
              </a:spcAft>
            </a:pPr>
            <a:r>
              <a:rPr lang="en-US" sz="2000" dirty="0" smtClean="0"/>
              <a:t>Work backwards from the chosen remedy to pick the most flexible RCRA regulatory unit/policy/tool that will achieve both the risk numbers (</a:t>
            </a:r>
            <a:r>
              <a:rPr lang="en-US" sz="2000" dirty="0" smtClean="0"/>
              <a:t>cleanup </a:t>
            </a:r>
            <a:r>
              <a:rPr lang="en-US" sz="2000" dirty="0" smtClean="0"/>
              <a:t>goals) </a:t>
            </a:r>
            <a:r>
              <a:rPr lang="en-US" sz="2000" dirty="0" smtClean="0"/>
              <a:t>and, where applicable, LDR treatment standards.</a:t>
            </a:r>
            <a:endParaRPr lang="en-US"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86409"/>
            <a:ext cx="1276350" cy="15453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Keys to Successful </a:t>
            </a:r>
            <a:r>
              <a:rPr lang="en-US" dirty="0" smtClean="0"/>
              <a:t>clean up</a:t>
            </a:r>
            <a:r>
              <a:rPr lang="en-US" dirty="0" smtClean="0"/>
              <a:t/>
            </a:r>
            <a:br>
              <a:rPr lang="en-US" dirty="0" smtClean="0"/>
            </a:br>
            <a:endParaRPr lang="en-US" dirty="0"/>
          </a:p>
        </p:txBody>
      </p:sp>
      <p:sp>
        <p:nvSpPr>
          <p:cNvPr id="3" name="Content Placeholder 2"/>
          <p:cNvSpPr>
            <a:spLocks noGrp="1"/>
          </p:cNvSpPr>
          <p:nvPr>
            <p:ph idx="1"/>
          </p:nvPr>
        </p:nvSpPr>
        <p:spPr>
          <a:xfrm>
            <a:off x="609599" y="1447800"/>
            <a:ext cx="6347714" cy="4288763"/>
          </a:xfrm>
        </p:spPr>
        <p:txBody>
          <a:bodyPr>
            <a:noAutofit/>
          </a:bodyPr>
          <a:lstStyle/>
          <a:p>
            <a:pPr>
              <a:buFont typeface="+mj-lt"/>
              <a:buAutoNum type="arabicPeriod"/>
            </a:pPr>
            <a:r>
              <a:rPr kumimoji="1" lang="en-US" sz="2000" b="1" i="1" dirty="0">
                <a:solidFill>
                  <a:schemeClr val="tx1"/>
                </a:solidFill>
                <a:latin typeface="+mj-lt"/>
              </a:rPr>
              <a:t>Identify </a:t>
            </a:r>
            <a:r>
              <a:rPr kumimoji="1" lang="en-US" sz="2000" dirty="0">
                <a:solidFill>
                  <a:schemeClr val="tx1"/>
                </a:solidFill>
                <a:latin typeface="+mj-lt"/>
              </a:rPr>
              <a:t>the </a:t>
            </a:r>
            <a:r>
              <a:rPr kumimoji="1" lang="en-US" sz="2000" dirty="0" smtClean="0">
                <a:solidFill>
                  <a:schemeClr val="tx1"/>
                </a:solidFill>
                <a:latin typeface="+mj-lt"/>
              </a:rPr>
              <a:t>optimum site </a:t>
            </a:r>
            <a:r>
              <a:rPr kumimoji="1" lang="en-US" sz="2000" dirty="0">
                <a:solidFill>
                  <a:schemeClr val="tx1"/>
                </a:solidFill>
                <a:latin typeface="+mj-lt"/>
              </a:rPr>
              <a:t>remedy based upon </a:t>
            </a:r>
            <a:r>
              <a:rPr kumimoji="1" lang="en-US" sz="2000" dirty="0" smtClean="0">
                <a:solidFill>
                  <a:schemeClr val="tx1"/>
                </a:solidFill>
                <a:latin typeface="+mj-lt"/>
              </a:rPr>
              <a:t>future land </a:t>
            </a:r>
            <a:r>
              <a:rPr kumimoji="1" lang="en-US" sz="2000" dirty="0">
                <a:solidFill>
                  <a:schemeClr val="tx1"/>
                </a:solidFill>
                <a:latin typeface="+mj-lt"/>
              </a:rPr>
              <a:t>use and mitigating site risk.</a:t>
            </a:r>
          </a:p>
          <a:p>
            <a:pPr>
              <a:buFont typeface="+mj-lt"/>
              <a:buAutoNum type="arabicPeriod"/>
            </a:pPr>
            <a:r>
              <a:rPr kumimoji="1" lang="en-US" sz="2000" b="1" i="1" dirty="0" smtClean="0">
                <a:solidFill>
                  <a:schemeClr val="tx1"/>
                </a:solidFill>
                <a:latin typeface="+mj-lt"/>
              </a:rPr>
              <a:t>Prepare</a:t>
            </a:r>
            <a:r>
              <a:rPr kumimoji="1" lang="en-US" sz="2000" dirty="0" smtClean="0">
                <a:solidFill>
                  <a:schemeClr val="tx1"/>
                </a:solidFill>
                <a:latin typeface="+mj-lt"/>
              </a:rPr>
              <a:t> </a:t>
            </a:r>
            <a:r>
              <a:rPr kumimoji="1" lang="en-US" sz="2000" dirty="0">
                <a:solidFill>
                  <a:schemeClr val="tx1"/>
                </a:solidFill>
                <a:latin typeface="+mj-lt"/>
              </a:rPr>
              <a:t>an accurate waste identification under RCRA for all potentially contaminated materials at the site</a:t>
            </a:r>
            <a:r>
              <a:rPr kumimoji="1" lang="en-US" sz="2000" dirty="0" smtClean="0">
                <a:solidFill>
                  <a:schemeClr val="tx1"/>
                </a:solidFill>
                <a:latin typeface="+mj-lt"/>
              </a:rPr>
              <a:t>. (This can be done by developing and using a conceptual site model to guide site characterization and identification of wastes).</a:t>
            </a:r>
            <a:endParaRPr kumimoji="1" lang="en-US" sz="2000" b="1" i="1" dirty="0">
              <a:solidFill>
                <a:schemeClr val="tx1"/>
              </a:solidFill>
              <a:latin typeface="+mj-lt"/>
            </a:endParaRPr>
          </a:p>
          <a:p>
            <a:pPr>
              <a:buFont typeface="+mj-lt"/>
              <a:buAutoNum type="arabicPeriod"/>
            </a:pPr>
            <a:r>
              <a:rPr kumimoji="1" lang="en-US" sz="2000" b="1" i="1" dirty="0" smtClean="0">
                <a:solidFill>
                  <a:schemeClr val="tx1"/>
                </a:solidFill>
                <a:latin typeface="+mj-lt"/>
              </a:rPr>
              <a:t>Work </a:t>
            </a:r>
            <a:r>
              <a:rPr kumimoji="1" lang="en-US" sz="2000" b="1" i="1" dirty="0">
                <a:solidFill>
                  <a:schemeClr val="tx1"/>
                </a:solidFill>
                <a:latin typeface="+mj-lt"/>
              </a:rPr>
              <a:t>backwards </a:t>
            </a:r>
            <a:r>
              <a:rPr kumimoji="1" lang="en-US" sz="2000" dirty="0">
                <a:solidFill>
                  <a:schemeClr val="tx1"/>
                </a:solidFill>
                <a:latin typeface="+mj-lt"/>
              </a:rPr>
              <a:t>from the remedy to find the best </a:t>
            </a:r>
            <a:r>
              <a:rPr kumimoji="1" lang="en-US" sz="2000" dirty="0" smtClean="0">
                <a:solidFill>
                  <a:schemeClr val="tx1"/>
                </a:solidFill>
                <a:latin typeface="+mj-lt"/>
              </a:rPr>
              <a:t>RCRA flexible </a:t>
            </a:r>
            <a:r>
              <a:rPr kumimoji="1" lang="en-US" sz="2000" dirty="0">
                <a:solidFill>
                  <a:schemeClr val="tx1"/>
                </a:solidFill>
                <a:latin typeface="+mj-lt"/>
              </a:rPr>
              <a:t>policy/pathway to get there.</a:t>
            </a:r>
          </a:p>
          <a:p>
            <a:pPr>
              <a:buFont typeface="+mj-lt"/>
              <a:buAutoNum type="arabicPeriod"/>
            </a:pPr>
            <a:r>
              <a:rPr kumimoji="1" lang="en-US" sz="2000" b="1" i="1" dirty="0" smtClean="0">
                <a:solidFill>
                  <a:schemeClr val="tx1"/>
                </a:solidFill>
                <a:latin typeface="+mj-lt"/>
              </a:rPr>
              <a:t>Use</a:t>
            </a:r>
            <a:r>
              <a:rPr kumimoji="1" lang="en-US" sz="2000" dirty="0" smtClean="0">
                <a:solidFill>
                  <a:schemeClr val="tx1"/>
                </a:solidFill>
                <a:latin typeface="+mj-lt"/>
              </a:rPr>
              <a:t> </a:t>
            </a:r>
            <a:r>
              <a:rPr kumimoji="1" lang="en-US" sz="2000" dirty="0">
                <a:solidFill>
                  <a:schemeClr val="tx1"/>
                </a:solidFill>
                <a:latin typeface="+mj-lt"/>
              </a:rPr>
              <a:t>the Contained-in-Policy and the Area of Contamination Policy to help </a:t>
            </a:r>
            <a:r>
              <a:rPr kumimoji="1" lang="en-US" sz="2000" b="1" i="1" dirty="0">
                <a:solidFill>
                  <a:schemeClr val="tx1"/>
                </a:solidFill>
                <a:latin typeface="+mj-lt"/>
              </a:rPr>
              <a:t>avoid</a:t>
            </a:r>
            <a:r>
              <a:rPr kumimoji="1" lang="en-US" sz="2000" b="1" dirty="0">
                <a:solidFill>
                  <a:schemeClr val="tx1"/>
                </a:solidFill>
                <a:latin typeface="+mj-lt"/>
              </a:rPr>
              <a:t> </a:t>
            </a:r>
            <a:r>
              <a:rPr kumimoji="1" lang="en-US" sz="2000" dirty="0">
                <a:solidFill>
                  <a:schemeClr val="tx1"/>
                </a:solidFill>
                <a:latin typeface="+mj-lt"/>
              </a:rPr>
              <a:t>triggering the LDR’s unnecessarily.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557277"/>
            <a:ext cx="1578244" cy="1981200"/>
          </a:xfrm>
          <a:prstGeom prst="rect">
            <a:avLst/>
          </a:prstGeom>
        </p:spPr>
      </p:pic>
    </p:spTree>
    <p:extLst>
      <p:ext uri="{BB962C8B-B14F-4D97-AF65-F5344CB8AC3E}">
        <p14:creationId xmlns:p14="http://schemas.microsoft.com/office/powerpoint/2010/main" val="4202774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Keys to Successful </a:t>
            </a:r>
            <a:r>
              <a:rPr lang="en-US" dirty="0" smtClean="0"/>
              <a:t>clean up </a:t>
            </a:r>
            <a:r>
              <a:rPr lang="en-US" dirty="0" smtClean="0"/>
              <a:t>(Continued)</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Font typeface="+mj-lt"/>
              <a:buAutoNum type="arabicPeriod" startAt="5"/>
            </a:pPr>
            <a:r>
              <a:rPr kumimoji="1" lang="en-US" sz="2000" b="1" i="1" dirty="0" smtClean="0">
                <a:solidFill>
                  <a:schemeClr val="tx1"/>
                </a:solidFill>
                <a:latin typeface="+mj-lt"/>
              </a:rPr>
              <a:t>Use</a:t>
            </a:r>
            <a:r>
              <a:rPr kumimoji="1" lang="en-US" sz="2000" dirty="0" smtClean="0">
                <a:solidFill>
                  <a:schemeClr val="tx1"/>
                </a:solidFill>
                <a:latin typeface="+mj-lt"/>
              </a:rPr>
              <a:t> </a:t>
            </a:r>
            <a:r>
              <a:rPr kumimoji="1" lang="en-US" sz="2000" dirty="0">
                <a:solidFill>
                  <a:schemeClr val="tx1"/>
                </a:solidFill>
                <a:latin typeface="+mj-lt"/>
              </a:rPr>
              <a:t>the alternative LDR treatment standards for contaminated soil (40 CFR </a:t>
            </a:r>
            <a:r>
              <a:rPr kumimoji="1" lang="en-US" sz="2000" dirty="0" smtClean="0">
                <a:solidFill>
                  <a:schemeClr val="tx1"/>
                </a:solidFill>
                <a:latin typeface="+mj-lt"/>
              </a:rPr>
              <a:t>268.49), and the treatment standards for hazardous debris (40 CFR 268.45) to significantly reduce the need to treat these materials when LDR’s can’t be avoided. Use </a:t>
            </a:r>
            <a:r>
              <a:rPr kumimoji="1" lang="en-US" sz="2000" dirty="0" smtClean="0">
                <a:solidFill>
                  <a:schemeClr val="tx1"/>
                </a:solidFill>
                <a:latin typeface="+mj-lt"/>
              </a:rPr>
              <a:t>a site-specific variance from a treatment standard </a:t>
            </a:r>
            <a:r>
              <a:rPr kumimoji="1" lang="en-US" sz="2000" dirty="0">
                <a:solidFill>
                  <a:schemeClr val="tx1"/>
                </a:solidFill>
                <a:latin typeface="+mj-lt"/>
              </a:rPr>
              <a:t>(40 CFR </a:t>
            </a:r>
            <a:r>
              <a:rPr kumimoji="1" lang="en-US" sz="2000" dirty="0" smtClean="0">
                <a:solidFill>
                  <a:schemeClr val="tx1"/>
                </a:solidFill>
                <a:latin typeface="+mj-lt"/>
              </a:rPr>
              <a:t>268.44 (h)) if it is unachievable to meet the LDR’s or if it is inappropriate to do so.</a:t>
            </a:r>
            <a:endParaRPr kumimoji="1" lang="en-US" sz="2000" dirty="0" smtClean="0">
              <a:solidFill>
                <a:schemeClr val="tx1"/>
              </a:solidFill>
              <a:latin typeface="+mj-lt"/>
            </a:endParaRPr>
          </a:p>
          <a:p>
            <a:pPr>
              <a:buFont typeface="+mj-lt"/>
              <a:buAutoNum type="arabicPeriod" startAt="5"/>
            </a:pPr>
            <a:r>
              <a:rPr kumimoji="1" lang="en-US" sz="2000" b="1" i="1" dirty="0" smtClean="0">
                <a:solidFill>
                  <a:schemeClr val="tx1"/>
                </a:solidFill>
                <a:latin typeface="+mj-lt"/>
              </a:rPr>
              <a:t>Use</a:t>
            </a:r>
            <a:r>
              <a:rPr kumimoji="1" lang="en-US" sz="2000" dirty="0" smtClean="0">
                <a:solidFill>
                  <a:schemeClr val="tx1"/>
                </a:solidFill>
                <a:latin typeface="+mj-lt"/>
              </a:rPr>
              <a:t> the generator treatment or other RCRA recycling or treatment exclusions to avoid having to get a RCRA permit.</a:t>
            </a:r>
          </a:p>
          <a:p>
            <a:pPr>
              <a:buFont typeface="+mj-lt"/>
              <a:buAutoNum type="arabicPeriod" startAt="5"/>
            </a:pPr>
            <a:r>
              <a:rPr kumimoji="1" lang="en-US" sz="2000" b="1" i="1" dirty="0" smtClean="0">
                <a:solidFill>
                  <a:schemeClr val="tx1"/>
                </a:solidFill>
                <a:latin typeface="+mj-lt"/>
              </a:rPr>
              <a:t>Document</a:t>
            </a:r>
            <a:r>
              <a:rPr kumimoji="1" lang="en-US" sz="2000" dirty="0" smtClean="0">
                <a:solidFill>
                  <a:schemeClr val="tx1"/>
                </a:solidFill>
                <a:latin typeface="+mj-lt"/>
              </a:rPr>
              <a:t> all of your decisions/policies in your public documents and statement of basis.</a:t>
            </a:r>
            <a:endParaRPr lang="en-US" sz="20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914400"/>
            <a:ext cx="1600199" cy="1600199"/>
          </a:xfrm>
          <a:prstGeom prst="rect">
            <a:avLst/>
          </a:prstGeom>
        </p:spPr>
      </p:pic>
    </p:spTree>
    <p:extLst>
      <p:ext uri="{BB962C8B-B14F-4D97-AF65-F5344CB8AC3E}">
        <p14:creationId xmlns:p14="http://schemas.microsoft.com/office/powerpoint/2010/main" val="3473122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a:bodyPr>
          <a:lstStyle/>
          <a:p>
            <a:r>
              <a:rPr lang="en-US" sz="3200" dirty="0" smtClean="0"/>
              <a:t>First Key to Success/Resources</a:t>
            </a:r>
            <a:endParaRPr lang="en-US" sz="3200" dirty="0"/>
          </a:p>
        </p:txBody>
      </p:sp>
      <p:sp>
        <p:nvSpPr>
          <p:cNvPr id="3" name="Content Placeholder 2"/>
          <p:cNvSpPr>
            <a:spLocks noGrp="1"/>
          </p:cNvSpPr>
          <p:nvPr>
            <p:ph idx="1"/>
          </p:nvPr>
        </p:nvSpPr>
        <p:spPr>
          <a:xfrm>
            <a:off x="533400" y="2819400"/>
            <a:ext cx="6347714" cy="3581400"/>
          </a:xfrm>
        </p:spPr>
        <p:txBody>
          <a:bodyPr>
            <a:normAutofit fontScale="85000" lnSpcReduction="10000"/>
          </a:bodyPr>
          <a:lstStyle/>
          <a:p>
            <a:pPr marL="0" indent="0">
              <a:buNone/>
            </a:pPr>
            <a:r>
              <a:rPr kumimoji="1" lang="en-US" sz="3100" b="1" i="1" dirty="0">
                <a:solidFill>
                  <a:schemeClr val="tx1"/>
                </a:solidFill>
                <a:latin typeface="Trebuchet MS" panose="020B0603020202020204" pitchFamily="34" charset="0"/>
              </a:rPr>
              <a:t>Identify </a:t>
            </a:r>
            <a:r>
              <a:rPr kumimoji="1" lang="en-US" sz="3100" dirty="0">
                <a:solidFill>
                  <a:schemeClr val="tx1"/>
                </a:solidFill>
                <a:latin typeface="Trebuchet MS" panose="020B0603020202020204" pitchFamily="34" charset="0"/>
              </a:rPr>
              <a:t>the </a:t>
            </a:r>
            <a:r>
              <a:rPr kumimoji="1" lang="en-US" sz="3100" dirty="0" smtClean="0">
                <a:solidFill>
                  <a:schemeClr val="tx1"/>
                </a:solidFill>
                <a:latin typeface="Trebuchet MS" panose="020B0603020202020204" pitchFamily="34" charset="0"/>
              </a:rPr>
              <a:t>optimum site </a:t>
            </a:r>
            <a:r>
              <a:rPr kumimoji="1" lang="en-US" sz="3100" dirty="0">
                <a:solidFill>
                  <a:schemeClr val="tx1"/>
                </a:solidFill>
                <a:latin typeface="Trebuchet MS" panose="020B0603020202020204" pitchFamily="34" charset="0"/>
              </a:rPr>
              <a:t>remedy based upon </a:t>
            </a:r>
            <a:r>
              <a:rPr kumimoji="1" lang="en-US" sz="3100" dirty="0" smtClean="0">
                <a:solidFill>
                  <a:schemeClr val="tx1"/>
                </a:solidFill>
                <a:latin typeface="Trebuchet MS" panose="020B0603020202020204" pitchFamily="34" charset="0"/>
              </a:rPr>
              <a:t>future land </a:t>
            </a:r>
            <a:r>
              <a:rPr kumimoji="1" lang="en-US" sz="3100" dirty="0">
                <a:solidFill>
                  <a:schemeClr val="tx1"/>
                </a:solidFill>
                <a:latin typeface="Trebuchet MS" panose="020B0603020202020204" pitchFamily="34" charset="0"/>
              </a:rPr>
              <a:t>use and mitigating site risk</a:t>
            </a:r>
            <a:r>
              <a:rPr kumimoji="1" lang="en-US" sz="3100" dirty="0" smtClean="0">
                <a:solidFill>
                  <a:schemeClr val="tx1"/>
                </a:solidFill>
                <a:latin typeface="Trebuchet MS" panose="020B0603020202020204" pitchFamily="34" charset="0"/>
              </a:rPr>
              <a:t>.</a:t>
            </a:r>
          </a:p>
          <a:p>
            <a:r>
              <a:rPr kumimoji="1" lang="en-US" b="1" i="1" dirty="0" smtClean="0">
                <a:solidFill>
                  <a:schemeClr val="tx1"/>
                </a:solidFill>
                <a:latin typeface="Trebuchet MS" panose="020B0603020202020204" pitchFamily="34" charset="0"/>
              </a:rPr>
              <a:t>Presumptive </a:t>
            </a:r>
            <a:r>
              <a:rPr kumimoji="1" lang="en-US" b="1" i="1" dirty="0" smtClean="0">
                <a:solidFill>
                  <a:schemeClr val="tx1"/>
                </a:solidFill>
                <a:latin typeface="Trebuchet MS" panose="020B0603020202020204" pitchFamily="34" charset="0"/>
              </a:rPr>
              <a:t>Remedies</a:t>
            </a:r>
          </a:p>
          <a:p>
            <a:pPr marL="0" indent="0">
              <a:buNone/>
            </a:pPr>
            <a:r>
              <a:rPr kumimoji="1" lang="en-US" b="1" i="1" dirty="0">
                <a:solidFill>
                  <a:schemeClr val="tx1"/>
                </a:solidFill>
                <a:latin typeface="Trebuchet MS" panose="020B0603020202020204" pitchFamily="34" charset="0"/>
                <a:hlinkClick r:id="rId3"/>
              </a:rPr>
              <a:t>http://</a:t>
            </a:r>
            <a:r>
              <a:rPr kumimoji="1" lang="en-US" b="1" i="1" dirty="0" smtClean="0">
                <a:solidFill>
                  <a:schemeClr val="tx1"/>
                </a:solidFill>
                <a:latin typeface="Trebuchet MS" panose="020B0603020202020204" pitchFamily="34" charset="0"/>
                <a:hlinkClick r:id="rId3"/>
              </a:rPr>
              <a:t>www.epa.gov/superfund/policy/remedy/presump/pol.htm</a:t>
            </a:r>
            <a:endParaRPr kumimoji="1" lang="en-US" b="1" i="1" dirty="0" smtClean="0">
              <a:solidFill>
                <a:schemeClr val="tx1"/>
              </a:solidFill>
              <a:latin typeface="Trebuchet MS" panose="020B0603020202020204" pitchFamily="34" charset="0"/>
            </a:endParaRPr>
          </a:p>
          <a:p>
            <a:r>
              <a:rPr kumimoji="1" lang="en-US" b="1" i="1" dirty="0" smtClean="0">
                <a:solidFill>
                  <a:schemeClr val="tx1"/>
                </a:solidFill>
                <a:latin typeface="Trebuchet MS" panose="020B0603020202020204" pitchFamily="34" charset="0"/>
              </a:rPr>
              <a:t>Handbook </a:t>
            </a:r>
            <a:r>
              <a:rPr kumimoji="1" lang="en-US" b="1" i="1" dirty="0" smtClean="0">
                <a:solidFill>
                  <a:schemeClr val="tx1"/>
                </a:solidFill>
                <a:latin typeface="Trebuchet MS" panose="020B0603020202020204" pitchFamily="34" charset="0"/>
              </a:rPr>
              <a:t>of GW Protection and </a:t>
            </a:r>
            <a:r>
              <a:rPr kumimoji="1" lang="en-US" b="1" i="1" dirty="0" smtClean="0">
                <a:solidFill>
                  <a:schemeClr val="tx1"/>
                </a:solidFill>
                <a:latin typeface="Trebuchet MS" panose="020B0603020202020204" pitchFamily="34" charset="0"/>
              </a:rPr>
              <a:t>cleanup </a:t>
            </a:r>
            <a:r>
              <a:rPr kumimoji="1" lang="en-US" b="1" i="1" dirty="0" smtClean="0">
                <a:solidFill>
                  <a:schemeClr val="tx1"/>
                </a:solidFill>
                <a:latin typeface="Trebuchet MS" panose="020B0603020202020204" pitchFamily="34" charset="0"/>
              </a:rPr>
              <a:t>Policies for RCRA Corrective Action </a:t>
            </a:r>
            <a:endParaRPr kumimoji="1" lang="en-US" b="1" i="1" dirty="0">
              <a:solidFill>
                <a:schemeClr val="tx1"/>
              </a:solidFill>
              <a:latin typeface="Trebuchet MS" panose="020B0603020202020204" pitchFamily="34" charset="0"/>
            </a:endParaRPr>
          </a:p>
          <a:p>
            <a:pPr marL="0" indent="0">
              <a:buNone/>
            </a:pPr>
            <a:r>
              <a:rPr kumimoji="1" lang="en-US" b="1" i="1" dirty="0">
                <a:solidFill>
                  <a:schemeClr val="tx1"/>
                </a:solidFill>
                <a:latin typeface="Trebuchet MS" panose="020B0603020202020204" pitchFamily="34" charset="0"/>
                <a:hlinkClick r:id="rId4"/>
              </a:rPr>
              <a:t>http://</a:t>
            </a:r>
            <a:r>
              <a:rPr kumimoji="1" lang="en-US" b="1" i="1" dirty="0" smtClean="0">
                <a:solidFill>
                  <a:schemeClr val="tx1"/>
                </a:solidFill>
                <a:latin typeface="Trebuchet MS" panose="020B0603020202020204" pitchFamily="34" charset="0"/>
                <a:hlinkClick r:id="rId4"/>
              </a:rPr>
              <a:t>www.epa.gov/wastes/hazard/correctiveaction/resources/guidance/gw/gwhandbk/index.htm</a:t>
            </a:r>
            <a:endParaRPr kumimoji="1" lang="en-US" b="1" i="1" dirty="0" smtClean="0">
              <a:solidFill>
                <a:schemeClr val="tx1"/>
              </a:solidFill>
              <a:latin typeface="Trebuchet MS" panose="020B0603020202020204" pitchFamily="34" charset="0"/>
            </a:endParaRPr>
          </a:p>
          <a:p>
            <a:r>
              <a:rPr kumimoji="1" lang="en-US" b="1" i="1" dirty="0" smtClean="0">
                <a:solidFill>
                  <a:schemeClr val="tx1"/>
                </a:solidFill>
                <a:latin typeface="Trebuchet MS" panose="020B0603020202020204" pitchFamily="34" charset="0"/>
              </a:rPr>
              <a:t>RCRA Subpart S Corrective Action Guidance</a:t>
            </a:r>
          </a:p>
          <a:p>
            <a:pPr marL="0" indent="0">
              <a:buNone/>
            </a:pPr>
            <a:r>
              <a:rPr kumimoji="1" lang="en-US" b="1" i="1" dirty="0">
                <a:solidFill>
                  <a:schemeClr val="tx1"/>
                </a:solidFill>
                <a:latin typeface="Trebuchet MS" panose="020B0603020202020204" pitchFamily="34" charset="0"/>
                <a:hlinkClick r:id="rId5"/>
              </a:rPr>
              <a:t>http://</a:t>
            </a:r>
            <a:r>
              <a:rPr kumimoji="1" lang="en-US" b="1" i="1" dirty="0" smtClean="0">
                <a:solidFill>
                  <a:schemeClr val="tx1"/>
                </a:solidFill>
                <a:latin typeface="Trebuchet MS" panose="020B0603020202020204" pitchFamily="34" charset="0"/>
                <a:hlinkClick r:id="rId5"/>
              </a:rPr>
              <a:t>www.gpo.gov/fdsys/pkg/FR-1996-05-01/pdf/96-9707.pdf</a:t>
            </a:r>
            <a:endParaRPr kumimoji="1" lang="en-US" b="1" i="1" dirty="0" smtClean="0">
              <a:solidFill>
                <a:schemeClr val="tx1"/>
              </a:solidFill>
              <a:latin typeface="Trebuchet MS" panose="020B0603020202020204" pitchFamily="34" charset="0"/>
            </a:endParaRPr>
          </a:p>
          <a:p>
            <a:pPr marL="0" indent="0">
              <a:buNone/>
            </a:pPr>
            <a:endParaRPr kumimoji="1" lang="en-US" b="1" i="1" dirty="0" smtClean="0">
              <a:solidFill>
                <a:schemeClr val="tx1"/>
              </a:solidFill>
              <a:latin typeface="Trebuchet MS" panose="020B0603020202020204" pitchFamily="34" charset="0"/>
            </a:endParaRPr>
          </a:p>
          <a:p>
            <a:endParaRPr kumimoji="1" lang="en-US" b="1" i="1" dirty="0" smtClean="0">
              <a:solidFill>
                <a:schemeClr val="tx1"/>
              </a:solidFill>
              <a:latin typeface="Trebuchet MS" panose="020B0603020202020204" pitchFamily="34" charset="0"/>
            </a:endParaRPr>
          </a:p>
          <a:p>
            <a:pPr marL="457200" lvl="1" indent="0">
              <a:buNone/>
            </a:pPr>
            <a:endParaRPr kumimoji="1" lang="en-US" b="1" i="1" dirty="0" smtClean="0">
              <a:solidFill>
                <a:schemeClr val="tx1"/>
              </a:solidFill>
              <a:latin typeface="Trebuchet MS" panose="020B0603020202020204" pitchFamily="34" charset="0"/>
            </a:endParaRPr>
          </a:p>
          <a:p>
            <a:endParaRPr kumimoji="1" lang="en-US" b="1" i="1" dirty="0">
              <a:solidFill>
                <a:schemeClr val="tx1"/>
              </a:solidFill>
              <a:latin typeface="Trebuchet MS" panose="020B0603020202020204" pitchFamily="34" charset="0"/>
            </a:endParaRPr>
          </a:p>
          <a:p>
            <a:endParaRPr lang="en-US" dirty="0">
              <a:latin typeface="Trebuchet MS" panose="020B0603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743" y="1219200"/>
            <a:ext cx="1888643" cy="1371600"/>
          </a:xfrm>
          <a:prstGeom prst="rect">
            <a:avLst/>
          </a:prstGeom>
        </p:spPr>
      </p:pic>
    </p:spTree>
    <p:extLst>
      <p:ext uri="{BB962C8B-B14F-4D97-AF65-F5344CB8AC3E}">
        <p14:creationId xmlns:p14="http://schemas.microsoft.com/office/powerpoint/2010/main" val="3805573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90600"/>
          </a:xfrm>
        </p:spPr>
        <p:txBody>
          <a:bodyPr>
            <a:normAutofit fontScale="90000"/>
          </a:bodyPr>
          <a:lstStyle/>
          <a:p>
            <a:r>
              <a:rPr lang="en-US" dirty="0" smtClean="0"/>
              <a:t>Second Key to Success/Resources</a:t>
            </a:r>
            <a:r>
              <a:rPr lang="en-US" dirty="0"/>
              <a:t/>
            </a:r>
            <a:br>
              <a:rPr lang="en-US" dirty="0"/>
            </a:br>
            <a:endParaRPr lang="en-US" dirty="0"/>
          </a:p>
        </p:txBody>
      </p:sp>
      <p:sp>
        <p:nvSpPr>
          <p:cNvPr id="3" name="Content Placeholder 2"/>
          <p:cNvSpPr>
            <a:spLocks noGrp="1"/>
          </p:cNvSpPr>
          <p:nvPr>
            <p:ph idx="1"/>
          </p:nvPr>
        </p:nvSpPr>
        <p:spPr>
          <a:xfrm>
            <a:off x="614361" y="1881736"/>
            <a:ext cx="6347714" cy="4595264"/>
          </a:xfrm>
        </p:spPr>
        <p:txBody>
          <a:bodyPr>
            <a:normAutofit fontScale="85000" lnSpcReduction="10000"/>
          </a:bodyPr>
          <a:lstStyle/>
          <a:p>
            <a:pPr marL="0" indent="0">
              <a:buNone/>
            </a:pPr>
            <a:r>
              <a:rPr kumimoji="1" lang="en-US" sz="2400" b="1" i="1" dirty="0">
                <a:solidFill>
                  <a:schemeClr val="tx1"/>
                </a:solidFill>
              </a:rPr>
              <a:t>Prepare</a:t>
            </a:r>
            <a:r>
              <a:rPr kumimoji="1" lang="en-US" sz="2400" dirty="0">
                <a:solidFill>
                  <a:schemeClr val="tx1"/>
                </a:solidFill>
              </a:rPr>
              <a:t> an accurate waste identification under RCRA for all potentially contaminated materials at the site. (This can be done by developing and using a conceptual site model to guide site characterization and identification of wastes).</a:t>
            </a:r>
            <a:endParaRPr kumimoji="1" lang="en-US" sz="2400" b="1" i="1" dirty="0">
              <a:solidFill>
                <a:schemeClr val="tx1"/>
              </a:solidFill>
            </a:endParaRPr>
          </a:p>
          <a:p>
            <a:r>
              <a:rPr kumimoji="1" lang="en-US" b="1" i="1" dirty="0" smtClean="0">
                <a:solidFill>
                  <a:schemeClr val="tx1"/>
                </a:solidFill>
                <a:latin typeface="Trebuchet MS" panose="020B0603020202020204" pitchFamily="34" charset="0"/>
              </a:rPr>
              <a:t>Definition </a:t>
            </a:r>
            <a:r>
              <a:rPr kumimoji="1" lang="en-US" b="1" i="1" dirty="0" smtClean="0">
                <a:solidFill>
                  <a:schemeClr val="tx1"/>
                </a:solidFill>
                <a:latin typeface="Trebuchet MS" panose="020B0603020202020204" pitchFamily="34" charset="0"/>
              </a:rPr>
              <a:t>of Solid Waste webpage (includes DSW tool and links to key </a:t>
            </a:r>
            <a:r>
              <a:rPr kumimoji="1" lang="en-US" b="1" i="1" dirty="0">
                <a:solidFill>
                  <a:schemeClr val="tx1"/>
                </a:solidFill>
                <a:latin typeface="Trebuchet MS" panose="020B0603020202020204" pitchFamily="34" charset="0"/>
              </a:rPr>
              <a:t>regulations) </a:t>
            </a:r>
            <a:endParaRPr kumimoji="1" lang="en-US" b="1" i="1" dirty="0" smtClean="0">
              <a:solidFill>
                <a:schemeClr val="tx1"/>
              </a:solidFill>
              <a:latin typeface="Trebuchet MS" panose="020B0603020202020204" pitchFamily="34" charset="0"/>
            </a:endParaRPr>
          </a:p>
          <a:p>
            <a:pPr marL="0" indent="0">
              <a:buNone/>
            </a:pPr>
            <a:r>
              <a:rPr kumimoji="1" lang="en-US" b="1" i="1" dirty="0" smtClean="0">
                <a:solidFill>
                  <a:schemeClr val="tx1"/>
                </a:solidFill>
                <a:latin typeface="Trebuchet MS" panose="020B0603020202020204" pitchFamily="34" charset="0"/>
                <a:hlinkClick r:id="rId3"/>
              </a:rPr>
              <a:t>http</a:t>
            </a:r>
            <a:r>
              <a:rPr kumimoji="1" lang="en-US" b="1" i="1" dirty="0">
                <a:solidFill>
                  <a:schemeClr val="tx1"/>
                </a:solidFill>
                <a:latin typeface="Trebuchet MS" panose="020B0603020202020204" pitchFamily="34" charset="0"/>
                <a:hlinkClick r:id="rId3"/>
              </a:rPr>
              <a:t>://</a:t>
            </a:r>
            <a:r>
              <a:rPr kumimoji="1" lang="en-US" b="1" i="1" dirty="0" smtClean="0">
                <a:solidFill>
                  <a:schemeClr val="tx1"/>
                </a:solidFill>
                <a:latin typeface="Trebuchet MS" panose="020B0603020202020204" pitchFamily="34" charset="0"/>
                <a:hlinkClick r:id="rId3"/>
              </a:rPr>
              <a:t>www.epa.gov/epawaste/hazard/dsw/index.htm</a:t>
            </a:r>
            <a:endParaRPr kumimoji="1" lang="en-US" b="1" i="1" dirty="0" smtClean="0">
              <a:solidFill>
                <a:schemeClr val="tx1"/>
              </a:solidFill>
              <a:latin typeface="Trebuchet MS" panose="020B0603020202020204" pitchFamily="34" charset="0"/>
            </a:endParaRPr>
          </a:p>
          <a:p>
            <a:r>
              <a:rPr kumimoji="1" lang="en-US" b="1" i="1" dirty="0" smtClean="0">
                <a:solidFill>
                  <a:schemeClr val="tx1"/>
                </a:solidFill>
                <a:latin typeface="Trebuchet MS" panose="020B0603020202020204" pitchFamily="34" charset="0"/>
              </a:rPr>
              <a:t>Contained in Policy</a:t>
            </a:r>
          </a:p>
          <a:p>
            <a:pPr marL="57150" indent="0">
              <a:buNone/>
            </a:pPr>
            <a:r>
              <a:rPr kumimoji="1" lang="en-US" b="1" i="1" dirty="0" smtClean="0">
                <a:solidFill>
                  <a:schemeClr val="tx1"/>
                </a:solidFill>
                <a:latin typeface="Trebuchet MS" panose="020B0603020202020204" pitchFamily="34" charset="0"/>
                <a:hlinkClick r:id="rId4"/>
              </a:rPr>
              <a:t>http://www.epa.gov/epawaste/inforesources/online/index.htm</a:t>
            </a:r>
            <a:endParaRPr kumimoji="1" lang="en-US" b="1" i="1" dirty="0" smtClean="0">
              <a:solidFill>
                <a:schemeClr val="tx1"/>
              </a:solidFill>
              <a:latin typeface="Trebuchet MS" panose="020B0603020202020204" pitchFamily="34" charset="0"/>
            </a:endParaRPr>
          </a:p>
          <a:p>
            <a:r>
              <a:rPr kumimoji="1" lang="en-US" b="1" i="1" dirty="0" smtClean="0">
                <a:solidFill>
                  <a:schemeClr val="tx1"/>
                </a:solidFill>
                <a:latin typeface="Trebuchet MS" panose="020B0603020202020204" pitchFamily="34" charset="0"/>
              </a:rPr>
              <a:t>RCRA </a:t>
            </a:r>
            <a:r>
              <a:rPr kumimoji="1" lang="en-US" b="1" i="1" dirty="0">
                <a:solidFill>
                  <a:schemeClr val="tx1"/>
                </a:solidFill>
                <a:latin typeface="Trebuchet MS" panose="020B0603020202020204" pitchFamily="34" charset="0"/>
              </a:rPr>
              <a:t>Online (EPA database of key policies/letters)</a:t>
            </a:r>
          </a:p>
          <a:p>
            <a:pPr marL="57150" indent="0">
              <a:buNone/>
            </a:pPr>
            <a:r>
              <a:rPr kumimoji="1" lang="en-US" b="1" i="1" dirty="0">
                <a:solidFill>
                  <a:schemeClr val="tx1"/>
                </a:solidFill>
                <a:latin typeface="Trebuchet MS" panose="020B0603020202020204" pitchFamily="34" charset="0"/>
                <a:hlinkClick r:id="rId4"/>
              </a:rPr>
              <a:t>http://</a:t>
            </a:r>
            <a:r>
              <a:rPr kumimoji="1" lang="en-US" b="1" i="1" dirty="0" smtClean="0">
                <a:solidFill>
                  <a:schemeClr val="tx1"/>
                </a:solidFill>
                <a:latin typeface="Trebuchet MS" panose="020B0603020202020204" pitchFamily="34" charset="0"/>
                <a:hlinkClick r:id="rId4"/>
              </a:rPr>
              <a:t>www.epa.gov/epawaste/inforesources/online/index.htm</a:t>
            </a:r>
            <a:endParaRPr kumimoji="1" lang="en-US" b="1" i="1" dirty="0" smtClean="0">
              <a:solidFill>
                <a:schemeClr val="tx1"/>
              </a:solidFill>
              <a:latin typeface="Trebuchet MS" panose="020B0603020202020204" pitchFamily="34" charset="0"/>
            </a:endParaRPr>
          </a:p>
          <a:p>
            <a:pPr indent="-285750"/>
            <a:r>
              <a:rPr kumimoji="1" lang="en-US" b="1" i="1" dirty="0" smtClean="0">
                <a:solidFill>
                  <a:schemeClr val="tx1"/>
                </a:solidFill>
                <a:latin typeface="Trebuchet MS" panose="020B0603020202020204" pitchFamily="34" charset="0"/>
              </a:rPr>
              <a:t>Site Conceptual Model </a:t>
            </a:r>
          </a:p>
          <a:p>
            <a:pPr marL="57150" indent="0">
              <a:buNone/>
            </a:pPr>
            <a:r>
              <a:rPr kumimoji="1" lang="en-US" b="1" i="1" dirty="0">
                <a:solidFill>
                  <a:schemeClr val="tx1"/>
                </a:solidFill>
                <a:latin typeface="Trebuchet MS" panose="020B0603020202020204" pitchFamily="34" charset="0"/>
                <a:hlinkClick r:id="rId5"/>
              </a:rPr>
              <a:t>http://</a:t>
            </a:r>
            <a:r>
              <a:rPr kumimoji="1" lang="en-US" b="1" i="1" dirty="0" smtClean="0">
                <a:solidFill>
                  <a:schemeClr val="tx1"/>
                </a:solidFill>
                <a:latin typeface="Trebuchet MS" panose="020B0603020202020204" pitchFamily="34" charset="0"/>
                <a:hlinkClick r:id="rId5"/>
              </a:rPr>
              <a:t>www.epa.gov/osw/hazard/correctiveaction/pdfs/workshop/csm_slides.pdf</a:t>
            </a:r>
            <a:endParaRPr kumimoji="1" lang="en-US" b="1" i="1" dirty="0" smtClean="0">
              <a:solidFill>
                <a:schemeClr val="tx1"/>
              </a:solidFill>
              <a:latin typeface="Trebuchet MS" panose="020B0603020202020204" pitchFamily="34" charset="0"/>
            </a:endParaRPr>
          </a:p>
          <a:p>
            <a:pPr marL="57150" indent="0">
              <a:buNone/>
            </a:pPr>
            <a:endParaRPr kumimoji="1" lang="en-US" b="1" i="1" dirty="0">
              <a:solidFill>
                <a:schemeClr val="tx1"/>
              </a:solidFill>
              <a:latin typeface="Trebuchet MS" panose="020B0603020202020204" pitchFamily="34" charset="0"/>
            </a:endParaRPr>
          </a:p>
          <a:p>
            <a:pPr marL="457200" lvl="1" indent="0">
              <a:buNone/>
            </a:pPr>
            <a:endParaRPr kumimoji="1" lang="en-US" b="1" i="1" dirty="0" smtClean="0">
              <a:solidFill>
                <a:schemeClr val="tx1"/>
              </a:solidFill>
              <a:latin typeface="Trebuchet MS" panose="020B0603020202020204" pitchFamily="34" charset="0"/>
            </a:endParaRPr>
          </a:p>
          <a:p>
            <a:endParaRPr kumimoji="1" lang="en-US" b="1" i="1" dirty="0">
              <a:solidFill>
                <a:schemeClr val="tx1"/>
              </a:solidFill>
              <a:latin typeface="Trebuchet MS" panose="020B0603020202020204" pitchFamily="34" charset="0"/>
            </a:endParaRPr>
          </a:p>
          <a:p>
            <a:endParaRPr lang="en-US" dirty="0">
              <a:latin typeface="Trebuchet MS" panose="020B0603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381000"/>
            <a:ext cx="1474716" cy="2038350"/>
          </a:xfrm>
          <a:prstGeom prst="rect">
            <a:avLst/>
          </a:prstGeom>
        </p:spPr>
      </p:pic>
    </p:spTree>
    <p:extLst>
      <p:ext uri="{BB962C8B-B14F-4D97-AF65-F5344CB8AC3E}">
        <p14:creationId xmlns:p14="http://schemas.microsoft.com/office/powerpoint/2010/main" val="4288422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4AEFCB584FE7D44EA785C6D498B6EC27" ma:contentTypeVersion="20" ma:contentTypeDescription="Create a new document." ma:contentTypeScope="" ma:versionID="e575940a6d52d8451341beee1bd32429">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f15e4d92-675c-4df7-a5c5-11f59c7da362" targetNamespace="http://schemas.microsoft.com/office/2006/metadata/properties" ma:root="true" ma:fieldsID="ec395f2744d14b41cec9958166e342c8" ns1:_="" ns3:_="" ns4:_="" ns5:_="" ns6:_="">
    <xsd:import namespace="http://schemas.microsoft.com/sharepoint/v3"/>
    <xsd:import namespace="4ffa91fb-a0ff-4ac5-b2db-65c790d184a4"/>
    <xsd:import namespace="http://schemas.microsoft.com/sharepoint.v3"/>
    <xsd:import namespace="http://schemas.microsoft.com/sharepoint/v3/fields"/>
    <xsd:import namespace="f15e4d92-675c-4df7-a5c5-11f59c7da362"/>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ingHintHash"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b29e86d6-7b16-46d7-a6c0-383eb5f9d149}" ma:internalName="TaxCatchAllLabel" ma:readOnly="true" ma:showField="CatchAllDataLabel" ma:web="f15e4d92-675c-4df7-a5c5-11f59c7da36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b29e86d6-7b16-46d7-a6c0-383eb5f9d149}" ma:internalName="TaxCatchAll" ma:showField="CatchAllData" ma:web="f15e4d92-675c-4df7-a5c5-11f59c7da3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5e4d92-675c-4df7-a5c5-11f59c7da36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9" nillable="true" ma:displayName="Sharing Hint Hash" ma:internalName="SharingHintHash" ma:readOnly="true">
      <xsd:simpleType>
        <xsd:restriction base="dms:Text"/>
      </xsd:simple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2015-05-11T22:44:02+00:00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214758-8A10-4914-9CB0-B9F5BAED0D51}">
  <ds:schemaRefs>
    <ds:schemaRef ds:uri="Microsoft.SharePoint.Taxonomy.ContentTypeSync"/>
  </ds:schemaRefs>
</ds:datastoreItem>
</file>

<file path=customXml/itemProps2.xml><?xml version="1.0" encoding="utf-8"?>
<ds:datastoreItem xmlns:ds="http://schemas.openxmlformats.org/officeDocument/2006/customXml" ds:itemID="{227D3712-1C11-4F19-B198-1F735C171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f15e4d92-675c-4df7-a5c5-11f59c7da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070342-4170-464F-9F99-C49B79723354}">
  <ds:schemaRefs>
    <ds:schemaRef ds:uri="http://www.w3.org/XML/1998/namespace"/>
    <ds:schemaRef ds:uri="http://schemas.microsoft.com/office/2006/metadata/properties"/>
    <ds:schemaRef ds:uri="http://purl.org/dc/dcmitype/"/>
    <ds:schemaRef ds:uri="http://schemas.microsoft.com/sharepoint.v3"/>
    <ds:schemaRef ds:uri="http://purl.org/dc/terms/"/>
    <ds:schemaRef ds:uri="http://schemas.microsoft.com/office/2006/documentManagement/types"/>
    <ds:schemaRef ds:uri="f15e4d92-675c-4df7-a5c5-11f59c7da362"/>
    <ds:schemaRef ds:uri="http://purl.org/dc/elements/1.1/"/>
    <ds:schemaRef ds:uri="http://schemas.microsoft.com/office/infopath/2007/PartnerControls"/>
    <ds:schemaRef ds:uri="http://schemas.openxmlformats.org/package/2006/metadata/core-properties"/>
    <ds:schemaRef ds:uri="http://schemas.microsoft.com/sharepoint/v3/fields"/>
    <ds:schemaRef ds:uri="4ffa91fb-a0ff-4ac5-b2db-65c790d184a4"/>
    <ds:schemaRef ds:uri="http://schemas.microsoft.com/sharepoint/v3"/>
  </ds:schemaRefs>
</ds:datastoreItem>
</file>

<file path=customXml/itemProps4.xml><?xml version="1.0" encoding="utf-8"?>
<ds:datastoreItem xmlns:ds="http://schemas.openxmlformats.org/officeDocument/2006/customXml" ds:itemID="{097D9EBF-D81E-41F1-A6E9-BED53D306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5071</TotalTime>
  <Words>4597</Words>
  <Application>Microsoft Office PowerPoint</Application>
  <PresentationFormat>On-screen Show (4:3)</PresentationFormat>
  <Paragraphs>311</Paragraphs>
  <Slides>26</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Monotype Sorts</vt:lpstr>
      <vt:lpstr>Times New Roman</vt:lpstr>
      <vt:lpstr>Trebuchet MS</vt:lpstr>
      <vt:lpstr>Wingdings</vt:lpstr>
      <vt:lpstr>Wingdings 3</vt:lpstr>
      <vt:lpstr>Facet</vt:lpstr>
      <vt:lpstr>Document</vt:lpstr>
      <vt:lpstr>DISCLAIMER  Notice: This presentation has been provided as part of a U.S. Environmental Protection Agency webinar. The document does not constitute EPA policy. Mention of trade names or commercial products does not constitute endorsement or recommendation for use. Links to non-EPA web sites do not imply any official EPA endorsement of or a responsibility for the opinions, ideas, data, or products presented at those locations or guarantee the validity of the information provided. Links to non-EPA servers are provided solely as a pointer to information that might be useful to EPA staff and the public.   </vt:lpstr>
      <vt:lpstr> </vt:lpstr>
      <vt:lpstr>Why is this topic important?</vt:lpstr>
      <vt:lpstr>Bottom Line:</vt:lpstr>
      <vt:lpstr>The Successful Cleanup Process</vt:lpstr>
      <vt:lpstr>7 Keys to Successful clean up </vt:lpstr>
      <vt:lpstr>7 Keys to Successful clean up (Continued) </vt:lpstr>
      <vt:lpstr>First Key to Success/Resources</vt:lpstr>
      <vt:lpstr>Second Key to Success/Resources </vt:lpstr>
      <vt:lpstr>Tips for identifying contaminated media</vt:lpstr>
      <vt:lpstr>Tips for determining Listed Hazardous Wastes</vt:lpstr>
      <vt:lpstr>Point of generation for media contaminated with listed hazardous waste</vt:lpstr>
      <vt:lpstr>Third Key to Success/Resources</vt:lpstr>
      <vt:lpstr>Fourth Key to Success/Resources</vt:lpstr>
      <vt:lpstr>Fifth Key to Success/Resources</vt:lpstr>
      <vt:lpstr>Sixth Key to Success/Resources</vt:lpstr>
      <vt:lpstr>Seventh Key to Success/Resources</vt:lpstr>
      <vt:lpstr>Other Resources</vt:lpstr>
      <vt:lpstr>Case Study/Example</vt:lpstr>
      <vt:lpstr>Case Study Solution</vt:lpstr>
      <vt:lpstr>Case Study Solution</vt:lpstr>
      <vt:lpstr>Case Study Solution</vt:lpstr>
      <vt:lpstr>Case Study Solution</vt:lpstr>
      <vt:lpstr>Lesson Learned! Think it through before you dig</vt:lpstr>
      <vt:lpstr>Lesson Learned! (Continued) Think it through before you dig</vt:lpstr>
      <vt:lpstr>Important Take Home Messages</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Corrective Action Management Units  New Rule Training</dc:title>
  <dc:creator>Preferred Customer</dc:creator>
  <cp:lastModifiedBy>Nelson, Cheryl</cp:lastModifiedBy>
  <cp:revision>229</cp:revision>
  <dcterms:created xsi:type="dcterms:W3CDTF">2002-05-02T23:32:56Z</dcterms:created>
  <dcterms:modified xsi:type="dcterms:W3CDTF">2015-08-20T00:16:49Z</dcterms:modified>
</cp:coreProperties>
</file>