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5"/>
  </p:sldMasterIdLst>
  <p:notesMasterIdLst>
    <p:notesMasterId r:id="rId45"/>
  </p:notesMasterIdLst>
  <p:sldIdLst>
    <p:sldId id="257" r:id="rId16"/>
    <p:sldId id="274" r:id="rId17"/>
    <p:sldId id="258" r:id="rId18"/>
    <p:sldId id="259" r:id="rId19"/>
    <p:sldId id="283" r:id="rId20"/>
    <p:sldId id="260" r:id="rId21"/>
    <p:sldId id="261" r:id="rId22"/>
    <p:sldId id="284" r:id="rId23"/>
    <p:sldId id="262" r:id="rId24"/>
    <p:sldId id="285" r:id="rId25"/>
    <p:sldId id="263" r:id="rId26"/>
    <p:sldId id="264" r:id="rId27"/>
    <p:sldId id="265" r:id="rId28"/>
    <p:sldId id="289" r:id="rId29"/>
    <p:sldId id="266" r:id="rId30"/>
    <p:sldId id="287" r:id="rId31"/>
    <p:sldId id="267" r:id="rId32"/>
    <p:sldId id="288" r:id="rId33"/>
    <p:sldId id="290" r:id="rId34"/>
    <p:sldId id="291" r:id="rId35"/>
    <p:sldId id="272" r:id="rId36"/>
    <p:sldId id="278" r:id="rId37"/>
    <p:sldId id="279" r:id="rId38"/>
    <p:sldId id="276" r:id="rId39"/>
    <p:sldId id="277" r:id="rId40"/>
    <p:sldId id="280" r:id="rId41"/>
    <p:sldId id="281" r:id="rId42"/>
    <p:sldId id="273" r:id="rId43"/>
    <p:sldId id="282"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70" d="100"/>
          <a:sy n="70" d="100"/>
        </p:scale>
        <p:origin x="326"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customXml" Target="../customXml/item13.xml"/><Relationship Id="rId18" Type="http://schemas.openxmlformats.org/officeDocument/2006/relationships/slide" Target="slides/slide3.xml"/><Relationship Id="rId26" Type="http://schemas.openxmlformats.org/officeDocument/2006/relationships/slide" Target="slides/slide11.xml"/><Relationship Id="rId39" Type="http://schemas.openxmlformats.org/officeDocument/2006/relationships/slide" Target="slides/slide24.xml"/><Relationship Id="rId3" Type="http://schemas.openxmlformats.org/officeDocument/2006/relationships/customXml" Target="../customXml/item3.xml"/><Relationship Id="rId21" Type="http://schemas.openxmlformats.org/officeDocument/2006/relationships/slide" Target="slides/slide6.xml"/><Relationship Id="rId34" Type="http://schemas.openxmlformats.org/officeDocument/2006/relationships/slide" Target="slides/slide19.xml"/><Relationship Id="rId42" Type="http://schemas.openxmlformats.org/officeDocument/2006/relationships/slide" Target="slides/slide27.xml"/><Relationship Id="rId47" Type="http://schemas.openxmlformats.org/officeDocument/2006/relationships/viewProps" Target="viewProps.xml"/><Relationship Id="rId7" Type="http://schemas.openxmlformats.org/officeDocument/2006/relationships/customXml" Target="../customXml/item7.xml"/><Relationship Id="rId12" Type="http://schemas.openxmlformats.org/officeDocument/2006/relationships/customXml" Target="../customXml/item12.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slide" Target="slides/slide18.xml"/><Relationship Id="rId38" Type="http://schemas.openxmlformats.org/officeDocument/2006/relationships/slide" Target="slides/slide23.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slide" Target="slides/slide14.xml"/><Relationship Id="rId41"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customXml" Target="../customXml/item11.xml"/><Relationship Id="rId24" Type="http://schemas.openxmlformats.org/officeDocument/2006/relationships/slide" Target="slides/slide9.xml"/><Relationship Id="rId32" Type="http://schemas.openxmlformats.org/officeDocument/2006/relationships/slide" Target="slides/slide17.xml"/><Relationship Id="rId37" Type="http://schemas.openxmlformats.org/officeDocument/2006/relationships/slide" Target="slides/slide22.xml"/><Relationship Id="rId40" Type="http://schemas.openxmlformats.org/officeDocument/2006/relationships/slide" Target="slides/slide25.xml"/><Relationship Id="rId45"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slideMaster" Target="slideMasters/slideMaster1.xml"/><Relationship Id="rId23" Type="http://schemas.openxmlformats.org/officeDocument/2006/relationships/slide" Target="slides/slide8.xml"/><Relationship Id="rId28" Type="http://schemas.openxmlformats.org/officeDocument/2006/relationships/slide" Target="slides/slide13.xml"/><Relationship Id="rId36" Type="http://schemas.openxmlformats.org/officeDocument/2006/relationships/slide" Target="slides/slide21.xml"/><Relationship Id="rId49" Type="http://schemas.openxmlformats.org/officeDocument/2006/relationships/tableStyles" Target="tableStyles.xml"/><Relationship Id="rId10" Type="http://schemas.openxmlformats.org/officeDocument/2006/relationships/customXml" Target="../customXml/item10.xml"/><Relationship Id="rId19" Type="http://schemas.openxmlformats.org/officeDocument/2006/relationships/slide" Target="slides/slide4.xml"/><Relationship Id="rId31" Type="http://schemas.openxmlformats.org/officeDocument/2006/relationships/slide" Target="slides/slide16.xml"/><Relationship Id="rId44" Type="http://schemas.openxmlformats.org/officeDocument/2006/relationships/slide" Target="slides/slide29.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customXml" Target="../customXml/item14.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slide" Target="slides/slide15.xml"/><Relationship Id="rId35" Type="http://schemas.openxmlformats.org/officeDocument/2006/relationships/slide" Target="slides/slide20.xml"/><Relationship Id="rId43" Type="http://schemas.openxmlformats.org/officeDocument/2006/relationships/slide" Target="slides/slide28.xml"/><Relationship Id="rId48" Type="http://schemas.openxmlformats.org/officeDocument/2006/relationships/theme" Target="theme/theme1.xml"/><Relationship Id="rId8" Type="http://schemas.openxmlformats.org/officeDocument/2006/relationships/customXml" Target="../customXml/item8.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1EB49D-2985-4514-9164-7D5847E46993}" type="doc">
      <dgm:prSet loTypeId="urn:microsoft.com/office/officeart/2005/8/layout/equation2" loCatId="process" qsTypeId="urn:microsoft.com/office/officeart/2005/8/quickstyle/simple1" qsCatId="simple" csTypeId="urn:microsoft.com/office/officeart/2005/8/colors/colorful1" csCatId="colorful" phldr="1"/>
      <dgm:spPr/>
    </dgm:pt>
    <dgm:pt modelId="{26424B35-7661-42A3-973B-78F9E4AA70CB}">
      <dgm:prSet phldrT="[Text]"/>
      <dgm:spPr/>
      <dgm:t>
        <a:bodyPr/>
        <a:lstStyle/>
        <a:p>
          <a:r>
            <a:rPr lang="en-US" dirty="0" smtClean="0"/>
            <a:t>Material 1 Must Provide a Useful Contribution</a:t>
          </a:r>
          <a:endParaRPr lang="en-US" dirty="0"/>
        </a:p>
      </dgm:t>
    </dgm:pt>
    <dgm:pt modelId="{9DDA7296-8A99-425F-A0F6-3CBDBDDB7EA9}" type="parTrans" cxnId="{D0347628-80DA-4A3F-BC40-85FC407B00CD}">
      <dgm:prSet/>
      <dgm:spPr/>
      <dgm:t>
        <a:bodyPr/>
        <a:lstStyle/>
        <a:p>
          <a:endParaRPr lang="en-US"/>
        </a:p>
      </dgm:t>
    </dgm:pt>
    <dgm:pt modelId="{6AE0E692-C6C1-4A12-A623-D9CF48EA1E27}" type="sibTrans" cxnId="{D0347628-80DA-4A3F-BC40-85FC407B00CD}">
      <dgm:prSet/>
      <dgm:spPr/>
      <dgm:t>
        <a:bodyPr/>
        <a:lstStyle/>
        <a:p>
          <a:endParaRPr lang="en-US" dirty="0"/>
        </a:p>
      </dgm:t>
    </dgm:pt>
    <dgm:pt modelId="{0639FEFC-4F7F-4810-A87C-2042278A3518}">
      <dgm:prSet phldrT="[Text]"/>
      <dgm:spPr/>
      <dgm:t>
        <a:bodyPr/>
        <a:lstStyle/>
        <a:p>
          <a:r>
            <a:rPr lang="en-US" dirty="0" smtClean="0"/>
            <a:t>Combined Materials Must Provide a Useful Contribution</a:t>
          </a:r>
          <a:endParaRPr lang="en-US" dirty="0"/>
        </a:p>
      </dgm:t>
    </dgm:pt>
    <dgm:pt modelId="{207B0FD3-98EF-4EC6-99D5-5A9880AC630A}" type="parTrans" cxnId="{1AF3A30F-B1A2-4C6E-B8C7-F9E45B6ACF33}">
      <dgm:prSet/>
      <dgm:spPr/>
      <dgm:t>
        <a:bodyPr/>
        <a:lstStyle/>
        <a:p>
          <a:endParaRPr lang="en-US"/>
        </a:p>
      </dgm:t>
    </dgm:pt>
    <dgm:pt modelId="{847FF791-73E0-4904-B2F9-22767380E812}" type="sibTrans" cxnId="{1AF3A30F-B1A2-4C6E-B8C7-F9E45B6ACF33}">
      <dgm:prSet/>
      <dgm:spPr/>
      <dgm:t>
        <a:bodyPr/>
        <a:lstStyle/>
        <a:p>
          <a:endParaRPr lang="en-US"/>
        </a:p>
      </dgm:t>
    </dgm:pt>
    <dgm:pt modelId="{8560CDF4-6AB5-440A-96D6-B120D69CDF31}">
      <dgm:prSet/>
      <dgm:spPr/>
      <dgm:t>
        <a:bodyPr/>
        <a:lstStyle/>
        <a:p>
          <a:r>
            <a:rPr lang="en-US" dirty="0" smtClean="0"/>
            <a:t>Material 2 Must Provide a Useful Contribution</a:t>
          </a:r>
          <a:endParaRPr lang="en-US" dirty="0"/>
        </a:p>
      </dgm:t>
    </dgm:pt>
    <dgm:pt modelId="{9B57C2A9-3301-46B5-BC25-9249F49B9BC5}" type="parTrans" cxnId="{54B2C2E0-0AE9-4311-9E49-8E51D7B5ED6F}">
      <dgm:prSet/>
      <dgm:spPr/>
      <dgm:t>
        <a:bodyPr/>
        <a:lstStyle/>
        <a:p>
          <a:endParaRPr lang="en-US"/>
        </a:p>
      </dgm:t>
    </dgm:pt>
    <dgm:pt modelId="{B05CC345-91ED-4538-90B4-9475A28D13D1}" type="sibTrans" cxnId="{54B2C2E0-0AE9-4311-9E49-8E51D7B5ED6F}">
      <dgm:prSet/>
      <dgm:spPr/>
      <dgm:t>
        <a:bodyPr/>
        <a:lstStyle/>
        <a:p>
          <a:endParaRPr lang="en-US" dirty="0"/>
        </a:p>
      </dgm:t>
    </dgm:pt>
    <dgm:pt modelId="{343123EC-375C-401B-87B3-BCB01A1F9754}" type="pres">
      <dgm:prSet presAssocID="{2E1EB49D-2985-4514-9164-7D5847E46993}" presName="Name0" presStyleCnt="0">
        <dgm:presLayoutVars>
          <dgm:dir/>
          <dgm:resizeHandles val="exact"/>
        </dgm:presLayoutVars>
      </dgm:prSet>
      <dgm:spPr/>
    </dgm:pt>
    <dgm:pt modelId="{C4CBA717-CF5B-4C65-B0F6-27C0D30942FF}" type="pres">
      <dgm:prSet presAssocID="{2E1EB49D-2985-4514-9164-7D5847E46993}" presName="vNodes" presStyleCnt="0"/>
      <dgm:spPr/>
    </dgm:pt>
    <dgm:pt modelId="{0338CD26-6C72-4130-A67F-A6396D3D1709}" type="pres">
      <dgm:prSet presAssocID="{26424B35-7661-42A3-973B-78F9E4AA70CB}" presName="node" presStyleLbl="node1" presStyleIdx="0" presStyleCnt="3">
        <dgm:presLayoutVars>
          <dgm:bulletEnabled val="1"/>
        </dgm:presLayoutVars>
      </dgm:prSet>
      <dgm:spPr/>
      <dgm:t>
        <a:bodyPr/>
        <a:lstStyle/>
        <a:p>
          <a:endParaRPr lang="en-US"/>
        </a:p>
      </dgm:t>
    </dgm:pt>
    <dgm:pt modelId="{B24A82D3-32D7-4EA8-8831-86978ABD4C63}" type="pres">
      <dgm:prSet presAssocID="{6AE0E692-C6C1-4A12-A623-D9CF48EA1E27}" presName="spacerT" presStyleCnt="0"/>
      <dgm:spPr/>
    </dgm:pt>
    <dgm:pt modelId="{FDFC9143-AD2F-489C-AD63-D826BF8BC3D5}" type="pres">
      <dgm:prSet presAssocID="{6AE0E692-C6C1-4A12-A623-D9CF48EA1E27}" presName="sibTrans" presStyleLbl="sibTrans2D1" presStyleIdx="0" presStyleCnt="2"/>
      <dgm:spPr/>
      <dgm:t>
        <a:bodyPr/>
        <a:lstStyle/>
        <a:p>
          <a:endParaRPr lang="en-US"/>
        </a:p>
      </dgm:t>
    </dgm:pt>
    <dgm:pt modelId="{74E2CBE8-6837-4AF1-9DF7-12679B52CD6F}" type="pres">
      <dgm:prSet presAssocID="{6AE0E692-C6C1-4A12-A623-D9CF48EA1E27}" presName="spacerB" presStyleCnt="0"/>
      <dgm:spPr/>
    </dgm:pt>
    <dgm:pt modelId="{EBC4465A-9719-4284-A464-4CAA636C8F69}" type="pres">
      <dgm:prSet presAssocID="{8560CDF4-6AB5-440A-96D6-B120D69CDF31}" presName="node" presStyleLbl="node1" presStyleIdx="1" presStyleCnt="3">
        <dgm:presLayoutVars>
          <dgm:bulletEnabled val="1"/>
        </dgm:presLayoutVars>
      </dgm:prSet>
      <dgm:spPr/>
      <dgm:t>
        <a:bodyPr/>
        <a:lstStyle/>
        <a:p>
          <a:endParaRPr lang="en-US"/>
        </a:p>
      </dgm:t>
    </dgm:pt>
    <dgm:pt modelId="{9E0D07ED-192F-4B2D-B1BD-FF80004A4B5C}" type="pres">
      <dgm:prSet presAssocID="{2E1EB49D-2985-4514-9164-7D5847E46993}" presName="sibTransLast" presStyleLbl="sibTrans2D1" presStyleIdx="1" presStyleCnt="2"/>
      <dgm:spPr/>
      <dgm:t>
        <a:bodyPr/>
        <a:lstStyle/>
        <a:p>
          <a:endParaRPr lang="en-US"/>
        </a:p>
      </dgm:t>
    </dgm:pt>
    <dgm:pt modelId="{68DC911A-FD14-417A-8100-FFAF1A12D843}" type="pres">
      <dgm:prSet presAssocID="{2E1EB49D-2985-4514-9164-7D5847E46993}" presName="connectorText" presStyleLbl="sibTrans2D1" presStyleIdx="1" presStyleCnt="2"/>
      <dgm:spPr/>
      <dgm:t>
        <a:bodyPr/>
        <a:lstStyle/>
        <a:p>
          <a:endParaRPr lang="en-US"/>
        </a:p>
      </dgm:t>
    </dgm:pt>
    <dgm:pt modelId="{F3FB661D-12B8-4CC8-A992-CDDE81387EB7}" type="pres">
      <dgm:prSet presAssocID="{2E1EB49D-2985-4514-9164-7D5847E46993}" presName="lastNode" presStyleLbl="node1" presStyleIdx="2" presStyleCnt="3">
        <dgm:presLayoutVars>
          <dgm:bulletEnabled val="1"/>
        </dgm:presLayoutVars>
      </dgm:prSet>
      <dgm:spPr/>
      <dgm:t>
        <a:bodyPr/>
        <a:lstStyle/>
        <a:p>
          <a:endParaRPr lang="en-US"/>
        </a:p>
      </dgm:t>
    </dgm:pt>
  </dgm:ptLst>
  <dgm:cxnLst>
    <dgm:cxn modelId="{54B2C2E0-0AE9-4311-9E49-8E51D7B5ED6F}" srcId="{2E1EB49D-2985-4514-9164-7D5847E46993}" destId="{8560CDF4-6AB5-440A-96D6-B120D69CDF31}" srcOrd="1" destOrd="0" parTransId="{9B57C2A9-3301-46B5-BC25-9249F49B9BC5}" sibTransId="{B05CC345-91ED-4538-90B4-9475A28D13D1}"/>
    <dgm:cxn modelId="{E71330F2-A523-4B27-A69B-4A1177D7A662}" type="presOf" srcId="{6AE0E692-C6C1-4A12-A623-D9CF48EA1E27}" destId="{FDFC9143-AD2F-489C-AD63-D826BF8BC3D5}" srcOrd="0" destOrd="0" presId="urn:microsoft.com/office/officeart/2005/8/layout/equation2"/>
    <dgm:cxn modelId="{B1C75DAA-678D-4D36-BCCC-18FCE40A9278}" type="presOf" srcId="{8560CDF4-6AB5-440A-96D6-B120D69CDF31}" destId="{EBC4465A-9719-4284-A464-4CAA636C8F69}" srcOrd="0" destOrd="0" presId="urn:microsoft.com/office/officeart/2005/8/layout/equation2"/>
    <dgm:cxn modelId="{78767BC0-0CDB-4E47-BF72-707C566D9E37}" type="presOf" srcId="{0639FEFC-4F7F-4810-A87C-2042278A3518}" destId="{F3FB661D-12B8-4CC8-A992-CDDE81387EB7}" srcOrd="0" destOrd="0" presId="urn:microsoft.com/office/officeart/2005/8/layout/equation2"/>
    <dgm:cxn modelId="{1AF3A30F-B1A2-4C6E-B8C7-F9E45B6ACF33}" srcId="{2E1EB49D-2985-4514-9164-7D5847E46993}" destId="{0639FEFC-4F7F-4810-A87C-2042278A3518}" srcOrd="2" destOrd="0" parTransId="{207B0FD3-98EF-4EC6-99D5-5A9880AC630A}" sibTransId="{847FF791-73E0-4904-B2F9-22767380E812}"/>
    <dgm:cxn modelId="{D0347628-80DA-4A3F-BC40-85FC407B00CD}" srcId="{2E1EB49D-2985-4514-9164-7D5847E46993}" destId="{26424B35-7661-42A3-973B-78F9E4AA70CB}" srcOrd="0" destOrd="0" parTransId="{9DDA7296-8A99-425F-A0F6-3CBDBDDB7EA9}" sibTransId="{6AE0E692-C6C1-4A12-A623-D9CF48EA1E27}"/>
    <dgm:cxn modelId="{7EC080DF-3623-460A-A463-5227F430171E}" type="presOf" srcId="{26424B35-7661-42A3-973B-78F9E4AA70CB}" destId="{0338CD26-6C72-4130-A67F-A6396D3D1709}" srcOrd="0" destOrd="0" presId="urn:microsoft.com/office/officeart/2005/8/layout/equation2"/>
    <dgm:cxn modelId="{1C885333-68C4-4490-8F99-2DDB49057245}" type="presOf" srcId="{B05CC345-91ED-4538-90B4-9475A28D13D1}" destId="{9E0D07ED-192F-4B2D-B1BD-FF80004A4B5C}" srcOrd="0" destOrd="0" presId="urn:microsoft.com/office/officeart/2005/8/layout/equation2"/>
    <dgm:cxn modelId="{BA23611C-ABEF-4BC2-A4DE-8482698D9407}" type="presOf" srcId="{B05CC345-91ED-4538-90B4-9475A28D13D1}" destId="{68DC911A-FD14-417A-8100-FFAF1A12D843}" srcOrd="1" destOrd="0" presId="urn:microsoft.com/office/officeart/2005/8/layout/equation2"/>
    <dgm:cxn modelId="{664786EB-D744-4FDB-8BAE-3B0AC8989888}" type="presOf" srcId="{2E1EB49D-2985-4514-9164-7D5847E46993}" destId="{343123EC-375C-401B-87B3-BCB01A1F9754}" srcOrd="0" destOrd="0" presId="urn:microsoft.com/office/officeart/2005/8/layout/equation2"/>
    <dgm:cxn modelId="{DD0421CB-A229-4F8C-AB2F-3F155F057E54}" type="presParOf" srcId="{343123EC-375C-401B-87B3-BCB01A1F9754}" destId="{C4CBA717-CF5B-4C65-B0F6-27C0D30942FF}" srcOrd="0" destOrd="0" presId="urn:microsoft.com/office/officeart/2005/8/layout/equation2"/>
    <dgm:cxn modelId="{C48F34FA-259B-4ECE-81F7-AF75E617EEFF}" type="presParOf" srcId="{C4CBA717-CF5B-4C65-B0F6-27C0D30942FF}" destId="{0338CD26-6C72-4130-A67F-A6396D3D1709}" srcOrd="0" destOrd="0" presId="urn:microsoft.com/office/officeart/2005/8/layout/equation2"/>
    <dgm:cxn modelId="{2B8667DF-88A5-47EC-93A8-75A9422BC0E1}" type="presParOf" srcId="{C4CBA717-CF5B-4C65-B0F6-27C0D30942FF}" destId="{B24A82D3-32D7-4EA8-8831-86978ABD4C63}" srcOrd="1" destOrd="0" presId="urn:microsoft.com/office/officeart/2005/8/layout/equation2"/>
    <dgm:cxn modelId="{4669738D-89BB-4A2B-BF65-1B44C7ED3CEC}" type="presParOf" srcId="{C4CBA717-CF5B-4C65-B0F6-27C0D30942FF}" destId="{FDFC9143-AD2F-489C-AD63-D826BF8BC3D5}" srcOrd="2" destOrd="0" presId="urn:microsoft.com/office/officeart/2005/8/layout/equation2"/>
    <dgm:cxn modelId="{70FA6E5F-D56E-494C-8BE8-226426D00127}" type="presParOf" srcId="{C4CBA717-CF5B-4C65-B0F6-27C0D30942FF}" destId="{74E2CBE8-6837-4AF1-9DF7-12679B52CD6F}" srcOrd="3" destOrd="0" presId="urn:microsoft.com/office/officeart/2005/8/layout/equation2"/>
    <dgm:cxn modelId="{F00BCAC6-EBD2-42A6-9AE1-014A01FC9C54}" type="presParOf" srcId="{C4CBA717-CF5B-4C65-B0F6-27C0D30942FF}" destId="{EBC4465A-9719-4284-A464-4CAA636C8F69}" srcOrd="4" destOrd="0" presId="urn:microsoft.com/office/officeart/2005/8/layout/equation2"/>
    <dgm:cxn modelId="{735525A4-671E-4BEA-87D2-39A2BC6E794B}" type="presParOf" srcId="{343123EC-375C-401B-87B3-BCB01A1F9754}" destId="{9E0D07ED-192F-4B2D-B1BD-FF80004A4B5C}" srcOrd="1" destOrd="0" presId="urn:microsoft.com/office/officeart/2005/8/layout/equation2"/>
    <dgm:cxn modelId="{084C87AA-0F1E-4B10-B0C9-F75C0E997A0D}" type="presParOf" srcId="{9E0D07ED-192F-4B2D-B1BD-FF80004A4B5C}" destId="{68DC911A-FD14-417A-8100-FFAF1A12D843}" srcOrd="0" destOrd="0" presId="urn:microsoft.com/office/officeart/2005/8/layout/equation2"/>
    <dgm:cxn modelId="{3BA19FCA-5C90-48B7-8FFD-944BC055D182}" type="presParOf" srcId="{343123EC-375C-401B-87B3-BCB01A1F9754}" destId="{F3FB661D-12B8-4CC8-A992-CDDE81387EB7}"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38CD26-6C72-4130-A67F-A6396D3D1709}">
      <dsp:nvSpPr>
        <dsp:cNvPr id="0" name=""/>
        <dsp:cNvSpPr/>
      </dsp:nvSpPr>
      <dsp:spPr>
        <a:xfrm>
          <a:off x="1671140" y="1378"/>
          <a:ext cx="1816876" cy="1816876"/>
        </a:xfrm>
        <a:prstGeom prst="ellipse">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Material 1 Must Provide a Useful Contribution</a:t>
          </a:r>
          <a:endParaRPr lang="en-US" sz="1700" kern="1200" dirty="0"/>
        </a:p>
      </dsp:txBody>
      <dsp:txXfrm>
        <a:off x="1937215" y="267453"/>
        <a:ext cx="1284726" cy="1284726"/>
      </dsp:txXfrm>
    </dsp:sp>
    <dsp:sp modelId="{FDFC9143-AD2F-489C-AD63-D826BF8BC3D5}">
      <dsp:nvSpPr>
        <dsp:cNvPr id="0" name=""/>
        <dsp:cNvSpPr/>
      </dsp:nvSpPr>
      <dsp:spPr>
        <a:xfrm>
          <a:off x="2052684" y="1965785"/>
          <a:ext cx="1053788" cy="1053788"/>
        </a:xfrm>
        <a:prstGeom prst="mathPlus">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2192364" y="2368754"/>
        <a:ext cx="774428" cy="247850"/>
      </dsp:txXfrm>
    </dsp:sp>
    <dsp:sp modelId="{EBC4465A-9719-4284-A464-4CAA636C8F69}">
      <dsp:nvSpPr>
        <dsp:cNvPr id="0" name=""/>
        <dsp:cNvSpPr/>
      </dsp:nvSpPr>
      <dsp:spPr>
        <a:xfrm>
          <a:off x="1671140" y="3167104"/>
          <a:ext cx="1816876" cy="1816876"/>
        </a:xfrm>
        <a:prstGeom prst="ellipse">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Material 2 Must Provide a Useful Contribution</a:t>
          </a:r>
          <a:endParaRPr lang="en-US" sz="1700" kern="1200" dirty="0"/>
        </a:p>
      </dsp:txBody>
      <dsp:txXfrm>
        <a:off x="1937215" y="3433179"/>
        <a:ext cx="1284726" cy="1284726"/>
      </dsp:txXfrm>
    </dsp:sp>
    <dsp:sp modelId="{9E0D07ED-192F-4B2D-B1BD-FF80004A4B5C}">
      <dsp:nvSpPr>
        <dsp:cNvPr id="0" name=""/>
        <dsp:cNvSpPr/>
      </dsp:nvSpPr>
      <dsp:spPr>
        <a:xfrm>
          <a:off x="3760548" y="2154740"/>
          <a:ext cx="577766" cy="67587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3760548" y="2289916"/>
        <a:ext cx="404436" cy="405526"/>
      </dsp:txXfrm>
    </dsp:sp>
    <dsp:sp modelId="{F3FB661D-12B8-4CC8-A992-CDDE81387EB7}">
      <dsp:nvSpPr>
        <dsp:cNvPr id="0" name=""/>
        <dsp:cNvSpPr/>
      </dsp:nvSpPr>
      <dsp:spPr>
        <a:xfrm>
          <a:off x="4578143" y="675802"/>
          <a:ext cx="3633753" cy="3633753"/>
        </a:xfrm>
        <a:prstGeom prst="ellipse">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r>
            <a:rPr lang="en-US" sz="3400" kern="1200" dirty="0" smtClean="0"/>
            <a:t>Combined Materials Must Provide a Useful Contribution</a:t>
          </a:r>
          <a:endParaRPr lang="en-US" sz="3400" kern="1200" dirty="0"/>
        </a:p>
      </dsp:txBody>
      <dsp:txXfrm>
        <a:off x="5110294" y="1207953"/>
        <a:ext cx="2569451" cy="2569451"/>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C00CDF-E2FE-41F7-831E-4B93D4E01DC5}" type="datetimeFigureOut">
              <a:rPr lang="en-US" smtClean="0"/>
              <a:t>4/5/2016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78543D-AA59-4C02-9BE0-6F36E1B5A62B}" type="slidenum">
              <a:rPr lang="en-US" smtClean="0"/>
              <a:t>‹#›</a:t>
            </a:fld>
            <a:endParaRPr lang="en-US" dirty="0"/>
          </a:p>
        </p:txBody>
      </p:sp>
    </p:spTree>
    <p:extLst>
      <p:ext uri="{BB962C8B-B14F-4D97-AF65-F5344CB8AC3E}">
        <p14:creationId xmlns:p14="http://schemas.microsoft.com/office/powerpoint/2010/main" val="1643280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78543D-AA59-4C02-9BE0-6F36E1B5A62B}" type="slidenum">
              <a:rPr lang="en-US" smtClean="0"/>
              <a:t>1</a:t>
            </a:fld>
            <a:endParaRPr lang="en-US" dirty="0"/>
          </a:p>
        </p:txBody>
      </p:sp>
    </p:spTree>
    <p:extLst>
      <p:ext uri="{BB962C8B-B14F-4D97-AF65-F5344CB8AC3E}">
        <p14:creationId xmlns:p14="http://schemas.microsoft.com/office/powerpoint/2010/main" val="3886022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ln/>
        </p:spPr>
      </p:sp>
      <p:sp>
        <p:nvSpPr>
          <p:cNvPr id="105475" name="Notes Placeholder 2"/>
          <p:cNvSpPr>
            <a:spLocks noGrp="1"/>
          </p:cNvSpPr>
          <p:nvPr>
            <p:ph type="body" idx="1"/>
          </p:nvPr>
        </p:nvSpPr>
        <p:spPr>
          <a:noFill/>
        </p:spPr>
        <p:txBody>
          <a:bodyPr/>
          <a:lstStyle/>
          <a:p>
            <a:endParaRPr lang="en-US" altLang="en-US" dirty="0" smtClean="0"/>
          </a:p>
        </p:txBody>
      </p:sp>
      <p:sp>
        <p:nvSpPr>
          <p:cNvPr id="105476" name="Slide Number Placeholder 3"/>
          <p:cNvSpPr>
            <a:spLocks noGrp="1"/>
          </p:cNvSpPr>
          <p:nvPr>
            <p:ph type="sldNum" sz="quarter" idx="5"/>
          </p:nvPr>
        </p:nvSpPr>
        <p:spPr>
          <a:noFill/>
        </p:spPr>
        <p:txBody>
          <a:bodyPr/>
          <a:lstStyle>
            <a:lvl1pPr defTabSz="928688">
              <a:defRPr sz="3400">
                <a:solidFill>
                  <a:srgbClr val="000099"/>
                </a:solidFill>
                <a:latin typeface="Gill Sans" pitchFamily="16" charset="0"/>
              </a:defRPr>
            </a:lvl1pPr>
            <a:lvl2pPr marL="742950" indent="-285750" defTabSz="928688">
              <a:defRPr sz="3400">
                <a:solidFill>
                  <a:srgbClr val="000099"/>
                </a:solidFill>
                <a:latin typeface="Gill Sans" pitchFamily="16" charset="0"/>
              </a:defRPr>
            </a:lvl2pPr>
            <a:lvl3pPr marL="1143000" indent="-228600" defTabSz="928688">
              <a:defRPr sz="3400">
                <a:solidFill>
                  <a:srgbClr val="000099"/>
                </a:solidFill>
                <a:latin typeface="Gill Sans" pitchFamily="16" charset="0"/>
              </a:defRPr>
            </a:lvl3pPr>
            <a:lvl4pPr marL="1600200" indent="-228600" defTabSz="928688">
              <a:defRPr sz="3400">
                <a:solidFill>
                  <a:srgbClr val="000099"/>
                </a:solidFill>
                <a:latin typeface="Gill Sans" pitchFamily="16" charset="0"/>
              </a:defRPr>
            </a:lvl4pPr>
            <a:lvl5pPr marL="2057400" indent="-228600" defTabSz="928688">
              <a:defRPr sz="3400">
                <a:solidFill>
                  <a:srgbClr val="000099"/>
                </a:solidFill>
                <a:latin typeface="Gill Sans" pitchFamily="16" charset="0"/>
              </a:defRPr>
            </a:lvl5pPr>
            <a:lvl6pPr marL="2514600" indent="-228600" defTabSz="928688" eaLnBrk="0" fontAlgn="base" hangingPunct="0">
              <a:spcBef>
                <a:spcPct val="0"/>
              </a:spcBef>
              <a:spcAft>
                <a:spcPct val="0"/>
              </a:spcAft>
              <a:defRPr sz="3400">
                <a:solidFill>
                  <a:srgbClr val="000099"/>
                </a:solidFill>
                <a:latin typeface="Gill Sans" pitchFamily="16" charset="0"/>
              </a:defRPr>
            </a:lvl6pPr>
            <a:lvl7pPr marL="2971800" indent="-228600" defTabSz="928688" eaLnBrk="0" fontAlgn="base" hangingPunct="0">
              <a:spcBef>
                <a:spcPct val="0"/>
              </a:spcBef>
              <a:spcAft>
                <a:spcPct val="0"/>
              </a:spcAft>
              <a:defRPr sz="3400">
                <a:solidFill>
                  <a:srgbClr val="000099"/>
                </a:solidFill>
                <a:latin typeface="Gill Sans" pitchFamily="16" charset="0"/>
              </a:defRPr>
            </a:lvl7pPr>
            <a:lvl8pPr marL="3429000" indent="-228600" defTabSz="928688" eaLnBrk="0" fontAlgn="base" hangingPunct="0">
              <a:spcBef>
                <a:spcPct val="0"/>
              </a:spcBef>
              <a:spcAft>
                <a:spcPct val="0"/>
              </a:spcAft>
              <a:defRPr sz="3400">
                <a:solidFill>
                  <a:srgbClr val="000099"/>
                </a:solidFill>
                <a:latin typeface="Gill Sans" pitchFamily="16" charset="0"/>
              </a:defRPr>
            </a:lvl8pPr>
            <a:lvl9pPr marL="3886200" indent="-228600" defTabSz="928688" eaLnBrk="0" fontAlgn="base" hangingPunct="0">
              <a:spcBef>
                <a:spcPct val="0"/>
              </a:spcBef>
              <a:spcAft>
                <a:spcPct val="0"/>
              </a:spcAft>
              <a:defRPr sz="3400">
                <a:solidFill>
                  <a:srgbClr val="000099"/>
                </a:solidFill>
                <a:latin typeface="Gill Sans" pitchFamily="16" charset="0"/>
              </a:defRPr>
            </a:lvl9pPr>
          </a:lstStyle>
          <a:p>
            <a:fld id="{21B32495-30E1-49AD-B671-9E613C2272FE}" type="slidenum">
              <a:rPr lang="en-US" altLang="en-US" sz="1200" smtClean="0">
                <a:solidFill>
                  <a:schemeClr val="tx1"/>
                </a:solidFill>
                <a:latin typeface="Arial" panose="020B0604020202020204" pitchFamily="34" charset="0"/>
              </a:rPr>
              <a:pPr/>
              <a:t>9</a:t>
            </a:fld>
            <a:endParaRPr lang="en-US" altLang="en-US" sz="1200" dirty="0" smtClean="0">
              <a:solidFill>
                <a:schemeClr val="tx1"/>
              </a:solidFill>
              <a:latin typeface="Arial" panose="020B0604020202020204" pitchFamily="34" charset="0"/>
            </a:endParaRPr>
          </a:p>
        </p:txBody>
      </p:sp>
    </p:spTree>
    <p:extLst>
      <p:ext uri="{BB962C8B-B14F-4D97-AF65-F5344CB8AC3E}">
        <p14:creationId xmlns:p14="http://schemas.microsoft.com/office/powerpoint/2010/main" val="4106720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p:spPr>
        <p:txBody>
          <a:bodyPr/>
          <a:lstStyle/>
          <a:p>
            <a:endParaRPr lang="en-US" altLang="en-US" dirty="0" smtClean="0"/>
          </a:p>
        </p:txBody>
      </p:sp>
      <p:sp>
        <p:nvSpPr>
          <p:cNvPr id="109572" name="Slide Number Placeholder 3"/>
          <p:cNvSpPr>
            <a:spLocks noGrp="1"/>
          </p:cNvSpPr>
          <p:nvPr>
            <p:ph type="sldNum" sz="quarter" idx="5"/>
          </p:nvPr>
        </p:nvSpPr>
        <p:spPr>
          <a:noFill/>
        </p:spPr>
        <p:txBody>
          <a:bodyPr/>
          <a:lstStyle>
            <a:lvl1pPr defTabSz="928688">
              <a:defRPr sz="3400">
                <a:solidFill>
                  <a:srgbClr val="000099"/>
                </a:solidFill>
                <a:latin typeface="Gill Sans" pitchFamily="16" charset="0"/>
              </a:defRPr>
            </a:lvl1pPr>
            <a:lvl2pPr marL="742950" indent="-285750" defTabSz="928688">
              <a:defRPr sz="3400">
                <a:solidFill>
                  <a:srgbClr val="000099"/>
                </a:solidFill>
                <a:latin typeface="Gill Sans" pitchFamily="16" charset="0"/>
              </a:defRPr>
            </a:lvl2pPr>
            <a:lvl3pPr marL="1143000" indent="-228600" defTabSz="928688">
              <a:defRPr sz="3400">
                <a:solidFill>
                  <a:srgbClr val="000099"/>
                </a:solidFill>
                <a:latin typeface="Gill Sans" pitchFamily="16" charset="0"/>
              </a:defRPr>
            </a:lvl3pPr>
            <a:lvl4pPr marL="1600200" indent="-228600" defTabSz="928688">
              <a:defRPr sz="3400">
                <a:solidFill>
                  <a:srgbClr val="000099"/>
                </a:solidFill>
                <a:latin typeface="Gill Sans" pitchFamily="16" charset="0"/>
              </a:defRPr>
            </a:lvl4pPr>
            <a:lvl5pPr marL="2057400" indent="-228600" defTabSz="928688">
              <a:defRPr sz="3400">
                <a:solidFill>
                  <a:srgbClr val="000099"/>
                </a:solidFill>
                <a:latin typeface="Gill Sans" pitchFamily="16" charset="0"/>
              </a:defRPr>
            </a:lvl5pPr>
            <a:lvl6pPr marL="2514600" indent="-228600" defTabSz="928688" eaLnBrk="0" fontAlgn="base" hangingPunct="0">
              <a:spcBef>
                <a:spcPct val="0"/>
              </a:spcBef>
              <a:spcAft>
                <a:spcPct val="0"/>
              </a:spcAft>
              <a:defRPr sz="3400">
                <a:solidFill>
                  <a:srgbClr val="000099"/>
                </a:solidFill>
                <a:latin typeface="Gill Sans" pitchFamily="16" charset="0"/>
              </a:defRPr>
            </a:lvl6pPr>
            <a:lvl7pPr marL="2971800" indent="-228600" defTabSz="928688" eaLnBrk="0" fontAlgn="base" hangingPunct="0">
              <a:spcBef>
                <a:spcPct val="0"/>
              </a:spcBef>
              <a:spcAft>
                <a:spcPct val="0"/>
              </a:spcAft>
              <a:defRPr sz="3400">
                <a:solidFill>
                  <a:srgbClr val="000099"/>
                </a:solidFill>
                <a:latin typeface="Gill Sans" pitchFamily="16" charset="0"/>
              </a:defRPr>
            </a:lvl7pPr>
            <a:lvl8pPr marL="3429000" indent="-228600" defTabSz="928688" eaLnBrk="0" fontAlgn="base" hangingPunct="0">
              <a:spcBef>
                <a:spcPct val="0"/>
              </a:spcBef>
              <a:spcAft>
                <a:spcPct val="0"/>
              </a:spcAft>
              <a:defRPr sz="3400">
                <a:solidFill>
                  <a:srgbClr val="000099"/>
                </a:solidFill>
                <a:latin typeface="Gill Sans" pitchFamily="16" charset="0"/>
              </a:defRPr>
            </a:lvl8pPr>
            <a:lvl9pPr marL="3886200" indent="-228600" defTabSz="928688" eaLnBrk="0" fontAlgn="base" hangingPunct="0">
              <a:spcBef>
                <a:spcPct val="0"/>
              </a:spcBef>
              <a:spcAft>
                <a:spcPct val="0"/>
              </a:spcAft>
              <a:defRPr sz="3400">
                <a:solidFill>
                  <a:srgbClr val="000099"/>
                </a:solidFill>
                <a:latin typeface="Gill Sans" pitchFamily="16" charset="0"/>
              </a:defRPr>
            </a:lvl9pPr>
          </a:lstStyle>
          <a:p>
            <a:fld id="{EDFAEB03-DE0B-4640-9B4D-FF0E5E8BC8AF}" type="slidenum">
              <a:rPr lang="en-US" altLang="en-US" sz="1200" smtClean="0">
                <a:solidFill>
                  <a:schemeClr val="tx1"/>
                </a:solidFill>
                <a:latin typeface="Arial" panose="020B0604020202020204" pitchFamily="34" charset="0"/>
              </a:rPr>
              <a:pPr/>
              <a:t>13</a:t>
            </a:fld>
            <a:endParaRPr lang="en-US" altLang="en-US" sz="1200" dirty="0" smtClean="0">
              <a:solidFill>
                <a:schemeClr val="tx1"/>
              </a:solidFill>
              <a:latin typeface="Arial" panose="020B0604020202020204" pitchFamily="34" charset="0"/>
            </a:endParaRPr>
          </a:p>
        </p:txBody>
      </p:sp>
    </p:spTree>
    <p:extLst>
      <p:ext uri="{BB962C8B-B14F-4D97-AF65-F5344CB8AC3E}">
        <p14:creationId xmlns:p14="http://schemas.microsoft.com/office/powerpoint/2010/main" val="8659271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C167DB-EFF0-400D-96A1-6799F871DE5B}" type="slidenum">
              <a:rPr lang="en-US" smtClean="0"/>
              <a:pPr/>
              <a:t>24</a:t>
            </a:fld>
            <a:endParaRPr lang="en-US" dirty="0"/>
          </a:p>
        </p:txBody>
      </p:sp>
      <p:sp>
        <p:nvSpPr>
          <p:cNvPr id="5" name="Footer Placeholder 4"/>
          <p:cNvSpPr>
            <a:spLocks noGrp="1"/>
          </p:cNvSpPr>
          <p:nvPr>
            <p:ph type="ftr" sz="quarter" idx="11"/>
          </p:nvPr>
        </p:nvSpPr>
        <p:spPr/>
        <p:txBody>
          <a:bodyPr/>
          <a:lstStyle/>
          <a:p>
            <a:r>
              <a:rPr lang="en-US" dirty="0"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70570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C167DB-EFF0-400D-96A1-6799F871DE5B}" type="slidenum">
              <a:rPr lang="en-US" smtClean="0"/>
              <a:pPr/>
              <a:t>27</a:t>
            </a:fld>
            <a:endParaRPr lang="en-US" dirty="0"/>
          </a:p>
        </p:txBody>
      </p:sp>
      <p:sp>
        <p:nvSpPr>
          <p:cNvPr id="5" name="Footer Placeholder 4"/>
          <p:cNvSpPr>
            <a:spLocks noGrp="1"/>
          </p:cNvSpPr>
          <p:nvPr>
            <p:ph type="ftr" sz="quarter" idx="11"/>
          </p:nvPr>
        </p:nvSpPr>
        <p:spPr/>
        <p:txBody>
          <a:bodyPr/>
          <a:lstStyle/>
          <a:p>
            <a:r>
              <a:rPr lang="en-US" dirty="0"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2603775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ln/>
        </p:spPr>
      </p:sp>
      <p:sp>
        <p:nvSpPr>
          <p:cNvPr id="118787" name="Notes Placeholder 2"/>
          <p:cNvSpPr>
            <a:spLocks noGrp="1"/>
          </p:cNvSpPr>
          <p:nvPr>
            <p:ph type="body" idx="1"/>
          </p:nvPr>
        </p:nvSpPr>
        <p:spPr>
          <a:noFill/>
        </p:spPr>
        <p:txBody>
          <a:bodyPr/>
          <a:lstStyle/>
          <a:p>
            <a:endParaRPr lang="en-US" altLang="en-US" dirty="0" smtClean="0"/>
          </a:p>
        </p:txBody>
      </p:sp>
      <p:sp>
        <p:nvSpPr>
          <p:cNvPr id="118788" name="Slide Number Placeholder 3"/>
          <p:cNvSpPr>
            <a:spLocks noGrp="1"/>
          </p:cNvSpPr>
          <p:nvPr>
            <p:ph type="sldNum" sz="quarter" idx="5"/>
          </p:nvPr>
        </p:nvSpPr>
        <p:spPr>
          <a:noFill/>
        </p:spPr>
        <p:txBody>
          <a:bodyPr/>
          <a:lstStyle>
            <a:lvl1pPr defTabSz="928688">
              <a:defRPr sz="3400">
                <a:solidFill>
                  <a:srgbClr val="000099"/>
                </a:solidFill>
                <a:latin typeface="Gill Sans" pitchFamily="16" charset="0"/>
              </a:defRPr>
            </a:lvl1pPr>
            <a:lvl2pPr marL="742950" indent="-285750" defTabSz="928688">
              <a:defRPr sz="3400">
                <a:solidFill>
                  <a:srgbClr val="000099"/>
                </a:solidFill>
                <a:latin typeface="Gill Sans" pitchFamily="16" charset="0"/>
              </a:defRPr>
            </a:lvl2pPr>
            <a:lvl3pPr marL="1143000" indent="-228600" defTabSz="928688">
              <a:defRPr sz="3400">
                <a:solidFill>
                  <a:srgbClr val="000099"/>
                </a:solidFill>
                <a:latin typeface="Gill Sans" pitchFamily="16" charset="0"/>
              </a:defRPr>
            </a:lvl3pPr>
            <a:lvl4pPr marL="1600200" indent="-228600" defTabSz="928688">
              <a:defRPr sz="3400">
                <a:solidFill>
                  <a:srgbClr val="000099"/>
                </a:solidFill>
                <a:latin typeface="Gill Sans" pitchFamily="16" charset="0"/>
              </a:defRPr>
            </a:lvl4pPr>
            <a:lvl5pPr marL="2057400" indent="-228600" defTabSz="928688">
              <a:defRPr sz="3400">
                <a:solidFill>
                  <a:srgbClr val="000099"/>
                </a:solidFill>
                <a:latin typeface="Gill Sans" pitchFamily="16" charset="0"/>
              </a:defRPr>
            </a:lvl5pPr>
            <a:lvl6pPr marL="2514600" indent="-228600" defTabSz="928688" eaLnBrk="0" fontAlgn="base" hangingPunct="0">
              <a:spcBef>
                <a:spcPct val="0"/>
              </a:spcBef>
              <a:spcAft>
                <a:spcPct val="0"/>
              </a:spcAft>
              <a:defRPr sz="3400">
                <a:solidFill>
                  <a:srgbClr val="000099"/>
                </a:solidFill>
                <a:latin typeface="Gill Sans" pitchFamily="16" charset="0"/>
              </a:defRPr>
            </a:lvl6pPr>
            <a:lvl7pPr marL="2971800" indent="-228600" defTabSz="928688" eaLnBrk="0" fontAlgn="base" hangingPunct="0">
              <a:spcBef>
                <a:spcPct val="0"/>
              </a:spcBef>
              <a:spcAft>
                <a:spcPct val="0"/>
              </a:spcAft>
              <a:defRPr sz="3400">
                <a:solidFill>
                  <a:srgbClr val="000099"/>
                </a:solidFill>
                <a:latin typeface="Gill Sans" pitchFamily="16" charset="0"/>
              </a:defRPr>
            </a:lvl7pPr>
            <a:lvl8pPr marL="3429000" indent="-228600" defTabSz="928688" eaLnBrk="0" fontAlgn="base" hangingPunct="0">
              <a:spcBef>
                <a:spcPct val="0"/>
              </a:spcBef>
              <a:spcAft>
                <a:spcPct val="0"/>
              </a:spcAft>
              <a:defRPr sz="3400">
                <a:solidFill>
                  <a:srgbClr val="000099"/>
                </a:solidFill>
                <a:latin typeface="Gill Sans" pitchFamily="16" charset="0"/>
              </a:defRPr>
            </a:lvl8pPr>
            <a:lvl9pPr marL="3886200" indent="-228600" defTabSz="928688" eaLnBrk="0" fontAlgn="base" hangingPunct="0">
              <a:spcBef>
                <a:spcPct val="0"/>
              </a:spcBef>
              <a:spcAft>
                <a:spcPct val="0"/>
              </a:spcAft>
              <a:defRPr sz="3400">
                <a:solidFill>
                  <a:srgbClr val="000099"/>
                </a:solidFill>
                <a:latin typeface="Gill Sans" pitchFamily="16" charset="0"/>
              </a:defRPr>
            </a:lvl9pPr>
          </a:lstStyle>
          <a:p>
            <a:fld id="{8B85891C-39C2-4C7F-860E-04BAF0DB3646}" type="slidenum">
              <a:rPr lang="en-US" altLang="en-US" sz="1200" smtClean="0">
                <a:solidFill>
                  <a:schemeClr val="tx1"/>
                </a:solidFill>
                <a:latin typeface="Arial" panose="020B0604020202020204" pitchFamily="34" charset="0"/>
              </a:rPr>
              <a:pPr/>
              <a:t>28</a:t>
            </a:fld>
            <a:endParaRPr lang="en-US" altLang="en-US" sz="1200" dirty="0" smtClean="0">
              <a:solidFill>
                <a:schemeClr val="tx1"/>
              </a:solidFill>
              <a:latin typeface="Arial" panose="020B0604020202020204" pitchFamily="34" charset="0"/>
            </a:endParaRPr>
          </a:p>
        </p:txBody>
      </p:sp>
    </p:spTree>
    <p:extLst>
      <p:ext uri="{BB962C8B-B14F-4D97-AF65-F5344CB8AC3E}">
        <p14:creationId xmlns:p14="http://schemas.microsoft.com/office/powerpoint/2010/main" val="1844837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2111868-E317-4C85-9121-6B2E17A0C004}" type="datetime1">
              <a:rPr lang="en-US" smtClean="0"/>
              <a:t>4/5/2016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318076" y="6041362"/>
            <a:ext cx="683339" cy="365125"/>
          </a:xfrm>
        </p:spPr>
        <p:txBody>
          <a:bodyPr/>
          <a:lstStyle>
            <a:lvl1pPr>
              <a:defRPr>
                <a:solidFill>
                  <a:schemeClr val="bg1"/>
                </a:solidFill>
              </a:defRPr>
            </a:lvl1pPr>
          </a:lstStyle>
          <a:p>
            <a:fld id="{F6CD76C6-A014-4A39-9EE8-5FBD982C0269}" type="slidenum">
              <a:rPr lang="en-US" smtClean="0"/>
              <a:pPr/>
              <a:t>‹#›</a:t>
            </a:fld>
            <a:endParaRPr lang="en-US" dirty="0"/>
          </a:p>
        </p:txBody>
      </p:sp>
    </p:spTree>
    <p:extLst>
      <p:ext uri="{BB962C8B-B14F-4D97-AF65-F5344CB8AC3E}">
        <p14:creationId xmlns:p14="http://schemas.microsoft.com/office/powerpoint/2010/main" val="2852450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06F068-2C0F-409F-B6A3-B17AD898256A}" type="datetime1">
              <a:rPr lang="en-US" smtClean="0"/>
              <a:t>4/5/2016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CD76C6-A014-4A39-9EE8-5FBD982C0269}" type="slidenum">
              <a:rPr lang="en-US" smtClean="0"/>
              <a:t>‹#›</a:t>
            </a:fld>
            <a:endParaRPr lang="en-US" dirty="0"/>
          </a:p>
        </p:txBody>
      </p:sp>
    </p:spTree>
    <p:extLst>
      <p:ext uri="{BB962C8B-B14F-4D97-AF65-F5344CB8AC3E}">
        <p14:creationId xmlns:p14="http://schemas.microsoft.com/office/powerpoint/2010/main" val="81332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E48A7A-AA77-4260-AD98-0404A761593E}" type="datetime1">
              <a:rPr lang="en-US" smtClean="0"/>
              <a:t>4/5/2016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CD76C6-A014-4A39-9EE8-5FBD982C0269}"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586868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839567-5124-43D5-B0B5-49B5AB603732}" type="datetime1">
              <a:rPr lang="en-US" smtClean="0"/>
              <a:t>4/5/2016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CD76C6-A014-4A39-9EE8-5FBD982C0269}" type="slidenum">
              <a:rPr lang="en-US" smtClean="0"/>
              <a:t>‹#›</a:t>
            </a:fld>
            <a:endParaRPr lang="en-US" dirty="0"/>
          </a:p>
        </p:txBody>
      </p:sp>
    </p:spTree>
    <p:extLst>
      <p:ext uri="{BB962C8B-B14F-4D97-AF65-F5344CB8AC3E}">
        <p14:creationId xmlns:p14="http://schemas.microsoft.com/office/powerpoint/2010/main" val="35555185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3D1DB3-3956-4F54-9B46-45EEB9C5EA21}" type="datetime1">
              <a:rPr lang="en-US" smtClean="0"/>
              <a:t>4/5/2016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CD76C6-A014-4A39-9EE8-5FBD982C0269}"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340378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9A9EC9-1CBD-45CC-A51B-427B9546EEB8}" type="datetime1">
              <a:rPr lang="en-US" smtClean="0"/>
              <a:t>4/5/2016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CD76C6-A014-4A39-9EE8-5FBD982C0269}" type="slidenum">
              <a:rPr lang="en-US" smtClean="0"/>
              <a:t>‹#›</a:t>
            </a:fld>
            <a:endParaRPr lang="en-US" dirty="0"/>
          </a:p>
        </p:txBody>
      </p:sp>
    </p:spTree>
    <p:extLst>
      <p:ext uri="{BB962C8B-B14F-4D97-AF65-F5344CB8AC3E}">
        <p14:creationId xmlns:p14="http://schemas.microsoft.com/office/powerpoint/2010/main" val="22560593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A91205-E1E6-4BDB-BE86-C7AF90D4A91A}" type="datetime1">
              <a:rPr lang="en-US" smtClean="0"/>
              <a:t>4/5/2016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CD76C6-A014-4A39-9EE8-5FBD982C0269}" type="slidenum">
              <a:rPr lang="en-US" smtClean="0"/>
              <a:t>‹#›</a:t>
            </a:fld>
            <a:endParaRPr lang="en-US" dirty="0"/>
          </a:p>
        </p:txBody>
      </p:sp>
    </p:spTree>
    <p:extLst>
      <p:ext uri="{BB962C8B-B14F-4D97-AF65-F5344CB8AC3E}">
        <p14:creationId xmlns:p14="http://schemas.microsoft.com/office/powerpoint/2010/main" val="26209186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5106AB5-2011-4254-B86D-B596B0C9DA68}" type="datetime1">
              <a:rPr lang="en-US" smtClean="0"/>
              <a:t>4/5/2016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CD76C6-A014-4A39-9EE8-5FBD982C0269}" type="slidenum">
              <a:rPr lang="en-US" smtClean="0"/>
              <a:t>‹#›</a:t>
            </a:fld>
            <a:endParaRPr lang="en-US" dirty="0"/>
          </a:p>
        </p:txBody>
      </p:sp>
    </p:spTree>
    <p:extLst>
      <p:ext uri="{BB962C8B-B14F-4D97-AF65-F5344CB8AC3E}">
        <p14:creationId xmlns:p14="http://schemas.microsoft.com/office/powerpoint/2010/main" val="14199374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25563"/>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sz="half" idx="10"/>
          </p:nvPr>
        </p:nvSpPr>
        <p:spPr>
          <a:ln/>
        </p:spPr>
        <p:txBody>
          <a:bodyPr/>
          <a:lstStyle>
            <a:lvl1pPr>
              <a:defRPr/>
            </a:lvl1pPr>
          </a:lstStyle>
          <a:p>
            <a:pPr>
              <a:defRPr/>
            </a:pPr>
            <a:fld id="{99021B66-6513-496D-B12A-10173463AE8C}" type="datetime1">
              <a:rPr lang="en-US" smtClean="0"/>
              <a:t>4/5/2016</a:t>
            </a:fld>
            <a:endParaRPr lang="en-US" dirty="0"/>
          </a:p>
        </p:txBody>
      </p:sp>
      <p:sp>
        <p:nvSpPr>
          <p:cNvPr id="6" name="Rectangle 4"/>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5"/>
          <p:cNvSpPr>
            <a:spLocks noGrp="1" noChangeArrowheads="1"/>
          </p:cNvSpPr>
          <p:nvPr>
            <p:ph type="sldNum" sz="quarter" idx="12"/>
          </p:nvPr>
        </p:nvSpPr>
        <p:spPr>
          <a:ln/>
        </p:spPr>
        <p:txBody>
          <a:bodyPr/>
          <a:lstStyle>
            <a:lvl1pPr>
              <a:defRPr/>
            </a:lvl1pPr>
          </a:lstStyle>
          <a:p>
            <a:pPr>
              <a:defRPr/>
            </a:pPr>
            <a:fld id="{10898E2B-D157-4A97-B4A8-D9450FA8DB77}" type="slidenum">
              <a:rPr lang="en-US" altLang="en-US"/>
              <a:pPr>
                <a:defRPr/>
              </a:pPr>
              <a:t>‹#›</a:t>
            </a:fld>
            <a:endParaRPr lang="en-US" altLang="en-US" dirty="0"/>
          </a:p>
        </p:txBody>
      </p:sp>
    </p:spTree>
    <p:extLst>
      <p:ext uri="{BB962C8B-B14F-4D97-AF65-F5344CB8AC3E}">
        <p14:creationId xmlns:p14="http://schemas.microsoft.com/office/powerpoint/2010/main" val="156545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1544A9-CC5D-4B73-A124-D130BBCFF938}" type="datetime1">
              <a:rPr lang="en-US" smtClean="0"/>
              <a:t>4/5/2016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CD76C6-A014-4A39-9EE8-5FBD982C0269}" type="slidenum">
              <a:rPr lang="en-US" smtClean="0"/>
              <a:t>‹#›</a:t>
            </a:fld>
            <a:endParaRPr lang="en-US" dirty="0"/>
          </a:p>
        </p:txBody>
      </p:sp>
    </p:spTree>
    <p:extLst>
      <p:ext uri="{BB962C8B-B14F-4D97-AF65-F5344CB8AC3E}">
        <p14:creationId xmlns:p14="http://schemas.microsoft.com/office/powerpoint/2010/main" val="549097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174577-8013-4A03-AF76-888AB85F4E82}" type="datetime1">
              <a:rPr lang="en-US" smtClean="0"/>
              <a:t>4/5/2016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CD76C6-A014-4A39-9EE8-5FBD982C0269}" type="slidenum">
              <a:rPr lang="en-US" smtClean="0"/>
              <a:t>‹#›</a:t>
            </a:fld>
            <a:endParaRPr lang="en-US" dirty="0"/>
          </a:p>
        </p:txBody>
      </p:sp>
    </p:spTree>
    <p:extLst>
      <p:ext uri="{BB962C8B-B14F-4D97-AF65-F5344CB8AC3E}">
        <p14:creationId xmlns:p14="http://schemas.microsoft.com/office/powerpoint/2010/main" val="2798847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52A6B23-3373-4C05-9CA1-E8F52A8FDF41}" type="datetime1">
              <a:rPr lang="en-US" smtClean="0"/>
              <a:t>4/5/2016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CD76C6-A014-4A39-9EE8-5FBD982C0269}" type="slidenum">
              <a:rPr lang="en-US" smtClean="0"/>
              <a:t>‹#›</a:t>
            </a:fld>
            <a:endParaRPr lang="en-US" dirty="0"/>
          </a:p>
        </p:txBody>
      </p:sp>
    </p:spTree>
    <p:extLst>
      <p:ext uri="{BB962C8B-B14F-4D97-AF65-F5344CB8AC3E}">
        <p14:creationId xmlns:p14="http://schemas.microsoft.com/office/powerpoint/2010/main" val="3282080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764DF4-D61A-4C6E-BA6F-37C124C8E726}" type="datetime1">
              <a:rPr lang="en-US" smtClean="0"/>
              <a:t>4/5/2016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6CD76C6-A014-4A39-9EE8-5FBD982C0269}" type="slidenum">
              <a:rPr lang="en-US" smtClean="0"/>
              <a:t>‹#›</a:t>
            </a:fld>
            <a:endParaRPr lang="en-US" dirty="0"/>
          </a:p>
        </p:txBody>
      </p:sp>
    </p:spTree>
    <p:extLst>
      <p:ext uri="{BB962C8B-B14F-4D97-AF65-F5344CB8AC3E}">
        <p14:creationId xmlns:p14="http://schemas.microsoft.com/office/powerpoint/2010/main" val="693500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B1ECB4-F55D-493B-B3B4-102FD2392005}" type="datetime1">
              <a:rPr lang="en-US" smtClean="0"/>
              <a:t>4/5/2016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6CD76C6-A014-4A39-9EE8-5FBD982C0269}" type="slidenum">
              <a:rPr lang="en-US" smtClean="0"/>
              <a:t>‹#›</a:t>
            </a:fld>
            <a:endParaRPr lang="en-US" dirty="0"/>
          </a:p>
        </p:txBody>
      </p:sp>
    </p:spTree>
    <p:extLst>
      <p:ext uri="{BB962C8B-B14F-4D97-AF65-F5344CB8AC3E}">
        <p14:creationId xmlns:p14="http://schemas.microsoft.com/office/powerpoint/2010/main" val="118925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F34459-E7AC-4CB8-A975-F78773AE4091}" type="datetime1">
              <a:rPr lang="en-US" smtClean="0"/>
              <a:t>4/5/2016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6CD76C6-A014-4A39-9EE8-5FBD982C0269}" type="slidenum">
              <a:rPr lang="en-US" smtClean="0"/>
              <a:t>‹#›</a:t>
            </a:fld>
            <a:endParaRPr lang="en-US" dirty="0"/>
          </a:p>
        </p:txBody>
      </p:sp>
    </p:spTree>
    <p:extLst>
      <p:ext uri="{BB962C8B-B14F-4D97-AF65-F5344CB8AC3E}">
        <p14:creationId xmlns:p14="http://schemas.microsoft.com/office/powerpoint/2010/main" val="2098059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2C4964-9F67-42CC-8AFE-32539CA37DF8}" type="datetime1">
              <a:rPr lang="en-US" smtClean="0"/>
              <a:t>4/5/2016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CD76C6-A014-4A39-9EE8-5FBD982C0269}" type="slidenum">
              <a:rPr lang="en-US" smtClean="0"/>
              <a:t>‹#›</a:t>
            </a:fld>
            <a:endParaRPr lang="en-US" dirty="0"/>
          </a:p>
        </p:txBody>
      </p:sp>
    </p:spTree>
    <p:extLst>
      <p:ext uri="{BB962C8B-B14F-4D97-AF65-F5344CB8AC3E}">
        <p14:creationId xmlns:p14="http://schemas.microsoft.com/office/powerpoint/2010/main" val="4124811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CD76C6-A014-4A39-9EE8-5FBD982C0269}" type="slidenum">
              <a:rPr lang="en-US" smtClean="0"/>
              <a:t>‹#›</a:t>
            </a:fld>
            <a:endParaRPr lang="en-US" dirty="0"/>
          </a:p>
        </p:txBody>
      </p:sp>
      <p:sp>
        <p:nvSpPr>
          <p:cNvPr id="5" name="Date Placeholder 4"/>
          <p:cNvSpPr>
            <a:spLocks noGrp="1"/>
          </p:cNvSpPr>
          <p:nvPr>
            <p:ph type="dt" sz="half" idx="10"/>
          </p:nvPr>
        </p:nvSpPr>
        <p:spPr/>
        <p:txBody>
          <a:bodyPr/>
          <a:lstStyle/>
          <a:p>
            <a:fld id="{8624576E-1B5E-4F17-99EA-339D51091411}" type="datetime1">
              <a:rPr lang="en-US" smtClean="0"/>
              <a:t>4/5/2016</a:t>
            </a:fld>
            <a:endParaRPr lang="en-US" dirty="0"/>
          </a:p>
        </p:txBody>
      </p:sp>
    </p:spTree>
    <p:extLst>
      <p:ext uri="{BB962C8B-B14F-4D97-AF65-F5344CB8AC3E}">
        <p14:creationId xmlns:p14="http://schemas.microsoft.com/office/powerpoint/2010/main" val="4043371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0493069-C929-4439-A2E1-2651CA722485}" type="datetime1">
              <a:rPr lang="en-US" smtClean="0"/>
              <a:t>4/5/2016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1358436" y="6041362"/>
            <a:ext cx="683339" cy="365125"/>
          </a:xfrm>
          <a:prstGeom prst="rect">
            <a:avLst/>
          </a:prstGeom>
        </p:spPr>
        <p:txBody>
          <a:bodyPr vert="horz" lIns="91440" tIns="45720" rIns="91440" bIns="45720" rtlCol="0" anchor="ctr"/>
          <a:lstStyle>
            <a:lvl1pPr algn="r">
              <a:defRPr sz="900">
                <a:solidFill>
                  <a:schemeClr val="bg1"/>
                </a:solidFill>
              </a:defRPr>
            </a:lvl1pPr>
          </a:lstStyle>
          <a:p>
            <a:fld id="{F6CD76C6-A014-4A39-9EE8-5FBD982C0269}" type="slidenum">
              <a:rPr lang="en-US" smtClean="0"/>
              <a:pPr/>
              <a:t>‹#›</a:t>
            </a:fld>
            <a:endParaRPr lang="en-US" dirty="0"/>
          </a:p>
        </p:txBody>
      </p:sp>
    </p:spTree>
    <p:extLst>
      <p:ext uri="{BB962C8B-B14F-4D97-AF65-F5344CB8AC3E}">
        <p14:creationId xmlns:p14="http://schemas.microsoft.com/office/powerpoint/2010/main" val="947445891"/>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 id="2147483696" r:id="rId17"/>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www3.epa.gov/epawaste/hazard/dsw/tool.htm" TargetMode="External"/><Relationship Id="rId2" Type="http://schemas.openxmlformats.org/officeDocument/2006/relationships/hyperlink" Target="http://www.gpo.gov/fdsys/pkg/CFR-2012-title40-vol27/xml/CFR-2012-title40-vol27-sec261-2.xml" TargetMode="External"/><Relationship Id="rId1" Type="http://schemas.openxmlformats.org/officeDocument/2006/relationships/slideLayout" Target="../slideLayouts/slideLayout2.xml"/><Relationship Id="rId6" Type="http://schemas.openxmlformats.org/officeDocument/2006/relationships/hyperlink" Target="https://www.epa.gov/sites/production/files/2015-07/legitimacy_determination_template_7_28_15.doc" TargetMode="External"/><Relationship Id="rId5" Type="http://schemas.openxmlformats.org/officeDocument/2006/relationships/hyperlink" Target="https://yosemite.epa.gov/osw/rcra.nsf/0c994248c239947e85256d090071175f/9F219844C3887C378525670F006BDE79/$file/11426.pdf" TargetMode="External"/><Relationship Id="rId4" Type="http://schemas.openxmlformats.org/officeDocument/2006/relationships/hyperlink" Target="http://www3.epa.gov/epawaste/hazard/dsw/compendium.htm"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epa.gov/enviro/html/rcris/" TargetMode="External"/><Relationship Id="rId2" Type="http://schemas.openxmlformats.org/officeDocument/2006/relationships/hyperlink" Target="http://www.epa.gov/rcraonline/"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hyperlink" Target="https://clu-in.org/conf/tio/rcraexpert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3"/>
          <p:cNvSpPr>
            <a:spLocks noGrp="1" noChangeArrowheads="1"/>
          </p:cNvSpPr>
          <p:nvPr>
            <p:ph type="ctrTitle"/>
          </p:nvPr>
        </p:nvSpPr>
        <p:spPr bwMode="auto">
          <a:xfrm>
            <a:off x="1507067" y="1493949"/>
            <a:ext cx="7766936" cy="131364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algn="ctr" eaLnBrk="1" hangingPunct="1"/>
            <a:r>
              <a:rPr lang="en-US" altLang="en-US" sz="3600" dirty="0" smtClean="0">
                <a:latin typeface="Franklin Gothic Medium" panose="020B0603020102020204" pitchFamily="34" charset="0"/>
              </a:rPr>
              <a:t>RCRA Brownbag Expert Series: </a:t>
            </a:r>
            <a:br>
              <a:rPr lang="en-US" altLang="en-US" sz="3600" dirty="0" smtClean="0">
                <a:latin typeface="Franklin Gothic Medium" panose="020B0603020102020204" pitchFamily="34" charset="0"/>
              </a:rPr>
            </a:br>
            <a:r>
              <a:rPr lang="en-US" altLang="en-US" sz="3600" dirty="0" smtClean="0">
                <a:latin typeface="Franklin Gothic Medium" panose="020B0603020102020204" pitchFamily="34" charset="0"/>
              </a:rPr>
              <a:t>The Legitimate Recycling Provision</a:t>
            </a:r>
            <a:endParaRPr lang="en-US" altLang="en-US" sz="3600" dirty="0">
              <a:latin typeface="Franklin Gothic Medium" panose="020B0603020102020204" pitchFamily="34" charset="0"/>
            </a:endParaRPr>
          </a:p>
        </p:txBody>
      </p:sp>
      <p:sp>
        <p:nvSpPr>
          <p:cNvPr id="2" name="Text Placeholder 1"/>
          <p:cNvSpPr>
            <a:spLocks noGrp="1"/>
          </p:cNvSpPr>
          <p:nvPr>
            <p:ph type="subTitle" idx="1"/>
          </p:nvPr>
        </p:nvSpPr>
        <p:spPr>
          <a:xfrm>
            <a:off x="1507067" y="2897747"/>
            <a:ext cx="7766936" cy="2249986"/>
          </a:xfrm>
        </p:spPr>
        <p:txBody>
          <a:bodyPr>
            <a:normAutofit fontScale="92500" lnSpcReduction="10000"/>
          </a:bodyPr>
          <a:lstStyle/>
          <a:p>
            <a:pPr algn="ctr"/>
            <a:r>
              <a:rPr lang="en-US" sz="3600" dirty="0" smtClean="0">
                <a:latin typeface="Franklin Gothic Demi" panose="020B0703020102020204" pitchFamily="34" charset="0"/>
              </a:rPr>
              <a:t>Presented by Mary Beth Sheridan &amp; Kathy Lett, EPA HQ</a:t>
            </a:r>
          </a:p>
          <a:p>
            <a:pPr algn="ctr"/>
            <a:endParaRPr lang="en-US" sz="3600" dirty="0">
              <a:latin typeface="Franklin Gothic Demi" panose="020B0703020102020204" pitchFamily="34" charset="0"/>
            </a:endParaRPr>
          </a:p>
          <a:p>
            <a:pPr algn="ctr"/>
            <a:r>
              <a:rPr lang="en-US" sz="3600" dirty="0" smtClean="0">
                <a:latin typeface="Franklin Gothic Demi" panose="020B0703020102020204" pitchFamily="34" charset="0"/>
              </a:rPr>
              <a:t>April 6, 2016 Webinar</a:t>
            </a:r>
            <a:endParaRPr lang="en-US" sz="3600" dirty="0">
              <a:latin typeface="Franklin Gothic Demi" panose="020B0703020102020204" pitchFamily="34" charset="0"/>
            </a:endParaRPr>
          </a:p>
        </p:txBody>
      </p:sp>
      <p:sp>
        <p:nvSpPr>
          <p:cNvPr id="3" name="Slide Number Placeholder 2"/>
          <p:cNvSpPr>
            <a:spLocks noGrp="1"/>
          </p:cNvSpPr>
          <p:nvPr>
            <p:ph type="sldNum" sz="quarter" idx="12"/>
          </p:nvPr>
        </p:nvSpPr>
        <p:spPr/>
        <p:txBody>
          <a:bodyPr/>
          <a:lstStyle/>
          <a:p>
            <a:fld id="{F6CD76C6-A014-4A39-9EE8-5FBD982C0269}" type="slidenum">
              <a:rPr lang="en-US" smtClean="0"/>
              <a:t>1</a:t>
            </a:fld>
            <a:endParaRPr lang="en-US" dirty="0"/>
          </a:p>
        </p:txBody>
      </p:sp>
    </p:spTree>
    <p:extLst>
      <p:ext uri="{BB962C8B-B14F-4D97-AF65-F5344CB8AC3E}">
        <p14:creationId xmlns:p14="http://schemas.microsoft.com/office/powerpoint/2010/main" val="26509907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2386" y="221293"/>
            <a:ext cx="8596668" cy="1320800"/>
          </a:xfrm>
        </p:spPr>
        <p:txBody>
          <a:bodyPr/>
          <a:lstStyle/>
          <a:p>
            <a:r>
              <a:rPr lang="en-US" dirty="0" smtClean="0"/>
              <a:t>When Blending, </a:t>
            </a:r>
            <a:r>
              <a:rPr lang="en-US" u="sng" dirty="0" smtClean="0"/>
              <a:t>Both</a:t>
            </a:r>
            <a:r>
              <a:rPr lang="en-US" dirty="0" smtClean="0"/>
              <a:t> Materials Must Provide a Useful Contribution.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1350163"/>
              </p:ext>
            </p:extLst>
          </p:nvPr>
        </p:nvGraphicFramePr>
        <p:xfrm>
          <a:off x="513566" y="1728591"/>
          <a:ext cx="9883037" cy="49853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F6CD76C6-A014-4A39-9EE8-5FBD982C0269}" type="slidenum">
              <a:rPr lang="en-US" smtClean="0"/>
              <a:t>10</a:t>
            </a:fld>
            <a:endParaRPr lang="en-US" dirty="0"/>
          </a:p>
        </p:txBody>
      </p:sp>
    </p:spTree>
    <p:extLst>
      <p:ext uri="{BB962C8B-B14F-4D97-AF65-F5344CB8AC3E}">
        <p14:creationId xmlns:p14="http://schemas.microsoft.com/office/powerpoint/2010/main" val="686625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27975"/>
            <a:ext cx="9675393" cy="5278511"/>
          </a:xfrm>
        </p:spPr>
        <p:txBody>
          <a:bodyPr>
            <a:normAutofit lnSpcReduction="10000"/>
          </a:bodyPr>
          <a:lstStyle/>
          <a:p>
            <a:pPr marL="0" indent="0" eaLnBrk="1" hangingPunct="1">
              <a:buClr>
                <a:schemeClr val="tx1"/>
              </a:buClr>
              <a:buNone/>
              <a:defRPr/>
            </a:pPr>
            <a:endParaRPr lang="en-US" altLang="en-US" sz="2400" b="1" dirty="0">
              <a:latin typeface="Arial" panose="020B0604020202020204" pitchFamily="34" charset="0"/>
            </a:endParaRPr>
          </a:p>
          <a:p>
            <a:pPr marL="0" indent="0" eaLnBrk="1" hangingPunct="1">
              <a:buClr>
                <a:schemeClr val="tx1"/>
              </a:buClr>
              <a:buNone/>
              <a:defRPr/>
            </a:pPr>
            <a:r>
              <a:rPr lang="en-US" altLang="en-US" sz="2400" b="1" dirty="0" smtClean="0">
                <a:latin typeface="Arial" panose="020B0604020202020204" pitchFamily="34" charset="0"/>
              </a:rPr>
              <a:t>Recycling </a:t>
            </a:r>
            <a:r>
              <a:rPr lang="en-US" altLang="en-US" sz="2400" b="1" dirty="0">
                <a:latin typeface="Arial" panose="020B0604020202020204" pitchFamily="34" charset="0"/>
              </a:rPr>
              <a:t>produces a </a:t>
            </a:r>
            <a:r>
              <a:rPr lang="en-US" altLang="en-US" sz="2400" b="1" dirty="0">
                <a:solidFill>
                  <a:schemeClr val="accent1"/>
                </a:solidFill>
                <a:latin typeface="Arial" panose="020B0604020202020204" pitchFamily="34" charset="0"/>
              </a:rPr>
              <a:t>valuable product</a:t>
            </a:r>
            <a:r>
              <a:rPr lang="en-US" altLang="en-US" sz="2400" b="1" dirty="0">
                <a:latin typeface="Arial" panose="020B0604020202020204" pitchFamily="34" charset="0"/>
              </a:rPr>
              <a:t> or intermediate if it is:</a:t>
            </a:r>
          </a:p>
          <a:p>
            <a:pPr lvl="1" eaLnBrk="1" hangingPunct="1">
              <a:buClr>
                <a:schemeClr val="tx1"/>
              </a:buClr>
              <a:defRPr/>
            </a:pPr>
            <a:r>
              <a:rPr lang="en-US" altLang="en-US" sz="2000" dirty="0">
                <a:latin typeface="Arial" panose="020B0604020202020204" pitchFamily="34" charset="0"/>
              </a:rPr>
              <a:t>Sold to a third party; </a:t>
            </a:r>
            <a:r>
              <a:rPr lang="en-US" altLang="en-US" sz="2000" b="1" u="sng" dirty="0">
                <a:latin typeface="Arial" panose="020B0604020202020204" pitchFamily="34" charset="0"/>
              </a:rPr>
              <a:t>OR</a:t>
            </a:r>
          </a:p>
          <a:p>
            <a:pPr lvl="1" eaLnBrk="1" hangingPunct="1">
              <a:buClr>
                <a:schemeClr val="tx1"/>
              </a:buClr>
              <a:defRPr/>
            </a:pPr>
            <a:r>
              <a:rPr lang="en-US" altLang="en-US" sz="2000" dirty="0">
                <a:latin typeface="Arial" panose="020B0604020202020204" pitchFamily="34" charset="0"/>
              </a:rPr>
              <a:t>Used by the recycler or generator as an effective substitute for a commercial product or as an ingredient or intermediate. </a:t>
            </a:r>
          </a:p>
          <a:p>
            <a:pPr lvl="1" eaLnBrk="1" hangingPunct="1">
              <a:buClr>
                <a:schemeClr val="tx1"/>
              </a:buClr>
              <a:defRPr/>
            </a:pPr>
            <a:endParaRPr lang="en-US" sz="2000" dirty="0"/>
          </a:p>
          <a:p>
            <a:pPr>
              <a:defRPr/>
            </a:pPr>
            <a:r>
              <a:rPr lang="en-US" sz="2400" dirty="0">
                <a:latin typeface="Arial" panose="020B0604020202020204" pitchFamily="34" charset="0"/>
                <a:cs typeface="Arial" panose="020B0604020202020204" pitchFamily="34" charset="0"/>
              </a:rPr>
              <a:t>A product can be a valuable intermediate if it is used in the process even if it has no value on the open </a:t>
            </a:r>
            <a:r>
              <a:rPr lang="en-US" sz="2400" dirty="0" smtClean="0">
                <a:latin typeface="Arial" panose="020B0604020202020204" pitchFamily="34" charset="0"/>
                <a:cs typeface="Arial" panose="020B0604020202020204" pitchFamily="34" charset="0"/>
              </a:rPr>
              <a:t>market.</a:t>
            </a:r>
          </a:p>
          <a:p>
            <a:pPr>
              <a:defRPr/>
            </a:pPr>
            <a:r>
              <a:rPr lang="en-US" sz="2400" dirty="0" smtClean="0">
                <a:latin typeface="Arial" panose="020B0604020202020204" pitchFamily="34" charset="0"/>
                <a:cs typeface="Arial" panose="020B0604020202020204" pitchFamily="34" charset="0"/>
              </a:rPr>
              <a:t>However, it </a:t>
            </a:r>
            <a:r>
              <a:rPr lang="en-US" sz="2400" dirty="0">
                <a:latin typeface="Arial" panose="020B0604020202020204" pitchFamily="34" charset="0"/>
                <a:cs typeface="Arial" panose="020B0604020202020204" pitchFamily="34" charset="0"/>
              </a:rPr>
              <a:t>has to have a real use in the process.</a:t>
            </a:r>
          </a:p>
          <a:p>
            <a:pPr lvl="1">
              <a:defRPr/>
            </a:pPr>
            <a:r>
              <a:rPr lang="en-US" sz="2000" dirty="0">
                <a:latin typeface="Arial" panose="020B0604020202020204" pitchFamily="34" charset="0"/>
                <a:cs typeface="Arial" panose="020B0604020202020204" pitchFamily="34" charset="0"/>
              </a:rPr>
              <a:t>For example: a sub-standard cinder block being used to build a building to store more cinder blocks is </a:t>
            </a:r>
            <a:r>
              <a:rPr lang="en-US" sz="2000" u="sng" dirty="0">
                <a:latin typeface="Arial" panose="020B0604020202020204" pitchFamily="34" charset="0"/>
                <a:cs typeface="Arial" panose="020B0604020202020204" pitchFamily="34" charset="0"/>
              </a:rPr>
              <a:t>not</a:t>
            </a:r>
            <a:r>
              <a:rPr lang="en-US" sz="2000" dirty="0">
                <a:latin typeface="Arial" panose="020B0604020202020204" pitchFamily="34" charset="0"/>
                <a:cs typeface="Arial" panose="020B0604020202020204" pitchFamily="34" charset="0"/>
              </a:rPr>
              <a:t> a valuable </a:t>
            </a:r>
            <a:r>
              <a:rPr lang="en-US" sz="2000" dirty="0" smtClean="0">
                <a:latin typeface="Arial" panose="020B0604020202020204" pitchFamily="34" charset="0"/>
                <a:cs typeface="Arial" panose="020B0604020202020204" pitchFamily="34" charset="0"/>
              </a:rPr>
              <a:t>product</a:t>
            </a: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(actual damage case).</a:t>
            </a:r>
          </a:p>
          <a:p>
            <a:pPr lvl="1">
              <a:defRPr/>
            </a:pPr>
            <a:endParaRPr lang="en-US" sz="2000" dirty="0">
              <a:latin typeface="Arial" panose="020B0604020202020204" pitchFamily="34" charset="0"/>
              <a:cs typeface="Arial" panose="020B0604020202020204" pitchFamily="34" charset="0"/>
            </a:endParaRPr>
          </a:p>
          <a:p>
            <a:pPr marL="0" indent="0">
              <a:buNone/>
              <a:defRPr/>
            </a:pPr>
            <a:r>
              <a:rPr lang="en-US" altLang="en-US" sz="2400" dirty="0">
                <a:solidFill>
                  <a:schemeClr val="tx1"/>
                </a:solidFill>
                <a:latin typeface="Arial" panose="020B0604020202020204" pitchFamily="34" charset="0"/>
              </a:rPr>
              <a:t>Reg citation for </a:t>
            </a:r>
            <a:r>
              <a:rPr lang="en-US" altLang="en-US" sz="2400" u="sng" dirty="0">
                <a:solidFill>
                  <a:schemeClr val="tx1"/>
                </a:solidFill>
                <a:latin typeface="Arial" panose="020B0604020202020204" pitchFamily="34" charset="0"/>
              </a:rPr>
              <a:t>Factor </a:t>
            </a:r>
            <a:r>
              <a:rPr lang="en-US" altLang="en-US" sz="2400" u="sng" dirty="0" smtClean="0">
                <a:solidFill>
                  <a:schemeClr val="tx1"/>
                </a:solidFill>
                <a:latin typeface="Arial" panose="020B0604020202020204" pitchFamily="34" charset="0"/>
              </a:rPr>
              <a:t>2:</a:t>
            </a:r>
            <a:r>
              <a:rPr lang="en-US" altLang="en-US" sz="2400" dirty="0" smtClean="0">
                <a:solidFill>
                  <a:schemeClr val="tx1"/>
                </a:solidFill>
                <a:latin typeface="Arial" panose="020B0604020202020204" pitchFamily="34" charset="0"/>
              </a:rPr>
              <a:t> </a:t>
            </a:r>
            <a:r>
              <a:rPr lang="en-US" altLang="en-US" sz="2400" dirty="0">
                <a:solidFill>
                  <a:schemeClr val="tx1"/>
                </a:solidFill>
                <a:latin typeface="Arial" charset="0"/>
              </a:rPr>
              <a:t>40 CFR 260.43(a</a:t>
            </a:r>
            <a:r>
              <a:rPr lang="en-US" altLang="en-US" sz="2400" dirty="0" smtClean="0">
                <a:solidFill>
                  <a:schemeClr val="tx1"/>
                </a:solidFill>
                <a:latin typeface="Arial" charset="0"/>
              </a:rPr>
              <a:t>)(2).</a:t>
            </a:r>
            <a:endParaRPr lang="en-US" altLang="en-US" sz="2400" u="sng" dirty="0">
              <a:solidFill>
                <a:schemeClr val="tx1"/>
              </a:solidFill>
              <a:latin typeface="Arial" panose="020B0604020202020204" pitchFamily="34" charset="0"/>
            </a:endParaRPr>
          </a:p>
          <a:p>
            <a:pPr lvl="1">
              <a:defRPr/>
            </a:pPr>
            <a:endParaRPr lang="en-US" sz="2000" dirty="0">
              <a:latin typeface="Arial" panose="020B0604020202020204" pitchFamily="34" charset="0"/>
              <a:cs typeface="Arial" panose="020B0604020202020204" pitchFamily="34" charset="0"/>
            </a:endParaRPr>
          </a:p>
        </p:txBody>
      </p:sp>
      <p:sp>
        <p:nvSpPr>
          <p:cNvPr id="106500" name="Slide Number Placeholder 3"/>
          <p:cNvSpPr>
            <a:spLocks noGrp="1"/>
          </p:cNvSpPr>
          <p:nvPr>
            <p:ph type="sldNum" sz="quarter" idx="12"/>
          </p:nvPr>
        </p:nvSpPr>
        <p:spPr>
          <a:noFill/>
        </p:spPr>
        <p:txBody>
          <a:bodyPr/>
          <a:lstStyle>
            <a:lvl1pPr>
              <a:spcBef>
                <a:spcPct val="20000"/>
              </a:spcBef>
              <a:buChar char="•"/>
              <a:defRPr sz="3200">
                <a:solidFill>
                  <a:srgbClr val="000099"/>
                </a:solidFill>
                <a:latin typeface="Gill Sans" pitchFamily="16" charset="0"/>
              </a:defRPr>
            </a:lvl1pPr>
            <a:lvl2pPr marL="742950" indent="-285750">
              <a:spcBef>
                <a:spcPct val="20000"/>
              </a:spcBef>
              <a:buChar char="–"/>
              <a:defRPr sz="2800">
                <a:solidFill>
                  <a:srgbClr val="000099"/>
                </a:solidFill>
                <a:latin typeface="Gill Sans" pitchFamily="16" charset="0"/>
              </a:defRPr>
            </a:lvl2pPr>
            <a:lvl3pPr marL="1143000" indent="-228600">
              <a:spcBef>
                <a:spcPct val="20000"/>
              </a:spcBef>
              <a:buChar char="•"/>
              <a:defRPr sz="2400">
                <a:solidFill>
                  <a:srgbClr val="000099"/>
                </a:solidFill>
                <a:latin typeface="Gill Sans" pitchFamily="16" charset="0"/>
              </a:defRPr>
            </a:lvl3pPr>
            <a:lvl4pPr marL="1600200" indent="-228600">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a:spcBef>
                <a:spcPct val="0"/>
              </a:spcBef>
              <a:buFontTx/>
              <a:buNone/>
            </a:pPr>
            <a:fld id="{68BA09A1-719C-45C9-B929-4B7E1DA976A8}" type="slidenum">
              <a:rPr lang="en-US" altLang="en-US" sz="1400">
                <a:solidFill>
                  <a:schemeClr val="bg1"/>
                </a:solidFill>
                <a:latin typeface="Arial" panose="020B0604020202020204" pitchFamily="34" charset="0"/>
              </a:rPr>
              <a:pPr>
                <a:spcBef>
                  <a:spcPct val="0"/>
                </a:spcBef>
                <a:buFontTx/>
                <a:buNone/>
              </a:pPr>
              <a:t>11</a:t>
            </a:fld>
            <a:endParaRPr lang="en-US" altLang="en-US" sz="1400" dirty="0">
              <a:solidFill>
                <a:schemeClr val="bg1"/>
              </a:solidFill>
              <a:latin typeface="Arial" panose="020B0604020202020204" pitchFamily="34" charset="0"/>
            </a:endParaRPr>
          </a:p>
        </p:txBody>
      </p:sp>
      <p:sp>
        <p:nvSpPr>
          <p:cNvPr id="6" name="Text Box 3"/>
          <p:cNvSpPr txBox="1">
            <a:spLocks noChangeArrowheads="1"/>
          </p:cNvSpPr>
          <p:nvPr/>
        </p:nvSpPr>
        <p:spPr bwMode="auto">
          <a:xfrm>
            <a:off x="152400" y="554013"/>
            <a:ext cx="9960429" cy="5232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rgbClr val="000099"/>
                </a:solidFill>
                <a:latin typeface="Gill Sans" pitchFamily="16" charset="0"/>
              </a:defRPr>
            </a:lvl1pPr>
            <a:lvl2pPr marL="742950" indent="-285750">
              <a:spcBef>
                <a:spcPct val="20000"/>
              </a:spcBef>
              <a:buChar char="–"/>
              <a:defRPr sz="2800">
                <a:solidFill>
                  <a:srgbClr val="000099"/>
                </a:solidFill>
                <a:latin typeface="Gill Sans" pitchFamily="16" charset="0"/>
              </a:defRPr>
            </a:lvl2pPr>
            <a:lvl3pPr marL="1143000" indent="-228600">
              <a:spcBef>
                <a:spcPct val="20000"/>
              </a:spcBef>
              <a:buChar char="•"/>
              <a:defRPr sz="2400">
                <a:solidFill>
                  <a:srgbClr val="000099"/>
                </a:solidFill>
                <a:latin typeface="Gill Sans" pitchFamily="16" charset="0"/>
              </a:defRPr>
            </a:lvl3pPr>
            <a:lvl4pPr marL="1600200" indent="-228600">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eaLnBrk="1" hangingPunct="1">
              <a:buFontTx/>
              <a:buNone/>
            </a:pPr>
            <a:r>
              <a:rPr lang="en-US" altLang="en-US" sz="2800" dirty="0" smtClean="0">
                <a:solidFill>
                  <a:schemeClr val="accent1"/>
                </a:solidFill>
                <a:latin typeface="Franklin Gothic Medium" panose="020B0603020102020204" pitchFamily="34" charset="0"/>
              </a:rPr>
              <a:t>Factor 2: What </a:t>
            </a:r>
            <a:r>
              <a:rPr lang="en-US" altLang="en-US" sz="2800" dirty="0">
                <a:solidFill>
                  <a:schemeClr val="accent1"/>
                </a:solidFill>
                <a:latin typeface="Franklin Gothic Medium" panose="020B0603020102020204" pitchFamily="34" charset="0"/>
              </a:rPr>
              <a:t>does it mean </a:t>
            </a:r>
            <a:r>
              <a:rPr lang="en-US" altLang="en-US" sz="2800" dirty="0" smtClean="0">
                <a:solidFill>
                  <a:schemeClr val="accent1"/>
                </a:solidFill>
                <a:latin typeface="Franklin Gothic Medium" panose="020B0603020102020204" pitchFamily="34" charset="0"/>
              </a:rPr>
              <a:t>to product a valuable product ?</a:t>
            </a:r>
            <a:endParaRPr lang="en-US" altLang="en-US" sz="2800" dirty="0">
              <a:solidFill>
                <a:schemeClr val="accent1"/>
              </a:solidFill>
              <a:latin typeface="Franklin Gothic Medium" panose="020B0603020102020204" pitchFamily="34" charset="0"/>
            </a:endParaRPr>
          </a:p>
        </p:txBody>
      </p:sp>
    </p:spTree>
    <p:extLst>
      <p:ext uri="{BB962C8B-B14F-4D97-AF65-F5344CB8AC3E}">
        <p14:creationId xmlns:p14="http://schemas.microsoft.com/office/powerpoint/2010/main" val="103218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a:xfrm>
            <a:off x="739602" y="700883"/>
            <a:ext cx="8534400" cy="400050"/>
          </a:xfrm>
        </p:spPr>
        <p:txBody>
          <a:bodyPr>
            <a:normAutofit fontScale="90000"/>
          </a:bodyPr>
          <a:lstStyle/>
          <a:p>
            <a:pPr eaLnBrk="1" hangingPunct="1"/>
            <a:r>
              <a:rPr lang="en-US" altLang="en-US" sz="3600" dirty="0"/>
              <a:t>Sham Recycling Example – “Ugly Paint”</a:t>
            </a:r>
          </a:p>
        </p:txBody>
      </p:sp>
      <p:sp>
        <p:nvSpPr>
          <p:cNvPr id="4" name="Slide Number Placeholder 3"/>
          <p:cNvSpPr>
            <a:spLocks noGrp="1"/>
          </p:cNvSpPr>
          <p:nvPr>
            <p:ph type="sldNum" sz="quarter" idx="12"/>
          </p:nvPr>
        </p:nvSpPr>
        <p:spPr/>
        <p:txBody>
          <a:bodyPr/>
          <a:lstStyle/>
          <a:p>
            <a:pPr>
              <a:defRPr/>
            </a:pPr>
            <a:fld id="{EAD422EB-14E9-48EE-8D06-F3A5540C1BDA}" type="slidenum">
              <a:rPr lang="en-US" smtClean="0"/>
              <a:pPr>
                <a:defRPr/>
              </a:pPr>
              <a:t>12</a:t>
            </a:fld>
            <a:endParaRPr lang="en-US" dirty="0"/>
          </a:p>
        </p:txBody>
      </p:sp>
      <p:sp>
        <p:nvSpPr>
          <p:cNvPr id="107524" name="TextBox 5"/>
          <p:cNvSpPr txBox="1">
            <a:spLocks noChangeArrowheads="1"/>
          </p:cNvSpPr>
          <p:nvPr/>
        </p:nvSpPr>
        <p:spPr bwMode="auto">
          <a:xfrm>
            <a:off x="1676401" y="1447801"/>
            <a:ext cx="39925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400">
                <a:solidFill>
                  <a:srgbClr val="000099"/>
                </a:solidFill>
                <a:latin typeface="Gill Sans" pitchFamily="16" charset="0"/>
              </a:defRPr>
            </a:lvl1pPr>
            <a:lvl2pPr marL="742950" indent="-285750">
              <a:defRPr sz="3400">
                <a:solidFill>
                  <a:srgbClr val="000099"/>
                </a:solidFill>
                <a:latin typeface="Gill Sans" pitchFamily="16" charset="0"/>
              </a:defRPr>
            </a:lvl2pPr>
            <a:lvl3pPr marL="1143000" indent="-228600">
              <a:defRPr sz="3400">
                <a:solidFill>
                  <a:srgbClr val="000099"/>
                </a:solidFill>
                <a:latin typeface="Gill Sans" pitchFamily="16" charset="0"/>
              </a:defRPr>
            </a:lvl3pPr>
            <a:lvl4pPr marL="1600200" indent="-228600">
              <a:defRPr sz="3400">
                <a:solidFill>
                  <a:srgbClr val="000099"/>
                </a:solidFill>
                <a:latin typeface="Gill Sans" pitchFamily="16" charset="0"/>
              </a:defRPr>
            </a:lvl4pPr>
            <a:lvl5pPr marL="2057400" indent="-228600">
              <a:defRPr sz="3400">
                <a:solidFill>
                  <a:srgbClr val="000099"/>
                </a:solidFill>
                <a:latin typeface="Gill Sans" pitchFamily="16" charset="0"/>
              </a:defRPr>
            </a:lvl5pPr>
            <a:lvl6pPr marL="2514600" indent="-228600" eaLnBrk="0" fontAlgn="base" hangingPunct="0">
              <a:spcBef>
                <a:spcPct val="0"/>
              </a:spcBef>
              <a:spcAft>
                <a:spcPct val="0"/>
              </a:spcAft>
              <a:defRPr sz="3400">
                <a:solidFill>
                  <a:srgbClr val="000099"/>
                </a:solidFill>
                <a:latin typeface="Gill Sans" pitchFamily="16" charset="0"/>
              </a:defRPr>
            </a:lvl6pPr>
            <a:lvl7pPr marL="2971800" indent="-228600" eaLnBrk="0" fontAlgn="base" hangingPunct="0">
              <a:spcBef>
                <a:spcPct val="0"/>
              </a:spcBef>
              <a:spcAft>
                <a:spcPct val="0"/>
              </a:spcAft>
              <a:defRPr sz="3400">
                <a:solidFill>
                  <a:srgbClr val="000099"/>
                </a:solidFill>
                <a:latin typeface="Gill Sans" pitchFamily="16" charset="0"/>
              </a:defRPr>
            </a:lvl7pPr>
            <a:lvl8pPr marL="3429000" indent="-228600" eaLnBrk="0" fontAlgn="base" hangingPunct="0">
              <a:spcBef>
                <a:spcPct val="0"/>
              </a:spcBef>
              <a:spcAft>
                <a:spcPct val="0"/>
              </a:spcAft>
              <a:defRPr sz="3400">
                <a:solidFill>
                  <a:srgbClr val="000099"/>
                </a:solidFill>
                <a:latin typeface="Gill Sans" pitchFamily="16" charset="0"/>
              </a:defRPr>
            </a:lvl8pPr>
            <a:lvl9pPr marL="3886200" indent="-228600" eaLnBrk="0" fontAlgn="base" hangingPunct="0">
              <a:spcBef>
                <a:spcPct val="0"/>
              </a:spcBef>
              <a:spcAft>
                <a:spcPct val="0"/>
              </a:spcAft>
              <a:defRPr sz="3400">
                <a:solidFill>
                  <a:srgbClr val="000099"/>
                </a:solidFill>
                <a:latin typeface="Gill Sans" pitchFamily="16" charset="0"/>
              </a:defRPr>
            </a:lvl9pPr>
          </a:lstStyle>
          <a:p>
            <a:pPr eaLnBrk="1" hangingPunct="1"/>
            <a:r>
              <a:rPr lang="en-US" altLang="en-US" sz="1600" dirty="0">
                <a:solidFill>
                  <a:srgbClr val="000000"/>
                </a:solidFill>
                <a:latin typeface="Arial" panose="020B0604020202020204" pitchFamily="34" charset="0"/>
              </a:rPr>
              <a:t>Hazardous spent solvent contaminated with ink from screen printing process designated  by generator as “ugly paint” or “used thinner” (depending on solids content).</a:t>
            </a:r>
          </a:p>
        </p:txBody>
      </p:sp>
      <p:pic>
        <p:nvPicPr>
          <p:cNvPr id="107525" name="Picture 6" descr="ugly paint sign.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77000" y="1433513"/>
            <a:ext cx="2533650"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526" name="Picture 8" descr="ugly paint barrels.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0238" y="3019426"/>
            <a:ext cx="3427412" cy="237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1554163" y="5399089"/>
            <a:ext cx="4114800" cy="1531937"/>
          </a:xfrm>
          <a:prstGeom prst="rect">
            <a:avLst/>
          </a:prstGeom>
          <a:noFill/>
        </p:spPr>
        <p:txBody>
          <a:bodyPr>
            <a:spAutoFit/>
          </a:bodyPr>
          <a:lstStyle/>
          <a:p>
            <a:pPr eaLnBrk="1" hangingPunct="1">
              <a:defRPr/>
            </a:pPr>
            <a:r>
              <a:rPr lang="en-US" sz="1600" dirty="0">
                <a:solidFill>
                  <a:srgbClr val="000000"/>
                </a:solidFill>
                <a:latin typeface="Arial"/>
              </a:rPr>
              <a:t>According to the owner, he was using the ugly paint on a concrete slab for an advertisement that would be visible by airplanes. The “advertisement” was never completed. (</a:t>
            </a:r>
            <a:r>
              <a:rPr lang="en-US" sz="1600" i="1" dirty="0">
                <a:solidFill>
                  <a:srgbClr val="000000"/>
                </a:solidFill>
                <a:latin typeface="Arial"/>
              </a:rPr>
              <a:t>see picture, right</a:t>
            </a:r>
            <a:r>
              <a:rPr lang="en-US" sz="1600" dirty="0">
                <a:solidFill>
                  <a:srgbClr val="000000"/>
                </a:solidFill>
                <a:latin typeface="Arial"/>
              </a:rPr>
              <a:t>)</a:t>
            </a:r>
          </a:p>
          <a:p>
            <a:pPr eaLnBrk="1" hangingPunct="1">
              <a:defRPr/>
            </a:pPr>
            <a:endParaRPr lang="en-US" sz="1350" dirty="0">
              <a:solidFill>
                <a:srgbClr val="000000"/>
              </a:solidFill>
              <a:latin typeface="Arial"/>
            </a:endParaRPr>
          </a:p>
        </p:txBody>
      </p:sp>
      <p:pic>
        <p:nvPicPr>
          <p:cNvPr id="107528" name="Picture 10" descr="ugly paint ad.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99201" y="4191001"/>
            <a:ext cx="3622675" cy="214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7530" name="TextBox 12"/>
          <p:cNvSpPr txBox="1">
            <a:spLocks noChangeArrowheads="1"/>
          </p:cNvSpPr>
          <p:nvPr/>
        </p:nvSpPr>
        <p:spPr bwMode="auto">
          <a:xfrm>
            <a:off x="6359525" y="6507164"/>
            <a:ext cx="3798888" cy="3063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3400">
                <a:solidFill>
                  <a:srgbClr val="000099"/>
                </a:solidFill>
                <a:latin typeface="Gill Sans" pitchFamily="16" charset="0"/>
              </a:defRPr>
            </a:lvl1pPr>
            <a:lvl2pPr marL="742950" indent="-285750">
              <a:defRPr sz="3400">
                <a:solidFill>
                  <a:srgbClr val="000099"/>
                </a:solidFill>
                <a:latin typeface="Gill Sans" pitchFamily="16" charset="0"/>
              </a:defRPr>
            </a:lvl2pPr>
            <a:lvl3pPr marL="1143000" indent="-228600">
              <a:defRPr sz="3400">
                <a:solidFill>
                  <a:srgbClr val="000099"/>
                </a:solidFill>
                <a:latin typeface="Gill Sans" pitchFamily="16" charset="0"/>
              </a:defRPr>
            </a:lvl3pPr>
            <a:lvl4pPr marL="1600200" indent="-228600">
              <a:defRPr sz="3400">
                <a:solidFill>
                  <a:srgbClr val="000099"/>
                </a:solidFill>
                <a:latin typeface="Gill Sans" pitchFamily="16" charset="0"/>
              </a:defRPr>
            </a:lvl4pPr>
            <a:lvl5pPr marL="2057400" indent="-228600">
              <a:defRPr sz="3400">
                <a:solidFill>
                  <a:srgbClr val="000099"/>
                </a:solidFill>
                <a:latin typeface="Gill Sans" pitchFamily="16" charset="0"/>
              </a:defRPr>
            </a:lvl5pPr>
            <a:lvl6pPr marL="2514600" indent="-228600" eaLnBrk="0" fontAlgn="base" hangingPunct="0">
              <a:spcBef>
                <a:spcPct val="0"/>
              </a:spcBef>
              <a:spcAft>
                <a:spcPct val="0"/>
              </a:spcAft>
              <a:defRPr sz="3400">
                <a:solidFill>
                  <a:srgbClr val="000099"/>
                </a:solidFill>
                <a:latin typeface="Gill Sans" pitchFamily="16" charset="0"/>
              </a:defRPr>
            </a:lvl6pPr>
            <a:lvl7pPr marL="2971800" indent="-228600" eaLnBrk="0" fontAlgn="base" hangingPunct="0">
              <a:spcBef>
                <a:spcPct val="0"/>
              </a:spcBef>
              <a:spcAft>
                <a:spcPct val="0"/>
              </a:spcAft>
              <a:defRPr sz="3400">
                <a:solidFill>
                  <a:srgbClr val="000099"/>
                </a:solidFill>
                <a:latin typeface="Gill Sans" pitchFamily="16" charset="0"/>
              </a:defRPr>
            </a:lvl7pPr>
            <a:lvl8pPr marL="3429000" indent="-228600" eaLnBrk="0" fontAlgn="base" hangingPunct="0">
              <a:spcBef>
                <a:spcPct val="0"/>
              </a:spcBef>
              <a:spcAft>
                <a:spcPct val="0"/>
              </a:spcAft>
              <a:defRPr sz="3400">
                <a:solidFill>
                  <a:srgbClr val="000099"/>
                </a:solidFill>
                <a:latin typeface="Gill Sans" pitchFamily="16" charset="0"/>
              </a:defRPr>
            </a:lvl8pPr>
            <a:lvl9pPr marL="3886200" indent="-228600" eaLnBrk="0" fontAlgn="base" hangingPunct="0">
              <a:spcBef>
                <a:spcPct val="0"/>
              </a:spcBef>
              <a:spcAft>
                <a:spcPct val="0"/>
              </a:spcAft>
              <a:defRPr sz="3400">
                <a:solidFill>
                  <a:srgbClr val="000099"/>
                </a:solidFill>
                <a:latin typeface="Gill Sans" pitchFamily="16" charset="0"/>
              </a:defRPr>
            </a:lvl9pPr>
          </a:lstStyle>
          <a:p>
            <a:pPr eaLnBrk="1" hangingPunct="1"/>
            <a:r>
              <a:rPr lang="en-US" altLang="en-US" sz="1400" b="1" dirty="0">
                <a:solidFill>
                  <a:srgbClr val="000000"/>
                </a:solidFill>
                <a:latin typeface="Arial Rounded MT Bold" panose="020F0704030504030204" pitchFamily="34" charset="0"/>
              </a:rPr>
              <a:t>“Advertisement” painted with “ugly paint”</a:t>
            </a:r>
          </a:p>
        </p:txBody>
      </p:sp>
      <p:sp>
        <p:nvSpPr>
          <p:cNvPr id="107531" name="TextBox 7"/>
          <p:cNvSpPr txBox="1">
            <a:spLocks noChangeArrowheads="1"/>
          </p:cNvSpPr>
          <p:nvPr/>
        </p:nvSpPr>
        <p:spPr bwMode="auto">
          <a:xfrm>
            <a:off x="5562600" y="3065463"/>
            <a:ext cx="50292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400">
                <a:solidFill>
                  <a:srgbClr val="000099"/>
                </a:solidFill>
                <a:latin typeface="Gill Sans" pitchFamily="16" charset="0"/>
              </a:defRPr>
            </a:lvl1pPr>
            <a:lvl2pPr marL="742950" indent="-285750">
              <a:defRPr sz="3400">
                <a:solidFill>
                  <a:srgbClr val="000099"/>
                </a:solidFill>
                <a:latin typeface="Gill Sans" pitchFamily="16" charset="0"/>
              </a:defRPr>
            </a:lvl2pPr>
            <a:lvl3pPr marL="1143000" indent="-228600">
              <a:defRPr sz="3400">
                <a:solidFill>
                  <a:srgbClr val="000099"/>
                </a:solidFill>
                <a:latin typeface="Gill Sans" pitchFamily="16" charset="0"/>
              </a:defRPr>
            </a:lvl3pPr>
            <a:lvl4pPr marL="1600200" indent="-228600">
              <a:defRPr sz="3400">
                <a:solidFill>
                  <a:srgbClr val="000099"/>
                </a:solidFill>
                <a:latin typeface="Gill Sans" pitchFamily="16" charset="0"/>
              </a:defRPr>
            </a:lvl4pPr>
            <a:lvl5pPr marL="2057400" indent="-228600">
              <a:defRPr sz="3400">
                <a:solidFill>
                  <a:srgbClr val="000099"/>
                </a:solidFill>
                <a:latin typeface="Gill Sans" pitchFamily="16" charset="0"/>
              </a:defRPr>
            </a:lvl5pPr>
            <a:lvl6pPr marL="2514600" indent="-228600" eaLnBrk="0" fontAlgn="base" hangingPunct="0">
              <a:spcBef>
                <a:spcPct val="0"/>
              </a:spcBef>
              <a:spcAft>
                <a:spcPct val="0"/>
              </a:spcAft>
              <a:defRPr sz="3400">
                <a:solidFill>
                  <a:srgbClr val="000099"/>
                </a:solidFill>
                <a:latin typeface="Gill Sans" pitchFamily="16" charset="0"/>
              </a:defRPr>
            </a:lvl6pPr>
            <a:lvl7pPr marL="2971800" indent="-228600" eaLnBrk="0" fontAlgn="base" hangingPunct="0">
              <a:spcBef>
                <a:spcPct val="0"/>
              </a:spcBef>
              <a:spcAft>
                <a:spcPct val="0"/>
              </a:spcAft>
              <a:defRPr sz="3400">
                <a:solidFill>
                  <a:srgbClr val="000099"/>
                </a:solidFill>
                <a:latin typeface="Gill Sans" pitchFamily="16" charset="0"/>
              </a:defRPr>
            </a:lvl7pPr>
            <a:lvl8pPr marL="3429000" indent="-228600" eaLnBrk="0" fontAlgn="base" hangingPunct="0">
              <a:spcBef>
                <a:spcPct val="0"/>
              </a:spcBef>
              <a:spcAft>
                <a:spcPct val="0"/>
              </a:spcAft>
              <a:defRPr sz="3400">
                <a:solidFill>
                  <a:srgbClr val="000099"/>
                </a:solidFill>
                <a:latin typeface="Gill Sans" pitchFamily="16" charset="0"/>
              </a:defRPr>
            </a:lvl8pPr>
            <a:lvl9pPr marL="3886200" indent="-228600" eaLnBrk="0" fontAlgn="base" hangingPunct="0">
              <a:spcBef>
                <a:spcPct val="0"/>
              </a:spcBef>
              <a:spcAft>
                <a:spcPct val="0"/>
              </a:spcAft>
              <a:defRPr sz="3400">
                <a:solidFill>
                  <a:srgbClr val="000099"/>
                </a:solidFill>
                <a:latin typeface="Gill Sans" pitchFamily="16" charset="0"/>
              </a:defRPr>
            </a:lvl9pPr>
          </a:lstStyle>
          <a:p>
            <a:pPr eaLnBrk="1" hangingPunct="1"/>
            <a:r>
              <a:rPr lang="en-US" altLang="en-US" sz="1600" dirty="0">
                <a:solidFill>
                  <a:srgbClr val="000000"/>
                </a:solidFill>
                <a:latin typeface="Arial" panose="020B0604020202020204" pitchFamily="34" charset="0"/>
              </a:rPr>
              <a:t>The facility had no records of anyone taking the free ugly paint or used thinner. Feed material for these “products” are stored outside in containers covered with corrugated plastic.</a:t>
            </a:r>
          </a:p>
        </p:txBody>
      </p:sp>
    </p:spTree>
    <p:extLst>
      <p:ext uri="{BB962C8B-B14F-4D97-AF65-F5344CB8AC3E}">
        <p14:creationId xmlns:p14="http://schemas.microsoft.com/office/powerpoint/2010/main" val="1852129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2"/>
          <p:cNvSpPr>
            <a:spLocks noGrp="1" noChangeArrowheads="1"/>
          </p:cNvSpPr>
          <p:nvPr>
            <p:ph idx="1"/>
          </p:nvPr>
        </p:nvSpPr>
        <p:spPr>
          <a:xfrm>
            <a:off x="1981200" y="1406525"/>
            <a:ext cx="8229600" cy="4872038"/>
          </a:xfrm>
        </p:spPr>
        <p:txBody>
          <a:bodyPr/>
          <a:lstStyle/>
          <a:p>
            <a:pPr eaLnBrk="1" hangingPunct="1">
              <a:buFontTx/>
              <a:buNone/>
              <a:defRPr/>
            </a:pPr>
            <a:endParaRPr lang="en-US" altLang="en-US" sz="900" b="1" i="1" dirty="0"/>
          </a:p>
          <a:p>
            <a:pPr marL="0" indent="0">
              <a:buNone/>
              <a:defRPr/>
            </a:pPr>
            <a:endParaRPr lang="en-US" altLang="en-US" sz="2000" dirty="0"/>
          </a:p>
        </p:txBody>
      </p:sp>
      <p:sp>
        <p:nvSpPr>
          <p:cNvPr id="108546" name="Slide Number Placeholder 5"/>
          <p:cNvSpPr>
            <a:spLocks noGrp="1"/>
          </p:cNvSpPr>
          <p:nvPr>
            <p:ph type="sldNum" sz="quarter" idx="12"/>
          </p:nvPr>
        </p:nvSpPr>
        <p:spPr>
          <a:noFill/>
        </p:spPr>
        <p:txBody>
          <a:bodyPr/>
          <a:lstStyle>
            <a:lvl1pPr>
              <a:spcBef>
                <a:spcPct val="20000"/>
              </a:spcBef>
              <a:buChar char="•"/>
              <a:defRPr sz="3200">
                <a:solidFill>
                  <a:srgbClr val="000099"/>
                </a:solidFill>
                <a:latin typeface="Gill Sans" pitchFamily="16" charset="0"/>
              </a:defRPr>
            </a:lvl1pPr>
            <a:lvl2pPr marL="742950" indent="-285750">
              <a:spcBef>
                <a:spcPct val="20000"/>
              </a:spcBef>
              <a:buChar char="–"/>
              <a:defRPr sz="2800">
                <a:solidFill>
                  <a:srgbClr val="000099"/>
                </a:solidFill>
                <a:latin typeface="Gill Sans" pitchFamily="16" charset="0"/>
              </a:defRPr>
            </a:lvl2pPr>
            <a:lvl3pPr marL="1143000" indent="-228600">
              <a:spcBef>
                <a:spcPct val="20000"/>
              </a:spcBef>
              <a:buChar char="•"/>
              <a:defRPr sz="2400">
                <a:solidFill>
                  <a:srgbClr val="000099"/>
                </a:solidFill>
                <a:latin typeface="Gill Sans" pitchFamily="16" charset="0"/>
              </a:defRPr>
            </a:lvl3pPr>
            <a:lvl4pPr marL="1600200" indent="-228600">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a:spcBef>
                <a:spcPct val="0"/>
              </a:spcBef>
              <a:buFontTx/>
              <a:buNone/>
            </a:pPr>
            <a:fld id="{C80AC1F7-F595-4298-AB4C-AE09AD27AAA3}" type="slidenum">
              <a:rPr lang="en-US" altLang="en-US" sz="1400">
                <a:solidFill>
                  <a:schemeClr val="bg1"/>
                </a:solidFill>
                <a:latin typeface="Arial" panose="020B0604020202020204" pitchFamily="34" charset="0"/>
              </a:rPr>
              <a:pPr>
                <a:spcBef>
                  <a:spcPct val="0"/>
                </a:spcBef>
                <a:buFontTx/>
                <a:buNone/>
              </a:pPr>
              <a:t>13</a:t>
            </a:fld>
            <a:endParaRPr lang="en-US" altLang="en-US" sz="1400" dirty="0">
              <a:solidFill>
                <a:schemeClr val="bg1"/>
              </a:solidFill>
              <a:latin typeface="Arial" panose="020B0604020202020204" pitchFamily="34" charset="0"/>
            </a:endParaRPr>
          </a:p>
        </p:txBody>
      </p:sp>
      <p:sp>
        <p:nvSpPr>
          <p:cNvPr id="58373" name="Rectangle 4"/>
          <p:cNvSpPr>
            <a:spLocks noChangeArrowheads="1"/>
          </p:cNvSpPr>
          <p:nvPr/>
        </p:nvSpPr>
        <p:spPr bwMode="auto">
          <a:xfrm>
            <a:off x="152400" y="1827069"/>
            <a:ext cx="10031186" cy="52718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rgbClr val="000099"/>
                </a:solidFill>
                <a:latin typeface="Gill Sans" pitchFamily="16" charset="0"/>
              </a:defRPr>
            </a:lvl1pPr>
            <a:lvl2pPr marL="682625" indent="-225425">
              <a:spcBef>
                <a:spcPct val="20000"/>
              </a:spcBef>
              <a:buChar char="–"/>
              <a:defRPr sz="2800">
                <a:solidFill>
                  <a:srgbClr val="000099"/>
                </a:solidFill>
                <a:latin typeface="Gill Sans" pitchFamily="16" charset="0"/>
              </a:defRPr>
            </a:lvl2pPr>
            <a:lvl3pPr marL="796925">
              <a:spcBef>
                <a:spcPct val="20000"/>
              </a:spcBef>
              <a:buChar char="•"/>
              <a:defRPr sz="2400">
                <a:solidFill>
                  <a:srgbClr val="000099"/>
                </a:solidFill>
                <a:latin typeface="Gill Sans" pitchFamily="16" charset="0"/>
              </a:defRPr>
            </a:lvl3pPr>
            <a:lvl4pPr marL="911225">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eaLnBrk="1" hangingPunct="1">
              <a:defRPr/>
            </a:pPr>
            <a:r>
              <a:rPr lang="en-US" altLang="en-US" sz="2400" b="1" dirty="0" smtClean="0">
                <a:solidFill>
                  <a:schemeClr val="tx1"/>
                </a:solidFill>
                <a:latin typeface="Arial" panose="020B0604020202020204" pitchFamily="34" charset="0"/>
              </a:rPr>
              <a:t>Materials </a:t>
            </a:r>
            <a:r>
              <a:rPr lang="en-US" altLang="en-US" sz="2400" b="1" dirty="0">
                <a:solidFill>
                  <a:schemeClr val="tx1"/>
                </a:solidFill>
                <a:latin typeface="Arial" panose="020B0604020202020204" pitchFamily="34" charset="0"/>
              </a:rPr>
              <a:t>are </a:t>
            </a:r>
            <a:r>
              <a:rPr lang="en-US" altLang="en-US" sz="2400" b="1" dirty="0">
                <a:solidFill>
                  <a:schemeClr val="accent1"/>
                </a:solidFill>
                <a:latin typeface="Arial" panose="020B0604020202020204" pitchFamily="34" charset="0"/>
              </a:rPr>
              <a:t>managed as valuable commodities </a:t>
            </a:r>
            <a:r>
              <a:rPr lang="en-US" altLang="en-US" sz="2400" b="1" dirty="0">
                <a:solidFill>
                  <a:schemeClr val="tx1"/>
                </a:solidFill>
                <a:latin typeface="Arial" panose="020B0604020202020204" pitchFamily="34" charset="0"/>
              </a:rPr>
              <a:t>if:</a:t>
            </a:r>
          </a:p>
          <a:p>
            <a:pPr lvl="1" eaLnBrk="1" hangingPunct="1">
              <a:defRPr/>
            </a:pPr>
            <a:r>
              <a:rPr lang="en-US" altLang="en-US" sz="1800" dirty="0">
                <a:solidFill>
                  <a:schemeClr val="tx1"/>
                </a:solidFill>
                <a:latin typeface="Arial" panose="020B0604020202020204" pitchFamily="34" charset="0"/>
              </a:rPr>
              <a:t>Where there is an analogous raw material, the material is managed consistently or in an equally protective manner; </a:t>
            </a:r>
            <a:r>
              <a:rPr lang="en-US" altLang="en-US" sz="1800" b="1" u="sng" dirty="0">
                <a:solidFill>
                  <a:schemeClr val="tx1"/>
                </a:solidFill>
                <a:latin typeface="Arial" panose="020B0604020202020204" pitchFamily="34" charset="0"/>
              </a:rPr>
              <a:t>OR</a:t>
            </a:r>
            <a:r>
              <a:rPr lang="en-US" altLang="en-US" sz="1800" dirty="0">
                <a:solidFill>
                  <a:schemeClr val="tx1"/>
                </a:solidFill>
                <a:latin typeface="Arial" panose="020B0604020202020204" pitchFamily="34" charset="0"/>
              </a:rPr>
              <a:t> </a:t>
            </a:r>
          </a:p>
          <a:p>
            <a:pPr lvl="1" eaLnBrk="1" hangingPunct="1">
              <a:defRPr/>
            </a:pPr>
            <a:r>
              <a:rPr lang="en-US" altLang="en-US" sz="1800" dirty="0">
                <a:solidFill>
                  <a:schemeClr val="tx1"/>
                </a:solidFill>
                <a:latin typeface="Arial" panose="020B0604020202020204" pitchFamily="34" charset="0"/>
              </a:rPr>
              <a:t>Where there is no analogous raw material, the material is contained.</a:t>
            </a:r>
          </a:p>
          <a:p>
            <a:pPr marL="457200" lvl="1" indent="0">
              <a:buNone/>
              <a:defRPr/>
            </a:pPr>
            <a:endParaRPr lang="en-US" altLang="en-US" sz="1800" dirty="0">
              <a:solidFill>
                <a:schemeClr val="tx1"/>
              </a:solidFill>
              <a:latin typeface="Arial" panose="020B0604020202020204" pitchFamily="34" charset="0"/>
            </a:endParaRPr>
          </a:p>
          <a:p>
            <a:pPr eaLnBrk="1" hangingPunct="1">
              <a:defRPr/>
            </a:pPr>
            <a:r>
              <a:rPr lang="en-US" altLang="en-US" sz="2000" dirty="0">
                <a:solidFill>
                  <a:schemeClr val="tx1"/>
                </a:solidFill>
                <a:latin typeface="Arial" panose="020B0604020202020204" pitchFamily="34" charset="0"/>
              </a:rPr>
              <a:t>For example: </a:t>
            </a:r>
          </a:p>
          <a:p>
            <a:pPr lvl="1" eaLnBrk="1" hangingPunct="1">
              <a:defRPr/>
            </a:pPr>
            <a:r>
              <a:rPr lang="en-US" altLang="en-US" sz="1800" dirty="0">
                <a:solidFill>
                  <a:schemeClr val="tx1"/>
                </a:solidFill>
                <a:latin typeface="Arial" panose="020B0604020202020204" pitchFamily="34" charset="0"/>
              </a:rPr>
              <a:t>if the hazardous secondary material is replacing a material that it resembles, it should be managed in the same way or in a way that is equally likely to prevent a release. </a:t>
            </a:r>
          </a:p>
          <a:p>
            <a:pPr lvl="1" eaLnBrk="1" hangingPunct="1">
              <a:defRPr/>
            </a:pPr>
            <a:r>
              <a:rPr lang="en-US" altLang="en-US" sz="1800" dirty="0">
                <a:solidFill>
                  <a:schemeClr val="tx1"/>
                </a:solidFill>
                <a:latin typeface="Arial" panose="020B0604020202020204" pitchFamily="34" charset="0"/>
              </a:rPr>
              <a:t>If the hazardous secondary material is a liquid replacing a material that is a solid, it must be contained</a:t>
            </a:r>
            <a:r>
              <a:rPr lang="en-US" altLang="en-US" sz="1800" dirty="0" smtClean="0">
                <a:solidFill>
                  <a:schemeClr val="tx1"/>
                </a:solidFill>
                <a:latin typeface="Arial" panose="020B0604020202020204" pitchFamily="34" charset="0"/>
              </a:rPr>
              <a:t>.</a:t>
            </a:r>
          </a:p>
          <a:p>
            <a:pPr marL="457200" lvl="1" indent="0">
              <a:buNone/>
              <a:defRPr/>
            </a:pPr>
            <a:endParaRPr lang="en-US" altLang="en-US" sz="1800" dirty="0">
              <a:solidFill>
                <a:schemeClr val="tx1"/>
              </a:solidFill>
              <a:latin typeface="Arial" panose="020B0604020202020204" pitchFamily="34" charset="0"/>
            </a:endParaRPr>
          </a:p>
          <a:p>
            <a:pPr marL="117475" indent="0">
              <a:buNone/>
              <a:defRPr/>
            </a:pPr>
            <a:r>
              <a:rPr lang="en-US" altLang="en-US" sz="2200" dirty="0" smtClean="0">
                <a:solidFill>
                  <a:schemeClr val="tx1"/>
                </a:solidFill>
                <a:latin typeface="Arial" panose="020B0604020202020204" pitchFamily="34" charset="0"/>
              </a:rPr>
              <a:t>Reg Citation for </a:t>
            </a:r>
            <a:r>
              <a:rPr lang="en-US" altLang="en-US" sz="2200" u="sng" dirty="0" smtClean="0">
                <a:solidFill>
                  <a:schemeClr val="tx1"/>
                </a:solidFill>
                <a:latin typeface="Arial" panose="020B0604020202020204" pitchFamily="34" charset="0"/>
              </a:rPr>
              <a:t>Factor 3:</a:t>
            </a:r>
            <a:r>
              <a:rPr lang="en-US" altLang="en-US" sz="2200" dirty="0" smtClean="0">
                <a:solidFill>
                  <a:schemeClr val="tx1"/>
                </a:solidFill>
                <a:latin typeface="Arial" panose="020B0604020202020204" pitchFamily="34" charset="0"/>
              </a:rPr>
              <a:t> </a:t>
            </a:r>
            <a:r>
              <a:rPr lang="en-US" altLang="en-US" sz="2200" dirty="0" smtClean="0">
                <a:solidFill>
                  <a:schemeClr val="tx1"/>
                </a:solidFill>
                <a:latin typeface="Arial" charset="0"/>
              </a:rPr>
              <a:t>40 </a:t>
            </a:r>
            <a:r>
              <a:rPr lang="en-US" altLang="en-US" sz="2200" dirty="0">
                <a:solidFill>
                  <a:schemeClr val="tx1"/>
                </a:solidFill>
                <a:latin typeface="Arial" charset="0"/>
              </a:rPr>
              <a:t>CFR 260.43(a)(3</a:t>
            </a:r>
            <a:r>
              <a:rPr lang="en-US" altLang="en-US" sz="2200" dirty="0" smtClean="0">
                <a:solidFill>
                  <a:schemeClr val="tx1"/>
                </a:solidFill>
                <a:latin typeface="Arial" charset="0"/>
              </a:rPr>
              <a:t>).</a:t>
            </a:r>
            <a:endParaRPr lang="en-US" altLang="en-US" sz="2200" b="1" dirty="0">
              <a:solidFill>
                <a:schemeClr val="tx1"/>
              </a:solidFill>
              <a:latin typeface="Arial" panose="020B0604020202020204" pitchFamily="34" charset="0"/>
            </a:endParaRPr>
          </a:p>
          <a:p>
            <a:pPr marL="457200" lvl="1" indent="0" eaLnBrk="1" hangingPunct="1">
              <a:buNone/>
              <a:defRPr/>
            </a:pPr>
            <a:endParaRPr lang="en-US" altLang="en-US" sz="1800" dirty="0">
              <a:solidFill>
                <a:schemeClr val="tx1"/>
              </a:solidFill>
              <a:latin typeface="Arial" panose="020B0604020202020204" pitchFamily="34" charset="0"/>
            </a:endParaRPr>
          </a:p>
          <a:p>
            <a:pPr lvl="3" eaLnBrk="1" hangingPunct="1">
              <a:buFontTx/>
              <a:buNone/>
              <a:defRPr/>
            </a:pPr>
            <a:endParaRPr lang="en-US" altLang="en-US" dirty="0">
              <a:solidFill>
                <a:schemeClr val="tx1"/>
              </a:solidFill>
              <a:latin typeface="Arial" panose="020B0604020202020204" pitchFamily="34" charset="0"/>
            </a:endParaRPr>
          </a:p>
          <a:p>
            <a:pPr lvl="1" eaLnBrk="1" hangingPunct="1">
              <a:defRPr/>
            </a:pPr>
            <a:endParaRPr lang="en-US" altLang="en-US" sz="2400" dirty="0">
              <a:latin typeface="Arial" panose="020B0604020202020204" pitchFamily="34" charset="0"/>
            </a:endParaRPr>
          </a:p>
          <a:p>
            <a:pPr eaLnBrk="1" hangingPunct="1">
              <a:defRPr/>
            </a:pPr>
            <a:endParaRPr lang="en-US" altLang="en-US" sz="2000" dirty="0"/>
          </a:p>
          <a:p>
            <a:pPr lvl="2" eaLnBrk="1" hangingPunct="1">
              <a:buFontTx/>
              <a:buNone/>
              <a:defRPr/>
            </a:pPr>
            <a:endParaRPr lang="en-US" altLang="en-US" dirty="0"/>
          </a:p>
          <a:p>
            <a:pPr eaLnBrk="1" hangingPunct="1">
              <a:defRPr/>
            </a:pPr>
            <a:endParaRPr lang="en-US" altLang="en-US" sz="1800" dirty="0"/>
          </a:p>
        </p:txBody>
      </p:sp>
      <p:sp>
        <p:nvSpPr>
          <p:cNvPr id="6" name="Text Box 3"/>
          <p:cNvSpPr txBox="1">
            <a:spLocks noChangeArrowheads="1"/>
          </p:cNvSpPr>
          <p:nvPr/>
        </p:nvSpPr>
        <p:spPr bwMode="auto">
          <a:xfrm>
            <a:off x="152400" y="604754"/>
            <a:ext cx="9960429" cy="9541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rgbClr val="000099"/>
                </a:solidFill>
                <a:latin typeface="Gill Sans" pitchFamily="16" charset="0"/>
              </a:defRPr>
            </a:lvl1pPr>
            <a:lvl2pPr marL="742950" indent="-285750">
              <a:spcBef>
                <a:spcPct val="20000"/>
              </a:spcBef>
              <a:buChar char="–"/>
              <a:defRPr sz="2800">
                <a:solidFill>
                  <a:srgbClr val="000099"/>
                </a:solidFill>
                <a:latin typeface="Gill Sans" pitchFamily="16" charset="0"/>
              </a:defRPr>
            </a:lvl2pPr>
            <a:lvl3pPr marL="1143000" indent="-228600">
              <a:spcBef>
                <a:spcPct val="20000"/>
              </a:spcBef>
              <a:buChar char="•"/>
              <a:defRPr sz="2400">
                <a:solidFill>
                  <a:srgbClr val="000099"/>
                </a:solidFill>
                <a:latin typeface="Gill Sans" pitchFamily="16" charset="0"/>
              </a:defRPr>
            </a:lvl3pPr>
            <a:lvl4pPr marL="1600200" indent="-228600">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eaLnBrk="1" hangingPunct="1">
              <a:buFontTx/>
              <a:buNone/>
            </a:pPr>
            <a:r>
              <a:rPr lang="en-US" altLang="en-US" sz="2800" dirty="0" smtClean="0">
                <a:solidFill>
                  <a:schemeClr val="accent1"/>
                </a:solidFill>
                <a:latin typeface="Franklin Gothic Medium" panose="020B0603020102020204" pitchFamily="34" charset="0"/>
              </a:rPr>
              <a:t>Factor 3: What </a:t>
            </a:r>
            <a:r>
              <a:rPr lang="en-US" altLang="en-US" sz="2800" dirty="0">
                <a:solidFill>
                  <a:schemeClr val="accent1"/>
                </a:solidFill>
                <a:latin typeface="Franklin Gothic Medium" panose="020B0603020102020204" pitchFamily="34" charset="0"/>
              </a:rPr>
              <a:t>does it mean </a:t>
            </a:r>
            <a:r>
              <a:rPr lang="en-US" altLang="en-US" sz="2800" dirty="0" smtClean="0">
                <a:solidFill>
                  <a:schemeClr val="accent1"/>
                </a:solidFill>
                <a:latin typeface="Franklin Gothic Medium" panose="020B0603020102020204" pitchFamily="34" charset="0"/>
              </a:rPr>
              <a:t>to be managed as a valuable commodity?</a:t>
            </a:r>
            <a:endParaRPr lang="en-US" altLang="en-US" sz="2800" dirty="0">
              <a:solidFill>
                <a:schemeClr val="accent1"/>
              </a:solidFill>
              <a:latin typeface="Franklin Gothic Medium" panose="020B0603020102020204" pitchFamily="34" charset="0"/>
            </a:endParaRPr>
          </a:p>
        </p:txBody>
      </p:sp>
    </p:spTree>
    <p:extLst>
      <p:ext uri="{BB962C8B-B14F-4D97-AF65-F5344CB8AC3E}">
        <p14:creationId xmlns:p14="http://schemas.microsoft.com/office/powerpoint/2010/main" val="7692746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00" y="253999"/>
            <a:ext cx="10921767" cy="1320800"/>
          </a:xfrm>
        </p:spPr>
        <p:txBody>
          <a:bodyPr/>
          <a:lstStyle/>
          <a:p>
            <a:r>
              <a:rPr lang="en-US" dirty="0"/>
              <a:t>Common Examples of </a:t>
            </a:r>
            <a:r>
              <a:rPr lang="en-US" dirty="0" smtClean="0"/>
              <a:t>HSM Managed as a </a:t>
            </a:r>
            <a:br>
              <a:rPr lang="en-US" dirty="0" smtClean="0"/>
            </a:br>
            <a:r>
              <a:rPr lang="en-US" dirty="0" smtClean="0"/>
              <a:t>Valuable Commodity</a:t>
            </a:r>
            <a:endParaRPr lang="en-US" dirty="0"/>
          </a:p>
        </p:txBody>
      </p:sp>
      <p:sp>
        <p:nvSpPr>
          <p:cNvPr id="4" name="Content Placeholder 3"/>
          <p:cNvSpPr>
            <a:spLocks noGrp="1"/>
          </p:cNvSpPr>
          <p:nvPr>
            <p:ph idx="1"/>
          </p:nvPr>
        </p:nvSpPr>
        <p:spPr>
          <a:xfrm>
            <a:off x="677334" y="2160590"/>
            <a:ext cx="2617011" cy="2762140"/>
          </a:xfrm>
          <a:prstGeom prst="ca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en-US" dirty="0" smtClean="0"/>
              <a:t>Spent Solvent</a:t>
            </a:r>
          </a:p>
          <a:p>
            <a:pPr marL="0" indent="0" algn="ctr">
              <a:buNone/>
            </a:pPr>
            <a:r>
              <a:rPr lang="en-US" dirty="0" smtClean="0"/>
              <a:t>Managed in Tanks and Containers, Just Like Virgin Solvent Ingredients</a:t>
            </a:r>
          </a:p>
        </p:txBody>
      </p:sp>
      <p:sp>
        <p:nvSpPr>
          <p:cNvPr id="7" name="Cube 6"/>
          <p:cNvSpPr/>
          <p:nvPr/>
        </p:nvSpPr>
        <p:spPr>
          <a:xfrm>
            <a:off x="4021548" y="1528175"/>
            <a:ext cx="4233335" cy="2780778"/>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Electric Arc Furnace Dust</a:t>
            </a:r>
          </a:p>
          <a:p>
            <a:pPr algn="ctr"/>
            <a:endParaRPr lang="en-US" dirty="0" smtClean="0"/>
          </a:p>
          <a:p>
            <a:pPr algn="ctr"/>
            <a:r>
              <a:rPr lang="en-US" dirty="0" smtClean="0"/>
              <a:t>Contained to Prevent Windblown Dust</a:t>
            </a:r>
            <a:endParaRPr lang="en-US" dirty="0"/>
          </a:p>
        </p:txBody>
      </p:sp>
      <p:sp>
        <p:nvSpPr>
          <p:cNvPr id="8" name="Cube 7"/>
          <p:cNvSpPr/>
          <p:nvPr/>
        </p:nvSpPr>
        <p:spPr>
          <a:xfrm>
            <a:off x="3720230" y="4922729"/>
            <a:ext cx="5987441" cy="1778695"/>
          </a:xfrm>
          <a:prstGeom prst="cub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Scrap Metal</a:t>
            </a:r>
          </a:p>
          <a:p>
            <a:pPr algn="ctr"/>
            <a:endParaRPr lang="en-US" dirty="0" smtClean="0"/>
          </a:p>
          <a:p>
            <a:pPr algn="ctr"/>
            <a:r>
              <a:rPr lang="en-US" dirty="0" smtClean="0"/>
              <a:t>Managed in Piles, Just Like Other Metal Smelter Inputs</a:t>
            </a:r>
            <a:endParaRPr lang="en-US" dirty="0"/>
          </a:p>
        </p:txBody>
      </p:sp>
      <p:sp>
        <p:nvSpPr>
          <p:cNvPr id="3" name="Slide Number Placeholder 2"/>
          <p:cNvSpPr>
            <a:spLocks noGrp="1"/>
          </p:cNvSpPr>
          <p:nvPr>
            <p:ph type="sldNum" sz="quarter" idx="12"/>
          </p:nvPr>
        </p:nvSpPr>
        <p:spPr/>
        <p:txBody>
          <a:bodyPr/>
          <a:lstStyle/>
          <a:p>
            <a:fld id="{F6CD76C6-A014-4A39-9EE8-5FBD982C0269}" type="slidenum">
              <a:rPr lang="en-US" smtClean="0"/>
              <a:t>14</a:t>
            </a:fld>
            <a:endParaRPr lang="en-US" dirty="0"/>
          </a:p>
        </p:txBody>
      </p:sp>
    </p:spTree>
    <p:extLst>
      <p:ext uri="{BB962C8B-B14F-4D97-AF65-F5344CB8AC3E}">
        <p14:creationId xmlns:p14="http://schemas.microsoft.com/office/powerpoint/2010/main" val="955366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2"/>
          <p:cNvSpPr>
            <a:spLocks noGrp="1" noChangeArrowheads="1"/>
          </p:cNvSpPr>
          <p:nvPr>
            <p:ph idx="1"/>
          </p:nvPr>
        </p:nvSpPr>
        <p:spPr>
          <a:xfrm>
            <a:off x="1981200" y="1752601"/>
            <a:ext cx="8229600" cy="4525963"/>
          </a:xfrm>
        </p:spPr>
        <p:txBody>
          <a:bodyPr/>
          <a:lstStyle/>
          <a:p>
            <a:pPr eaLnBrk="1" hangingPunct="1">
              <a:buFontTx/>
              <a:buNone/>
              <a:defRPr/>
            </a:pPr>
            <a:endParaRPr lang="en-US" altLang="en-US" sz="900" b="1" i="1" dirty="0"/>
          </a:p>
          <a:p>
            <a:pPr marL="0" indent="0">
              <a:buNone/>
              <a:defRPr/>
            </a:pPr>
            <a:endParaRPr lang="en-US" altLang="en-US" sz="2000" dirty="0"/>
          </a:p>
        </p:txBody>
      </p:sp>
      <p:sp>
        <p:nvSpPr>
          <p:cNvPr id="110594" name="Slide Number Placeholder 5"/>
          <p:cNvSpPr>
            <a:spLocks noGrp="1"/>
          </p:cNvSpPr>
          <p:nvPr>
            <p:ph type="sldNum" sz="quarter" idx="12"/>
          </p:nvPr>
        </p:nvSpPr>
        <p:spPr>
          <a:noFill/>
        </p:spPr>
        <p:txBody>
          <a:bodyPr/>
          <a:lstStyle>
            <a:lvl1pPr>
              <a:spcBef>
                <a:spcPct val="20000"/>
              </a:spcBef>
              <a:buChar char="•"/>
              <a:defRPr sz="3200">
                <a:solidFill>
                  <a:srgbClr val="000099"/>
                </a:solidFill>
                <a:latin typeface="Gill Sans" pitchFamily="16" charset="0"/>
              </a:defRPr>
            </a:lvl1pPr>
            <a:lvl2pPr marL="742950" indent="-285750">
              <a:spcBef>
                <a:spcPct val="20000"/>
              </a:spcBef>
              <a:buChar char="–"/>
              <a:defRPr sz="2800">
                <a:solidFill>
                  <a:srgbClr val="000099"/>
                </a:solidFill>
                <a:latin typeface="Gill Sans" pitchFamily="16" charset="0"/>
              </a:defRPr>
            </a:lvl2pPr>
            <a:lvl3pPr marL="1143000" indent="-228600">
              <a:spcBef>
                <a:spcPct val="20000"/>
              </a:spcBef>
              <a:buChar char="•"/>
              <a:defRPr sz="2400">
                <a:solidFill>
                  <a:srgbClr val="000099"/>
                </a:solidFill>
                <a:latin typeface="Gill Sans" pitchFamily="16" charset="0"/>
              </a:defRPr>
            </a:lvl3pPr>
            <a:lvl4pPr marL="1600200" indent="-228600">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a:spcBef>
                <a:spcPct val="0"/>
              </a:spcBef>
              <a:buFontTx/>
              <a:buNone/>
            </a:pPr>
            <a:fld id="{FFF58703-9D18-401E-8FF8-425749DBBF5A}" type="slidenum">
              <a:rPr lang="en-US" altLang="en-US" sz="1400">
                <a:solidFill>
                  <a:schemeClr val="bg1"/>
                </a:solidFill>
                <a:latin typeface="Arial" panose="020B0604020202020204" pitchFamily="34" charset="0"/>
              </a:rPr>
              <a:pPr>
                <a:spcBef>
                  <a:spcPct val="0"/>
                </a:spcBef>
                <a:buFontTx/>
                <a:buNone/>
              </a:pPr>
              <a:t>15</a:t>
            </a:fld>
            <a:endParaRPr lang="en-US" altLang="en-US" sz="1400" dirty="0">
              <a:solidFill>
                <a:schemeClr val="bg1"/>
              </a:solidFill>
              <a:latin typeface="Arial" panose="020B0604020202020204" pitchFamily="34" charset="0"/>
            </a:endParaRPr>
          </a:p>
        </p:txBody>
      </p:sp>
      <p:sp>
        <p:nvSpPr>
          <p:cNvPr id="58373" name="Rectangle 4"/>
          <p:cNvSpPr>
            <a:spLocks noChangeArrowheads="1"/>
          </p:cNvSpPr>
          <p:nvPr/>
        </p:nvSpPr>
        <p:spPr bwMode="auto">
          <a:xfrm>
            <a:off x="-48986" y="1094014"/>
            <a:ext cx="10058400" cy="545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rgbClr val="000099"/>
                </a:solidFill>
                <a:latin typeface="Gill Sans" pitchFamily="16" charset="0"/>
              </a:defRPr>
            </a:lvl1pPr>
            <a:lvl2pPr marL="682625" indent="-225425">
              <a:spcBef>
                <a:spcPct val="20000"/>
              </a:spcBef>
              <a:buChar char="–"/>
              <a:defRPr sz="2800">
                <a:solidFill>
                  <a:srgbClr val="000099"/>
                </a:solidFill>
                <a:latin typeface="Gill Sans" pitchFamily="16" charset="0"/>
              </a:defRPr>
            </a:lvl2pPr>
            <a:lvl3pPr marL="796925">
              <a:spcBef>
                <a:spcPct val="20000"/>
              </a:spcBef>
              <a:buChar char="•"/>
              <a:defRPr sz="2400">
                <a:solidFill>
                  <a:srgbClr val="000099"/>
                </a:solidFill>
                <a:latin typeface="Gill Sans" pitchFamily="16" charset="0"/>
              </a:defRPr>
            </a:lvl3pPr>
            <a:lvl4pPr marL="911225">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marL="0" indent="0" eaLnBrk="1" hangingPunct="1">
              <a:buNone/>
              <a:defRPr/>
            </a:pPr>
            <a:r>
              <a:rPr lang="en-US" altLang="en-US" sz="2400" dirty="0" smtClean="0">
                <a:solidFill>
                  <a:schemeClr val="tx1"/>
                </a:solidFill>
                <a:latin typeface="Arial" panose="020B0604020202020204" pitchFamily="34" charset="0"/>
              </a:rPr>
              <a:t>The answer depended on whether the product </a:t>
            </a:r>
            <a:r>
              <a:rPr lang="en-US" altLang="en-US" sz="2400" dirty="0">
                <a:solidFill>
                  <a:schemeClr val="tx1"/>
                </a:solidFill>
                <a:latin typeface="Arial" panose="020B0604020202020204" pitchFamily="34" charset="0"/>
              </a:rPr>
              <a:t>of the recycling process </a:t>
            </a:r>
            <a:r>
              <a:rPr lang="en-US" altLang="en-US" sz="2400" dirty="0" smtClean="0">
                <a:solidFill>
                  <a:schemeClr val="tx1"/>
                </a:solidFill>
                <a:latin typeface="Arial" panose="020B0604020202020204" pitchFamily="34" charset="0"/>
              </a:rPr>
              <a:t>has an </a:t>
            </a:r>
            <a:r>
              <a:rPr lang="en-US" altLang="en-US" sz="2400" dirty="0">
                <a:solidFill>
                  <a:schemeClr val="tx1"/>
                </a:solidFill>
                <a:latin typeface="Arial" panose="020B0604020202020204" pitchFamily="34" charset="0"/>
              </a:rPr>
              <a:t>“analogous product</a:t>
            </a:r>
            <a:r>
              <a:rPr lang="en-US" altLang="en-US" sz="2400" dirty="0" smtClean="0">
                <a:solidFill>
                  <a:schemeClr val="tx1"/>
                </a:solidFill>
                <a:latin typeface="Arial" panose="020B0604020202020204" pitchFamily="34" charset="0"/>
              </a:rPr>
              <a:t>” made from virgin materials.</a:t>
            </a:r>
          </a:p>
          <a:p>
            <a:pPr marL="0" indent="0" eaLnBrk="1" hangingPunct="1">
              <a:buNone/>
              <a:defRPr/>
            </a:pPr>
            <a:endParaRPr lang="en-US" altLang="en-US" sz="800" dirty="0">
              <a:solidFill>
                <a:schemeClr val="tx1"/>
              </a:solidFill>
              <a:latin typeface="Arial" panose="020B0604020202020204" pitchFamily="34" charset="0"/>
            </a:endParaRPr>
          </a:p>
          <a:p>
            <a:pPr>
              <a:defRPr/>
            </a:pPr>
            <a:r>
              <a:rPr lang="en-US" altLang="en-US" sz="2000" dirty="0" smtClean="0">
                <a:solidFill>
                  <a:schemeClr val="tx1"/>
                </a:solidFill>
                <a:latin typeface="Arial" panose="020B0604020202020204" pitchFamily="34" charset="0"/>
              </a:rPr>
              <a:t>If there is an analogous product, then you can compare the hazardous constituents and hazardous characteristics of the two products, either directly, or by using product specifications that address the hazardous constituents.</a:t>
            </a:r>
          </a:p>
          <a:p>
            <a:pPr>
              <a:defRPr/>
            </a:pPr>
            <a:endParaRPr lang="en-US" altLang="en-US" sz="2000" dirty="0">
              <a:solidFill>
                <a:schemeClr val="tx1"/>
              </a:solidFill>
              <a:latin typeface="Arial" panose="020B0604020202020204" pitchFamily="34" charset="0"/>
            </a:endParaRPr>
          </a:p>
          <a:p>
            <a:pPr>
              <a:defRPr/>
            </a:pPr>
            <a:r>
              <a:rPr lang="en-US" altLang="en-US" sz="2000" dirty="0" smtClean="0">
                <a:solidFill>
                  <a:schemeClr val="tx1"/>
                </a:solidFill>
                <a:latin typeface="Arial" panose="020B0604020202020204" pitchFamily="34" charset="0"/>
              </a:rPr>
              <a:t>If there is no analogous product, then the recycled product is comparable if the secondary material is fed back into the production process (e.g., closed loop recycling) or if the product meets widely-recognized specifications.</a:t>
            </a:r>
          </a:p>
          <a:p>
            <a:pPr marL="0" indent="0">
              <a:buNone/>
              <a:defRPr/>
            </a:pPr>
            <a:endParaRPr lang="en-US" altLang="en-US" sz="800" dirty="0">
              <a:solidFill>
                <a:schemeClr val="tx1"/>
              </a:solidFill>
              <a:latin typeface="Arial" panose="020B0604020202020204" pitchFamily="34" charset="0"/>
            </a:endParaRPr>
          </a:p>
          <a:p>
            <a:pPr marL="0" indent="0">
              <a:buNone/>
              <a:defRPr/>
            </a:pPr>
            <a:r>
              <a:rPr lang="en-US" altLang="en-US" sz="2400" dirty="0" smtClean="0">
                <a:solidFill>
                  <a:schemeClr val="tx1"/>
                </a:solidFill>
                <a:latin typeface="Arial" panose="020B0604020202020204" pitchFamily="34" charset="0"/>
              </a:rPr>
              <a:t>The goal is to ensure that hazardous constituents aren’t being discarded into products where they don’t belong (toxics along for the ride)</a:t>
            </a:r>
          </a:p>
          <a:p>
            <a:pPr>
              <a:defRPr/>
            </a:pPr>
            <a:endParaRPr lang="en-US" altLang="en-US" sz="800" dirty="0">
              <a:solidFill>
                <a:schemeClr val="tx1"/>
              </a:solidFill>
              <a:latin typeface="Arial" panose="020B0604020202020204" pitchFamily="34" charset="0"/>
            </a:endParaRPr>
          </a:p>
          <a:p>
            <a:pPr marL="0" indent="0">
              <a:buNone/>
              <a:defRPr/>
            </a:pPr>
            <a:r>
              <a:rPr lang="en-US" altLang="en-US" sz="2400" dirty="0">
                <a:solidFill>
                  <a:schemeClr val="tx1"/>
                </a:solidFill>
                <a:latin typeface="Arial" panose="020B0604020202020204" pitchFamily="34" charset="0"/>
              </a:rPr>
              <a:t>Reg Citation for </a:t>
            </a:r>
            <a:r>
              <a:rPr lang="en-US" altLang="en-US" sz="2400" u="sng" dirty="0">
                <a:solidFill>
                  <a:schemeClr val="tx1"/>
                </a:solidFill>
                <a:latin typeface="Arial" panose="020B0604020202020204" pitchFamily="34" charset="0"/>
              </a:rPr>
              <a:t>Factor </a:t>
            </a:r>
            <a:r>
              <a:rPr lang="en-US" altLang="en-US" sz="2400" u="sng" dirty="0" smtClean="0">
                <a:solidFill>
                  <a:schemeClr val="tx1"/>
                </a:solidFill>
                <a:latin typeface="Arial" panose="020B0604020202020204" pitchFamily="34" charset="0"/>
              </a:rPr>
              <a:t>4:</a:t>
            </a:r>
            <a:r>
              <a:rPr lang="en-US" altLang="en-US" sz="2400" dirty="0" smtClean="0">
                <a:solidFill>
                  <a:schemeClr val="tx1"/>
                </a:solidFill>
                <a:latin typeface="Arial" panose="020B0604020202020204" pitchFamily="34" charset="0"/>
              </a:rPr>
              <a:t> </a:t>
            </a:r>
            <a:r>
              <a:rPr lang="en-US" altLang="en-US" sz="2400" dirty="0" smtClean="0">
                <a:solidFill>
                  <a:schemeClr val="tx1"/>
                </a:solidFill>
                <a:latin typeface="Arial" charset="0"/>
              </a:rPr>
              <a:t>40 </a:t>
            </a:r>
            <a:r>
              <a:rPr lang="en-US" altLang="en-US" sz="2400" dirty="0">
                <a:solidFill>
                  <a:schemeClr val="tx1"/>
                </a:solidFill>
                <a:latin typeface="Arial" charset="0"/>
              </a:rPr>
              <a:t>CFR 260.43(a</a:t>
            </a:r>
            <a:r>
              <a:rPr lang="en-US" altLang="en-US" sz="2400" dirty="0" smtClean="0">
                <a:solidFill>
                  <a:schemeClr val="tx1"/>
                </a:solidFill>
                <a:latin typeface="Arial" charset="0"/>
              </a:rPr>
              <a:t>)(4).</a:t>
            </a:r>
            <a:endParaRPr lang="en-US" altLang="en-US" sz="2400" b="1" dirty="0">
              <a:solidFill>
                <a:schemeClr val="tx1"/>
              </a:solidFill>
              <a:latin typeface="Arial" panose="020B0604020202020204" pitchFamily="34" charset="0"/>
            </a:endParaRPr>
          </a:p>
          <a:p>
            <a:pPr marL="0" indent="0">
              <a:buNone/>
              <a:defRPr/>
            </a:pPr>
            <a:endParaRPr lang="en-US" altLang="en-US" sz="2400" dirty="0">
              <a:solidFill>
                <a:schemeClr val="tx1"/>
              </a:solidFill>
              <a:latin typeface="Arial" panose="020B0604020202020204" pitchFamily="34" charset="0"/>
            </a:endParaRPr>
          </a:p>
          <a:p>
            <a:pPr marL="0" indent="0" eaLnBrk="1" hangingPunct="1">
              <a:buNone/>
              <a:defRPr/>
            </a:pPr>
            <a:endParaRPr lang="en-US" altLang="en-US" sz="2000" dirty="0">
              <a:solidFill>
                <a:schemeClr val="tx1"/>
              </a:solidFill>
              <a:latin typeface="Arial" panose="020B0604020202020204" pitchFamily="34" charset="0"/>
            </a:endParaRPr>
          </a:p>
          <a:p>
            <a:pPr marL="0" indent="0" eaLnBrk="1" hangingPunct="1">
              <a:buNone/>
              <a:defRPr/>
            </a:pPr>
            <a:endParaRPr lang="en-US" altLang="en-US" dirty="0">
              <a:solidFill>
                <a:schemeClr val="tx1"/>
              </a:solidFill>
              <a:latin typeface="Arial" panose="020B0604020202020204" pitchFamily="34" charset="0"/>
            </a:endParaRPr>
          </a:p>
          <a:p>
            <a:pPr lvl="1" eaLnBrk="1" hangingPunct="1">
              <a:defRPr/>
            </a:pPr>
            <a:endParaRPr lang="en-US" altLang="en-US" sz="2400" dirty="0">
              <a:latin typeface="Arial" panose="020B0604020202020204" pitchFamily="34" charset="0"/>
            </a:endParaRPr>
          </a:p>
          <a:p>
            <a:pPr eaLnBrk="1" hangingPunct="1">
              <a:defRPr/>
            </a:pPr>
            <a:endParaRPr lang="en-US" altLang="en-US" sz="2000" dirty="0"/>
          </a:p>
          <a:p>
            <a:pPr lvl="2" eaLnBrk="1" hangingPunct="1">
              <a:buFontTx/>
              <a:buNone/>
              <a:defRPr/>
            </a:pPr>
            <a:endParaRPr lang="en-US" altLang="en-US" dirty="0"/>
          </a:p>
          <a:p>
            <a:pPr marL="0" indent="0" eaLnBrk="1" hangingPunct="1">
              <a:buNone/>
              <a:defRPr/>
            </a:pPr>
            <a:endParaRPr lang="en-US" altLang="en-US" sz="1800" dirty="0"/>
          </a:p>
        </p:txBody>
      </p:sp>
      <p:sp>
        <p:nvSpPr>
          <p:cNvPr id="6" name="Text Box 3"/>
          <p:cNvSpPr txBox="1">
            <a:spLocks noChangeArrowheads="1"/>
          </p:cNvSpPr>
          <p:nvPr/>
        </p:nvSpPr>
        <p:spPr bwMode="auto">
          <a:xfrm>
            <a:off x="0" y="139907"/>
            <a:ext cx="9960429" cy="9541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rgbClr val="000099"/>
                </a:solidFill>
                <a:latin typeface="Gill Sans" pitchFamily="16" charset="0"/>
              </a:defRPr>
            </a:lvl1pPr>
            <a:lvl2pPr marL="742950" indent="-285750">
              <a:spcBef>
                <a:spcPct val="20000"/>
              </a:spcBef>
              <a:buChar char="–"/>
              <a:defRPr sz="2800">
                <a:solidFill>
                  <a:srgbClr val="000099"/>
                </a:solidFill>
                <a:latin typeface="Gill Sans" pitchFamily="16" charset="0"/>
              </a:defRPr>
            </a:lvl2pPr>
            <a:lvl3pPr marL="1143000" indent="-228600">
              <a:spcBef>
                <a:spcPct val="20000"/>
              </a:spcBef>
              <a:buChar char="•"/>
              <a:defRPr sz="2400">
                <a:solidFill>
                  <a:srgbClr val="000099"/>
                </a:solidFill>
                <a:latin typeface="Gill Sans" pitchFamily="16" charset="0"/>
              </a:defRPr>
            </a:lvl3pPr>
            <a:lvl4pPr marL="1600200" indent="-228600">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a:buNone/>
            </a:pPr>
            <a:r>
              <a:rPr lang="en-US" altLang="en-US" sz="2800" dirty="0" smtClean="0">
                <a:solidFill>
                  <a:schemeClr val="accent1"/>
                </a:solidFill>
                <a:latin typeface="Franklin Gothic Medium" panose="020B0603020102020204" pitchFamily="34" charset="0"/>
              </a:rPr>
              <a:t>Factor 4</a:t>
            </a:r>
            <a:r>
              <a:rPr lang="en-US" altLang="en-US" sz="2800" dirty="0">
                <a:solidFill>
                  <a:schemeClr val="accent1"/>
                </a:solidFill>
                <a:latin typeface="Franklin Gothic Medium" panose="020B0603020102020204" pitchFamily="34" charset="0"/>
              </a:rPr>
              <a:t>: </a:t>
            </a:r>
            <a:r>
              <a:rPr lang="en-US" altLang="en-US" sz="2800" dirty="0" smtClean="0">
                <a:solidFill>
                  <a:schemeClr val="accent1"/>
                </a:solidFill>
                <a:latin typeface="Franklin Gothic Medium" panose="020B0603020102020204" pitchFamily="34" charset="0"/>
              </a:rPr>
              <a:t>What does it mean for a product </a:t>
            </a:r>
            <a:r>
              <a:rPr lang="en-US" altLang="en-US" sz="2800" dirty="0">
                <a:solidFill>
                  <a:schemeClr val="accent1"/>
                </a:solidFill>
                <a:latin typeface="Franklin Gothic Medium" panose="020B0603020102020204" pitchFamily="34" charset="0"/>
              </a:rPr>
              <a:t>of recycling </a:t>
            </a:r>
            <a:r>
              <a:rPr lang="en-US" altLang="en-US" sz="2800" dirty="0" smtClean="0">
                <a:solidFill>
                  <a:schemeClr val="accent1"/>
                </a:solidFill>
                <a:latin typeface="Franklin Gothic Medium" panose="020B0603020102020204" pitchFamily="34" charset="0"/>
              </a:rPr>
              <a:t>to be comparable </a:t>
            </a:r>
            <a:r>
              <a:rPr lang="en-US" altLang="en-US" sz="2800" dirty="0">
                <a:solidFill>
                  <a:schemeClr val="accent1"/>
                </a:solidFill>
                <a:latin typeface="Franklin Gothic Medium" panose="020B0603020102020204" pitchFamily="34" charset="0"/>
              </a:rPr>
              <a:t>to a legitimate product or intermediate ?</a:t>
            </a:r>
          </a:p>
        </p:txBody>
      </p:sp>
    </p:spTree>
    <p:extLst>
      <p:ext uri="{BB962C8B-B14F-4D97-AF65-F5344CB8AC3E}">
        <p14:creationId xmlns:p14="http://schemas.microsoft.com/office/powerpoint/2010/main" val="27135252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4688755"/>
              </p:ext>
            </p:extLst>
          </p:nvPr>
        </p:nvGraphicFramePr>
        <p:xfrm>
          <a:off x="663571" y="526090"/>
          <a:ext cx="9432406" cy="5160727"/>
        </p:xfrm>
        <a:graphic>
          <a:graphicData uri="http://schemas.openxmlformats.org/drawingml/2006/table">
            <a:tbl>
              <a:tblPr firstRow="1" bandRow="1">
                <a:tableStyleId>{5C22544A-7EE6-4342-B048-85BDC9FD1C3A}</a:tableStyleId>
              </a:tblPr>
              <a:tblGrid>
                <a:gridCol w="4716203"/>
                <a:gridCol w="4716203"/>
              </a:tblGrid>
              <a:tr h="1804265">
                <a:tc>
                  <a:txBody>
                    <a:bodyPr/>
                    <a:lstStyle/>
                    <a:p>
                      <a:pPr algn="ctr"/>
                      <a:r>
                        <a:rPr lang="en-US" sz="2400" dirty="0" smtClean="0"/>
                        <a:t>Examples </a:t>
                      </a:r>
                      <a:r>
                        <a:rPr lang="en-US" sz="2400" baseline="0" dirty="0" smtClean="0"/>
                        <a:t>of Recycled Products </a:t>
                      </a:r>
                      <a:r>
                        <a:rPr lang="en-US" sz="2400" u="sng" baseline="0" dirty="0" smtClean="0"/>
                        <a:t>With</a:t>
                      </a:r>
                      <a:r>
                        <a:rPr lang="en-US" sz="2400" u="none" baseline="0" dirty="0" smtClean="0"/>
                        <a:t> Analogous Products Made from Raw Materials</a:t>
                      </a:r>
                      <a:endParaRPr lang="en-US" sz="2400" dirty="0"/>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dirty="0" smtClean="0"/>
                        <a:t>Examples </a:t>
                      </a:r>
                      <a:r>
                        <a:rPr lang="en-US" sz="2400" baseline="0" dirty="0" smtClean="0"/>
                        <a:t>of Recycled Products </a:t>
                      </a:r>
                      <a:r>
                        <a:rPr lang="en-US" sz="2400" u="sng" baseline="0" dirty="0" smtClean="0"/>
                        <a:t>Without</a:t>
                      </a:r>
                      <a:r>
                        <a:rPr lang="en-US" sz="2400" u="none" baseline="0" dirty="0" smtClean="0"/>
                        <a:t> Analogous Products Made from Raw Materials</a:t>
                      </a:r>
                      <a:endParaRPr lang="en-US" sz="2400" dirty="0" smtClean="0"/>
                    </a:p>
                    <a:p>
                      <a:pPr algn="ctr"/>
                      <a:endParaRPr lang="en-US" sz="2400" dirty="0"/>
                    </a:p>
                  </a:txBody>
                  <a:tcPr anchor="ctr"/>
                </a:tc>
              </a:tr>
              <a:tr h="1804265">
                <a:tc>
                  <a:txBody>
                    <a:bodyPr/>
                    <a:lstStyle/>
                    <a:p>
                      <a:r>
                        <a:rPr lang="en-US" sz="2400" dirty="0" smtClean="0"/>
                        <a:t>Reclaimed</a:t>
                      </a:r>
                      <a:r>
                        <a:rPr lang="en-US" sz="2400" baseline="0" dirty="0" smtClean="0"/>
                        <a:t> </a:t>
                      </a:r>
                      <a:r>
                        <a:rPr lang="en-US" sz="2400" dirty="0" smtClean="0"/>
                        <a:t>Solvents </a:t>
                      </a:r>
                    </a:p>
                    <a:p>
                      <a:r>
                        <a:rPr lang="en-US" sz="2400" dirty="0" smtClean="0"/>
                        <a:t>(analogous</a:t>
                      </a:r>
                      <a:r>
                        <a:rPr lang="en-US" sz="2400" baseline="0" dirty="0" smtClean="0"/>
                        <a:t> product is virgin solvent)</a:t>
                      </a:r>
                      <a:endParaRPr lang="en-US" sz="2400" dirty="0"/>
                    </a:p>
                  </a:txBody>
                  <a:tcPr/>
                </a:tc>
                <a:tc>
                  <a:txBody>
                    <a:bodyPr/>
                    <a:lstStyle/>
                    <a:p>
                      <a:r>
                        <a:rPr lang="en-US" sz="2400" dirty="0" smtClean="0"/>
                        <a:t>Commodity-grade </a:t>
                      </a:r>
                      <a:r>
                        <a:rPr lang="en-US" sz="2400" baseline="0" dirty="0" smtClean="0"/>
                        <a:t>metal made from mining processes that involve by-products recycled back into mineral processing</a:t>
                      </a:r>
                    </a:p>
                  </a:txBody>
                  <a:tcPr/>
                </a:tc>
              </a:tr>
              <a:tr h="1552197">
                <a:tc>
                  <a:txBody>
                    <a:bodyPr/>
                    <a:lstStyle/>
                    <a:p>
                      <a:r>
                        <a:rPr lang="en-US" sz="2400" dirty="0" smtClean="0"/>
                        <a:t>Regenerated Acids</a:t>
                      </a:r>
                    </a:p>
                    <a:p>
                      <a:r>
                        <a:rPr lang="en-US" sz="2400" dirty="0" smtClean="0"/>
                        <a:t>(analogous</a:t>
                      </a:r>
                      <a:r>
                        <a:rPr lang="en-US" sz="2400" baseline="0" dirty="0" smtClean="0"/>
                        <a:t> product is virgin acid)</a:t>
                      </a:r>
                      <a:endParaRPr lang="en-US" sz="2400" dirty="0"/>
                    </a:p>
                  </a:txBody>
                  <a:tcPr/>
                </a:tc>
                <a:tc>
                  <a:txBody>
                    <a:bodyPr/>
                    <a:lstStyle/>
                    <a:p>
                      <a:r>
                        <a:rPr lang="en-US" sz="2400" dirty="0" smtClean="0"/>
                        <a:t>Products resulting from closed-loop recycling</a:t>
                      </a:r>
                      <a:endParaRPr lang="en-US" sz="2400" dirty="0"/>
                    </a:p>
                  </a:txBody>
                  <a:tcPr/>
                </a:tc>
              </a:tr>
            </a:tbl>
          </a:graphicData>
        </a:graphic>
      </p:graphicFrame>
      <p:sp>
        <p:nvSpPr>
          <p:cNvPr id="2" name="Slide Number Placeholder 1"/>
          <p:cNvSpPr>
            <a:spLocks noGrp="1"/>
          </p:cNvSpPr>
          <p:nvPr>
            <p:ph type="sldNum" sz="quarter" idx="12"/>
          </p:nvPr>
        </p:nvSpPr>
        <p:spPr/>
        <p:txBody>
          <a:bodyPr/>
          <a:lstStyle/>
          <a:p>
            <a:fld id="{F6CD76C6-A014-4A39-9EE8-5FBD982C0269}" type="slidenum">
              <a:rPr lang="en-US" smtClean="0"/>
              <a:t>16</a:t>
            </a:fld>
            <a:endParaRPr lang="en-US" dirty="0"/>
          </a:p>
        </p:txBody>
      </p:sp>
    </p:spTree>
    <p:extLst>
      <p:ext uri="{BB962C8B-B14F-4D97-AF65-F5344CB8AC3E}">
        <p14:creationId xmlns:p14="http://schemas.microsoft.com/office/powerpoint/2010/main" val="4152117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2"/>
          <p:cNvSpPr>
            <a:spLocks noGrp="1" noChangeArrowheads="1"/>
          </p:cNvSpPr>
          <p:nvPr>
            <p:ph idx="1"/>
          </p:nvPr>
        </p:nvSpPr>
        <p:spPr>
          <a:xfrm>
            <a:off x="1981200" y="1752601"/>
            <a:ext cx="8229600" cy="4525963"/>
          </a:xfrm>
        </p:spPr>
        <p:txBody>
          <a:bodyPr/>
          <a:lstStyle/>
          <a:p>
            <a:pPr eaLnBrk="1" hangingPunct="1">
              <a:buFontTx/>
              <a:buNone/>
              <a:defRPr/>
            </a:pPr>
            <a:endParaRPr lang="en-US" altLang="en-US" sz="900" b="1" i="1" dirty="0"/>
          </a:p>
          <a:p>
            <a:pPr marL="0" indent="0">
              <a:buNone/>
              <a:defRPr/>
            </a:pPr>
            <a:endParaRPr lang="en-US" altLang="en-US" sz="2000" dirty="0"/>
          </a:p>
        </p:txBody>
      </p:sp>
      <p:sp>
        <p:nvSpPr>
          <p:cNvPr id="111618" name="Slide Number Placeholder 5"/>
          <p:cNvSpPr>
            <a:spLocks noGrp="1"/>
          </p:cNvSpPr>
          <p:nvPr>
            <p:ph type="sldNum" sz="quarter" idx="12"/>
          </p:nvPr>
        </p:nvSpPr>
        <p:spPr>
          <a:noFill/>
        </p:spPr>
        <p:txBody>
          <a:bodyPr/>
          <a:lstStyle>
            <a:lvl1pPr>
              <a:spcBef>
                <a:spcPct val="20000"/>
              </a:spcBef>
              <a:buChar char="•"/>
              <a:defRPr sz="3200">
                <a:solidFill>
                  <a:srgbClr val="000099"/>
                </a:solidFill>
                <a:latin typeface="Gill Sans" pitchFamily="16" charset="0"/>
              </a:defRPr>
            </a:lvl1pPr>
            <a:lvl2pPr marL="742950" indent="-285750">
              <a:spcBef>
                <a:spcPct val="20000"/>
              </a:spcBef>
              <a:buChar char="–"/>
              <a:defRPr sz="2800">
                <a:solidFill>
                  <a:srgbClr val="000099"/>
                </a:solidFill>
                <a:latin typeface="Gill Sans" pitchFamily="16" charset="0"/>
              </a:defRPr>
            </a:lvl2pPr>
            <a:lvl3pPr marL="1143000" indent="-228600">
              <a:spcBef>
                <a:spcPct val="20000"/>
              </a:spcBef>
              <a:buChar char="•"/>
              <a:defRPr sz="2400">
                <a:solidFill>
                  <a:srgbClr val="000099"/>
                </a:solidFill>
                <a:latin typeface="Gill Sans" pitchFamily="16" charset="0"/>
              </a:defRPr>
            </a:lvl3pPr>
            <a:lvl4pPr marL="1600200" indent="-228600">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a:spcBef>
                <a:spcPct val="0"/>
              </a:spcBef>
              <a:buFontTx/>
              <a:buNone/>
            </a:pPr>
            <a:fld id="{32C4D498-9743-4EEA-8134-7ED7FFE4D3F5}" type="slidenum">
              <a:rPr lang="en-US" altLang="en-US" sz="1400">
                <a:solidFill>
                  <a:schemeClr val="bg1"/>
                </a:solidFill>
                <a:latin typeface="Arial" panose="020B0604020202020204" pitchFamily="34" charset="0"/>
              </a:rPr>
              <a:pPr>
                <a:spcBef>
                  <a:spcPct val="0"/>
                </a:spcBef>
                <a:buFontTx/>
                <a:buNone/>
              </a:pPr>
              <a:t>17</a:t>
            </a:fld>
            <a:endParaRPr lang="en-US" altLang="en-US" sz="1400" dirty="0">
              <a:solidFill>
                <a:schemeClr val="bg1"/>
              </a:solidFill>
              <a:latin typeface="Arial" panose="020B0604020202020204" pitchFamily="34" charset="0"/>
            </a:endParaRPr>
          </a:p>
        </p:txBody>
      </p:sp>
      <p:sp>
        <p:nvSpPr>
          <p:cNvPr id="58373" name="Rectangle 4"/>
          <p:cNvSpPr>
            <a:spLocks noChangeArrowheads="1"/>
          </p:cNvSpPr>
          <p:nvPr/>
        </p:nvSpPr>
        <p:spPr bwMode="auto">
          <a:xfrm>
            <a:off x="-195943" y="1406526"/>
            <a:ext cx="10406743" cy="5146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rgbClr val="000099"/>
                </a:solidFill>
                <a:latin typeface="Gill Sans" pitchFamily="16" charset="0"/>
              </a:defRPr>
            </a:lvl1pPr>
            <a:lvl2pPr marL="682625" indent="-225425">
              <a:spcBef>
                <a:spcPct val="20000"/>
              </a:spcBef>
              <a:buChar char="–"/>
              <a:defRPr sz="2800">
                <a:solidFill>
                  <a:srgbClr val="000099"/>
                </a:solidFill>
                <a:latin typeface="Gill Sans" pitchFamily="16" charset="0"/>
              </a:defRPr>
            </a:lvl2pPr>
            <a:lvl3pPr marL="796925">
              <a:spcBef>
                <a:spcPct val="20000"/>
              </a:spcBef>
              <a:buChar char="•"/>
              <a:defRPr sz="2400">
                <a:solidFill>
                  <a:srgbClr val="000099"/>
                </a:solidFill>
                <a:latin typeface="Gill Sans" pitchFamily="16" charset="0"/>
              </a:defRPr>
            </a:lvl3pPr>
            <a:lvl4pPr marL="911225">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marL="457200" lvl="1" indent="0">
              <a:buNone/>
              <a:defRPr/>
            </a:pPr>
            <a:r>
              <a:rPr lang="en-US" altLang="en-US" sz="2400" dirty="0" smtClean="0">
                <a:solidFill>
                  <a:schemeClr val="tx1"/>
                </a:solidFill>
                <a:latin typeface="Arial" panose="020B0604020202020204" pitchFamily="34" charset="0"/>
              </a:rPr>
              <a:t>EXAMPLE 1</a:t>
            </a:r>
          </a:p>
          <a:p>
            <a:pPr marL="457200" lvl="1" indent="0">
              <a:buNone/>
              <a:defRPr/>
            </a:pPr>
            <a:endParaRPr lang="en-US" altLang="en-US" sz="800" dirty="0">
              <a:solidFill>
                <a:schemeClr val="tx1"/>
              </a:solidFill>
              <a:latin typeface="Arial" panose="020B0604020202020204" pitchFamily="34" charset="0"/>
            </a:endParaRPr>
          </a:p>
          <a:p>
            <a:pPr marL="457200" lvl="1" indent="0">
              <a:buNone/>
              <a:defRPr/>
            </a:pPr>
            <a:r>
              <a:rPr lang="en-US" altLang="en-US" sz="2400" dirty="0" smtClean="0">
                <a:solidFill>
                  <a:schemeClr val="tx1"/>
                </a:solidFill>
                <a:latin typeface="Arial" panose="020B0604020202020204" pitchFamily="34" charset="0"/>
              </a:rPr>
              <a:t>A manufacturer </a:t>
            </a:r>
            <a:r>
              <a:rPr lang="en-US" altLang="en-US" sz="2400" dirty="0">
                <a:solidFill>
                  <a:schemeClr val="tx1"/>
                </a:solidFill>
                <a:latin typeface="Arial" panose="020B0604020202020204" pitchFamily="34" charset="0"/>
              </a:rPr>
              <a:t>uses a </a:t>
            </a:r>
            <a:r>
              <a:rPr lang="en-US" altLang="en-US" sz="2400" dirty="0" smtClean="0">
                <a:solidFill>
                  <a:schemeClr val="tx1"/>
                </a:solidFill>
                <a:latin typeface="Arial" panose="020B0604020202020204" pitchFamily="34" charset="0"/>
              </a:rPr>
              <a:t>recycled hazardous </a:t>
            </a:r>
            <a:r>
              <a:rPr lang="en-US" altLang="en-US" sz="2400" dirty="0">
                <a:solidFill>
                  <a:schemeClr val="tx1"/>
                </a:solidFill>
                <a:latin typeface="Arial" panose="020B0604020202020204" pitchFamily="34" charset="0"/>
              </a:rPr>
              <a:t>secondary solvent to replace a virgin solvent in </a:t>
            </a:r>
            <a:r>
              <a:rPr lang="en-US" altLang="en-US" sz="2400" dirty="0" smtClean="0">
                <a:solidFill>
                  <a:schemeClr val="tx1"/>
                </a:solidFill>
                <a:latin typeface="Arial" panose="020B0604020202020204" pitchFamily="34" charset="0"/>
              </a:rPr>
              <a:t>the production process</a:t>
            </a:r>
            <a:r>
              <a:rPr lang="en-US" altLang="en-US" sz="2400" dirty="0">
                <a:solidFill>
                  <a:schemeClr val="tx1"/>
                </a:solidFill>
                <a:latin typeface="Arial" panose="020B0604020202020204" pitchFamily="34" charset="0"/>
              </a:rPr>
              <a:t>. The manufacturer must ensure that the </a:t>
            </a:r>
            <a:r>
              <a:rPr lang="en-US" altLang="en-US" sz="2400" u="sng" dirty="0">
                <a:solidFill>
                  <a:schemeClr val="tx1"/>
                </a:solidFill>
                <a:latin typeface="Arial" panose="020B0604020202020204" pitchFamily="34" charset="0"/>
              </a:rPr>
              <a:t>final product</a:t>
            </a:r>
            <a:r>
              <a:rPr lang="en-US" altLang="en-US" sz="2400" dirty="0">
                <a:solidFill>
                  <a:schemeClr val="tx1"/>
                </a:solidFill>
                <a:latin typeface="Arial" panose="020B0604020202020204" pitchFamily="34" charset="0"/>
              </a:rPr>
              <a:t> has no higher levels of hazardous constituents than when it was made with the virgin solvent and has no different hazardous characteristics. </a:t>
            </a:r>
            <a:endParaRPr lang="en-US" altLang="en-US" sz="2400" dirty="0" smtClean="0">
              <a:solidFill>
                <a:schemeClr val="tx1"/>
              </a:solidFill>
              <a:latin typeface="Arial" panose="020B0604020202020204" pitchFamily="34" charset="0"/>
            </a:endParaRPr>
          </a:p>
          <a:p>
            <a:pPr marL="457200" lvl="1" indent="0">
              <a:buNone/>
              <a:defRPr/>
            </a:pPr>
            <a:endParaRPr lang="en-US" altLang="en-US" sz="800" dirty="0">
              <a:solidFill>
                <a:schemeClr val="tx1"/>
              </a:solidFill>
              <a:latin typeface="Arial" panose="020B0604020202020204" pitchFamily="34" charset="0"/>
            </a:endParaRPr>
          </a:p>
          <a:p>
            <a:pPr marL="457200" lvl="1" indent="0">
              <a:buNone/>
              <a:defRPr/>
            </a:pPr>
            <a:r>
              <a:rPr lang="en-US" altLang="en-US" sz="2400" dirty="0" smtClean="0">
                <a:solidFill>
                  <a:schemeClr val="tx1"/>
                </a:solidFill>
                <a:latin typeface="Arial" panose="020B0604020202020204" pitchFamily="34" charset="0"/>
              </a:rPr>
              <a:t>This can be done by:</a:t>
            </a:r>
          </a:p>
          <a:p>
            <a:pPr lvl="1">
              <a:buFontTx/>
              <a:buChar char="-"/>
              <a:defRPr/>
            </a:pPr>
            <a:r>
              <a:rPr lang="en-US" altLang="en-US" sz="2400" dirty="0" smtClean="0">
                <a:solidFill>
                  <a:schemeClr val="tx1"/>
                </a:solidFill>
                <a:latin typeface="Arial" panose="020B0604020202020204" pitchFamily="34" charset="0"/>
              </a:rPr>
              <a:t>Using generator knowledge of the manufacturing process</a:t>
            </a:r>
          </a:p>
          <a:p>
            <a:pPr lvl="1">
              <a:buFontTx/>
              <a:buChar char="-"/>
              <a:defRPr/>
            </a:pPr>
            <a:r>
              <a:rPr lang="en-US" altLang="en-US" sz="2400" dirty="0" smtClean="0">
                <a:solidFill>
                  <a:schemeClr val="tx1"/>
                </a:solidFill>
                <a:latin typeface="Arial" panose="020B0604020202020204" pitchFamily="34" charset="0"/>
              </a:rPr>
              <a:t>Using widely-recognized specifications that address the hazardous constituents</a:t>
            </a:r>
          </a:p>
          <a:p>
            <a:pPr lvl="1">
              <a:buFontTx/>
              <a:buChar char="-"/>
              <a:defRPr/>
            </a:pPr>
            <a:r>
              <a:rPr lang="en-US" altLang="en-US" sz="2400" dirty="0" smtClean="0">
                <a:solidFill>
                  <a:schemeClr val="tx1"/>
                </a:solidFill>
                <a:latin typeface="Arial" panose="020B0604020202020204" pitchFamily="34" charset="0"/>
              </a:rPr>
              <a:t>Testing</a:t>
            </a:r>
          </a:p>
          <a:p>
            <a:pPr lvl="1">
              <a:buFontTx/>
              <a:buChar char="-"/>
              <a:defRPr/>
            </a:pPr>
            <a:endParaRPr lang="en-US" altLang="en-US" sz="1800" dirty="0">
              <a:solidFill>
                <a:schemeClr val="tx1"/>
              </a:solidFill>
              <a:latin typeface="Arial" panose="020B0604020202020204" pitchFamily="34" charset="0"/>
            </a:endParaRPr>
          </a:p>
          <a:p>
            <a:pPr marL="457200" lvl="1" indent="0">
              <a:buNone/>
              <a:defRPr/>
            </a:pPr>
            <a:endParaRPr lang="en-US" altLang="en-US" sz="2000" dirty="0">
              <a:solidFill>
                <a:schemeClr val="tx1"/>
              </a:solidFill>
              <a:latin typeface="Arial" panose="020B0604020202020204" pitchFamily="34" charset="0"/>
            </a:endParaRPr>
          </a:p>
          <a:p>
            <a:pPr lvl="1" eaLnBrk="1" hangingPunct="1">
              <a:defRPr/>
            </a:pPr>
            <a:endParaRPr lang="en-US" altLang="en-US" sz="2000" b="1" u="sng" dirty="0">
              <a:solidFill>
                <a:schemeClr val="tx1"/>
              </a:solidFill>
              <a:latin typeface="Arial" panose="020B0604020202020204" pitchFamily="34" charset="0"/>
            </a:endParaRPr>
          </a:p>
          <a:p>
            <a:pPr lvl="1" eaLnBrk="1" hangingPunct="1">
              <a:defRPr/>
            </a:pPr>
            <a:endParaRPr lang="en-US" altLang="en-US" dirty="0">
              <a:solidFill>
                <a:schemeClr val="tx1"/>
              </a:solidFill>
              <a:latin typeface="Arial" panose="020B0604020202020204" pitchFamily="34" charset="0"/>
            </a:endParaRPr>
          </a:p>
          <a:p>
            <a:pPr lvl="1" eaLnBrk="1" hangingPunct="1">
              <a:defRPr/>
            </a:pPr>
            <a:endParaRPr lang="en-US" altLang="en-US" sz="2400" dirty="0">
              <a:latin typeface="Arial" panose="020B0604020202020204" pitchFamily="34" charset="0"/>
            </a:endParaRPr>
          </a:p>
          <a:p>
            <a:pPr eaLnBrk="1" hangingPunct="1">
              <a:defRPr/>
            </a:pPr>
            <a:endParaRPr lang="en-US" altLang="en-US" sz="2000" dirty="0"/>
          </a:p>
          <a:p>
            <a:pPr lvl="2" eaLnBrk="1" hangingPunct="1">
              <a:buFontTx/>
              <a:buNone/>
              <a:defRPr/>
            </a:pPr>
            <a:endParaRPr lang="en-US" altLang="en-US" dirty="0"/>
          </a:p>
          <a:p>
            <a:pPr eaLnBrk="1" hangingPunct="1">
              <a:defRPr/>
            </a:pPr>
            <a:endParaRPr lang="en-US" altLang="en-US" sz="1800" dirty="0"/>
          </a:p>
        </p:txBody>
      </p:sp>
      <p:sp>
        <p:nvSpPr>
          <p:cNvPr id="2" name="Rectangle 1"/>
          <p:cNvSpPr/>
          <p:nvPr/>
        </p:nvSpPr>
        <p:spPr>
          <a:xfrm>
            <a:off x="83476" y="485558"/>
            <a:ext cx="10127323" cy="954107"/>
          </a:xfrm>
          <a:prstGeom prst="rect">
            <a:avLst/>
          </a:prstGeom>
        </p:spPr>
        <p:txBody>
          <a:bodyPr wrap="square">
            <a:spAutoFit/>
          </a:bodyPr>
          <a:lstStyle/>
          <a:p>
            <a:pPr>
              <a:buNone/>
            </a:pPr>
            <a:r>
              <a:rPr lang="en-US" altLang="en-US" sz="2800" dirty="0">
                <a:solidFill>
                  <a:schemeClr val="accent1"/>
                </a:solidFill>
                <a:latin typeface="Franklin Gothic Medium" panose="020B0603020102020204" pitchFamily="34" charset="0"/>
              </a:rPr>
              <a:t>Factor 4: What does it mean for a product of recycling to be comparable to a legitimate product or intermediate </a:t>
            </a:r>
            <a:r>
              <a:rPr lang="en-US" altLang="en-US" sz="2800" dirty="0" smtClean="0">
                <a:solidFill>
                  <a:schemeClr val="accent1"/>
                </a:solidFill>
                <a:latin typeface="Franklin Gothic Medium" panose="020B0603020102020204" pitchFamily="34" charset="0"/>
              </a:rPr>
              <a:t>? (cont’d)</a:t>
            </a:r>
            <a:endParaRPr lang="en-US" altLang="en-US" sz="2800" dirty="0">
              <a:solidFill>
                <a:schemeClr val="accent1"/>
              </a:solidFill>
              <a:latin typeface="Franklin Gothic Medium" panose="020B0603020102020204" pitchFamily="34" charset="0"/>
            </a:endParaRPr>
          </a:p>
        </p:txBody>
      </p:sp>
    </p:spTree>
    <p:extLst>
      <p:ext uri="{BB962C8B-B14F-4D97-AF65-F5344CB8AC3E}">
        <p14:creationId xmlns:p14="http://schemas.microsoft.com/office/powerpoint/2010/main" val="25146603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3619276" y="4833257"/>
            <a:ext cx="6858028" cy="1775411"/>
            <a:chOff x="3188038" y="1817806"/>
            <a:chExt cx="5481448" cy="1435975"/>
          </a:xfrm>
        </p:grpSpPr>
        <p:sp>
          <p:nvSpPr>
            <p:cNvPr id="7" name="Freeform 6"/>
            <p:cNvSpPr/>
            <p:nvPr/>
          </p:nvSpPr>
          <p:spPr>
            <a:xfrm>
              <a:off x="3188038" y="1898855"/>
              <a:ext cx="2258210" cy="1354926"/>
            </a:xfrm>
            <a:custGeom>
              <a:avLst/>
              <a:gdLst>
                <a:gd name="connsiteX0" fmla="*/ 0 w 2258210"/>
                <a:gd name="connsiteY0" fmla="*/ 135493 h 1354926"/>
                <a:gd name="connsiteX1" fmla="*/ 135493 w 2258210"/>
                <a:gd name="connsiteY1" fmla="*/ 0 h 1354926"/>
                <a:gd name="connsiteX2" fmla="*/ 2122717 w 2258210"/>
                <a:gd name="connsiteY2" fmla="*/ 0 h 1354926"/>
                <a:gd name="connsiteX3" fmla="*/ 2258210 w 2258210"/>
                <a:gd name="connsiteY3" fmla="*/ 135493 h 1354926"/>
                <a:gd name="connsiteX4" fmla="*/ 2258210 w 2258210"/>
                <a:gd name="connsiteY4" fmla="*/ 1219433 h 1354926"/>
                <a:gd name="connsiteX5" fmla="*/ 2122717 w 2258210"/>
                <a:gd name="connsiteY5" fmla="*/ 1354926 h 1354926"/>
                <a:gd name="connsiteX6" fmla="*/ 135493 w 2258210"/>
                <a:gd name="connsiteY6" fmla="*/ 1354926 h 1354926"/>
                <a:gd name="connsiteX7" fmla="*/ 0 w 2258210"/>
                <a:gd name="connsiteY7" fmla="*/ 1219433 h 1354926"/>
                <a:gd name="connsiteX8" fmla="*/ 0 w 2258210"/>
                <a:gd name="connsiteY8" fmla="*/ 135493 h 1354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8210" h="1354926">
                  <a:moveTo>
                    <a:pt x="0" y="135493"/>
                  </a:moveTo>
                  <a:cubicBezTo>
                    <a:pt x="0" y="60662"/>
                    <a:pt x="60662" y="0"/>
                    <a:pt x="135493" y="0"/>
                  </a:cubicBezTo>
                  <a:lnTo>
                    <a:pt x="2122717" y="0"/>
                  </a:lnTo>
                  <a:cubicBezTo>
                    <a:pt x="2197548" y="0"/>
                    <a:pt x="2258210" y="60662"/>
                    <a:pt x="2258210" y="135493"/>
                  </a:cubicBezTo>
                  <a:lnTo>
                    <a:pt x="2258210" y="1219433"/>
                  </a:lnTo>
                  <a:cubicBezTo>
                    <a:pt x="2258210" y="1294264"/>
                    <a:pt x="2197548" y="1354926"/>
                    <a:pt x="2122717" y="1354926"/>
                  </a:cubicBezTo>
                  <a:lnTo>
                    <a:pt x="135493" y="1354926"/>
                  </a:lnTo>
                  <a:cubicBezTo>
                    <a:pt x="60662" y="1354926"/>
                    <a:pt x="0" y="1294264"/>
                    <a:pt x="0" y="1219433"/>
                  </a:cubicBezTo>
                  <a:lnTo>
                    <a:pt x="0" y="135493"/>
                  </a:lnTo>
                  <a:close/>
                </a:path>
              </a:pathLst>
            </a:custGeom>
            <a:solidFill>
              <a:schemeClr val="accent3">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8744" tIns="138744" rIns="138744" bIns="138744" numCol="1" spcCol="1270" anchor="ctr" anchorCtr="0">
              <a:noAutofit/>
            </a:bodyPr>
            <a:lstStyle/>
            <a:p>
              <a:pPr lvl="0" algn="ctr" defTabSz="1155700">
                <a:lnSpc>
                  <a:spcPct val="90000"/>
                </a:lnSpc>
                <a:spcBef>
                  <a:spcPct val="0"/>
                </a:spcBef>
                <a:spcAft>
                  <a:spcPct val="35000"/>
                </a:spcAft>
              </a:pPr>
              <a:r>
                <a:rPr lang="en-US" sz="2600" kern="1200" dirty="0" smtClean="0"/>
                <a:t>Virgin Solvent</a:t>
              </a:r>
              <a:endParaRPr lang="en-US" sz="2600" kern="1200" dirty="0"/>
            </a:p>
          </p:txBody>
        </p:sp>
        <p:sp>
          <p:nvSpPr>
            <p:cNvPr id="11" name="Freeform 10"/>
            <p:cNvSpPr/>
            <p:nvPr/>
          </p:nvSpPr>
          <p:spPr>
            <a:xfrm>
              <a:off x="6411276" y="1817806"/>
              <a:ext cx="2258210" cy="1354926"/>
            </a:xfrm>
            <a:custGeom>
              <a:avLst/>
              <a:gdLst>
                <a:gd name="connsiteX0" fmla="*/ 0 w 2258210"/>
                <a:gd name="connsiteY0" fmla="*/ 135493 h 1354926"/>
                <a:gd name="connsiteX1" fmla="*/ 135493 w 2258210"/>
                <a:gd name="connsiteY1" fmla="*/ 0 h 1354926"/>
                <a:gd name="connsiteX2" fmla="*/ 2122717 w 2258210"/>
                <a:gd name="connsiteY2" fmla="*/ 0 h 1354926"/>
                <a:gd name="connsiteX3" fmla="*/ 2258210 w 2258210"/>
                <a:gd name="connsiteY3" fmla="*/ 135493 h 1354926"/>
                <a:gd name="connsiteX4" fmla="*/ 2258210 w 2258210"/>
                <a:gd name="connsiteY4" fmla="*/ 1219433 h 1354926"/>
                <a:gd name="connsiteX5" fmla="*/ 2122717 w 2258210"/>
                <a:gd name="connsiteY5" fmla="*/ 1354926 h 1354926"/>
                <a:gd name="connsiteX6" fmla="*/ 135493 w 2258210"/>
                <a:gd name="connsiteY6" fmla="*/ 1354926 h 1354926"/>
                <a:gd name="connsiteX7" fmla="*/ 0 w 2258210"/>
                <a:gd name="connsiteY7" fmla="*/ 1219433 h 1354926"/>
                <a:gd name="connsiteX8" fmla="*/ 0 w 2258210"/>
                <a:gd name="connsiteY8" fmla="*/ 135493 h 1354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8210" h="1354926">
                  <a:moveTo>
                    <a:pt x="0" y="135493"/>
                  </a:moveTo>
                  <a:cubicBezTo>
                    <a:pt x="0" y="60662"/>
                    <a:pt x="60662" y="0"/>
                    <a:pt x="135493" y="0"/>
                  </a:cubicBezTo>
                  <a:lnTo>
                    <a:pt x="2122717" y="0"/>
                  </a:lnTo>
                  <a:cubicBezTo>
                    <a:pt x="2197548" y="0"/>
                    <a:pt x="2258210" y="60662"/>
                    <a:pt x="2258210" y="135493"/>
                  </a:cubicBezTo>
                  <a:lnTo>
                    <a:pt x="2258210" y="1219433"/>
                  </a:lnTo>
                  <a:cubicBezTo>
                    <a:pt x="2258210" y="1294264"/>
                    <a:pt x="2197548" y="1354926"/>
                    <a:pt x="2122717" y="1354926"/>
                  </a:cubicBezTo>
                  <a:lnTo>
                    <a:pt x="135493" y="1354926"/>
                  </a:lnTo>
                  <a:cubicBezTo>
                    <a:pt x="60662" y="1354926"/>
                    <a:pt x="0" y="1294264"/>
                    <a:pt x="0" y="1219433"/>
                  </a:cubicBezTo>
                  <a:lnTo>
                    <a:pt x="0" y="135493"/>
                  </a:lnTo>
                  <a:close/>
                </a:path>
              </a:pathLst>
            </a:custGeom>
            <a:solidFill>
              <a:schemeClr val="accent3">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8744" tIns="138744" rIns="138744" bIns="138744" numCol="1" spcCol="1270" anchor="ctr" anchorCtr="0">
              <a:noAutofit/>
            </a:bodyPr>
            <a:lstStyle/>
            <a:p>
              <a:pPr lvl="0" algn="ctr" defTabSz="1155700">
                <a:lnSpc>
                  <a:spcPct val="90000"/>
                </a:lnSpc>
                <a:spcBef>
                  <a:spcPct val="0"/>
                </a:spcBef>
                <a:spcAft>
                  <a:spcPct val="35000"/>
                </a:spcAft>
              </a:pPr>
              <a:r>
                <a:rPr lang="en-US" sz="2600" kern="1200" dirty="0" smtClean="0"/>
                <a:t>Final Product</a:t>
              </a:r>
            </a:p>
            <a:p>
              <a:pPr lvl="0" algn="ctr" defTabSz="1155700">
                <a:lnSpc>
                  <a:spcPct val="90000"/>
                </a:lnSpc>
                <a:spcBef>
                  <a:spcPct val="0"/>
                </a:spcBef>
                <a:spcAft>
                  <a:spcPct val="35000"/>
                </a:spcAft>
              </a:pPr>
              <a:r>
                <a:rPr lang="en-US" sz="2600" dirty="0" smtClean="0"/>
                <a:t>(Analogous Product From Virgin Material)</a:t>
              </a:r>
              <a:endParaRPr lang="en-US" sz="2600" kern="1200" dirty="0"/>
            </a:p>
          </p:txBody>
        </p:sp>
      </p:grpSp>
      <p:grpSp>
        <p:nvGrpSpPr>
          <p:cNvPr id="12" name="Group 11"/>
          <p:cNvGrpSpPr/>
          <p:nvPr/>
        </p:nvGrpSpPr>
        <p:grpSpPr>
          <a:xfrm>
            <a:off x="569896" y="1136771"/>
            <a:ext cx="9920613" cy="1566147"/>
            <a:chOff x="614010" y="624920"/>
            <a:chExt cx="8495255" cy="1354926"/>
          </a:xfrm>
        </p:grpSpPr>
        <p:sp>
          <p:nvSpPr>
            <p:cNvPr id="13" name="Freeform 12"/>
            <p:cNvSpPr/>
            <p:nvPr/>
          </p:nvSpPr>
          <p:spPr>
            <a:xfrm>
              <a:off x="614010" y="624920"/>
              <a:ext cx="2258210" cy="1354926"/>
            </a:xfrm>
            <a:custGeom>
              <a:avLst/>
              <a:gdLst>
                <a:gd name="connsiteX0" fmla="*/ 0 w 2258210"/>
                <a:gd name="connsiteY0" fmla="*/ 135493 h 1354926"/>
                <a:gd name="connsiteX1" fmla="*/ 135493 w 2258210"/>
                <a:gd name="connsiteY1" fmla="*/ 0 h 1354926"/>
                <a:gd name="connsiteX2" fmla="*/ 2122717 w 2258210"/>
                <a:gd name="connsiteY2" fmla="*/ 0 h 1354926"/>
                <a:gd name="connsiteX3" fmla="*/ 2258210 w 2258210"/>
                <a:gd name="connsiteY3" fmla="*/ 135493 h 1354926"/>
                <a:gd name="connsiteX4" fmla="*/ 2258210 w 2258210"/>
                <a:gd name="connsiteY4" fmla="*/ 1219433 h 1354926"/>
                <a:gd name="connsiteX5" fmla="*/ 2122717 w 2258210"/>
                <a:gd name="connsiteY5" fmla="*/ 1354926 h 1354926"/>
                <a:gd name="connsiteX6" fmla="*/ 135493 w 2258210"/>
                <a:gd name="connsiteY6" fmla="*/ 1354926 h 1354926"/>
                <a:gd name="connsiteX7" fmla="*/ 0 w 2258210"/>
                <a:gd name="connsiteY7" fmla="*/ 1219433 h 1354926"/>
                <a:gd name="connsiteX8" fmla="*/ 0 w 2258210"/>
                <a:gd name="connsiteY8" fmla="*/ 135493 h 1354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8210" h="1354926">
                  <a:moveTo>
                    <a:pt x="0" y="135493"/>
                  </a:moveTo>
                  <a:cubicBezTo>
                    <a:pt x="0" y="60662"/>
                    <a:pt x="60662" y="0"/>
                    <a:pt x="135493" y="0"/>
                  </a:cubicBezTo>
                  <a:lnTo>
                    <a:pt x="2122717" y="0"/>
                  </a:lnTo>
                  <a:cubicBezTo>
                    <a:pt x="2197548" y="0"/>
                    <a:pt x="2258210" y="60662"/>
                    <a:pt x="2258210" y="135493"/>
                  </a:cubicBezTo>
                  <a:lnTo>
                    <a:pt x="2258210" y="1219433"/>
                  </a:lnTo>
                  <a:cubicBezTo>
                    <a:pt x="2258210" y="1294264"/>
                    <a:pt x="2197548" y="1354926"/>
                    <a:pt x="2122717" y="1354926"/>
                  </a:cubicBezTo>
                  <a:lnTo>
                    <a:pt x="135493" y="1354926"/>
                  </a:lnTo>
                  <a:cubicBezTo>
                    <a:pt x="60662" y="1354926"/>
                    <a:pt x="0" y="1294264"/>
                    <a:pt x="0" y="1219433"/>
                  </a:cubicBezTo>
                  <a:lnTo>
                    <a:pt x="0" y="13549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8744" tIns="138744" rIns="138744" bIns="138744" numCol="1" spcCol="1270" anchor="ctr" anchorCtr="0">
              <a:noAutofit/>
            </a:bodyPr>
            <a:lstStyle/>
            <a:p>
              <a:pPr lvl="0" algn="ctr" defTabSz="1155700">
                <a:lnSpc>
                  <a:spcPct val="90000"/>
                </a:lnSpc>
                <a:spcBef>
                  <a:spcPct val="0"/>
                </a:spcBef>
                <a:spcAft>
                  <a:spcPct val="35000"/>
                </a:spcAft>
              </a:pPr>
              <a:r>
                <a:rPr lang="en-US" sz="2600" kern="1200" dirty="0" smtClean="0"/>
                <a:t>Spent Solvent</a:t>
              </a:r>
              <a:endParaRPr lang="en-US" sz="2600" kern="1200" dirty="0"/>
            </a:p>
          </p:txBody>
        </p:sp>
        <p:sp>
          <p:nvSpPr>
            <p:cNvPr id="15" name="Freeform 14"/>
            <p:cNvSpPr/>
            <p:nvPr/>
          </p:nvSpPr>
          <p:spPr>
            <a:xfrm>
              <a:off x="3578314" y="624920"/>
              <a:ext cx="2258210" cy="1354926"/>
            </a:xfrm>
            <a:custGeom>
              <a:avLst/>
              <a:gdLst>
                <a:gd name="connsiteX0" fmla="*/ 0 w 2258210"/>
                <a:gd name="connsiteY0" fmla="*/ 135493 h 1354926"/>
                <a:gd name="connsiteX1" fmla="*/ 135493 w 2258210"/>
                <a:gd name="connsiteY1" fmla="*/ 0 h 1354926"/>
                <a:gd name="connsiteX2" fmla="*/ 2122717 w 2258210"/>
                <a:gd name="connsiteY2" fmla="*/ 0 h 1354926"/>
                <a:gd name="connsiteX3" fmla="*/ 2258210 w 2258210"/>
                <a:gd name="connsiteY3" fmla="*/ 135493 h 1354926"/>
                <a:gd name="connsiteX4" fmla="*/ 2258210 w 2258210"/>
                <a:gd name="connsiteY4" fmla="*/ 1219433 h 1354926"/>
                <a:gd name="connsiteX5" fmla="*/ 2122717 w 2258210"/>
                <a:gd name="connsiteY5" fmla="*/ 1354926 h 1354926"/>
                <a:gd name="connsiteX6" fmla="*/ 135493 w 2258210"/>
                <a:gd name="connsiteY6" fmla="*/ 1354926 h 1354926"/>
                <a:gd name="connsiteX7" fmla="*/ 0 w 2258210"/>
                <a:gd name="connsiteY7" fmla="*/ 1219433 h 1354926"/>
                <a:gd name="connsiteX8" fmla="*/ 0 w 2258210"/>
                <a:gd name="connsiteY8" fmla="*/ 135493 h 1354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8210" h="1354926">
                  <a:moveTo>
                    <a:pt x="0" y="135493"/>
                  </a:moveTo>
                  <a:cubicBezTo>
                    <a:pt x="0" y="60662"/>
                    <a:pt x="60662" y="0"/>
                    <a:pt x="135493" y="0"/>
                  </a:cubicBezTo>
                  <a:lnTo>
                    <a:pt x="2122717" y="0"/>
                  </a:lnTo>
                  <a:cubicBezTo>
                    <a:pt x="2197548" y="0"/>
                    <a:pt x="2258210" y="60662"/>
                    <a:pt x="2258210" y="135493"/>
                  </a:cubicBezTo>
                  <a:lnTo>
                    <a:pt x="2258210" y="1219433"/>
                  </a:lnTo>
                  <a:cubicBezTo>
                    <a:pt x="2258210" y="1294264"/>
                    <a:pt x="2197548" y="1354926"/>
                    <a:pt x="2122717" y="1354926"/>
                  </a:cubicBezTo>
                  <a:lnTo>
                    <a:pt x="135493" y="1354926"/>
                  </a:lnTo>
                  <a:cubicBezTo>
                    <a:pt x="60662" y="1354926"/>
                    <a:pt x="0" y="1294264"/>
                    <a:pt x="0" y="1219433"/>
                  </a:cubicBezTo>
                  <a:lnTo>
                    <a:pt x="0" y="13549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8744" tIns="138744" rIns="138744" bIns="138744" numCol="1" spcCol="1270" anchor="ctr" anchorCtr="0">
              <a:noAutofit/>
            </a:bodyPr>
            <a:lstStyle/>
            <a:p>
              <a:pPr lvl="0" algn="ctr" defTabSz="1155700">
                <a:lnSpc>
                  <a:spcPct val="90000"/>
                </a:lnSpc>
                <a:spcBef>
                  <a:spcPct val="0"/>
                </a:spcBef>
                <a:spcAft>
                  <a:spcPct val="35000"/>
                </a:spcAft>
              </a:pPr>
              <a:endParaRPr lang="en-US" sz="2600" kern="1200" dirty="0" smtClean="0"/>
            </a:p>
            <a:p>
              <a:pPr lvl="0" defTabSz="1155700">
                <a:lnSpc>
                  <a:spcPct val="90000"/>
                </a:lnSpc>
                <a:spcBef>
                  <a:spcPct val="0"/>
                </a:spcBef>
                <a:spcAft>
                  <a:spcPct val="35000"/>
                </a:spcAft>
              </a:pPr>
              <a:r>
                <a:rPr lang="en-US" sz="2600" kern="1200" dirty="0" smtClean="0"/>
                <a:t>Recovered</a:t>
              </a:r>
            </a:p>
            <a:p>
              <a:pPr lvl="0" defTabSz="1155700">
                <a:lnSpc>
                  <a:spcPct val="90000"/>
                </a:lnSpc>
                <a:spcBef>
                  <a:spcPct val="0"/>
                </a:spcBef>
                <a:spcAft>
                  <a:spcPct val="35000"/>
                </a:spcAft>
              </a:pPr>
              <a:r>
                <a:rPr lang="en-US" sz="2600" kern="1200" dirty="0" smtClean="0"/>
                <a:t> Solvent		</a:t>
              </a:r>
              <a:endParaRPr lang="en-US" sz="2600" kern="1200" dirty="0"/>
            </a:p>
          </p:txBody>
        </p:sp>
        <p:sp>
          <p:nvSpPr>
            <p:cNvPr id="17" name="Freeform 16"/>
            <p:cNvSpPr/>
            <p:nvPr/>
          </p:nvSpPr>
          <p:spPr>
            <a:xfrm>
              <a:off x="6851055" y="624920"/>
              <a:ext cx="2258210" cy="1354926"/>
            </a:xfrm>
            <a:custGeom>
              <a:avLst/>
              <a:gdLst>
                <a:gd name="connsiteX0" fmla="*/ 0 w 2258210"/>
                <a:gd name="connsiteY0" fmla="*/ 135493 h 1354926"/>
                <a:gd name="connsiteX1" fmla="*/ 135493 w 2258210"/>
                <a:gd name="connsiteY1" fmla="*/ 0 h 1354926"/>
                <a:gd name="connsiteX2" fmla="*/ 2122717 w 2258210"/>
                <a:gd name="connsiteY2" fmla="*/ 0 h 1354926"/>
                <a:gd name="connsiteX3" fmla="*/ 2258210 w 2258210"/>
                <a:gd name="connsiteY3" fmla="*/ 135493 h 1354926"/>
                <a:gd name="connsiteX4" fmla="*/ 2258210 w 2258210"/>
                <a:gd name="connsiteY4" fmla="*/ 1219433 h 1354926"/>
                <a:gd name="connsiteX5" fmla="*/ 2122717 w 2258210"/>
                <a:gd name="connsiteY5" fmla="*/ 1354926 h 1354926"/>
                <a:gd name="connsiteX6" fmla="*/ 135493 w 2258210"/>
                <a:gd name="connsiteY6" fmla="*/ 1354926 h 1354926"/>
                <a:gd name="connsiteX7" fmla="*/ 0 w 2258210"/>
                <a:gd name="connsiteY7" fmla="*/ 1219433 h 1354926"/>
                <a:gd name="connsiteX8" fmla="*/ 0 w 2258210"/>
                <a:gd name="connsiteY8" fmla="*/ 135493 h 1354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8210" h="1354926">
                  <a:moveTo>
                    <a:pt x="0" y="135493"/>
                  </a:moveTo>
                  <a:cubicBezTo>
                    <a:pt x="0" y="60662"/>
                    <a:pt x="60662" y="0"/>
                    <a:pt x="135493" y="0"/>
                  </a:cubicBezTo>
                  <a:lnTo>
                    <a:pt x="2122717" y="0"/>
                  </a:lnTo>
                  <a:cubicBezTo>
                    <a:pt x="2197548" y="0"/>
                    <a:pt x="2258210" y="60662"/>
                    <a:pt x="2258210" y="135493"/>
                  </a:cubicBezTo>
                  <a:lnTo>
                    <a:pt x="2258210" y="1219433"/>
                  </a:lnTo>
                  <a:cubicBezTo>
                    <a:pt x="2258210" y="1294264"/>
                    <a:pt x="2197548" y="1354926"/>
                    <a:pt x="2122717" y="1354926"/>
                  </a:cubicBezTo>
                  <a:lnTo>
                    <a:pt x="135493" y="1354926"/>
                  </a:lnTo>
                  <a:cubicBezTo>
                    <a:pt x="60662" y="1354926"/>
                    <a:pt x="0" y="1294264"/>
                    <a:pt x="0" y="1219433"/>
                  </a:cubicBezTo>
                  <a:lnTo>
                    <a:pt x="0" y="13549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8744" tIns="138744" rIns="138744" bIns="138744" numCol="1" spcCol="1270" anchor="ctr" anchorCtr="0">
              <a:noAutofit/>
            </a:bodyPr>
            <a:lstStyle/>
            <a:p>
              <a:pPr lvl="0" algn="ctr" defTabSz="1155700">
                <a:lnSpc>
                  <a:spcPct val="90000"/>
                </a:lnSpc>
                <a:spcBef>
                  <a:spcPct val="0"/>
                </a:spcBef>
                <a:spcAft>
                  <a:spcPct val="35000"/>
                </a:spcAft>
              </a:pPr>
              <a:r>
                <a:rPr lang="en-US" sz="2600" kern="1200" dirty="0" smtClean="0"/>
                <a:t>Final Product</a:t>
              </a:r>
            </a:p>
            <a:p>
              <a:pPr lvl="0" algn="ctr" defTabSz="1155700">
                <a:lnSpc>
                  <a:spcPct val="90000"/>
                </a:lnSpc>
                <a:spcBef>
                  <a:spcPct val="0"/>
                </a:spcBef>
                <a:spcAft>
                  <a:spcPct val="35000"/>
                </a:spcAft>
              </a:pPr>
              <a:r>
                <a:rPr lang="en-US" sz="2600" dirty="0" smtClean="0"/>
                <a:t>(From Recycled Material)</a:t>
              </a:r>
              <a:endParaRPr lang="en-US" sz="2600" kern="1200" dirty="0"/>
            </a:p>
          </p:txBody>
        </p:sp>
      </p:grpSp>
      <p:sp>
        <p:nvSpPr>
          <p:cNvPr id="19" name="Right Arrow 18"/>
          <p:cNvSpPr/>
          <p:nvPr/>
        </p:nvSpPr>
        <p:spPr>
          <a:xfrm>
            <a:off x="3220540" y="1700179"/>
            <a:ext cx="797473" cy="484632"/>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a:off x="6682204" y="1700179"/>
            <a:ext cx="1182330" cy="551583"/>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a:off x="6469650" y="5495274"/>
            <a:ext cx="1182330" cy="551583"/>
          </a:xfrm>
          <a:prstGeom prst="right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Up-Down Arrow 22"/>
          <p:cNvSpPr/>
          <p:nvPr/>
        </p:nvSpPr>
        <p:spPr>
          <a:xfrm>
            <a:off x="8931812" y="2702918"/>
            <a:ext cx="602793" cy="2130339"/>
          </a:xfrm>
          <a:prstGeom prst="upDownArrow">
            <a:avLst/>
          </a:prstGeom>
          <a:gradFill>
            <a:gsLst>
              <a:gs pos="0">
                <a:schemeClr val="accent1">
                  <a:lumMod val="5000"/>
                  <a:lumOff val="95000"/>
                </a:schemeClr>
              </a:gs>
              <a:gs pos="74000">
                <a:schemeClr val="accent3">
                  <a:lumMod val="60000"/>
                  <a:lumOff val="40000"/>
                </a:schemeClr>
              </a:gs>
              <a:gs pos="83000">
                <a:schemeClr val="accent3">
                  <a:lumMod val="60000"/>
                  <a:lumOff val="40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7975908" y="3251677"/>
            <a:ext cx="2514600" cy="830997"/>
          </a:xfrm>
          <a:prstGeom prst="rect">
            <a:avLst/>
          </a:prstGeom>
          <a:solidFill>
            <a:schemeClr val="bg1"/>
          </a:solidFill>
          <a:ln w="25400">
            <a:solidFill>
              <a:schemeClr val="accent1">
                <a:shade val="50000"/>
              </a:schemeClr>
            </a:solidFill>
          </a:ln>
        </p:spPr>
        <p:txBody>
          <a:bodyPr wrap="square" rtlCol="0">
            <a:spAutoFit/>
          </a:bodyPr>
          <a:lstStyle/>
          <a:p>
            <a:pPr algn="ctr"/>
            <a:r>
              <a:rPr lang="en-US" sz="2400" dirty="0" smtClean="0"/>
              <a:t>Must be Comparable</a:t>
            </a:r>
            <a:endParaRPr lang="en-US" sz="2400" dirty="0"/>
          </a:p>
        </p:txBody>
      </p:sp>
      <p:sp>
        <p:nvSpPr>
          <p:cNvPr id="25" name="Text Box 3"/>
          <p:cNvSpPr txBox="1">
            <a:spLocks noChangeArrowheads="1"/>
          </p:cNvSpPr>
          <p:nvPr/>
        </p:nvSpPr>
        <p:spPr bwMode="auto">
          <a:xfrm>
            <a:off x="663808" y="439143"/>
            <a:ext cx="9372600" cy="5232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rgbClr val="000099"/>
                </a:solidFill>
                <a:latin typeface="Gill Sans" pitchFamily="16" charset="0"/>
              </a:defRPr>
            </a:lvl1pPr>
            <a:lvl2pPr marL="742950" indent="-285750">
              <a:spcBef>
                <a:spcPct val="20000"/>
              </a:spcBef>
              <a:buChar char="–"/>
              <a:defRPr sz="2800">
                <a:solidFill>
                  <a:srgbClr val="000099"/>
                </a:solidFill>
                <a:latin typeface="Gill Sans" pitchFamily="16" charset="0"/>
              </a:defRPr>
            </a:lvl2pPr>
            <a:lvl3pPr marL="1143000" indent="-228600">
              <a:spcBef>
                <a:spcPct val="20000"/>
              </a:spcBef>
              <a:buChar char="•"/>
              <a:defRPr sz="2400">
                <a:solidFill>
                  <a:srgbClr val="000099"/>
                </a:solidFill>
                <a:latin typeface="Gill Sans" pitchFamily="16" charset="0"/>
              </a:defRPr>
            </a:lvl3pPr>
            <a:lvl4pPr marL="1600200" indent="-228600">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eaLnBrk="1" hangingPunct="1">
              <a:buFontTx/>
              <a:buNone/>
            </a:pPr>
            <a:r>
              <a:rPr lang="en-US" altLang="en-US" sz="2800" dirty="0" smtClean="0">
                <a:solidFill>
                  <a:schemeClr val="accent1"/>
                </a:solidFill>
                <a:latin typeface="Franklin Gothic Medium" panose="020B0603020102020204" pitchFamily="34" charset="0"/>
              </a:rPr>
              <a:t>Comparing Product of Recycling to An Analogous Product </a:t>
            </a:r>
            <a:endParaRPr lang="en-US" altLang="en-US" sz="2800" dirty="0">
              <a:solidFill>
                <a:schemeClr val="accent1"/>
              </a:solidFill>
              <a:latin typeface="Franklin Gothic Medium" panose="020B0603020102020204" pitchFamily="34" charset="0"/>
            </a:endParaRPr>
          </a:p>
        </p:txBody>
      </p:sp>
      <p:sp>
        <p:nvSpPr>
          <p:cNvPr id="2" name="Slide Number Placeholder 1"/>
          <p:cNvSpPr>
            <a:spLocks noGrp="1"/>
          </p:cNvSpPr>
          <p:nvPr>
            <p:ph type="sldNum" sz="quarter" idx="12"/>
          </p:nvPr>
        </p:nvSpPr>
        <p:spPr/>
        <p:txBody>
          <a:bodyPr/>
          <a:lstStyle/>
          <a:p>
            <a:fld id="{F6CD76C6-A014-4A39-9EE8-5FBD982C0269}" type="slidenum">
              <a:rPr lang="en-US" smtClean="0"/>
              <a:t>18</a:t>
            </a:fld>
            <a:endParaRPr lang="en-US" dirty="0"/>
          </a:p>
        </p:txBody>
      </p:sp>
    </p:spTree>
    <p:extLst>
      <p:ext uri="{BB962C8B-B14F-4D97-AF65-F5344CB8AC3E}">
        <p14:creationId xmlns:p14="http://schemas.microsoft.com/office/powerpoint/2010/main" val="23409729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2"/>
          <p:cNvSpPr>
            <a:spLocks noGrp="1" noChangeArrowheads="1"/>
          </p:cNvSpPr>
          <p:nvPr>
            <p:ph idx="1"/>
          </p:nvPr>
        </p:nvSpPr>
        <p:spPr>
          <a:xfrm>
            <a:off x="1981200" y="1752601"/>
            <a:ext cx="8229600" cy="4525963"/>
          </a:xfrm>
        </p:spPr>
        <p:txBody>
          <a:bodyPr/>
          <a:lstStyle/>
          <a:p>
            <a:pPr eaLnBrk="1" hangingPunct="1">
              <a:buFontTx/>
              <a:buNone/>
              <a:defRPr/>
            </a:pPr>
            <a:endParaRPr lang="en-US" altLang="en-US" sz="900" b="1" i="1" dirty="0"/>
          </a:p>
          <a:p>
            <a:pPr marL="0" indent="0">
              <a:buNone/>
              <a:defRPr/>
            </a:pPr>
            <a:endParaRPr lang="en-US" altLang="en-US" sz="2000" dirty="0"/>
          </a:p>
        </p:txBody>
      </p:sp>
      <p:sp>
        <p:nvSpPr>
          <p:cNvPr id="111618" name="Slide Number Placeholder 5"/>
          <p:cNvSpPr>
            <a:spLocks noGrp="1"/>
          </p:cNvSpPr>
          <p:nvPr>
            <p:ph type="sldNum" sz="quarter" idx="12"/>
          </p:nvPr>
        </p:nvSpPr>
        <p:spPr>
          <a:noFill/>
        </p:spPr>
        <p:txBody>
          <a:bodyPr/>
          <a:lstStyle>
            <a:lvl1pPr>
              <a:spcBef>
                <a:spcPct val="20000"/>
              </a:spcBef>
              <a:buChar char="•"/>
              <a:defRPr sz="3200">
                <a:solidFill>
                  <a:srgbClr val="000099"/>
                </a:solidFill>
                <a:latin typeface="Gill Sans" pitchFamily="16" charset="0"/>
              </a:defRPr>
            </a:lvl1pPr>
            <a:lvl2pPr marL="742950" indent="-285750">
              <a:spcBef>
                <a:spcPct val="20000"/>
              </a:spcBef>
              <a:buChar char="–"/>
              <a:defRPr sz="2800">
                <a:solidFill>
                  <a:srgbClr val="000099"/>
                </a:solidFill>
                <a:latin typeface="Gill Sans" pitchFamily="16" charset="0"/>
              </a:defRPr>
            </a:lvl2pPr>
            <a:lvl3pPr marL="1143000" indent="-228600">
              <a:spcBef>
                <a:spcPct val="20000"/>
              </a:spcBef>
              <a:buChar char="•"/>
              <a:defRPr sz="2400">
                <a:solidFill>
                  <a:srgbClr val="000099"/>
                </a:solidFill>
                <a:latin typeface="Gill Sans" pitchFamily="16" charset="0"/>
              </a:defRPr>
            </a:lvl3pPr>
            <a:lvl4pPr marL="1600200" indent="-228600">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a:spcBef>
                <a:spcPct val="0"/>
              </a:spcBef>
              <a:buFontTx/>
              <a:buNone/>
            </a:pPr>
            <a:fld id="{32C4D498-9743-4EEA-8134-7ED7FFE4D3F5}" type="slidenum">
              <a:rPr lang="en-US" altLang="en-US" sz="1400">
                <a:solidFill>
                  <a:schemeClr val="bg1"/>
                </a:solidFill>
                <a:latin typeface="Arial" panose="020B0604020202020204" pitchFamily="34" charset="0"/>
              </a:rPr>
              <a:pPr>
                <a:spcBef>
                  <a:spcPct val="0"/>
                </a:spcBef>
                <a:buFontTx/>
                <a:buNone/>
              </a:pPr>
              <a:t>19</a:t>
            </a:fld>
            <a:endParaRPr lang="en-US" altLang="en-US" sz="1400" dirty="0">
              <a:solidFill>
                <a:schemeClr val="bg1"/>
              </a:solidFill>
              <a:latin typeface="Arial" panose="020B0604020202020204" pitchFamily="34" charset="0"/>
            </a:endParaRPr>
          </a:p>
        </p:txBody>
      </p:sp>
      <p:sp>
        <p:nvSpPr>
          <p:cNvPr id="58373" name="Rectangle 4"/>
          <p:cNvSpPr>
            <a:spLocks noChangeArrowheads="1"/>
          </p:cNvSpPr>
          <p:nvPr/>
        </p:nvSpPr>
        <p:spPr bwMode="auto">
          <a:xfrm>
            <a:off x="-195943" y="1406526"/>
            <a:ext cx="10406743" cy="5146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rgbClr val="000099"/>
                </a:solidFill>
                <a:latin typeface="Gill Sans" pitchFamily="16" charset="0"/>
              </a:defRPr>
            </a:lvl1pPr>
            <a:lvl2pPr marL="682625" indent="-225425">
              <a:spcBef>
                <a:spcPct val="20000"/>
              </a:spcBef>
              <a:buChar char="–"/>
              <a:defRPr sz="2800">
                <a:solidFill>
                  <a:srgbClr val="000099"/>
                </a:solidFill>
                <a:latin typeface="Gill Sans" pitchFamily="16" charset="0"/>
              </a:defRPr>
            </a:lvl2pPr>
            <a:lvl3pPr marL="796925">
              <a:spcBef>
                <a:spcPct val="20000"/>
              </a:spcBef>
              <a:buChar char="•"/>
              <a:defRPr sz="2400">
                <a:solidFill>
                  <a:srgbClr val="000099"/>
                </a:solidFill>
                <a:latin typeface="Gill Sans" pitchFamily="16" charset="0"/>
              </a:defRPr>
            </a:lvl3pPr>
            <a:lvl4pPr marL="911225">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marL="457200" lvl="1" indent="0">
              <a:buNone/>
              <a:defRPr/>
            </a:pPr>
            <a:r>
              <a:rPr lang="en-US" altLang="en-US" sz="2400" dirty="0" smtClean="0">
                <a:solidFill>
                  <a:schemeClr val="tx1"/>
                </a:solidFill>
                <a:latin typeface="Arial" panose="020B0604020202020204" pitchFamily="34" charset="0"/>
              </a:rPr>
              <a:t>EXAMPLE 2</a:t>
            </a:r>
          </a:p>
          <a:p>
            <a:pPr marL="457200" lvl="1" indent="0">
              <a:buNone/>
              <a:defRPr/>
            </a:pPr>
            <a:endParaRPr lang="en-US" altLang="en-US" sz="800" dirty="0">
              <a:solidFill>
                <a:schemeClr val="tx1"/>
              </a:solidFill>
              <a:latin typeface="Arial" panose="020B0604020202020204" pitchFamily="34" charset="0"/>
            </a:endParaRPr>
          </a:p>
          <a:p>
            <a:pPr marL="457200" lvl="1" indent="0">
              <a:buNone/>
              <a:defRPr/>
            </a:pPr>
            <a:r>
              <a:rPr lang="en-US" altLang="en-US" sz="2400" dirty="0" smtClean="0">
                <a:solidFill>
                  <a:schemeClr val="tx1"/>
                </a:solidFill>
                <a:latin typeface="Arial" panose="020B0604020202020204" pitchFamily="34" charset="0"/>
              </a:rPr>
              <a:t>A secondary metal smelter produces metal commodities.  Because there is no analogous product made from non-scrap metal, and the metal produced by the smelter meets widely-recognized standards, Factor 4 is met.</a:t>
            </a:r>
          </a:p>
          <a:p>
            <a:pPr marL="457200" lvl="1" indent="0">
              <a:buNone/>
              <a:defRPr/>
            </a:pPr>
            <a:endParaRPr lang="en-US" altLang="en-US" sz="2400" dirty="0">
              <a:solidFill>
                <a:schemeClr val="tx1"/>
              </a:solidFill>
              <a:latin typeface="Arial" panose="020B0604020202020204" pitchFamily="34" charset="0"/>
            </a:endParaRPr>
          </a:p>
          <a:p>
            <a:pPr marL="457200" lvl="1" indent="0">
              <a:buNone/>
              <a:defRPr/>
            </a:pPr>
            <a:r>
              <a:rPr lang="en-US" altLang="en-US" sz="2400" dirty="0" smtClean="0">
                <a:solidFill>
                  <a:schemeClr val="tx1"/>
                </a:solidFill>
                <a:latin typeface="Arial" panose="020B0604020202020204" pitchFamily="34" charset="0"/>
              </a:rPr>
              <a:t>EXAMPLE 3</a:t>
            </a:r>
          </a:p>
          <a:p>
            <a:pPr marL="457200" lvl="1" indent="0">
              <a:buNone/>
              <a:defRPr/>
            </a:pPr>
            <a:endParaRPr lang="en-US" altLang="en-US" sz="800" dirty="0" smtClean="0">
              <a:solidFill>
                <a:schemeClr val="tx1"/>
              </a:solidFill>
              <a:latin typeface="Arial" panose="020B0604020202020204" pitchFamily="34" charset="0"/>
            </a:endParaRPr>
          </a:p>
          <a:p>
            <a:pPr marL="457200" lvl="1" indent="0">
              <a:buNone/>
              <a:defRPr/>
            </a:pPr>
            <a:r>
              <a:rPr lang="en-US" altLang="en-US" sz="2400" dirty="0" smtClean="0">
                <a:solidFill>
                  <a:schemeClr val="tx1"/>
                </a:solidFill>
                <a:latin typeface="Arial" panose="020B0604020202020204" pitchFamily="34" charset="0"/>
              </a:rPr>
              <a:t>Chemical manufacturing process includes materials being returned back into chemical production in a closed loop system. </a:t>
            </a:r>
            <a:r>
              <a:rPr lang="en-US" altLang="en-US" sz="2400" dirty="0">
                <a:solidFill>
                  <a:schemeClr val="tx1"/>
                </a:solidFill>
                <a:latin typeface="Arial" panose="020B0604020202020204" pitchFamily="34" charset="0"/>
              </a:rPr>
              <a:t>When a material is returned to the original process from which it was </a:t>
            </a:r>
            <a:r>
              <a:rPr lang="en-US" altLang="en-US" sz="2400" dirty="0" smtClean="0">
                <a:solidFill>
                  <a:schemeClr val="tx1"/>
                </a:solidFill>
                <a:latin typeface="Arial" panose="020B0604020202020204" pitchFamily="34" charset="0"/>
              </a:rPr>
              <a:t>generated, </a:t>
            </a:r>
            <a:r>
              <a:rPr lang="en-US" altLang="en-US" sz="2400" dirty="0">
                <a:solidFill>
                  <a:schemeClr val="tx1"/>
                </a:solidFill>
                <a:latin typeface="Arial" panose="020B0604020202020204" pitchFamily="34" charset="0"/>
              </a:rPr>
              <a:t>it ensures than no new contaminants are entering the </a:t>
            </a:r>
            <a:r>
              <a:rPr lang="en-US" altLang="en-US" sz="2400" dirty="0" smtClean="0">
                <a:solidFill>
                  <a:schemeClr val="tx1"/>
                </a:solidFill>
                <a:latin typeface="Arial" panose="020B0604020202020204" pitchFamily="34" charset="0"/>
              </a:rPr>
              <a:t>system and Factor 4 is met.</a:t>
            </a:r>
            <a:endParaRPr lang="en-US" altLang="en-US" sz="2400" dirty="0">
              <a:solidFill>
                <a:schemeClr val="tx1"/>
              </a:solidFill>
              <a:latin typeface="Arial" panose="020B0604020202020204" pitchFamily="34" charset="0"/>
            </a:endParaRPr>
          </a:p>
          <a:p>
            <a:pPr marL="457200" lvl="1" indent="0">
              <a:buNone/>
              <a:defRPr/>
            </a:pPr>
            <a:endParaRPr lang="en-US" altLang="en-US" sz="2400" dirty="0" smtClean="0">
              <a:solidFill>
                <a:schemeClr val="tx1"/>
              </a:solidFill>
              <a:latin typeface="Arial" panose="020B0604020202020204" pitchFamily="34" charset="0"/>
            </a:endParaRPr>
          </a:p>
          <a:p>
            <a:pPr marL="457200" lvl="1" indent="0">
              <a:buNone/>
              <a:defRPr/>
            </a:pPr>
            <a:endParaRPr lang="en-US" altLang="en-US" sz="1800" dirty="0">
              <a:solidFill>
                <a:schemeClr val="tx1"/>
              </a:solidFill>
              <a:latin typeface="Arial" panose="020B0604020202020204" pitchFamily="34" charset="0"/>
            </a:endParaRPr>
          </a:p>
          <a:p>
            <a:pPr marL="457200" lvl="1" indent="0">
              <a:buNone/>
              <a:defRPr/>
            </a:pPr>
            <a:endParaRPr lang="en-US" altLang="en-US" sz="2000" dirty="0">
              <a:solidFill>
                <a:schemeClr val="tx1"/>
              </a:solidFill>
              <a:latin typeface="Arial" panose="020B0604020202020204" pitchFamily="34" charset="0"/>
            </a:endParaRPr>
          </a:p>
          <a:p>
            <a:pPr lvl="1" eaLnBrk="1" hangingPunct="1">
              <a:defRPr/>
            </a:pPr>
            <a:endParaRPr lang="en-US" altLang="en-US" sz="2000" b="1" u="sng" dirty="0">
              <a:solidFill>
                <a:schemeClr val="tx1"/>
              </a:solidFill>
              <a:latin typeface="Arial" panose="020B0604020202020204" pitchFamily="34" charset="0"/>
            </a:endParaRPr>
          </a:p>
          <a:p>
            <a:pPr lvl="1" eaLnBrk="1" hangingPunct="1">
              <a:defRPr/>
            </a:pPr>
            <a:endParaRPr lang="en-US" altLang="en-US" dirty="0">
              <a:solidFill>
                <a:schemeClr val="tx1"/>
              </a:solidFill>
              <a:latin typeface="Arial" panose="020B0604020202020204" pitchFamily="34" charset="0"/>
            </a:endParaRPr>
          </a:p>
          <a:p>
            <a:pPr lvl="1" eaLnBrk="1" hangingPunct="1">
              <a:defRPr/>
            </a:pPr>
            <a:endParaRPr lang="en-US" altLang="en-US" sz="2400" dirty="0">
              <a:latin typeface="Arial" panose="020B0604020202020204" pitchFamily="34" charset="0"/>
            </a:endParaRPr>
          </a:p>
          <a:p>
            <a:pPr eaLnBrk="1" hangingPunct="1">
              <a:defRPr/>
            </a:pPr>
            <a:endParaRPr lang="en-US" altLang="en-US" sz="2000" dirty="0"/>
          </a:p>
          <a:p>
            <a:pPr lvl="2" eaLnBrk="1" hangingPunct="1">
              <a:buFontTx/>
              <a:buNone/>
              <a:defRPr/>
            </a:pPr>
            <a:endParaRPr lang="en-US" altLang="en-US" dirty="0"/>
          </a:p>
          <a:p>
            <a:pPr eaLnBrk="1" hangingPunct="1">
              <a:defRPr/>
            </a:pPr>
            <a:endParaRPr lang="en-US" altLang="en-US" sz="1800" dirty="0"/>
          </a:p>
        </p:txBody>
      </p:sp>
      <p:sp>
        <p:nvSpPr>
          <p:cNvPr id="2" name="Rectangle 1"/>
          <p:cNvSpPr/>
          <p:nvPr/>
        </p:nvSpPr>
        <p:spPr>
          <a:xfrm>
            <a:off x="83476" y="485558"/>
            <a:ext cx="10127323" cy="954107"/>
          </a:xfrm>
          <a:prstGeom prst="rect">
            <a:avLst/>
          </a:prstGeom>
        </p:spPr>
        <p:txBody>
          <a:bodyPr wrap="square">
            <a:spAutoFit/>
          </a:bodyPr>
          <a:lstStyle/>
          <a:p>
            <a:pPr>
              <a:buNone/>
            </a:pPr>
            <a:r>
              <a:rPr lang="en-US" altLang="en-US" sz="2800" dirty="0">
                <a:solidFill>
                  <a:schemeClr val="accent1"/>
                </a:solidFill>
                <a:latin typeface="Franklin Gothic Medium" panose="020B0603020102020204" pitchFamily="34" charset="0"/>
              </a:rPr>
              <a:t>Factor 4: What does it mean for a product of recycling to be comparable to a legitimate product or intermediate </a:t>
            </a:r>
            <a:r>
              <a:rPr lang="en-US" altLang="en-US" sz="2800" dirty="0" smtClean="0">
                <a:solidFill>
                  <a:schemeClr val="accent1"/>
                </a:solidFill>
                <a:latin typeface="Franklin Gothic Medium" panose="020B0603020102020204" pitchFamily="34" charset="0"/>
              </a:rPr>
              <a:t>? (cont’d)</a:t>
            </a:r>
            <a:endParaRPr lang="en-US" altLang="en-US" sz="2800" dirty="0">
              <a:solidFill>
                <a:schemeClr val="accent1"/>
              </a:solidFill>
              <a:latin typeface="Franklin Gothic Medium" panose="020B0603020102020204" pitchFamily="34" charset="0"/>
            </a:endParaRPr>
          </a:p>
        </p:txBody>
      </p:sp>
    </p:spTree>
    <p:extLst>
      <p:ext uri="{BB962C8B-B14F-4D97-AF65-F5344CB8AC3E}">
        <p14:creationId xmlns:p14="http://schemas.microsoft.com/office/powerpoint/2010/main" val="3572312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Times New Roman" pitchFamily="18" charset="0"/>
              </a:rPr>
              <a:t>What is the Purpose of this Webinar?</a:t>
            </a:r>
            <a:endParaRPr lang="en-US" dirty="0"/>
          </a:p>
        </p:txBody>
      </p:sp>
      <p:sp>
        <p:nvSpPr>
          <p:cNvPr id="3" name="Content Placeholder 2"/>
          <p:cNvSpPr>
            <a:spLocks noGrp="1"/>
          </p:cNvSpPr>
          <p:nvPr>
            <p:ph idx="1"/>
          </p:nvPr>
        </p:nvSpPr>
        <p:spPr>
          <a:xfrm>
            <a:off x="677334" y="1605418"/>
            <a:ext cx="8596668" cy="3880773"/>
          </a:xfrm>
        </p:spPr>
        <p:txBody>
          <a:bodyPr/>
          <a:lstStyle/>
          <a:p>
            <a:r>
              <a:rPr lang="en-US" sz="2800" dirty="0">
                <a:cs typeface="Times New Roman" pitchFamily="18" charset="0"/>
              </a:rPr>
              <a:t>This webinar is intended to provide a roadmap of the </a:t>
            </a:r>
            <a:r>
              <a:rPr lang="en-US" sz="2800" u="sng" dirty="0">
                <a:cs typeface="Times New Roman" pitchFamily="18" charset="0"/>
              </a:rPr>
              <a:t>right questions to ask </a:t>
            </a:r>
            <a:r>
              <a:rPr lang="en-US" sz="2800" dirty="0">
                <a:cs typeface="Times New Roman" pitchFamily="18" charset="0"/>
              </a:rPr>
              <a:t>when dealing with the RCRA definition of </a:t>
            </a:r>
            <a:r>
              <a:rPr lang="en-US" sz="2800" dirty="0" smtClean="0">
                <a:cs typeface="Times New Roman" pitchFamily="18" charset="0"/>
              </a:rPr>
              <a:t>legitimate recycling.</a:t>
            </a:r>
            <a:endParaRPr lang="en-US" sz="2800" dirty="0">
              <a:cs typeface="Times New Roman" pitchFamily="18" charset="0"/>
            </a:endParaRPr>
          </a:p>
          <a:p>
            <a:r>
              <a:rPr lang="en-US" sz="2800" dirty="0">
                <a:cs typeface="Times New Roman" pitchFamily="18" charset="0"/>
              </a:rPr>
              <a:t>This webinar is </a:t>
            </a:r>
            <a:r>
              <a:rPr lang="en-US" sz="2800" u="sng" dirty="0">
                <a:cs typeface="Times New Roman" pitchFamily="18" charset="0"/>
              </a:rPr>
              <a:t>not a training</a:t>
            </a:r>
            <a:r>
              <a:rPr lang="en-US" sz="2800" dirty="0">
                <a:cs typeface="Times New Roman" pitchFamily="18" charset="0"/>
              </a:rPr>
              <a:t>; in general, you won’t find specific </a:t>
            </a:r>
            <a:r>
              <a:rPr lang="en-US" sz="2800" dirty="0" smtClean="0">
                <a:cs typeface="Times New Roman" pitchFamily="18" charset="0"/>
              </a:rPr>
              <a:t>answers to legitimacy determinations here.</a:t>
            </a:r>
            <a:endParaRPr lang="en-US" sz="2800" dirty="0">
              <a:cs typeface="Times New Roman" pitchFamily="18" charset="0"/>
            </a:endParaRPr>
          </a:p>
          <a:p>
            <a:r>
              <a:rPr lang="en-US" sz="2800" dirty="0">
                <a:cs typeface="Times New Roman" pitchFamily="18" charset="0"/>
              </a:rPr>
              <a:t>However, by the end of the webinar, you should </a:t>
            </a:r>
            <a:r>
              <a:rPr lang="en-US" sz="2800" u="sng" dirty="0">
                <a:cs typeface="Times New Roman" pitchFamily="18" charset="0"/>
              </a:rPr>
              <a:t>know where to find those answers</a:t>
            </a:r>
            <a:r>
              <a:rPr lang="en-US" sz="2800" dirty="0">
                <a:cs typeface="Times New Roman" pitchFamily="18" charset="0"/>
              </a:rPr>
              <a:t>.</a:t>
            </a:r>
          </a:p>
          <a:p>
            <a:pPr marL="0" indent="0">
              <a:buNone/>
            </a:pPr>
            <a:endParaRPr lang="en-US" dirty="0"/>
          </a:p>
        </p:txBody>
      </p:sp>
      <p:sp>
        <p:nvSpPr>
          <p:cNvPr id="4" name="Slide Number Placeholder 3"/>
          <p:cNvSpPr>
            <a:spLocks noGrp="1"/>
          </p:cNvSpPr>
          <p:nvPr>
            <p:ph type="sldNum" sz="quarter" idx="12"/>
          </p:nvPr>
        </p:nvSpPr>
        <p:spPr/>
        <p:txBody>
          <a:bodyPr/>
          <a:lstStyle/>
          <a:p>
            <a:fld id="{F6CD76C6-A014-4A39-9EE8-5FBD982C0269}" type="slidenum">
              <a:rPr lang="en-US" smtClean="0"/>
              <a:t>2</a:t>
            </a:fld>
            <a:endParaRPr lang="en-US" dirty="0"/>
          </a:p>
        </p:txBody>
      </p:sp>
    </p:spTree>
    <p:extLst>
      <p:ext uri="{BB962C8B-B14F-4D97-AF65-F5344CB8AC3E}">
        <p14:creationId xmlns:p14="http://schemas.microsoft.com/office/powerpoint/2010/main" val="21552955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2"/>
          <p:cNvSpPr>
            <a:spLocks noGrp="1" noChangeArrowheads="1"/>
          </p:cNvSpPr>
          <p:nvPr>
            <p:ph idx="1"/>
          </p:nvPr>
        </p:nvSpPr>
        <p:spPr>
          <a:xfrm>
            <a:off x="1981200" y="1752601"/>
            <a:ext cx="8229600" cy="4525963"/>
          </a:xfrm>
        </p:spPr>
        <p:txBody>
          <a:bodyPr/>
          <a:lstStyle/>
          <a:p>
            <a:pPr eaLnBrk="1" hangingPunct="1">
              <a:buFontTx/>
              <a:buNone/>
              <a:defRPr/>
            </a:pPr>
            <a:endParaRPr lang="en-US" altLang="en-US" sz="900" b="1" i="1" dirty="0"/>
          </a:p>
          <a:p>
            <a:pPr marL="0" indent="0">
              <a:buNone/>
              <a:defRPr/>
            </a:pPr>
            <a:endParaRPr lang="en-US" altLang="en-US" sz="2000" dirty="0"/>
          </a:p>
        </p:txBody>
      </p:sp>
      <p:sp>
        <p:nvSpPr>
          <p:cNvPr id="110594" name="Slide Number Placeholder 5"/>
          <p:cNvSpPr>
            <a:spLocks noGrp="1"/>
          </p:cNvSpPr>
          <p:nvPr>
            <p:ph type="sldNum" sz="quarter" idx="12"/>
          </p:nvPr>
        </p:nvSpPr>
        <p:spPr>
          <a:noFill/>
        </p:spPr>
        <p:txBody>
          <a:bodyPr/>
          <a:lstStyle>
            <a:lvl1pPr>
              <a:spcBef>
                <a:spcPct val="20000"/>
              </a:spcBef>
              <a:buChar char="•"/>
              <a:defRPr sz="3200">
                <a:solidFill>
                  <a:srgbClr val="000099"/>
                </a:solidFill>
                <a:latin typeface="Gill Sans" pitchFamily="16" charset="0"/>
              </a:defRPr>
            </a:lvl1pPr>
            <a:lvl2pPr marL="742950" indent="-285750">
              <a:spcBef>
                <a:spcPct val="20000"/>
              </a:spcBef>
              <a:buChar char="–"/>
              <a:defRPr sz="2800">
                <a:solidFill>
                  <a:srgbClr val="000099"/>
                </a:solidFill>
                <a:latin typeface="Gill Sans" pitchFamily="16" charset="0"/>
              </a:defRPr>
            </a:lvl2pPr>
            <a:lvl3pPr marL="1143000" indent="-228600">
              <a:spcBef>
                <a:spcPct val="20000"/>
              </a:spcBef>
              <a:buChar char="•"/>
              <a:defRPr sz="2400">
                <a:solidFill>
                  <a:srgbClr val="000099"/>
                </a:solidFill>
                <a:latin typeface="Gill Sans" pitchFamily="16" charset="0"/>
              </a:defRPr>
            </a:lvl3pPr>
            <a:lvl4pPr marL="1600200" indent="-228600">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a:spcBef>
                <a:spcPct val="0"/>
              </a:spcBef>
              <a:buFontTx/>
              <a:buNone/>
            </a:pPr>
            <a:fld id="{FFF58703-9D18-401E-8FF8-425749DBBF5A}" type="slidenum">
              <a:rPr lang="en-US" altLang="en-US" sz="1400">
                <a:solidFill>
                  <a:schemeClr val="bg1"/>
                </a:solidFill>
                <a:latin typeface="Arial" panose="020B0604020202020204" pitchFamily="34" charset="0"/>
              </a:rPr>
              <a:pPr>
                <a:spcBef>
                  <a:spcPct val="0"/>
                </a:spcBef>
                <a:buFontTx/>
                <a:buNone/>
              </a:pPr>
              <a:t>20</a:t>
            </a:fld>
            <a:endParaRPr lang="en-US" altLang="en-US" sz="1400" dirty="0">
              <a:solidFill>
                <a:schemeClr val="bg1"/>
              </a:solidFill>
              <a:latin typeface="Arial" panose="020B0604020202020204" pitchFamily="34" charset="0"/>
            </a:endParaRPr>
          </a:p>
        </p:txBody>
      </p:sp>
      <p:sp>
        <p:nvSpPr>
          <p:cNvPr id="58373" name="Rectangle 4"/>
          <p:cNvSpPr>
            <a:spLocks noChangeArrowheads="1"/>
          </p:cNvSpPr>
          <p:nvPr/>
        </p:nvSpPr>
        <p:spPr bwMode="auto">
          <a:xfrm>
            <a:off x="152400" y="1094014"/>
            <a:ext cx="10058400" cy="545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rgbClr val="000099"/>
                </a:solidFill>
                <a:latin typeface="Gill Sans" pitchFamily="16" charset="0"/>
              </a:defRPr>
            </a:lvl1pPr>
            <a:lvl2pPr marL="682625" indent="-225425">
              <a:spcBef>
                <a:spcPct val="20000"/>
              </a:spcBef>
              <a:buChar char="–"/>
              <a:defRPr sz="2800">
                <a:solidFill>
                  <a:srgbClr val="000099"/>
                </a:solidFill>
                <a:latin typeface="Gill Sans" pitchFamily="16" charset="0"/>
              </a:defRPr>
            </a:lvl2pPr>
            <a:lvl3pPr marL="796925">
              <a:spcBef>
                <a:spcPct val="20000"/>
              </a:spcBef>
              <a:buChar char="•"/>
              <a:defRPr sz="2400">
                <a:solidFill>
                  <a:srgbClr val="000099"/>
                </a:solidFill>
                <a:latin typeface="Gill Sans" pitchFamily="16" charset="0"/>
              </a:defRPr>
            </a:lvl3pPr>
            <a:lvl4pPr marL="911225">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marL="0" indent="0">
              <a:buNone/>
              <a:defRPr/>
            </a:pPr>
            <a:r>
              <a:rPr lang="en-US" altLang="en-US" sz="2400" dirty="0" smtClean="0">
                <a:solidFill>
                  <a:schemeClr val="tx1"/>
                </a:solidFill>
                <a:latin typeface="Arial" panose="020B0604020202020204" pitchFamily="34" charset="0"/>
              </a:rPr>
              <a:t>In some rare cases, a product from recycling could have a higher level of hazardous constituents than an analogous product, but still be considered to be comparable to a legitimate product.</a:t>
            </a:r>
          </a:p>
          <a:p>
            <a:pPr marL="0" indent="0">
              <a:buNone/>
              <a:defRPr/>
            </a:pPr>
            <a:endParaRPr lang="en-US" altLang="en-US" sz="800" dirty="0">
              <a:solidFill>
                <a:schemeClr val="tx1"/>
              </a:solidFill>
              <a:latin typeface="Arial" panose="020B0604020202020204" pitchFamily="34" charset="0"/>
            </a:endParaRPr>
          </a:p>
          <a:p>
            <a:pPr>
              <a:defRPr/>
            </a:pPr>
            <a:r>
              <a:rPr lang="en-US" altLang="en-US" sz="2400" dirty="0" smtClean="0">
                <a:solidFill>
                  <a:schemeClr val="tx1"/>
                </a:solidFill>
                <a:latin typeface="Arial" panose="020B0604020202020204" pitchFamily="34" charset="0"/>
              </a:rPr>
              <a:t>For example</a:t>
            </a:r>
            <a:r>
              <a:rPr lang="en-US" altLang="en-US" sz="2400" dirty="0">
                <a:solidFill>
                  <a:schemeClr val="tx1"/>
                </a:solidFill>
                <a:latin typeface="Arial" panose="020B0604020202020204" pitchFamily="34" charset="0"/>
              </a:rPr>
              <a:t>, </a:t>
            </a:r>
            <a:r>
              <a:rPr lang="en-US" altLang="en-US" sz="2400" dirty="0" smtClean="0">
                <a:solidFill>
                  <a:schemeClr val="tx1"/>
                </a:solidFill>
                <a:latin typeface="Arial" panose="020B0604020202020204" pitchFamily="34" charset="0"/>
              </a:rPr>
              <a:t>the recycling may still be legitimate </a:t>
            </a:r>
            <a:r>
              <a:rPr lang="en-US" altLang="en-US" sz="2400" dirty="0">
                <a:solidFill>
                  <a:schemeClr val="tx1"/>
                </a:solidFill>
                <a:latin typeface="Arial" panose="020B0604020202020204" pitchFamily="34" charset="0"/>
              </a:rPr>
              <a:t>due to the lack of exposure from toxics in the products, </a:t>
            </a:r>
            <a:r>
              <a:rPr lang="en-US" altLang="en-US" sz="2400" dirty="0" smtClean="0">
                <a:solidFill>
                  <a:schemeClr val="tx1"/>
                </a:solidFill>
                <a:latin typeface="Arial" panose="020B0604020202020204" pitchFamily="34" charset="0"/>
              </a:rPr>
              <a:t>or the </a:t>
            </a:r>
            <a:r>
              <a:rPr lang="en-US" altLang="en-US" sz="2400" dirty="0">
                <a:solidFill>
                  <a:schemeClr val="tx1"/>
                </a:solidFill>
                <a:latin typeface="Arial" panose="020B0604020202020204" pitchFamily="34" charset="0"/>
              </a:rPr>
              <a:t>lack of the bioavailability of toxics in the </a:t>
            </a:r>
            <a:r>
              <a:rPr lang="en-US" altLang="en-US" sz="2400" dirty="0" smtClean="0">
                <a:solidFill>
                  <a:schemeClr val="tx1"/>
                </a:solidFill>
                <a:latin typeface="Arial" panose="020B0604020202020204" pitchFamily="34" charset="0"/>
              </a:rPr>
              <a:t>products.</a:t>
            </a:r>
          </a:p>
          <a:p>
            <a:pPr>
              <a:defRPr/>
            </a:pPr>
            <a:endParaRPr lang="en-US" altLang="en-US" sz="800" dirty="0">
              <a:solidFill>
                <a:schemeClr val="tx1"/>
              </a:solidFill>
              <a:latin typeface="Arial" panose="020B0604020202020204" pitchFamily="34" charset="0"/>
            </a:endParaRPr>
          </a:p>
          <a:p>
            <a:pPr marL="0" indent="0">
              <a:buNone/>
              <a:defRPr/>
            </a:pPr>
            <a:r>
              <a:rPr lang="en-US" altLang="en-US" sz="2400" dirty="0" smtClean="0">
                <a:solidFill>
                  <a:schemeClr val="tx1"/>
                </a:solidFill>
                <a:latin typeface="Arial" panose="020B0604020202020204" pitchFamily="34" charset="0"/>
              </a:rPr>
              <a:t>In those cases, the generator must (1) document why the recycling is still legitimate, and (2) notify EPA or the authorized state.</a:t>
            </a:r>
          </a:p>
          <a:p>
            <a:pPr marL="0" indent="0">
              <a:buNone/>
              <a:defRPr/>
            </a:pPr>
            <a:endParaRPr lang="en-US" altLang="en-US" sz="800" dirty="0">
              <a:solidFill>
                <a:schemeClr val="tx1"/>
              </a:solidFill>
              <a:latin typeface="Arial" panose="020B0604020202020204" pitchFamily="34" charset="0"/>
            </a:endParaRPr>
          </a:p>
          <a:p>
            <a:pPr marL="0" indent="0">
              <a:buNone/>
              <a:defRPr/>
            </a:pPr>
            <a:r>
              <a:rPr lang="en-US" altLang="en-US" sz="2400" dirty="0">
                <a:solidFill>
                  <a:schemeClr val="tx1"/>
                </a:solidFill>
                <a:latin typeface="Arial" panose="020B0604020202020204" pitchFamily="34" charset="0"/>
              </a:rPr>
              <a:t>The documentation must contain a certification that the recycling is legitimate and be maintained on-site for 3 years after the recycling has ceased.</a:t>
            </a:r>
          </a:p>
          <a:p>
            <a:pPr marL="0" indent="0">
              <a:buNone/>
              <a:defRPr/>
            </a:pPr>
            <a:endParaRPr lang="en-US" altLang="en-US" sz="2000" dirty="0" smtClean="0">
              <a:solidFill>
                <a:schemeClr val="tx1"/>
              </a:solidFill>
              <a:latin typeface="Arial" panose="020B0604020202020204" pitchFamily="34" charset="0"/>
            </a:endParaRPr>
          </a:p>
          <a:p>
            <a:pPr marL="0" indent="0" eaLnBrk="1" hangingPunct="1">
              <a:buNone/>
              <a:defRPr/>
            </a:pPr>
            <a:endParaRPr lang="en-US" altLang="en-US" dirty="0">
              <a:solidFill>
                <a:schemeClr val="tx1"/>
              </a:solidFill>
              <a:latin typeface="Arial" panose="020B0604020202020204" pitchFamily="34" charset="0"/>
            </a:endParaRPr>
          </a:p>
          <a:p>
            <a:pPr lvl="1" eaLnBrk="1" hangingPunct="1">
              <a:defRPr/>
            </a:pPr>
            <a:endParaRPr lang="en-US" altLang="en-US" sz="2400" dirty="0">
              <a:latin typeface="Arial" panose="020B0604020202020204" pitchFamily="34" charset="0"/>
            </a:endParaRPr>
          </a:p>
          <a:p>
            <a:pPr eaLnBrk="1" hangingPunct="1">
              <a:defRPr/>
            </a:pPr>
            <a:endParaRPr lang="en-US" altLang="en-US" sz="2000" dirty="0"/>
          </a:p>
          <a:p>
            <a:pPr lvl="2" eaLnBrk="1" hangingPunct="1">
              <a:buFontTx/>
              <a:buNone/>
              <a:defRPr/>
            </a:pPr>
            <a:endParaRPr lang="en-US" altLang="en-US" dirty="0"/>
          </a:p>
          <a:p>
            <a:pPr eaLnBrk="1" hangingPunct="1">
              <a:defRPr/>
            </a:pPr>
            <a:endParaRPr lang="en-US" altLang="en-US" sz="1800" dirty="0"/>
          </a:p>
        </p:txBody>
      </p:sp>
      <p:sp>
        <p:nvSpPr>
          <p:cNvPr id="6" name="Text Box 3"/>
          <p:cNvSpPr txBox="1">
            <a:spLocks noChangeArrowheads="1"/>
          </p:cNvSpPr>
          <p:nvPr/>
        </p:nvSpPr>
        <p:spPr bwMode="auto">
          <a:xfrm>
            <a:off x="0" y="139907"/>
            <a:ext cx="9960429" cy="9541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rgbClr val="000099"/>
                </a:solidFill>
                <a:latin typeface="Gill Sans" pitchFamily="16" charset="0"/>
              </a:defRPr>
            </a:lvl1pPr>
            <a:lvl2pPr marL="742950" indent="-285750">
              <a:spcBef>
                <a:spcPct val="20000"/>
              </a:spcBef>
              <a:buChar char="–"/>
              <a:defRPr sz="2800">
                <a:solidFill>
                  <a:srgbClr val="000099"/>
                </a:solidFill>
                <a:latin typeface="Gill Sans" pitchFamily="16" charset="0"/>
              </a:defRPr>
            </a:lvl2pPr>
            <a:lvl3pPr marL="1143000" indent="-228600">
              <a:spcBef>
                <a:spcPct val="20000"/>
              </a:spcBef>
              <a:buChar char="•"/>
              <a:defRPr sz="2400">
                <a:solidFill>
                  <a:srgbClr val="000099"/>
                </a:solidFill>
                <a:latin typeface="Gill Sans" pitchFamily="16" charset="0"/>
              </a:defRPr>
            </a:lvl3pPr>
            <a:lvl4pPr marL="1600200" indent="-228600">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a:buNone/>
            </a:pPr>
            <a:r>
              <a:rPr lang="en-US" altLang="en-US" sz="2800" dirty="0" smtClean="0">
                <a:solidFill>
                  <a:schemeClr val="accent1"/>
                </a:solidFill>
                <a:latin typeface="Franklin Gothic Medium" panose="020B0603020102020204" pitchFamily="34" charset="0"/>
              </a:rPr>
              <a:t>Factor 4</a:t>
            </a:r>
            <a:r>
              <a:rPr lang="en-US" altLang="en-US" sz="2800" dirty="0">
                <a:solidFill>
                  <a:schemeClr val="accent1"/>
                </a:solidFill>
                <a:latin typeface="Franklin Gothic Medium" panose="020B0603020102020204" pitchFamily="34" charset="0"/>
              </a:rPr>
              <a:t>: </a:t>
            </a:r>
            <a:r>
              <a:rPr lang="en-US" altLang="en-US" sz="2800" dirty="0" smtClean="0">
                <a:solidFill>
                  <a:schemeClr val="accent1"/>
                </a:solidFill>
                <a:latin typeface="Franklin Gothic Medium" panose="020B0603020102020204" pitchFamily="34" charset="0"/>
              </a:rPr>
              <a:t>What does it mean for a product </a:t>
            </a:r>
            <a:r>
              <a:rPr lang="en-US" altLang="en-US" sz="2800" dirty="0">
                <a:solidFill>
                  <a:schemeClr val="accent1"/>
                </a:solidFill>
                <a:latin typeface="Franklin Gothic Medium" panose="020B0603020102020204" pitchFamily="34" charset="0"/>
              </a:rPr>
              <a:t>of recycling </a:t>
            </a:r>
            <a:r>
              <a:rPr lang="en-US" altLang="en-US" sz="2800" dirty="0" smtClean="0">
                <a:solidFill>
                  <a:schemeClr val="accent1"/>
                </a:solidFill>
                <a:latin typeface="Franklin Gothic Medium" panose="020B0603020102020204" pitchFamily="34" charset="0"/>
              </a:rPr>
              <a:t>to be comparable </a:t>
            </a:r>
            <a:r>
              <a:rPr lang="en-US" altLang="en-US" sz="2800" dirty="0">
                <a:solidFill>
                  <a:schemeClr val="accent1"/>
                </a:solidFill>
                <a:latin typeface="Franklin Gothic Medium" panose="020B0603020102020204" pitchFamily="34" charset="0"/>
              </a:rPr>
              <a:t>to a legitimate product or intermediate </a:t>
            </a:r>
            <a:r>
              <a:rPr lang="en-US" altLang="en-US" sz="2800" dirty="0" smtClean="0">
                <a:solidFill>
                  <a:schemeClr val="accent1"/>
                </a:solidFill>
                <a:latin typeface="Franklin Gothic Medium" panose="020B0603020102020204" pitchFamily="34" charset="0"/>
              </a:rPr>
              <a:t>? (cont’d)</a:t>
            </a:r>
            <a:endParaRPr lang="en-US" altLang="en-US" sz="2800" dirty="0">
              <a:solidFill>
                <a:schemeClr val="accent1"/>
              </a:solidFill>
              <a:latin typeface="Franklin Gothic Medium" panose="020B0603020102020204" pitchFamily="34" charset="0"/>
            </a:endParaRPr>
          </a:p>
        </p:txBody>
      </p:sp>
    </p:spTree>
    <p:extLst>
      <p:ext uri="{BB962C8B-B14F-4D97-AF65-F5344CB8AC3E}">
        <p14:creationId xmlns:p14="http://schemas.microsoft.com/office/powerpoint/2010/main" val="23839520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45067"/>
          </a:xfrm>
        </p:spPr>
        <p:txBody>
          <a:bodyPr>
            <a:normAutofit fontScale="90000"/>
          </a:bodyPr>
          <a:lstStyle/>
          <a:p>
            <a:r>
              <a:rPr lang="en-US" dirty="0"/>
              <a:t>Legitimate Recycling Cases Studies</a:t>
            </a:r>
            <a:br>
              <a:rPr lang="en-US" dirty="0"/>
            </a:br>
            <a:endParaRPr lang="en-US" dirty="0"/>
          </a:p>
        </p:txBody>
      </p:sp>
      <p:sp>
        <p:nvSpPr>
          <p:cNvPr id="3" name="Content Placeholder 2"/>
          <p:cNvSpPr>
            <a:spLocks noGrp="1"/>
          </p:cNvSpPr>
          <p:nvPr>
            <p:ph idx="1"/>
          </p:nvPr>
        </p:nvSpPr>
        <p:spPr>
          <a:xfrm>
            <a:off x="677334" y="1608667"/>
            <a:ext cx="8596668" cy="4432695"/>
          </a:xfrm>
        </p:spPr>
        <p:txBody>
          <a:bodyPr>
            <a:noAutofit/>
          </a:bodyPr>
          <a:lstStyle/>
          <a:p>
            <a:pPr marL="0" indent="0">
              <a:buNone/>
              <a:defRPr/>
            </a:pPr>
            <a:r>
              <a:rPr lang="en-US" sz="2400" i="1" dirty="0" smtClean="0"/>
              <a:t>For </a:t>
            </a:r>
            <a:r>
              <a:rPr lang="en-US" sz="2400" i="1" dirty="0"/>
              <a:t>each case study provided, consider each of the four factors:</a:t>
            </a:r>
          </a:p>
          <a:p>
            <a:pPr marL="514350" indent="-514350">
              <a:buFontTx/>
              <a:buAutoNum type="arabicParenBoth"/>
              <a:defRPr/>
            </a:pPr>
            <a:r>
              <a:rPr lang="en-US" sz="2400" dirty="0" smtClean="0">
                <a:solidFill>
                  <a:schemeClr val="tx1"/>
                </a:solidFill>
              </a:rPr>
              <a:t>Useful contribution?</a:t>
            </a:r>
          </a:p>
          <a:p>
            <a:pPr marL="514350" indent="-514350">
              <a:buFontTx/>
              <a:buAutoNum type="arabicParenBoth"/>
              <a:defRPr/>
            </a:pPr>
            <a:endParaRPr lang="en-US" sz="2400" dirty="0" smtClean="0">
              <a:solidFill>
                <a:schemeClr val="tx1"/>
              </a:solidFill>
            </a:endParaRPr>
          </a:p>
          <a:p>
            <a:pPr marL="514350" indent="-514350">
              <a:buFontTx/>
              <a:buAutoNum type="arabicParenBoth"/>
              <a:defRPr/>
            </a:pPr>
            <a:r>
              <a:rPr lang="en-US" sz="2400" dirty="0" smtClean="0">
                <a:solidFill>
                  <a:schemeClr val="tx1"/>
                </a:solidFill>
              </a:rPr>
              <a:t>Valuable product?</a:t>
            </a:r>
          </a:p>
          <a:p>
            <a:pPr marL="514350" indent="-514350">
              <a:buFontTx/>
              <a:buAutoNum type="arabicParenBoth"/>
              <a:defRPr/>
            </a:pPr>
            <a:endParaRPr lang="en-US" sz="2400" dirty="0" smtClean="0">
              <a:solidFill>
                <a:schemeClr val="tx1"/>
              </a:solidFill>
            </a:endParaRPr>
          </a:p>
          <a:p>
            <a:pPr marL="514350" indent="-514350">
              <a:buFontTx/>
              <a:buAutoNum type="arabicParenBoth"/>
              <a:defRPr/>
            </a:pPr>
            <a:r>
              <a:rPr lang="en-US" sz="2400" dirty="0" smtClean="0">
                <a:solidFill>
                  <a:schemeClr val="tx1"/>
                </a:solidFill>
              </a:rPr>
              <a:t>Managed as a valuable commodity?</a:t>
            </a:r>
          </a:p>
          <a:p>
            <a:pPr marL="514350" indent="-514350">
              <a:buFontTx/>
              <a:buAutoNum type="arabicParenBoth"/>
              <a:defRPr/>
            </a:pPr>
            <a:endParaRPr lang="en-US" sz="2400" dirty="0" smtClean="0">
              <a:solidFill>
                <a:schemeClr val="tx1"/>
              </a:solidFill>
            </a:endParaRPr>
          </a:p>
          <a:p>
            <a:pPr marL="514350" indent="-514350">
              <a:buFontTx/>
              <a:buAutoNum type="arabicParenBoth"/>
              <a:defRPr/>
            </a:pPr>
            <a:r>
              <a:rPr lang="en-US" sz="2400" dirty="0" smtClean="0">
                <a:solidFill>
                  <a:schemeClr val="tx1"/>
                </a:solidFill>
              </a:rPr>
              <a:t>Comparable product?</a:t>
            </a:r>
            <a:endParaRPr lang="en-US" sz="2400" dirty="0">
              <a:solidFill>
                <a:schemeClr val="tx1"/>
              </a:solidFill>
            </a:endParaRPr>
          </a:p>
        </p:txBody>
      </p:sp>
      <p:sp>
        <p:nvSpPr>
          <p:cNvPr id="116739" name="Slide Number Placeholder 3"/>
          <p:cNvSpPr>
            <a:spLocks noGrp="1"/>
          </p:cNvSpPr>
          <p:nvPr>
            <p:ph type="sldNum" sz="quarter" idx="12"/>
          </p:nvPr>
        </p:nvSpPr>
        <p:spPr>
          <a:noFill/>
        </p:spPr>
        <p:txBody>
          <a:bodyPr/>
          <a:lstStyle>
            <a:lvl1pPr>
              <a:spcBef>
                <a:spcPct val="20000"/>
              </a:spcBef>
              <a:buChar char="•"/>
              <a:defRPr sz="3200">
                <a:solidFill>
                  <a:srgbClr val="000099"/>
                </a:solidFill>
                <a:latin typeface="Gill Sans" pitchFamily="16" charset="0"/>
              </a:defRPr>
            </a:lvl1pPr>
            <a:lvl2pPr marL="742950" indent="-285750">
              <a:spcBef>
                <a:spcPct val="20000"/>
              </a:spcBef>
              <a:buChar char="–"/>
              <a:defRPr sz="2800">
                <a:solidFill>
                  <a:srgbClr val="000099"/>
                </a:solidFill>
                <a:latin typeface="Gill Sans" pitchFamily="16" charset="0"/>
              </a:defRPr>
            </a:lvl2pPr>
            <a:lvl3pPr marL="1143000" indent="-228600">
              <a:spcBef>
                <a:spcPct val="20000"/>
              </a:spcBef>
              <a:buChar char="•"/>
              <a:defRPr sz="2400">
                <a:solidFill>
                  <a:srgbClr val="000099"/>
                </a:solidFill>
                <a:latin typeface="Gill Sans" pitchFamily="16" charset="0"/>
              </a:defRPr>
            </a:lvl3pPr>
            <a:lvl4pPr marL="1600200" indent="-228600">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a:spcBef>
                <a:spcPct val="0"/>
              </a:spcBef>
              <a:buFontTx/>
              <a:buNone/>
            </a:pPr>
            <a:fld id="{24D4DF2B-02E3-4A38-AE30-95EEEFD9215E}" type="slidenum">
              <a:rPr lang="en-US" altLang="en-US" sz="1400">
                <a:solidFill>
                  <a:schemeClr val="bg1"/>
                </a:solidFill>
                <a:latin typeface="Arial" panose="020B0604020202020204" pitchFamily="34" charset="0"/>
              </a:rPr>
              <a:pPr>
                <a:spcBef>
                  <a:spcPct val="0"/>
                </a:spcBef>
                <a:buFontTx/>
                <a:buNone/>
              </a:pPr>
              <a:t>21</a:t>
            </a:fld>
            <a:endParaRPr lang="en-US" altLang="en-US" sz="1400" dirty="0">
              <a:solidFill>
                <a:schemeClr val="bg1"/>
              </a:solidFill>
              <a:latin typeface="Arial" panose="020B0604020202020204" pitchFamily="34" charset="0"/>
            </a:endParaRPr>
          </a:p>
        </p:txBody>
      </p:sp>
    </p:spTree>
    <p:extLst>
      <p:ext uri="{BB962C8B-B14F-4D97-AF65-F5344CB8AC3E}">
        <p14:creationId xmlns:p14="http://schemas.microsoft.com/office/powerpoint/2010/main" val="22469964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Legitimate Recycling Case Study #1</a:t>
            </a:r>
            <a:endParaRPr lang="en-US" dirty="0"/>
          </a:p>
        </p:txBody>
      </p:sp>
      <p:sp>
        <p:nvSpPr>
          <p:cNvPr id="3" name="Content Placeholder 2"/>
          <p:cNvSpPr>
            <a:spLocks noGrp="1"/>
          </p:cNvSpPr>
          <p:nvPr>
            <p:ph idx="1"/>
          </p:nvPr>
        </p:nvSpPr>
        <p:spPr/>
        <p:txBody>
          <a:bodyPr>
            <a:noAutofit/>
          </a:bodyPr>
          <a:lstStyle/>
          <a:p>
            <a:r>
              <a:rPr lang="en-US" sz="2400" dirty="0"/>
              <a:t>A lead processor received materials with high lead concentrations that are processed on an outdoor concrete slab.  The processed lead-containing materials are then mixed with other metal-bearing wastes, and the resulting mixture is tested for lead content and then shipped in hoppers via rail for lead production.  The produced lead is sold for lead-acid battery manufacture</a:t>
            </a:r>
            <a:r>
              <a:rPr lang="en-US" sz="2400" dirty="0" smtClean="0"/>
              <a:t>.</a:t>
            </a:r>
          </a:p>
          <a:p>
            <a:endParaRPr lang="en-US" sz="2400" dirty="0"/>
          </a:p>
          <a:p>
            <a:r>
              <a:rPr lang="en-US" sz="2400" dirty="0" smtClean="0"/>
              <a:t>What questions would you need to answer to determine if this is legitimate recycling?</a:t>
            </a:r>
            <a:endParaRPr lang="en-US" sz="2400" dirty="0"/>
          </a:p>
        </p:txBody>
      </p:sp>
      <p:sp>
        <p:nvSpPr>
          <p:cNvPr id="4" name="Slide Number Placeholder 3"/>
          <p:cNvSpPr>
            <a:spLocks noGrp="1"/>
          </p:cNvSpPr>
          <p:nvPr>
            <p:ph type="sldNum" sz="quarter" idx="12"/>
          </p:nvPr>
        </p:nvSpPr>
        <p:spPr/>
        <p:txBody>
          <a:bodyPr/>
          <a:lstStyle/>
          <a:p>
            <a:fld id="{F6CD76C6-A014-4A39-9EE8-5FBD982C0269}" type="slidenum">
              <a:rPr lang="en-US" smtClean="0"/>
              <a:t>22</a:t>
            </a:fld>
            <a:endParaRPr lang="en-US" dirty="0"/>
          </a:p>
        </p:txBody>
      </p:sp>
    </p:spTree>
    <p:extLst>
      <p:ext uri="{BB962C8B-B14F-4D97-AF65-F5344CB8AC3E}">
        <p14:creationId xmlns:p14="http://schemas.microsoft.com/office/powerpoint/2010/main" val="40121676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Legitimate Recycling Case Study #2</a:t>
            </a:r>
            <a:endParaRPr lang="en-US" dirty="0"/>
          </a:p>
        </p:txBody>
      </p:sp>
      <p:sp>
        <p:nvSpPr>
          <p:cNvPr id="3" name="Content Placeholder 2"/>
          <p:cNvSpPr>
            <a:spLocks noGrp="1"/>
          </p:cNvSpPr>
          <p:nvPr>
            <p:ph idx="1"/>
          </p:nvPr>
        </p:nvSpPr>
        <p:spPr/>
        <p:txBody>
          <a:bodyPr>
            <a:normAutofit fontScale="92500"/>
          </a:bodyPr>
          <a:lstStyle/>
          <a:p>
            <a:r>
              <a:rPr lang="en-US" sz="2400" dirty="0"/>
              <a:t>A manufacturer reclaims concentrated sulfuric acid from a gas purification process.  The recovered acid is 99% pure, with trace amounts of arsenic, and is sold to another company for use in pH adjustment in a NPDES permitted wastewater treatment plant (WWTP). The trace amounts of arsenic meet pre-treatment standards and do not interfere with the WWTP’s operation or otherwise violate its NPDES permit</a:t>
            </a:r>
            <a:r>
              <a:rPr lang="en-US" sz="2400" dirty="0" smtClean="0"/>
              <a:t>.</a:t>
            </a:r>
          </a:p>
          <a:p>
            <a:endParaRPr lang="en-US" sz="2400" dirty="0"/>
          </a:p>
          <a:p>
            <a:r>
              <a:rPr lang="en-US" sz="2400" dirty="0"/>
              <a:t>What questions would you need to answer to determine if this is legitimate recycling?</a:t>
            </a:r>
          </a:p>
          <a:p>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F6CD76C6-A014-4A39-9EE8-5FBD982C0269}" type="slidenum">
              <a:rPr lang="en-US" smtClean="0"/>
              <a:t>23</a:t>
            </a:fld>
            <a:endParaRPr lang="en-US" dirty="0"/>
          </a:p>
        </p:txBody>
      </p:sp>
    </p:spTree>
    <p:extLst>
      <p:ext uri="{BB962C8B-B14F-4D97-AF65-F5344CB8AC3E}">
        <p14:creationId xmlns:p14="http://schemas.microsoft.com/office/powerpoint/2010/main" val="40527111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T030001416.PNG"/>
          <p:cNvPicPr>
            <a:picLocks noChangeAspect="1"/>
          </p:cNvPicPr>
          <p:nvPr/>
        </p:nvPicPr>
        <p:blipFill>
          <a:blip r:embed="rId3" cstate="print"/>
          <a:stretch>
            <a:fillRect/>
          </a:stretch>
        </p:blipFill>
        <p:spPr>
          <a:xfrm>
            <a:off x="1475961" y="16329"/>
            <a:ext cx="9144000" cy="6858000"/>
          </a:xfrm>
          <a:prstGeom prst="rect">
            <a:avLst/>
          </a:prstGeom>
        </p:spPr>
      </p:pic>
      <p:sp>
        <p:nvSpPr>
          <p:cNvPr id="2" name="Title 1"/>
          <p:cNvSpPr>
            <a:spLocks noGrp="1"/>
          </p:cNvSpPr>
          <p:nvPr>
            <p:ph type="ctrTitle"/>
          </p:nvPr>
        </p:nvSpPr>
        <p:spPr>
          <a:xfrm>
            <a:off x="2035629" y="685800"/>
            <a:ext cx="7772400" cy="2133600"/>
          </a:xfrm>
        </p:spPr>
        <p:txBody>
          <a:bodyPr>
            <a:noAutofit/>
          </a:bodyPr>
          <a:lstStyle/>
          <a:p>
            <a:pPr algn="ctr"/>
            <a:r>
              <a:rPr lang="en-US" sz="6600" dirty="0">
                <a:solidFill>
                  <a:srgbClr val="0070C0"/>
                </a:solidFill>
                <a:latin typeface="Comic Sans MS" pitchFamily="66" charset="0"/>
              </a:rPr>
              <a:t>GO TO </a:t>
            </a:r>
            <a:br>
              <a:rPr lang="en-US" sz="6600" dirty="0">
                <a:solidFill>
                  <a:srgbClr val="0070C0"/>
                </a:solidFill>
                <a:latin typeface="Comic Sans MS" pitchFamily="66" charset="0"/>
              </a:rPr>
            </a:br>
            <a:r>
              <a:rPr lang="en-US" sz="6600" dirty="0">
                <a:solidFill>
                  <a:srgbClr val="0070C0"/>
                </a:solidFill>
                <a:latin typeface="Comic Sans MS" pitchFamily="66" charset="0"/>
              </a:rPr>
              <a:t>RESOURCES</a:t>
            </a:r>
            <a:endParaRPr lang="en-US" sz="6600" b="1" dirty="0">
              <a:solidFill>
                <a:srgbClr val="0070C0"/>
              </a:solidFill>
              <a:latin typeface="Comic Sans MS" pitchFamily="66" charset="0"/>
            </a:endParaRPr>
          </a:p>
        </p:txBody>
      </p:sp>
      <p:sp>
        <p:nvSpPr>
          <p:cNvPr id="5" name="Slide Number Placeholder 4"/>
          <p:cNvSpPr>
            <a:spLocks noGrp="1"/>
          </p:cNvSpPr>
          <p:nvPr>
            <p:ph type="sldNum" sz="quarter" idx="12"/>
          </p:nvPr>
        </p:nvSpPr>
        <p:spPr/>
        <p:txBody>
          <a:bodyPr/>
          <a:lstStyle/>
          <a:p>
            <a:fld id="{FF75B4CE-5129-41CA-A75E-F2AE589D1F47}" type="slidenum">
              <a:rPr lang="en-US" smtClean="0"/>
              <a:pPr/>
              <a:t>24</a:t>
            </a:fld>
            <a:endParaRPr lang="en-US" dirty="0"/>
          </a:p>
        </p:txBody>
      </p:sp>
      <p:sp>
        <p:nvSpPr>
          <p:cNvPr id="6" name="Title 1"/>
          <p:cNvSpPr txBox="1">
            <a:spLocks/>
          </p:cNvSpPr>
          <p:nvPr/>
        </p:nvSpPr>
        <p:spPr>
          <a:xfrm>
            <a:off x="1895061" y="1015580"/>
            <a:ext cx="8305800" cy="5232821"/>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marL="576262" algn="l"/>
            <a:endParaRPr lang="en-US" sz="60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29375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6900" y="457200"/>
            <a:ext cx="8229600" cy="1143000"/>
          </a:xfrm>
        </p:spPr>
        <p:txBody>
          <a:bodyPr/>
          <a:lstStyle/>
          <a:p>
            <a:r>
              <a:rPr lang="en-US" dirty="0" smtClean="0"/>
              <a:t>DSW/Legitimacy Resources </a:t>
            </a:r>
            <a:endParaRPr lang="en-US" dirty="0"/>
          </a:p>
        </p:txBody>
      </p:sp>
      <p:sp>
        <p:nvSpPr>
          <p:cNvPr id="3" name="Content Placeholder 2"/>
          <p:cNvSpPr>
            <a:spLocks noGrp="1"/>
          </p:cNvSpPr>
          <p:nvPr>
            <p:ph idx="1"/>
          </p:nvPr>
        </p:nvSpPr>
        <p:spPr>
          <a:xfrm>
            <a:off x="1676400" y="1752600"/>
            <a:ext cx="8610600" cy="4968874"/>
          </a:xfrm>
        </p:spPr>
        <p:txBody>
          <a:bodyPr>
            <a:normAutofit lnSpcReduction="10000"/>
          </a:bodyPr>
          <a:lstStyle/>
          <a:p>
            <a:r>
              <a:rPr lang="en-US" dirty="0" smtClean="0"/>
              <a:t>DSW </a:t>
            </a:r>
            <a:r>
              <a:rPr lang="en-US" dirty="0"/>
              <a:t>regulations — </a:t>
            </a:r>
            <a:r>
              <a:rPr lang="en-US" dirty="0">
                <a:hlinkClick r:id="rId2"/>
              </a:rPr>
              <a:t>Section 261.2</a:t>
            </a:r>
            <a:r>
              <a:rPr lang="en-US" dirty="0"/>
              <a:t> provides the definition of solid waste for the purposes of hazardous waste regulations</a:t>
            </a:r>
            <a:r>
              <a:rPr lang="en-US" dirty="0" smtClean="0"/>
              <a:t>. </a:t>
            </a:r>
            <a:r>
              <a:rPr lang="en-US" dirty="0" smtClean="0">
                <a:solidFill>
                  <a:schemeClr val="accent1"/>
                </a:solidFill>
              </a:rPr>
              <a:t>§ 261.2(g)</a:t>
            </a:r>
            <a:r>
              <a:rPr lang="en-US" dirty="0" smtClean="0"/>
              <a:t> contains the sham recycling prohibition. </a:t>
            </a:r>
            <a:r>
              <a:rPr lang="en-US" dirty="0">
                <a:solidFill>
                  <a:schemeClr val="accent1"/>
                </a:solidFill>
              </a:rPr>
              <a:t>§ </a:t>
            </a:r>
            <a:r>
              <a:rPr lang="en-US" dirty="0" smtClean="0">
                <a:solidFill>
                  <a:schemeClr val="accent1"/>
                </a:solidFill>
              </a:rPr>
              <a:t>260.43</a:t>
            </a:r>
            <a:r>
              <a:rPr lang="en-US" dirty="0" smtClean="0"/>
              <a:t> provides the legitimate recycling definition.</a:t>
            </a:r>
            <a:endParaRPr lang="en-US" dirty="0"/>
          </a:p>
          <a:p>
            <a:r>
              <a:rPr lang="en-US" dirty="0"/>
              <a:t>The </a:t>
            </a:r>
            <a:r>
              <a:rPr lang="en-US" dirty="0">
                <a:hlinkClick r:id="rId3" action="ppaction://hlinkfile"/>
              </a:rPr>
              <a:t>Definition of Solid Waste Tool</a:t>
            </a:r>
            <a:r>
              <a:rPr lang="en-US" dirty="0"/>
              <a:t> — An interactive guide through the DSW regulations, with links to key resources, to help one determine if a material is subject to RCRA hazardous waste </a:t>
            </a:r>
            <a:r>
              <a:rPr lang="en-US" dirty="0" smtClean="0"/>
              <a:t>regulations. Includes a link to the legitimacy definition.</a:t>
            </a:r>
          </a:p>
          <a:p>
            <a:r>
              <a:rPr lang="en-US" dirty="0">
                <a:hlinkClick r:id="rId4" action="ppaction://hlinkfile"/>
              </a:rPr>
              <a:t>DSW Compendium</a:t>
            </a:r>
            <a:r>
              <a:rPr lang="en-US" dirty="0"/>
              <a:t> — A collection of written materials maintained by the Office of Resource Conservation and Recovery (ORCR)that addresses specific issues related to the federal definition of solid waste. </a:t>
            </a:r>
            <a:r>
              <a:rPr lang="en-US" dirty="0" smtClean="0">
                <a:solidFill>
                  <a:schemeClr val="accent1"/>
                </a:solidFill>
              </a:rPr>
              <a:t>Volume N</a:t>
            </a:r>
            <a:r>
              <a:rPr lang="en-US" dirty="0" smtClean="0"/>
              <a:t> of the Compendium is focused on legitimate recycling. Includes links to FR preambles, interpretative memos, and the legitimate recycling compilations.</a:t>
            </a:r>
          </a:p>
          <a:p>
            <a:r>
              <a:rPr lang="en-US" b="1" dirty="0" smtClean="0"/>
              <a:t>Key guidance: </a:t>
            </a:r>
            <a:r>
              <a:rPr lang="en-US" b="1" dirty="0" smtClean="0">
                <a:hlinkClick r:id="rId5"/>
              </a:rPr>
              <a:t>April </a:t>
            </a:r>
            <a:r>
              <a:rPr lang="en-US" b="1" dirty="0">
                <a:hlinkClick r:id="rId5"/>
              </a:rPr>
              <a:t>26, 1986 memo on F006 recycling (aka “Lowrance Memo</a:t>
            </a:r>
            <a:r>
              <a:rPr lang="en-US" b="1" dirty="0" smtClean="0">
                <a:hlinkClick r:id="rId5"/>
              </a:rPr>
              <a:t>”)</a:t>
            </a:r>
            <a:endParaRPr lang="en-US" b="1" dirty="0" smtClean="0"/>
          </a:p>
          <a:p>
            <a:r>
              <a:rPr lang="en-US" dirty="0"/>
              <a:t>Suggested </a:t>
            </a:r>
            <a:r>
              <a:rPr lang="en-US" dirty="0">
                <a:hlinkClick r:id="rId6"/>
              </a:rPr>
              <a:t>Documentation of Legitimate Recycling Template</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fld id="{FF75B4CE-5129-41CA-A75E-F2AE589D1F47}" type="slidenum">
              <a:rPr lang="en-US" smtClean="0"/>
              <a:pPr/>
              <a:t>25</a:t>
            </a:fld>
            <a:endParaRPr lang="en-US" dirty="0"/>
          </a:p>
        </p:txBody>
      </p:sp>
    </p:spTree>
    <p:extLst>
      <p:ext uri="{BB962C8B-B14F-4D97-AF65-F5344CB8AC3E}">
        <p14:creationId xmlns:p14="http://schemas.microsoft.com/office/powerpoint/2010/main" val="42488212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RCRA Resources</a:t>
            </a:r>
            <a:endParaRPr lang="en-US" dirty="0"/>
          </a:p>
        </p:txBody>
      </p:sp>
      <p:sp>
        <p:nvSpPr>
          <p:cNvPr id="3" name="Content Placeholder 2"/>
          <p:cNvSpPr>
            <a:spLocks noGrp="1"/>
          </p:cNvSpPr>
          <p:nvPr>
            <p:ph idx="1"/>
          </p:nvPr>
        </p:nvSpPr>
        <p:spPr/>
        <p:txBody>
          <a:bodyPr>
            <a:normAutofit fontScale="62500" lnSpcReduction="20000"/>
          </a:bodyPr>
          <a:lstStyle/>
          <a:p>
            <a:r>
              <a:rPr lang="en-US" sz="2800" dirty="0">
                <a:hlinkClick r:id="rId2"/>
              </a:rPr>
              <a:t>RCRA Online</a:t>
            </a:r>
            <a:r>
              <a:rPr lang="en-US" sz="2800" dirty="0"/>
              <a:t> — An electronic database that indexes thousands of letters, memoranda, publications, and questions and answers issued by the Office of Resource Conservation and Recovery (ORCR). These documents include EPA interpretations of the RCRA regulations governing the management of solid and hazardous waste. RCRA Online allows users to locate documents through topical, full text, and advanced search functions. RCRA Online also allows users to view the actual text of the documents identified in a search. </a:t>
            </a:r>
          </a:p>
          <a:p>
            <a:endParaRPr lang="en-US" sz="2800" dirty="0"/>
          </a:p>
          <a:p>
            <a:r>
              <a:rPr lang="en-US" sz="2800" dirty="0">
                <a:hlinkClick r:id="rId3"/>
              </a:rPr>
              <a:t>RCRAInfo</a:t>
            </a:r>
            <a:r>
              <a:rPr lang="en-US" sz="2800" dirty="0"/>
              <a:t> — A national program management and inventory system about hazardous waste handlers. This system can be used to determine identification and location data for specific hazardous waste handlers, and to find a wide range of information on treatment, storage, and disposal facilities regarding permit/closure status, compliance with Federal and State regulations, and cleanup activities. </a:t>
            </a:r>
          </a:p>
          <a:p>
            <a:endParaRPr lang="en-US" dirty="0"/>
          </a:p>
        </p:txBody>
      </p:sp>
      <p:sp>
        <p:nvSpPr>
          <p:cNvPr id="4" name="Slide Number Placeholder 3"/>
          <p:cNvSpPr>
            <a:spLocks noGrp="1"/>
          </p:cNvSpPr>
          <p:nvPr>
            <p:ph type="sldNum" sz="quarter" idx="12"/>
          </p:nvPr>
        </p:nvSpPr>
        <p:spPr/>
        <p:txBody>
          <a:bodyPr/>
          <a:lstStyle/>
          <a:p>
            <a:fld id="{FF75B4CE-5129-41CA-A75E-F2AE589D1F47}" type="slidenum">
              <a:rPr lang="en-US" smtClean="0"/>
              <a:pPr/>
              <a:t>26</a:t>
            </a:fld>
            <a:endParaRPr lang="en-US" dirty="0"/>
          </a:p>
        </p:txBody>
      </p:sp>
    </p:spTree>
    <p:extLst>
      <p:ext uri="{BB962C8B-B14F-4D97-AF65-F5344CB8AC3E}">
        <p14:creationId xmlns:p14="http://schemas.microsoft.com/office/powerpoint/2010/main" val="21029949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T030001416.PNG"/>
          <p:cNvPicPr>
            <a:picLocks noChangeAspect="1"/>
          </p:cNvPicPr>
          <p:nvPr/>
        </p:nvPicPr>
        <p:blipFill>
          <a:blip r:embed="rId3" cstate="print"/>
          <a:stretch>
            <a:fillRect/>
          </a:stretch>
        </p:blipFill>
        <p:spPr>
          <a:xfrm>
            <a:off x="1524000" y="0"/>
            <a:ext cx="9144000" cy="6892212"/>
          </a:xfrm>
          <a:prstGeom prst="rect">
            <a:avLst/>
          </a:prstGeom>
        </p:spPr>
      </p:pic>
      <p:sp>
        <p:nvSpPr>
          <p:cNvPr id="2" name="Title 1"/>
          <p:cNvSpPr>
            <a:spLocks noGrp="1"/>
          </p:cNvSpPr>
          <p:nvPr>
            <p:ph type="ctrTitle"/>
          </p:nvPr>
        </p:nvSpPr>
        <p:spPr>
          <a:xfrm>
            <a:off x="2209800" y="381001"/>
            <a:ext cx="7772400" cy="2133599"/>
          </a:xfrm>
        </p:spPr>
        <p:txBody>
          <a:bodyPr>
            <a:normAutofit/>
          </a:bodyPr>
          <a:lstStyle/>
          <a:p>
            <a:pPr algn="ctr"/>
            <a:r>
              <a:rPr lang="en-US" sz="6000" dirty="0">
                <a:solidFill>
                  <a:srgbClr val="0070C0"/>
                </a:solidFill>
                <a:latin typeface="Comic Sans MS" pitchFamily="66" charset="0"/>
              </a:rPr>
              <a:t>FINAL QUESTIONS?</a:t>
            </a:r>
            <a:endParaRPr lang="en-US" sz="6000" b="1" dirty="0">
              <a:solidFill>
                <a:srgbClr val="0070C0"/>
              </a:solidFill>
              <a:latin typeface="Comic Sans MS" pitchFamily="66" charset="0"/>
            </a:endParaRPr>
          </a:p>
        </p:txBody>
      </p:sp>
      <p:sp>
        <p:nvSpPr>
          <p:cNvPr id="5" name="Slide Number Placeholder 4"/>
          <p:cNvSpPr>
            <a:spLocks noGrp="1"/>
          </p:cNvSpPr>
          <p:nvPr>
            <p:ph type="sldNum" sz="quarter" idx="12"/>
          </p:nvPr>
        </p:nvSpPr>
        <p:spPr/>
        <p:txBody>
          <a:bodyPr/>
          <a:lstStyle/>
          <a:p>
            <a:fld id="{FF75B4CE-5129-41CA-A75E-F2AE589D1F47}" type="slidenum">
              <a:rPr lang="en-US" smtClean="0"/>
              <a:pPr/>
              <a:t>27</a:t>
            </a:fld>
            <a:endParaRPr lang="en-US" dirty="0"/>
          </a:p>
        </p:txBody>
      </p:sp>
    </p:spTree>
    <p:extLst>
      <p:ext uri="{BB962C8B-B14F-4D97-AF65-F5344CB8AC3E}">
        <p14:creationId xmlns:p14="http://schemas.microsoft.com/office/powerpoint/2010/main" val="10567526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0875" name="Group 43"/>
          <p:cNvGraphicFramePr>
            <a:graphicFrameLocks noGrp="1"/>
          </p:cNvGraphicFramePr>
          <p:nvPr>
            <p:ph sz="half" idx="2"/>
            <p:extLst>
              <p:ext uri="{D42A27DB-BD31-4B8C-83A1-F6EECF244321}">
                <p14:modId xmlns:p14="http://schemas.microsoft.com/office/powerpoint/2010/main" val="1678953224"/>
              </p:ext>
            </p:extLst>
          </p:nvPr>
        </p:nvGraphicFramePr>
        <p:xfrm>
          <a:off x="1337734" y="2159001"/>
          <a:ext cx="8382000" cy="2816225"/>
        </p:xfrm>
        <a:graphic>
          <a:graphicData uri="http://schemas.openxmlformats.org/drawingml/2006/table">
            <a:tbl>
              <a:tblPr/>
              <a:tblGrid>
                <a:gridCol w="4876800"/>
                <a:gridCol w="3505200"/>
              </a:tblGrid>
              <a:tr h="905079">
                <a:tc>
                  <a:txBody>
                    <a:bodyPr/>
                    <a:lstStyle>
                      <a:lvl1pPr algn="l">
                        <a:spcBef>
                          <a:spcPct val="20000"/>
                        </a:spcBef>
                        <a:defRPr sz="2800">
                          <a:solidFill>
                            <a:srgbClr val="000099"/>
                          </a:solidFill>
                          <a:latin typeface="Gill Sans" pitchFamily="16" charset="0"/>
                        </a:defRPr>
                      </a:lvl1pPr>
                      <a:lvl2pPr algn="l">
                        <a:spcBef>
                          <a:spcPct val="20000"/>
                        </a:spcBef>
                        <a:defRPr sz="2400">
                          <a:solidFill>
                            <a:srgbClr val="000099"/>
                          </a:solidFill>
                          <a:latin typeface="Gill Sans" pitchFamily="16" charset="0"/>
                        </a:defRPr>
                      </a:lvl2pPr>
                      <a:lvl3pPr algn="l">
                        <a:spcBef>
                          <a:spcPct val="20000"/>
                        </a:spcBef>
                        <a:defRPr sz="2000">
                          <a:solidFill>
                            <a:srgbClr val="000099"/>
                          </a:solidFill>
                          <a:latin typeface="Gill Sans" pitchFamily="16" charset="0"/>
                        </a:defRPr>
                      </a:lvl3pPr>
                      <a:lvl4pPr algn="l">
                        <a:spcBef>
                          <a:spcPct val="20000"/>
                        </a:spcBef>
                        <a:defRPr>
                          <a:solidFill>
                            <a:srgbClr val="000099"/>
                          </a:solidFill>
                          <a:latin typeface="Gill Sans" pitchFamily="16" charset="0"/>
                        </a:defRPr>
                      </a:lvl4pPr>
                      <a:lvl5pPr algn="l">
                        <a:spcBef>
                          <a:spcPct val="20000"/>
                        </a:spcBef>
                        <a:defRPr>
                          <a:solidFill>
                            <a:srgbClr val="000099"/>
                          </a:solidFill>
                          <a:latin typeface="Gill Sans" pitchFamily="16" charset="0"/>
                        </a:defRPr>
                      </a:lvl5pPr>
                      <a:lvl6pPr fontAlgn="base">
                        <a:spcBef>
                          <a:spcPct val="20000"/>
                        </a:spcBef>
                        <a:spcAft>
                          <a:spcPct val="0"/>
                        </a:spcAft>
                        <a:defRPr>
                          <a:solidFill>
                            <a:srgbClr val="000099"/>
                          </a:solidFill>
                          <a:latin typeface="Gill Sans" pitchFamily="16" charset="0"/>
                        </a:defRPr>
                      </a:lvl6pPr>
                      <a:lvl7pPr fontAlgn="base">
                        <a:spcBef>
                          <a:spcPct val="20000"/>
                        </a:spcBef>
                        <a:spcAft>
                          <a:spcPct val="0"/>
                        </a:spcAft>
                        <a:defRPr>
                          <a:solidFill>
                            <a:srgbClr val="000099"/>
                          </a:solidFill>
                          <a:latin typeface="Gill Sans" pitchFamily="16" charset="0"/>
                        </a:defRPr>
                      </a:lvl7pPr>
                      <a:lvl8pPr fontAlgn="base">
                        <a:spcBef>
                          <a:spcPct val="20000"/>
                        </a:spcBef>
                        <a:spcAft>
                          <a:spcPct val="0"/>
                        </a:spcAft>
                        <a:defRPr>
                          <a:solidFill>
                            <a:srgbClr val="000099"/>
                          </a:solidFill>
                          <a:latin typeface="Gill Sans" pitchFamily="16" charset="0"/>
                        </a:defRPr>
                      </a:lvl8pPr>
                      <a:lvl9pPr fontAlgn="base">
                        <a:spcBef>
                          <a:spcPct val="20000"/>
                        </a:spcBef>
                        <a:spcAft>
                          <a:spcPct val="0"/>
                        </a:spcAft>
                        <a:defRPr>
                          <a:solidFill>
                            <a:srgbClr val="000099"/>
                          </a:solidFill>
                          <a:latin typeface="Gill Sans" pitchFamily="1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anose="020B0604020202020204" pitchFamily="34" charset="0"/>
                        </a:rPr>
                        <a:t>Tracy Atagi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anose="020B0604020202020204" pitchFamily="34" charset="0"/>
                        </a:rPr>
                        <a:t>703-308-8672; atagi.tracy@epa.gov</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rgbClr val="000099"/>
                          </a:solidFill>
                          <a:latin typeface="Gill Sans" pitchFamily="16" charset="0"/>
                        </a:defRPr>
                      </a:lvl1pPr>
                      <a:lvl2pPr algn="l">
                        <a:spcBef>
                          <a:spcPct val="20000"/>
                        </a:spcBef>
                        <a:defRPr sz="2400">
                          <a:solidFill>
                            <a:srgbClr val="000099"/>
                          </a:solidFill>
                          <a:latin typeface="Gill Sans" pitchFamily="16" charset="0"/>
                        </a:defRPr>
                      </a:lvl2pPr>
                      <a:lvl3pPr algn="l">
                        <a:spcBef>
                          <a:spcPct val="20000"/>
                        </a:spcBef>
                        <a:defRPr sz="2000">
                          <a:solidFill>
                            <a:srgbClr val="000099"/>
                          </a:solidFill>
                          <a:latin typeface="Gill Sans" pitchFamily="16" charset="0"/>
                        </a:defRPr>
                      </a:lvl3pPr>
                      <a:lvl4pPr algn="l">
                        <a:spcBef>
                          <a:spcPct val="20000"/>
                        </a:spcBef>
                        <a:defRPr>
                          <a:solidFill>
                            <a:srgbClr val="000099"/>
                          </a:solidFill>
                          <a:latin typeface="Gill Sans" pitchFamily="16" charset="0"/>
                        </a:defRPr>
                      </a:lvl4pPr>
                      <a:lvl5pPr algn="l">
                        <a:spcBef>
                          <a:spcPct val="20000"/>
                        </a:spcBef>
                        <a:defRPr>
                          <a:solidFill>
                            <a:srgbClr val="000099"/>
                          </a:solidFill>
                          <a:latin typeface="Gill Sans" pitchFamily="16" charset="0"/>
                        </a:defRPr>
                      </a:lvl5pPr>
                      <a:lvl6pPr fontAlgn="base">
                        <a:spcBef>
                          <a:spcPct val="20000"/>
                        </a:spcBef>
                        <a:spcAft>
                          <a:spcPct val="0"/>
                        </a:spcAft>
                        <a:defRPr>
                          <a:solidFill>
                            <a:srgbClr val="000099"/>
                          </a:solidFill>
                          <a:latin typeface="Gill Sans" pitchFamily="16" charset="0"/>
                        </a:defRPr>
                      </a:lvl6pPr>
                      <a:lvl7pPr fontAlgn="base">
                        <a:spcBef>
                          <a:spcPct val="20000"/>
                        </a:spcBef>
                        <a:spcAft>
                          <a:spcPct val="0"/>
                        </a:spcAft>
                        <a:defRPr>
                          <a:solidFill>
                            <a:srgbClr val="000099"/>
                          </a:solidFill>
                          <a:latin typeface="Gill Sans" pitchFamily="16" charset="0"/>
                        </a:defRPr>
                      </a:lvl7pPr>
                      <a:lvl8pPr fontAlgn="base">
                        <a:spcBef>
                          <a:spcPct val="20000"/>
                        </a:spcBef>
                        <a:spcAft>
                          <a:spcPct val="0"/>
                        </a:spcAft>
                        <a:defRPr>
                          <a:solidFill>
                            <a:srgbClr val="000099"/>
                          </a:solidFill>
                          <a:latin typeface="Gill Sans" pitchFamily="16" charset="0"/>
                        </a:defRPr>
                      </a:lvl8pPr>
                      <a:lvl9pPr fontAlgn="base">
                        <a:spcBef>
                          <a:spcPct val="20000"/>
                        </a:spcBef>
                        <a:spcAft>
                          <a:spcPct val="0"/>
                        </a:spcAft>
                        <a:defRPr>
                          <a:solidFill>
                            <a:srgbClr val="000099"/>
                          </a:solidFill>
                          <a:latin typeface="Gill Sans" pitchFamily="1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anose="020B0604020202020204" pitchFamily="34" charset="0"/>
                        </a:rPr>
                        <a:t>DSW General</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6067">
                <a:tc>
                  <a:txBody>
                    <a:bodyPr/>
                    <a:lstStyle>
                      <a:lvl1pPr algn="l">
                        <a:spcBef>
                          <a:spcPct val="20000"/>
                        </a:spcBef>
                        <a:defRPr sz="2800">
                          <a:solidFill>
                            <a:srgbClr val="000099"/>
                          </a:solidFill>
                          <a:latin typeface="Gill Sans" pitchFamily="16" charset="0"/>
                        </a:defRPr>
                      </a:lvl1pPr>
                      <a:lvl2pPr algn="l">
                        <a:spcBef>
                          <a:spcPct val="20000"/>
                        </a:spcBef>
                        <a:defRPr sz="2400">
                          <a:solidFill>
                            <a:srgbClr val="000099"/>
                          </a:solidFill>
                          <a:latin typeface="Gill Sans" pitchFamily="16" charset="0"/>
                        </a:defRPr>
                      </a:lvl2pPr>
                      <a:lvl3pPr algn="l">
                        <a:spcBef>
                          <a:spcPct val="20000"/>
                        </a:spcBef>
                        <a:defRPr sz="2000">
                          <a:solidFill>
                            <a:srgbClr val="000099"/>
                          </a:solidFill>
                          <a:latin typeface="Gill Sans" pitchFamily="16" charset="0"/>
                        </a:defRPr>
                      </a:lvl3pPr>
                      <a:lvl4pPr algn="l">
                        <a:spcBef>
                          <a:spcPct val="20000"/>
                        </a:spcBef>
                        <a:defRPr>
                          <a:solidFill>
                            <a:srgbClr val="000099"/>
                          </a:solidFill>
                          <a:latin typeface="Gill Sans" pitchFamily="16" charset="0"/>
                        </a:defRPr>
                      </a:lvl4pPr>
                      <a:lvl5pPr algn="l">
                        <a:spcBef>
                          <a:spcPct val="20000"/>
                        </a:spcBef>
                        <a:defRPr>
                          <a:solidFill>
                            <a:srgbClr val="000099"/>
                          </a:solidFill>
                          <a:latin typeface="Gill Sans" pitchFamily="16" charset="0"/>
                        </a:defRPr>
                      </a:lvl5pPr>
                      <a:lvl6pPr fontAlgn="base">
                        <a:spcBef>
                          <a:spcPct val="20000"/>
                        </a:spcBef>
                        <a:spcAft>
                          <a:spcPct val="0"/>
                        </a:spcAft>
                        <a:defRPr>
                          <a:solidFill>
                            <a:srgbClr val="000099"/>
                          </a:solidFill>
                          <a:latin typeface="Gill Sans" pitchFamily="16" charset="0"/>
                        </a:defRPr>
                      </a:lvl6pPr>
                      <a:lvl7pPr fontAlgn="base">
                        <a:spcBef>
                          <a:spcPct val="20000"/>
                        </a:spcBef>
                        <a:spcAft>
                          <a:spcPct val="0"/>
                        </a:spcAft>
                        <a:defRPr>
                          <a:solidFill>
                            <a:srgbClr val="000099"/>
                          </a:solidFill>
                          <a:latin typeface="Gill Sans" pitchFamily="16" charset="0"/>
                        </a:defRPr>
                      </a:lvl7pPr>
                      <a:lvl8pPr fontAlgn="base">
                        <a:spcBef>
                          <a:spcPct val="20000"/>
                        </a:spcBef>
                        <a:spcAft>
                          <a:spcPct val="0"/>
                        </a:spcAft>
                        <a:defRPr>
                          <a:solidFill>
                            <a:srgbClr val="000099"/>
                          </a:solidFill>
                          <a:latin typeface="Gill Sans" pitchFamily="16" charset="0"/>
                        </a:defRPr>
                      </a:lvl8pPr>
                      <a:lvl9pPr fontAlgn="base">
                        <a:spcBef>
                          <a:spcPct val="20000"/>
                        </a:spcBef>
                        <a:spcAft>
                          <a:spcPct val="0"/>
                        </a:spcAft>
                        <a:defRPr>
                          <a:solidFill>
                            <a:srgbClr val="000099"/>
                          </a:solidFill>
                          <a:latin typeface="Gill Sans" pitchFamily="1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anose="020B0604020202020204" pitchFamily="34" charset="0"/>
                        </a:rPr>
                        <a:t>Mary Beth Sheridan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anose="020B0604020202020204" pitchFamily="34" charset="0"/>
                        </a:rPr>
                        <a:t>703-308-4941; sheridan.marybeth@epa.gov</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rgbClr val="000099"/>
                          </a:solidFill>
                          <a:latin typeface="Gill Sans" pitchFamily="16" charset="0"/>
                        </a:defRPr>
                      </a:lvl1pPr>
                      <a:lvl2pPr algn="l">
                        <a:spcBef>
                          <a:spcPct val="20000"/>
                        </a:spcBef>
                        <a:defRPr sz="2400">
                          <a:solidFill>
                            <a:srgbClr val="000099"/>
                          </a:solidFill>
                          <a:latin typeface="Gill Sans" pitchFamily="16" charset="0"/>
                        </a:defRPr>
                      </a:lvl2pPr>
                      <a:lvl3pPr algn="l">
                        <a:spcBef>
                          <a:spcPct val="20000"/>
                        </a:spcBef>
                        <a:defRPr sz="2000">
                          <a:solidFill>
                            <a:srgbClr val="000099"/>
                          </a:solidFill>
                          <a:latin typeface="Gill Sans" pitchFamily="16" charset="0"/>
                        </a:defRPr>
                      </a:lvl3pPr>
                      <a:lvl4pPr algn="l">
                        <a:spcBef>
                          <a:spcPct val="20000"/>
                        </a:spcBef>
                        <a:defRPr>
                          <a:solidFill>
                            <a:srgbClr val="000099"/>
                          </a:solidFill>
                          <a:latin typeface="Gill Sans" pitchFamily="16" charset="0"/>
                        </a:defRPr>
                      </a:lvl4pPr>
                      <a:lvl5pPr algn="l">
                        <a:spcBef>
                          <a:spcPct val="20000"/>
                        </a:spcBef>
                        <a:defRPr>
                          <a:solidFill>
                            <a:srgbClr val="000099"/>
                          </a:solidFill>
                          <a:latin typeface="Gill Sans" pitchFamily="16" charset="0"/>
                        </a:defRPr>
                      </a:lvl5pPr>
                      <a:lvl6pPr fontAlgn="base">
                        <a:spcBef>
                          <a:spcPct val="20000"/>
                        </a:spcBef>
                        <a:spcAft>
                          <a:spcPct val="0"/>
                        </a:spcAft>
                        <a:defRPr>
                          <a:solidFill>
                            <a:srgbClr val="000099"/>
                          </a:solidFill>
                          <a:latin typeface="Gill Sans" pitchFamily="16" charset="0"/>
                        </a:defRPr>
                      </a:lvl6pPr>
                      <a:lvl7pPr fontAlgn="base">
                        <a:spcBef>
                          <a:spcPct val="20000"/>
                        </a:spcBef>
                        <a:spcAft>
                          <a:spcPct val="0"/>
                        </a:spcAft>
                        <a:defRPr>
                          <a:solidFill>
                            <a:srgbClr val="000099"/>
                          </a:solidFill>
                          <a:latin typeface="Gill Sans" pitchFamily="16" charset="0"/>
                        </a:defRPr>
                      </a:lvl7pPr>
                      <a:lvl8pPr fontAlgn="base">
                        <a:spcBef>
                          <a:spcPct val="20000"/>
                        </a:spcBef>
                        <a:spcAft>
                          <a:spcPct val="0"/>
                        </a:spcAft>
                        <a:defRPr>
                          <a:solidFill>
                            <a:srgbClr val="000099"/>
                          </a:solidFill>
                          <a:latin typeface="Gill Sans" pitchFamily="16" charset="0"/>
                        </a:defRPr>
                      </a:lvl8pPr>
                      <a:lvl9pPr fontAlgn="base">
                        <a:spcBef>
                          <a:spcPct val="20000"/>
                        </a:spcBef>
                        <a:spcAft>
                          <a:spcPct val="0"/>
                        </a:spcAft>
                        <a:defRPr>
                          <a:solidFill>
                            <a:srgbClr val="000099"/>
                          </a:solidFill>
                          <a:latin typeface="Gill Sans" pitchFamily="1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anose="020B0604020202020204" pitchFamily="34" charset="0"/>
                        </a:rPr>
                        <a:t>Legitimate Recycling; Remanufacturing exclusion</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5079">
                <a:tc>
                  <a:txBody>
                    <a:bodyPr/>
                    <a:lstStyle>
                      <a:lvl1pPr algn="l">
                        <a:spcBef>
                          <a:spcPct val="20000"/>
                        </a:spcBef>
                        <a:defRPr sz="2800">
                          <a:solidFill>
                            <a:srgbClr val="000099"/>
                          </a:solidFill>
                          <a:latin typeface="Gill Sans" pitchFamily="16" charset="0"/>
                        </a:defRPr>
                      </a:lvl1pPr>
                      <a:lvl2pPr algn="l">
                        <a:spcBef>
                          <a:spcPct val="20000"/>
                        </a:spcBef>
                        <a:defRPr sz="2400">
                          <a:solidFill>
                            <a:srgbClr val="000099"/>
                          </a:solidFill>
                          <a:latin typeface="Gill Sans" pitchFamily="16" charset="0"/>
                        </a:defRPr>
                      </a:lvl2pPr>
                      <a:lvl3pPr algn="l">
                        <a:spcBef>
                          <a:spcPct val="20000"/>
                        </a:spcBef>
                        <a:defRPr sz="2000">
                          <a:solidFill>
                            <a:srgbClr val="000099"/>
                          </a:solidFill>
                          <a:latin typeface="Gill Sans" pitchFamily="16" charset="0"/>
                        </a:defRPr>
                      </a:lvl3pPr>
                      <a:lvl4pPr algn="l">
                        <a:spcBef>
                          <a:spcPct val="20000"/>
                        </a:spcBef>
                        <a:defRPr>
                          <a:solidFill>
                            <a:srgbClr val="000099"/>
                          </a:solidFill>
                          <a:latin typeface="Gill Sans" pitchFamily="16" charset="0"/>
                        </a:defRPr>
                      </a:lvl4pPr>
                      <a:lvl5pPr algn="l">
                        <a:spcBef>
                          <a:spcPct val="20000"/>
                        </a:spcBef>
                        <a:defRPr>
                          <a:solidFill>
                            <a:srgbClr val="000099"/>
                          </a:solidFill>
                          <a:latin typeface="Gill Sans" pitchFamily="16" charset="0"/>
                        </a:defRPr>
                      </a:lvl5pPr>
                      <a:lvl6pPr fontAlgn="base">
                        <a:spcBef>
                          <a:spcPct val="20000"/>
                        </a:spcBef>
                        <a:spcAft>
                          <a:spcPct val="0"/>
                        </a:spcAft>
                        <a:defRPr>
                          <a:solidFill>
                            <a:srgbClr val="000099"/>
                          </a:solidFill>
                          <a:latin typeface="Gill Sans" pitchFamily="16" charset="0"/>
                        </a:defRPr>
                      </a:lvl6pPr>
                      <a:lvl7pPr fontAlgn="base">
                        <a:spcBef>
                          <a:spcPct val="20000"/>
                        </a:spcBef>
                        <a:spcAft>
                          <a:spcPct val="0"/>
                        </a:spcAft>
                        <a:defRPr>
                          <a:solidFill>
                            <a:srgbClr val="000099"/>
                          </a:solidFill>
                          <a:latin typeface="Gill Sans" pitchFamily="16" charset="0"/>
                        </a:defRPr>
                      </a:lvl7pPr>
                      <a:lvl8pPr fontAlgn="base">
                        <a:spcBef>
                          <a:spcPct val="20000"/>
                        </a:spcBef>
                        <a:spcAft>
                          <a:spcPct val="0"/>
                        </a:spcAft>
                        <a:defRPr>
                          <a:solidFill>
                            <a:srgbClr val="000099"/>
                          </a:solidFill>
                          <a:latin typeface="Gill Sans" pitchFamily="16" charset="0"/>
                        </a:defRPr>
                      </a:lvl8pPr>
                      <a:lvl9pPr fontAlgn="base">
                        <a:spcBef>
                          <a:spcPct val="20000"/>
                        </a:spcBef>
                        <a:spcAft>
                          <a:spcPct val="0"/>
                        </a:spcAft>
                        <a:defRPr>
                          <a:solidFill>
                            <a:srgbClr val="000099"/>
                          </a:solidFill>
                          <a:latin typeface="Gill Sans" pitchFamily="1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anose="020B0604020202020204" pitchFamily="34" charset="0"/>
                        </a:rPr>
                        <a:t>Kathy Lett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anose="020B0604020202020204" pitchFamily="34" charset="0"/>
                        </a:rPr>
                        <a:t>703-605-0761; lett.kathy@epa.gov</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rgbClr val="000099"/>
                          </a:solidFill>
                          <a:latin typeface="Gill Sans" pitchFamily="16" charset="0"/>
                        </a:defRPr>
                      </a:lvl1pPr>
                      <a:lvl2pPr algn="l">
                        <a:spcBef>
                          <a:spcPct val="20000"/>
                        </a:spcBef>
                        <a:defRPr sz="2400">
                          <a:solidFill>
                            <a:srgbClr val="000099"/>
                          </a:solidFill>
                          <a:latin typeface="Gill Sans" pitchFamily="16" charset="0"/>
                        </a:defRPr>
                      </a:lvl2pPr>
                      <a:lvl3pPr algn="l">
                        <a:spcBef>
                          <a:spcPct val="20000"/>
                        </a:spcBef>
                        <a:defRPr sz="2000">
                          <a:solidFill>
                            <a:srgbClr val="000099"/>
                          </a:solidFill>
                          <a:latin typeface="Gill Sans" pitchFamily="16" charset="0"/>
                        </a:defRPr>
                      </a:lvl3pPr>
                      <a:lvl4pPr algn="l">
                        <a:spcBef>
                          <a:spcPct val="20000"/>
                        </a:spcBef>
                        <a:defRPr>
                          <a:solidFill>
                            <a:srgbClr val="000099"/>
                          </a:solidFill>
                          <a:latin typeface="Gill Sans" pitchFamily="16" charset="0"/>
                        </a:defRPr>
                      </a:lvl4pPr>
                      <a:lvl5pPr algn="l">
                        <a:spcBef>
                          <a:spcPct val="20000"/>
                        </a:spcBef>
                        <a:defRPr>
                          <a:solidFill>
                            <a:srgbClr val="000099"/>
                          </a:solidFill>
                          <a:latin typeface="Gill Sans" pitchFamily="16" charset="0"/>
                        </a:defRPr>
                      </a:lvl5pPr>
                      <a:lvl6pPr fontAlgn="base">
                        <a:spcBef>
                          <a:spcPct val="20000"/>
                        </a:spcBef>
                        <a:spcAft>
                          <a:spcPct val="0"/>
                        </a:spcAft>
                        <a:defRPr>
                          <a:solidFill>
                            <a:srgbClr val="000099"/>
                          </a:solidFill>
                          <a:latin typeface="Gill Sans" pitchFamily="16" charset="0"/>
                        </a:defRPr>
                      </a:lvl6pPr>
                      <a:lvl7pPr fontAlgn="base">
                        <a:spcBef>
                          <a:spcPct val="20000"/>
                        </a:spcBef>
                        <a:spcAft>
                          <a:spcPct val="0"/>
                        </a:spcAft>
                        <a:defRPr>
                          <a:solidFill>
                            <a:srgbClr val="000099"/>
                          </a:solidFill>
                          <a:latin typeface="Gill Sans" pitchFamily="16" charset="0"/>
                        </a:defRPr>
                      </a:lvl7pPr>
                      <a:lvl8pPr fontAlgn="base">
                        <a:spcBef>
                          <a:spcPct val="20000"/>
                        </a:spcBef>
                        <a:spcAft>
                          <a:spcPct val="0"/>
                        </a:spcAft>
                        <a:defRPr>
                          <a:solidFill>
                            <a:srgbClr val="000099"/>
                          </a:solidFill>
                          <a:latin typeface="Gill Sans" pitchFamily="16" charset="0"/>
                        </a:defRPr>
                      </a:lvl8pPr>
                      <a:lvl9pPr fontAlgn="base">
                        <a:spcBef>
                          <a:spcPct val="20000"/>
                        </a:spcBef>
                        <a:spcAft>
                          <a:spcPct val="0"/>
                        </a:spcAft>
                        <a:defRPr>
                          <a:solidFill>
                            <a:srgbClr val="000099"/>
                          </a:solidFill>
                          <a:latin typeface="Gill Sans" pitchFamily="1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anose="020B0604020202020204" pitchFamily="34" charset="0"/>
                        </a:rPr>
                        <a:t>Legitimate Recycling</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7762" name="Slide Number Placeholder 6"/>
          <p:cNvSpPr>
            <a:spLocks noGrp="1"/>
          </p:cNvSpPr>
          <p:nvPr>
            <p:ph type="sldNum" sz="quarter" idx="12"/>
          </p:nvPr>
        </p:nvSpPr>
        <p:spPr>
          <a:noFill/>
        </p:spPr>
        <p:txBody>
          <a:bodyPr/>
          <a:lstStyle>
            <a:lvl1pPr>
              <a:spcBef>
                <a:spcPct val="20000"/>
              </a:spcBef>
              <a:buChar char="•"/>
              <a:defRPr sz="3200">
                <a:solidFill>
                  <a:srgbClr val="000099"/>
                </a:solidFill>
                <a:latin typeface="Gill Sans" pitchFamily="16" charset="0"/>
              </a:defRPr>
            </a:lvl1pPr>
            <a:lvl2pPr marL="742950" indent="-285750">
              <a:spcBef>
                <a:spcPct val="20000"/>
              </a:spcBef>
              <a:buChar char="–"/>
              <a:defRPr sz="2800">
                <a:solidFill>
                  <a:srgbClr val="000099"/>
                </a:solidFill>
                <a:latin typeface="Gill Sans" pitchFamily="16" charset="0"/>
              </a:defRPr>
            </a:lvl2pPr>
            <a:lvl3pPr marL="1143000" indent="-228600">
              <a:spcBef>
                <a:spcPct val="20000"/>
              </a:spcBef>
              <a:buChar char="•"/>
              <a:defRPr sz="2400">
                <a:solidFill>
                  <a:srgbClr val="000099"/>
                </a:solidFill>
                <a:latin typeface="Gill Sans" pitchFamily="16" charset="0"/>
              </a:defRPr>
            </a:lvl3pPr>
            <a:lvl4pPr marL="1600200" indent="-228600">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a:spcBef>
                <a:spcPct val="0"/>
              </a:spcBef>
              <a:buFontTx/>
              <a:buNone/>
            </a:pPr>
            <a:fld id="{19F3B18C-30B1-4ED6-8A74-E5B97B31E025}" type="slidenum">
              <a:rPr lang="en-US" altLang="en-US" sz="1400">
                <a:solidFill>
                  <a:schemeClr val="bg1"/>
                </a:solidFill>
                <a:latin typeface="Arial" panose="020B0604020202020204" pitchFamily="34" charset="0"/>
              </a:rPr>
              <a:pPr>
                <a:spcBef>
                  <a:spcPct val="0"/>
                </a:spcBef>
                <a:buFontTx/>
                <a:buNone/>
              </a:pPr>
              <a:t>28</a:t>
            </a:fld>
            <a:endParaRPr lang="en-US" altLang="en-US" sz="1400" dirty="0">
              <a:solidFill>
                <a:schemeClr val="bg1"/>
              </a:solidFill>
              <a:latin typeface="Arial" panose="020B0604020202020204" pitchFamily="34" charset="0"/>
            </a:endParaRPr>
          </a:p>
        </p:txBody>
      </p:sp>
      <p:sp>
        <p:nvSpPr>
          <p:cNvPr id="117763" name="Text Box 3"/>
          <p:cNvSpPr txBox="1">
            <a:spLocks noChangeArrowheads="1"/>
          </p:cNvSpPr>
          <p:nvPr/>
        </p:nvSpPr>
        <p:spPr bwMode="auto">
          <a:xfrm>
            <a:off x="811369" y="914401"/>
            <a:ext cx="9551831" cy="9541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rgbClr val="000099"/>
                </a:solidFill>
                <a:latin typeface="Gill Sans" pitchFamily="16" charset="0"/>
              </a:defRPr>
            </a:lvl1pPr>
            <a:lvl2pPr marL="742950" indent="-285750">
              <a:spcBef>
                <a:spcPct val="20000"/>
              </a:spcBef>
              <a:buChar char="–"/>
              <a:defRPr sz="2800">
                <a:solidFill>
                  <a:srgbClr val="000099"/>
                </a:solidFill>
                <a:latin typeface="Gill Sans" pitchFamily="16" charset="0"/>
              </a:defRPr>
            </a:lvl2pPr>
            <a:lvl3pPr marL="1143000" indent="-228600">
              <a:spcBef>
                <a:spcPct val="20000"/>
              </a:spcBef>
              <a:buChar char="•"/>
              <a:defRPr sz="2400">
                <a:solidFill>
                  <a:srgbClr val="000099"/>
                </a:solidFill>
                <a:latin typeface="Gill Sans" pitchFamily="16" charset="0"/>
              </a:defRPr>
            </a:lvl3pPr>
            <a:lvl4pPr marL="1600200" indent="-228600">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eaLnBrk="1" hangingPunct="1">
              <a:buFontTx/>
              <a:buNone/>
            </a:pPr>
            <a:r>
              <a:rPr lang="en-US" altLang="en-US" sz="2800" dirty="0">
                <a:solidFill>
                  <a:schemeClr val="accent1"/>
                </a:solidFill>
                <a:latin typeface="Franklin Gothic Medium" panose="020B0603020102020204" pitchFamily="34" charset="0"/>
              </a:rPr>
              <a:t>For additional information on the </a:t>
            </a:r>
            <a:r>
              <a:rPr lang="en-US" altLang="en-US" sz="2800" dirty="0" smtClean="0">
                <a:solidFill>
                  <a:schemeClr val="accent1"/>
                </a:solidFill>
                <a:latin typeface="Franklin Gothic Medium" panose="020B0603020102020204" pitchFamily="34" charset="0"/>
              </a:rPr>
              <a:t>legitimate recycling provision or the DSW </a:t>
            </a:r>
            <a:r>
              <a:rPr lang="en-US" altLang="en-US" sz="2800" dirty="0">
                <a:solidFill>
                  <a:schemeClr val="accent1"/>
                </a:solidFill>
                <a:latin typeface="Franklin Gothic Medium" panose="020B0603020102020204" pitchFamily="34" charset="0"/>
              </a:rPr>
              <a:t>rule, contact:</a:t>
            </a:r>
          </a:p>
        </p:txBody>
      </p:sp>
    </p:spTree>
    <p:extLst>
      <p:ext uri="{BB962C8B-B14F-4D97-AF65-F5344CB8AC3E}">
        <p14:creationId xmlns:p14="http://schemas.microsoft.com/office/powerpoint/2010/main" val="2640096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Where Can You Find Information About the Webinar?</a:t>
            </a:r>
            <a:endParaRPr lang="en-US" dirty="0"/>
          </a:p>
        </p:txBody>
      </p:sp>
      <p:sp>
        <p:nvSpPr>
          <p:cNvPr id="6" name="Content Placeholder 5"/>
          <p:cNvSpPr>
            <a:spLocks noGrp="1"/>
          </p:cNvSpPr>
          <p:nvPr>
            <p:ph idx="1"/>
          </p:nvPr>
        </p:nvSpPr>
        <p:spPr/>
        <p:txBody>
          <a:bodyPr>
            <a:normAutofit fontScale="92500" lnSpcReduction="10000"/>
          </a:bodyPr>
          <a:lstStyle/>
          <a:p>
            <a:r>
              <a:rPr lang="en-US" sz="2800" dirty="0">
                <a:latin typeface="Arial" panose="020B0604020202020204" pitchFamily="34" charset="0"/>
                <a:cs typeface="Arial" panose="020B0604020202020204" pitchFamily="34" charset="0"/>
              </a:rPr>
              <a:t>All of the materials, including the recording of the webinar, will be posted to:</a:t>
            </a:r>
          </a:p>
          <a:p>
            <a:pPr marL="0" indent="0">
              <a:buNone/>
            </a:pPr>
            <a:r>
              <a:rPr lang="en-US" sz="2800" dirty="0">
                <a:latin typeface="Arial" panose="020B0604020202020204" pitchFamily="34" charset="0"/>
                <a:cs typeface="Arial" panose="020B0604020202020204" pitchFamily="34" charset="0"/>
              </a:rPr>
              <a:t>	</a:t>
            </a:r>
            <a:r>
              <a:rPr lang="en-US" sz="2800" dirty="0">
                <a:solidFill>
                  <a:srgbClr val="1B10B0"/>
                </a:solidFill>
                <a:latin typeface="Arial" panose="020B0604020202020204" pitchFamily="34" charset="0"/>
                <a:cs typeface="Arial" panose="020B0604020202020204" pitchFamily="34" charset="0"/>
                <a:hlinkClick r:id="rId2"/>
              </a:rPr>
              <a:t>https://clu-in.org/conf/tio/rcraexpert/</a:t>
            </a:r>
            <a:endParaRPr lang="en-US" sz="2800" dirty="0">
              <a:solidFill>
                <a:srgbClr val="1B10B0"/>
              </a:solidFill>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Once the presentation and recording are posted, visitors to the site will need to:</a:t>
            </a:r>
          </a:p>
          <a:p>
            <a:pPr lvl="1"/>
            <a:r>
              <a:rPr lang="en-US" sz="2800" dirty="0">
                <a:latin typeface="Arial" panose="020B0604020202020204" pitchFamily="34" charset="0"/>
                <a:cs typeface="Arial" panose="020B0604020202020204" pitchFamily="34" charset="0"/>
              </a:rPr>
              <a:t>Click on the “Links to Additional Resources” at the bottom of the page for the presentation document; and</a:t>
            </a:r>
          </a:p>
          <a:p>
            <a:pPr lvl="1"/>
            <a:r>
              <a:rPr lang="en-US" sz="2800" dirty="0">
                <a:latin typeface="Arial" panose="020B0604020202020204" pitchFamily="34" charset="0"/>
                <a:cs typeface="Arial" panose="020B0604020202020204" pitchFamily="34" charset="0"/>
              </a:rPr>
              <a:t>Click on the “Go To Seminar” to view the recording.</a:t>
            </a:r>
          </a:p>
          <a:p>
            <a:pPr marL="0" indent="0">
              <a:buNone/>
            </a:pPr>
            <a:endParaRPr lang="en-US" sz="2800" dirty="0">
              <a:latin typeface="Arial" panose="020B0604020202020204" pitchFamily="34" charset="0"/>
              <a:cs typeface="Arial" panose="020B0604020202020204" pitchFamily="34" charset="0"/>
            </a:endParaRPr>
          </a:p>
          <a:p>
            <a:endParaRPr lang="en-US" dirty="0"/>
          </a:p>
        </p:txBody>
      </p:sp>
      <p:sp>
        <p:nvSpPr>
          <p:cNvPr id="3" name="Slide Number Placeholder 2"/>
          <p:cNvSpPr>
            <a:spLocks noGrp="1"/>
          </p:cNvSpPr>
          <p:nvPr>
            <p:ph type="sldNum" sz="quarter" idx="12"/>
          </p:nvPr>
        </p:nvSpPr>
        <p:spPr/>
        <p:txBody>
          <a:bodyPr/>
          <a:lstStyle/>
          <a:p>
            <a:fld id="{F6CD76C6-A014-4A39-9EE8-5FBD982C0269}" type="slidenum">
              <a:rPr lang="en-US" smtClean="0"/>
              <a:t>29</a:t>
            </a:fld>
            <a:endParaRPr lang="en-US" dirty="0"/>
          </a:p>
        </p:txBody>
      </p:sp>
    </p:spTree>
    <p:extLst>
      <p:ext uri="{BB962C8B-B14F-4D97-AF65-F5344CB8AC3E}">
        <p14:creationId xmlns:p14="http://schemas.microsoft.com/office/powerpoint/2010/main" val="1326542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5"/>
          <p:cNvSpPr>
            <a:spLocks noGrp="1"/>
          </p:cNvSpPr>
          <p:nvPr>
            <p:ph type="title"/>
          </p:nvPr>
        </p:nvSpPr>
        <p:spPr bwMode="auto">
          <a:xfrm>
            <a:off x="1524000" y="609600"/>
            <a:ext cx="86868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0000"/>
          </a:bodyPr>
          <a:lstStyle/>
          <a:p>
            <a:pPr algn="l"/>
            <a:r>
              <a:rPr lang="en-US" altLang="en-US" sz="3100" b="1" dirty="0"/>
              <a:t>Key Environmental Issue:  Sham recycling  </a:t>
            </a:r>
            <a:br>
              <a:rPr lang="en-US" altLang="en-US" sz="3100" b="1" dirty="0"/>
            </a:br>
            <a:r>
              <a:rPr lang="en-US" altLang="en-US" sz="2400" b="1" dirty="0"/>
              <a:t>	</a:t>
            </a:r>
            <a:endParaRPr lang="en-US" altLang="en-US" sz="1600" dirty="0"/>
          </a:p>
        </p:txBody>
      </p:sp>
      <p:sp>
        <p:nvSpPr>
          <p:cNvPr id="100355" name="Text Placeholder 2"/>
          <p:cNvSpPr>
            <a:spLocks noGrp="1"/>
          </p:cNvSpPr>
          <p:nvPr>
            <p:ph type="body" idx="1"/>
          </p:nvPr>
        </p:nvSpPr>
        <p:spPr>
          <a:xfrm>
            <a:off x="1676400" y="2209801"/>
            <a:ext cx="4040188" cy="498475"/>
          </a:xfrm>
        </p:spPr>
        <p:txBody>
          <a:bodyPr>
            <a:normAutofit fontScale="92500" lnSpcReduction="20000"/>
          </a:bodyPr>
          <a:lstStyle/>
          <a:p>
            <a:r>
              <a:rPr lang="en-US" altLang="en-US" sz="1600" u="sng" dirty="0"/>
              <a:t>Legitimate</a:t>
            </a:r>
            <a:r>
              <a:rPr lang="en-US" altLang="en-US" sz="1600" dirty="0"/>
              <a:t>: Lead-contaminated foundry sands reused in foundry molds</a:t>
            </a:r>
          </a:p>
        </p:txBody>
      </p:sp>
      <p:pic>
        <p:nvPicPr>
          <p:cNvPr id="100356" name="Content Placeholder 11" descr="sand mold.jpg"/>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2076450" y="4482041"/>
            <a:ext cx="2857500" cy="1905000"/>
          </a:xfrm>
        </p:spPr>
      </p:pic>
      <p:sp>
        <p:nvSpPr>
          <p:cNvPr id="100357" name="Text Placeholder 7"/>
          <p:cNvSpPr>
            <a:spLocks noGrp="1"/>
          </p:cNvSpPr>
          <p:nvPr>
            <p:ph type="body" sz="quarter" idx="3"/>
          </p:nvPr>
        </p:nvSpPr>
        <p:spPr>
          <a:xfrm>
            <a:off x="5943601" y="2057401"/>
            <a:ext cx="4041775" cy="639763"/>
          </a:xfrm>
        </p:spPr>
        <p:txBody>
          <a:bodyPr/>
          <a:lstStyle/>
          <a:p>
            <a:r>
              <a:rPr lang="en-US" altLang="en-US" sz="1600" u="sng" dirty="0"/>
              <a:t>Sham</a:t>
            </a:r>
            <a:r>
              <a:rPr lang="en-US" altLang="en-US" sz="1600" dirty="0"/>
              <a:t>:  Lead-contaminated foundry sands reused as playground sand</a:t>
            </a:r>
          </a:p>
        </p:txBody>
      </p:sp>
      <p:pic>
        <p:nvPicPr>
          <p:cNvPr id="100359" name="Content Placeholder 16" descr="playground sand.jpg"/>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6191250" y="4831157"/>
            <a:ext cx="3181350" cy="1438275"/>
          </a:xfrm>
        </p:spPr>
      </p:pic>
      <p:sp>
        <p:nvSpPr>
          <p:cNvPr id="100358" name="Slide Number Placeholder 4"/>
          <p:cNvSpPr>
            <a:spLocks noGrp="1"/>
          </p:cNvSpPr>
          <p:nvPr>
            <p:ph type="sldNum" sz="quarter" idx="12"/>
          </p:nvPr>
        </p:nvSpPr>
        <p:spPr>
          <a:noFill/>
        </p:spPr>
        <p:txBody>
          <a:bodyPr/>
          <a:lstStyle>
            <a:lvl1pPr>
              <a:spcBef>
                <a:spcPct val="20000"/>
              </a:spcBef>
              <a:buChar char="•"/>
              <a:defRPr sz="3200">
                <a:solidFill>
                  <a:srgbClr val="000099"/>
                </a:solidFill>
                <a:latin typeface="Gill Sans" pitchFamily="16" charset="0"/>
              </a:defRPr>
            </a:lvl1pPr>
            <a:lvl2pPr marL="742950" indent="-285750">
              <a:spcBef>
                <a:spcPct val="20000"/>
              </a:spcBef>
              <a:buChar char="–"/>
              <a:defRPr sz="2800">
                <a:solidFill>
                  <a:srgbClr val="000099"/>
                </a:solidFill>
                <a:latin typeface="Gill Sans" pitchFamily="16" charset="0"/>
              </a:defRPr>
            </a:lvl2pPr>
            <a:lvl3pPr marL="1143000" indent="-228600">
              <a:spcBef>
                <a:spcPct val="20000"/>
              </a:spcBef>
              <a:buChar char="•"/>
              <a:defRPr sz="2400">
                <a:solidFill>
                  <a:srgbClr val="000099"/>
                </a:solidFill>
                <a:latin typeface="Gill Sans" pitchFamily="16" charset="0"/>
              </a:defRPr>
            </a:lvl3pPr>
            <a:lvl4pPr marL="1600200" indent="-228600">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a:spcBef>
                <a:spcPct val="0"/>
              </a:spcBef>
              <a:buFontTx/>
              <a:buNone/>
            </a:pPr>
            <a:fld id="{F2A918E2-6199-4097-B857-E6166A4DEA3D}" type="slidenum">
              <a:rPr lang="en-US" altLang="en-US" sz="1400">
                <a:solidFill>
                  <a:schemeClr val="bg1"/>
                </a:solidFill>
                <a:latin typeface="Arial" panose="020B0604020202020204" pitchFamily="34" charset="0"/>
              </a:rPr>
              <a:pPr>
                <a:spcBef>
                  <a:spcPct val="0"/>
                </a:spcBef>
                <a:buFontTx/>
                <a:buNone/>
              </a:pPr>
              <a:t>3</a:t>
            </a:fld>
            <a:endParaRPr lang="en-US" altLang="en-US" sz="1400" dirty="0">
              <a:solidFill>
                <a:schemeClr val="bg1"/>
              </a:solidFill>
              <a:latin typeface="Arial" panose="020B0604020202020204" pitchFamily="34" charset="0"/>
            </a:endParaRPr>
          </a:p>
        </p:txBody>
      </p:sp>
      <p:sp>
        <p:nvSpPr>
          <p:cNvPr id="100360" name="TextBox 17"/>
          <p:cNvSpPr txBox="1">
            <a:spLocks noChangeArrowheads="1"/>
          </p:cNvSpPr>
          <p:nvPr/>
        </p:nvSpPr>
        <p:spPr bwMode="auto">
          <a:xfrm>
            <a:off x="6019800" y="2667001"/>
            <a:ext cx="3352800" cy="20621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rgbClr val="000099"/>
                </a:solidFill>
                <a:latin typeface="Gill Sans" pitchFamily="16" charset="0"/>
              </a:defRPr>
            </a:lvl1pPr>
            <a:lvl2pPr marL="742950" indent="-285750">
              <a:spcBef>
                <a:spcPct val="20000"/>
              </a:spcBef>
              <a:buChar char="–"/>
              <a:defRPr sz="2800">
                <a:solidFill>
                  <a:srgbClr val="000099"/>
                </a:solidFill>
                <a:latin typeface="Gill Sans" pitchFamily="16" charset="0"/>
              </a:defRPr>
            </a:lvl2pPr>
            <a:lvl3pPr marL="1143000" indent="-228600">
              <a:spcBef>
                <a:spcPct val="20000"/>
              </a:spcBef>
              <a:buChar char="•"/>
              <a:defRPr sz="2400">
                <a:solidFill>
                  <a:srgbClr val="000099"/>
                </a:solidFill>
                <a:latin typeface="Gill Sans" pitchFamily="16" charset="0"/>
              </a:defRPr>
            </a:lvl3pPr>
            <a:lvl4pPr marL="1600200" indent="-228600">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a:spcBef>
                <a:spcPct val="0"/>
              </a:spcBef>
              <a:buFontTx/>
              <a:buNone/>
            </a:pPr>
            <a:r>
              <a:rPr lang="en-US" altLang="en-US" sz="1600" dirty="0">
                <a:solidFill>
                  <a:schemeClr val="tx1"/>
                </a:solidFill>
              </a:rPr>
              <a:t>During 1997-1998, 375 tons of lead-contaminated foundry sand (with concentrations above the Toxicity Characteristic) were bagged and sold as play sand to 40 different retailers throughout Georgia, Virginia, North Carolina and South Carolina. </a:t>
            </a:r>
          </a:p>
        </p:txBody>
      </p:sp>
      <p:sp>
        <p:nvSpPr>
          <p:cNvPr id="100361" name="TextBox 18"/>
          <p:cNvSpPr txBox="1">
            <a:spLocks noChangeArrowheads="1"/>
          </p:cNvSpPr>
          <p:nvPr/>
        </p:nvSpPr>
        <p:spPr bwMode="auto">
          <a:xfrm>
            <a:off x="1905000" y="2819400"/>
            <a:ext cx="3200400" cy="1570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rgbClr val="000099"/>
                </a:solidFill>
                <a:latin typeface="Gill Sans" pitchFamily="16" charset="0"/>
              </a:defRPr>
            </a:lvl1pPr>
            <a:lvl2pPr marL="742950" indent="-285750">
              <a:spcBef>
                <a:spcPct val="20000"/>
              </a:spcBef>
              <a:buChar char="–"/>
              <a:defRPr sz="2800">
                <a:solidFill>
                  <a:srgbClr val="000099"/>
                </a:solidFill>
                <a:latin typeface="Gill Sans" pitchFamily="16" charset="0"/>
              </a:defRPr>
            </a:lvl2pPr>
            <a:lvl3pPr marL="1143000" indent="-228600">
              <a:spcBef>
                <a:spcPct val="20000"/>
              </a:spcBef>
              <a:buChar char="•"/>
              <a:defRPr sz="2400">
                <a:solidFill>
                  <a:srgbClr val="000099"/>
                </a:solidFill>
                <a:latin typeface="Gill Sans" pitchFamily="16" charset="0"/>
              </a:defRPr>
            </a:lvl3pPr>
            <a:lvl4pPr marL="1600200" indent="-228600">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a:spcBef>
                <a:spcPct val="0"/>
              </a:spcBef>
              <a:buFontTx/>
              <a:buNone/>
            </a:pPr>
            <a:r>
              <a:rPr lang="en-US" altLang="en-US" sz="1600" dirty="0">
                <a:solidFill>
                  <a:schemeClr val="tx1"/>
                </a:solidFill>
              </a:rPr>
              <a:t>In 2001, EPA issued a memo clarifying that the reuse of foundry sands for mold making in a facility’s sand loop following normal industry practices is legitimate reuse. </a:t>
            </a:r>
          </a:p>
        </p:txBody>
      </p:sp>
      <p:sp>
        <p:nvSpPr>
          <p:cNvPr id="100362" name="TextBox 19"/>
          <p:cNvSpPr txBox="1">
            <a:spLocks noChangeArrowheads="1"/>
          </p:cNvSpPr>
          <p:nvPr/>
        </p:nvSpPr>
        <p:spPr bwMode="auto">
          <a:xfrm>
            <a:off x="1535806" y="1146969"/>
            <a:ext cx="8153400" cy="830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rgbClr val="000099"/>
                </a:solidFill>
                <a:latin typeface="Gill Sans" pitchFamily="16" charset="0"/>
              </a:defRPr>
            </a:lvl1pPr>
            <a:lvl2pPr marL="742950" indent="-285750">
              <a:spcBef>
                <a:spcPct val="20000"/>
              </a:spcBef>
              <a:buChar char="–"/>
              <a:defRPr sz="2800">
                <a:solidFill>
                  <a:srgbClr val="000099"/>
                </a:solidFill>
                <a:latin typeface="Gill Sans" pitchFamily="16" charset="0"/>
              </a:defRPr>
            </a:lvl2pPr>
            <a:lvl3pPr marL="1143000" indent="-228600">
              <a:spcBef>
                <a:spcPct val="20000"/>
              </a:spcBef>
              <a:buChar char="•"/>
              <a:defRPr sz="2400">
                <a:solidFill>
                  <a:srgbClr val="000099"/>
                </a:solidFill>
                <a:latin typeface="Gill Sans" pitchFamily="16" charset="0"/>
              </a:defRPr>
            </a:lvl3pPr>
            <a:lvl4pPr marL="1600200" indent="-228600">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a:spcBef>
                <a:spcPct val="0"/>
              </a:spcBef>
              <a:buFontTx/>
              <a:buNone/>
            </a:pPr>
            <a:r>
              <a:rPr lang="en-US" altLang="en-US" sz="1600" b="1" dirty="0">
                <a:solidFill>
                  <a:schemeClr val="tx1"/>
                </a:solidFill>
              </a:rPr>
              <a:t>Sham recycling </a:t>
            </a:r>
            <a:r>
              <a:rPr lang="en-US" altLang="en-US" sz="1600" dirty="0">
                <a:solidFill>
                  <a:schemeClr val="tx1"/>
                </a:solidFill>
              </a:rPr>
              <a:t>(recycling that is not legitimate) is disposal of hazardous waste in the guise of recycling. Determining whether hazardous waste recycling is legitimate or sham depends on case-specific circumstances.</a:t>
            </a:r>
          </a:p>
        </p:txBody>
      </p:sp>
    </p:spTree>
    <p:extLst>
      <p:ext uri="{BB962C8B-B14F-4D97-AF65-F5344CB8AC3E}">
        <p14:creationId xmlns:p14="http://schemas.microsoft.com/office/powerpoint/2010/main" val="1956482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29733"/>
          </a:xfrm>
        </p:spPr>
        <p:txBody>
          <a:bodyPr>
            <a:normAutofit/>
          </a:bodyPr>
          <a:lstStyle/>
          <a:p>
            <a:r>
              <a:rPr lang="en-US" sz="3200" dirty="0" smtClean="0"/>
              <a:t>Legitimate recycling in the regulations</a:t>
            </a:r>
            <a:endParaRPr lang="en-US" sz="3200" dirty="0"/>
          </a:p>
        </p:txBody>
      </p:sp>
      <p:sp>
        <p:nvSpPr>
          <p:cNvPr id="101379" name="Rectangle 2"/>
          <p:cNvSpPr>
            <a:spLocks noGrp="1" noChangeArrowheads="1"/>
          </p:cNvSpPr>
          <p:nvPr>
            <p:ph idx="1"/>
          </p:nvPr>
        </p:nvSpPr>
        <p:spPr>
          <a:xfrm>
            <a:off x="677334" y="1439333"/>
            <a:ext cx="8596668" cy="4602029"/>
          </a:xfrm>
        </p:spPr>
        <p:txBody>
          <a:bodyPr>
            <a:normAutofit/>
          </a:bodyPr>
          <a:lstStyle/>
          <a:p>
            <a:pPr eaLnBrk="1" hangingPunct="1"/>
            <a:r>
              <a:rPr lang="en-US" altLang="en-US" sz="2400" dirty="0">
                <a:latin typeface="Arial" panose="020B0604020202020204" pitchFamily="34" charset="0"/>
              </a:rPr>
              <a:t>The legitimate recycling provision is codified at 40 CFR 260.43 and applicable to all hazardous secondary material and hazardous waste recycling.</a:t>
            </a:r>
          </a:p>
          <a:p>
            <a:pPr eaLnBrk="1" hangingPunct="1">
              <a:buFontTx/>
              <a:buNone/>
            </a:pPr>
            <a:endParaRPr lang="en-US" altLang="en-US" sz="2400" dirty="0">
              <a:latin typeface="Arial" panose="020B0604020202020204" pitchFamily="34" charset="0"/>
            </a:endParaRPr>
          </a:p>
          <a:p>
            <a:pPr eaLnBrk="1" hangingPunct="1"/>
            <a:r>
              <a:rPr lang="en-US" altLang="en-US" sz="2400" dirty="0">
                <a:latin typeface="Arial" panose="020B0604020202020204" pitchFamily="34" charset="0"/>
              </a:rPr>
              <a:t>It is a clarification and simplification of the long-standing policy for legitimate </a:t>
            </a:r>
            <a:r>
              <a:rPr lang="en-US" altLang="en-US" sz="2400" dirty="0" smtClean="0">
                <a:latin typeface="Arial" panose="020B0604020202020204" pitchFamily="34" charset="0"/>
              </a:rPr>
              <a:t>recycling (as far back as 1985 preamble and 1989 guidance).</a:t>
            </a:r>
            <a:endParaRPr lang="en-US" altLang="en-US" sz="2400" dirty="0">
              <a:latin typeface="Arial" panose="020B0604020202020204" pitchFamily="34" charset="0"/>
            </a:endParaRPr>
          </a:p>
          <a:p>
            <a:pPr eaLnBrk="1" hangingPunct="1"/>
            <a:endParaRPr lang="en-US" altLang="en-US" sz="2400" dirty="0">
              <a:latin typeface="Arial" panose="020B0604020202020204" pitchFamily="34" charset="0"/>
            </a:endParaRPr>
          </a:p>
          <a:p>
            <a:pPr eaLnBrk="1" hangingPunct="1"/>
            <a:r>
              <a:rPr lang="en-US" altLang="en-US" sz="2400" dirty="0">
                <a:latin typeface="Arial" panose="020B0604020202020204" pitchFamily="34" charset="0"/>
              </a:rPr>
              <a:t>Prohibition on sham recycling is codified at §261.2(g).</a:t>
            </a:r>
          </a:p>
        </p:txBody>
      </p:sp>
      <p:sp>
        <p:nvSpPr>
          <p:cNvPr id="101378" name="Slide Number Placeholder 5"/>
          <p:cNvSpPr>
            <a:spLocks noGrp="1"/>
          </p:cNvSpPr>
          <p:nvPr>
            <p:ph type="sldNum" sz="quarter" idx="12"/>
          </p:nvPr>
        </p:nvSpPr>
        <p:spPr>
          <a:noFill/>
        </p:spPr>
        <p:txBody>
          <a:bodyPr/>
          <a:lstStyle>
            <a:lvl1pPr>
              <a:spcBef>
                <a:spcPct val="20000"/>
              </a:spcBef>
              <a:buChar char="•"/>
              <a:defRPr sz="3200">
                <a:solidFill>
                  <a:srgbClr val="000099"/>
                </a:solidFill>
                <a:latin typeface="Gill Sans" pitchFamily="16" charset="0"/>
              </a:defRPr>
            </a:lvl1pPr>
            <a:lvl2pPr marL="742950" indent="-285750">
              <a:spcBef>
                <a:spcPct val="20000"/>
              </a:spcBef>
              <a:buChar char="–"/>
              <a:defRPr sz="2800">
                <a:solidFill>
                  <a:srgbClr val="000099"/>
                </a:solidFill>
                <a:latin typeface="Gill Sans" pitchFamily="16" charset="0"/>
              </a:defRPr>
            </a:lvl2pPr>
            <a:lvl3pPr marL="1143000" indent="-228600">
              <a:spcBef>
                <a:spcPct val="20000"/>
              </a:spcBef>
              <a:buChar char="•"/>
              <a:defRPr sz="2400">
                <a:solidFill>
                  <a:srgbClr val="000099"/>
                </a:solidFill>
                <a:latin typeface="Gill Sans" pitchFamily="16" charset="0"/>
              </a:defRPr>
            </a:lvl3pPr>
            <a:lvl4pPr marL="1600200" indent="-228600">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a:spcBef>
                <a:spcPct val="0"/>
              </a:spcBef>
              <a:buFontTx/>
              <a:buNone/>
            </a:pPr>
            <a:fld id="{031C4961-EEC0-4CCD-9264-9EDBD055B7C8}" type="slidenum">
              <a:rPr lang="en-US" altLang="en-US" sz="1400">
                <a:solidFill>
                  <a:schemeClr val="bg1"/>
                </a:solidFill>
                <a:latin typeface="Arial" panose="020B0604020202020204" pitchFamily="34" charset="0"/>
              </a:rPr>
              <a:pPr>
                <a:spcBef>
                  <a:spcPct val="0"/>
                </a:spcBef>
                <a:buFontTx/>
                <a:buNone/>
              </a:pPr>
              <a:t>4</a:t>
            </a:fld>
            <a:endParaRPr lang="en-US" altLang="en-US" sz="1400" dirty="0">
              <a:solidFill>
                <a:schemeClr val="bg1"/>
              </a:solidFill>
              <a:latin typeface="Arial" panose="020B0604020202020204" pitchFamily="34" charset="0"/>
            </a:endParaRPr>
          </a:p>
        </p:txBody>
      </p:sp>
    </p:spTree>
    <p:extLst>
      <p:ext uri="{BB962C8B-B14F-4D97-AF65-F5344CB8AC3E}">
        <p14:creationId xmlns:p14="http://schemas.microsoft.com/office/powerpoint/2010/main" val="6464396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legitimate recycling relate to the RCRA definition of solid waste?</a:t>
            </a:r>
            <a:endParaRPr lang="en-US" dirty="0"/>
          </a:p>
        </p:txBody>
      </p:sp>
      <p:sp>
        <p:nvSpPr>
          <p:cNvPr id="3" name="Content Placeholder 2"/>
          <p:cNvSpPr>
            <a:spLocks noGrp="1"/>
          </p:cNvSpPr>
          <p:nvPr>
            <p:ph idx="1"/>
          </p:nvPr>
        </p:nvSpPr>
        <p:spPr>
          <a:xfrm>
            <a:off x="677334" y="1930401"/>
            <a:ext cx="9446380" cy="5221514"/>
          </a:xfrm>
        </p:spPr>
        <p:txBody>
          <a:bodyPr>
            <a:normAutofit/>
          </a:bodyPr>
          <a:lstStyle/>
          <a:p>
            <a:r>
              <a:rPr lang="en-US" sz="2400" dirty="0" smtClean="0"/>
              <a:t>Last month, Tracy Atagi gave a brownbag on the RCRA Definition of Solid Waste (DSW)</a:t>
            </a:r>
          </a:p>
          <a:p>
            <a:r>
              <a:rPr lang="en-US" sz="2400" dirty="0" smtClean="0"/>
              <a:t>Sometimes hazardous secondary materials are solid waste when recycled, sometimes they are not. </a:t>
            </a:r>
          </a:p>
          <a:p>
            <a:pPr lvl="1"/>
            <a:r>
              <a:rPr lang="en-US" sz="2400" dirty="0" smtClean="0"/>
              <a:t>If not solid waste, they are not regulated under RCRA hazardous waste regulations.</a:t>
            </a:r>
          </a:p>
          <a:p>
            <a:r>
              <a:rPr lang="en-US" sz="2400" dirty="0" smtClean="0"/>
              <a:t>As a result, sometimes facilities try to get out of the RCRA regulations by claiming they are recycling a hazardous secondary materials when they are really just discarding of the materials in the guise of recycling.</a:t>
            </a:r>
          </a:p>
          <a:p>
            <a:r>
              <a:rPr lang="en-US" sz="2400" dirty="0" smtClean="0"/>
              <a:t>The definition of legitimate recycling gives codified guidance on how to distinguish real recycling from sham recycling.</a:t>
            </a:r>
            <a:endParaRPr lang="en-US" sz="2400" dirty="0"/>
          </a:p>
        </p:txBody>
      </p:sp>
      <p:sp>
        <p:nvSpPr>
          <p:cNvPr id="4" name="Slide Number Placeholder 3"/>
          <p:cNvSpPr>
            <a:spLocks noGrp="1"/>
          </p:cNvSpPr>
          <p:nvPr>
            <p:ph type="sldNum" sz="quarter" idx="12"/>
          </p:nvPr>
        </p:nvSpPr>
        <p:spPr/>
        <p:txBody>
          <a:bodyPr/>
          <a:lstStyle/>
          <a:p>
            <a:fld id="{F6CD76C6-A014-4A39-9EE8-5FBD982C0269}" type="slidenum">
              <a:rPr lang="en-US" smtClean="0"/>
              <a:t>5</a:t>
            </a:fld>
            <a:endParaRPr lang="en-US" dirty="0"/>
          </a:p>
        </p:txBody>
      </p:sp>
    </p:spTree>
    <p:extLst>
      <p:ext uri="{BB962C8B-B14F-4D97-AF65-F5344CB8AC3E}">
        <p14:creationId xmlns:p14="http://schemas.microsoft.com/office/powerpoint/2010/main" val="3998741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12800"/>
          </a:xfrm>
        </p:spPr>
        <p:txBody>
          <a:bodyPr>
            <a:normAutofit fontScale="90000"/>
          </a:bodyPr>
          <a:lstStyle/>
          <a:p>
            <a:r>
              <a:rPr lang="en-US" altLang="en-US" dirty="0">
                <a:latin typeface="Franklin Gothic Medium" pitchFamily="34" charset="0"/>
              </a:rPr>
              <a:t>Four legitimacy factors: </a:t>
            </a:r>
            <a:br>
              <a:rPr lang="en-US" altLang="en-US" dirty="0">
                <a:latin typeface="Franklin Gothic Medium" pitchFamily="34" charset="0"/>
              </a:rPr>
            </a:br>
            <a:endParaRPr lang="en-US" dirty="0"/>
          </a:p>
        </p:txBody>
      </p:sp>
      <p:sp>
        <p:nvSpPr>
          <p:cNvPr id="60419" name="Rectangle 2"/>
          <p:cNvSpPr>
            <a:spLocks noGrp="1" noChangeArrowheads="1"/>
          </p:cNvSpPr>
          <p:nvPr>
            <p:ph idx="1"/>
          </p:nvPr>
        </p:nvSpPr>
        <p:spPr>
          <a:xfrm>
            <a:off x="677334" y="1275009"/>
            <a:ext cx="8596668" cy="4948916"/>
          </a:xfrm>
        </p:spPr>
        <p:txBody>
          <a:bodyPr>
            <a:normAutofit fontScale="47500" lnSpcReduction="20000"/>
          </a:bodyPr>
          <a:lstStyle/>
          <a:p>
            <a:pPr eaLnBrk="1" hangingPunct="1">
              <a:lnSpc>
                <a:spcPct val="90000"/>
              </a:lnSpc>
              <a:buFontTx/>
              <a:buNone/>
              <a:defRPr/>
            </a:pPr>
            <a:endParaRPr lang="en-US" altLang="en-US" sz="900" b="1" i="1" dirty="0"/>
          </a:p>
          <a:p>
            <a:pPr marL="0" indent="0">
              <a:buClr>
                <a:srgbClr val="000099"/>
              </a:buClr>
              <a:buNone/>
              <a:defRPr/>
            </a:pPr>
            <a:endParaRPr lang="en-US" altLang="en-US" sz="800" dirty="0" smtClean="0">
              <a:latin typeface="Franklin Gothic Medium" pitchFamily="34" charset="0"/>
            </a:endParaRPr>
          </a:p>
          <a:p>
            <a:pPr marL="0" indent="0">
              <a:buClr>
                <a:srgbClr val="000099"/>
              </a:buClr>
              <a:buNone/>
              <a:defRPr/>
            </a:pPr>
            <a:r>
              <a:rPr lang="en-US" altLang="en-US" sz="4500" dirty="0" smtClean="0">
                <a:latin typeface="Arial" charset="0"/>
              </a:rPr>
              <a:t>Factor </a:t>
            </a:r>
            <a:r>
              <a:rPr lang="en-US" altLang="en-US" sz="4500" dirty="0">
                <a:latin typeface="Arial" charset="0"/>
              </a:rPr>
              <a:t>1: Materials must provide a </a:t>
            </a:r>
            <a:r>
              <a:rPr lang="en-US" altLang="en-US" sz="4500" u="sng" dirty="0">
                <a:latin typeface="Arial" charset="0"/>
              </a:rPr>
              <a:t>useful contribution </a:t>
            </a:r>
            <a:r>
              <a:rPr lang="en-US" altLang="en-US" sz="4500" dirty="0">
                <a:latin typeface="Arial" charset="0"/>
              </a:rPr>
              <a:t>to the recycling process or to a product or intermediate (40 CFR 260.43(a)(1)).</a:t>
            </a:r>
          </a:p>
          <a:p>
            <a:pPr marL="0" indent="0">
              <a:buClr>
                <a:srgbClr val="000099"/>
              </a:buClr>
              <a:buNone/>
              <a:defRPr/>
            </a:pPr>
            <a:endParaRPr lang="en-US" altLang="en-US" sz="4500" dirty="0">
              <a:latin typeface="Arial" charset="0"/>
            </a:endParaRPr>
          </a:p>
          <a:p>
            <a:pPr marL="0" indent="0">
              <a:buClr>
                <a:srgbClr val="000099"/>
              </a:buClr>
              <a:buNone/>
              <a:defRPr/>
            </a:pPr>
            <a:r>
              <a:rPr lang="en-US" altLang="en-US" sz="4500" dirty="0">
                <a:latin typeface="Arial" charset="0"/>
              </a:rPr>
              <a:t>Factor 2: Recycling must </a:t>
            </a:r>
            <a:r>
              <a:rPr lang="en-US" altLang="en-US" sz="4500" u="sng" dirty="0">
                <a:latin typeface="Arial" charset="0"/>
              </a:rPr>
              <a:t>produce a valuable product </a:t>
            </a:r>
            <a:r>
              <a:rPr lang="en-US" altLang="en-US" sz="4500" dirty="0">
                <a:latin typeface="Arial" charset="0"/>
              </a:rPr>
              <a:t>or intermediate. (40 CFR 260.43(a)(2))</a:t>
            </a:r>
          </a:p>
          <a:p>
            <a:pPr marL="0" indent="0">
              <a:buClr>
                <a:srgbClr val="000099"/>
              </a:buClr>
              <a:buNone/>
              <a:defRPr/>
            </a:pPr>
            <a:endParaRPr lang="en-US" altLang="en-US" sz="4500" dirty="0">
              <a:latin typeface="Arial" charset="0"/>
            </a:endParaRPr>
          </a:p>
          <a:p>
            <a:pPr marL="0" indent="0">
              <a:buClr>
                <a:srgbClr val="000099"/>
              </a:buClr>
              <a:buNone/>
              <a:defRPr/>
            </a:pPr>
            <a:r>
              <a:rPr lang="en-US" altLang="en-US" sz="4500" dirty="0">
                <a:latin typeface="Arial" charset="0"/>
              </a:rPr>
              <a:t>Factor 3: Materials must </a:t>
            </a:r>
            <a:r>
              <a:rPr lang="en-US" altLang="en-US" sz="4500" u="sng" dirty="0">
                <a:latin typeface="Arial" charset="0"/>
              </a:rPr>
              <a:t>be managed as valuable commodities</a:t>
            </a:r>
            <a:r>
              <a:rPr lang="en-US" altLang="en-US" sz="4500" dirty="0">
                <a:latin typeface="Arial" charset="0"/>
              </a:rPr>
              <a:t>. (40 CFR 260.43(a)(3)).</a:t>
            </a:r>
          </a:p>
          <a:p>
            <a:pPr marL="0" indent="0">
              <a:buClr>
                <a:srgbClr val="000099"/>
              </a:buClr>
              <a:buNone/>
              <a:defRPr/>
            </a:pPr>
            <a:endParaRPr lang="en-US" altLang="en-US" sz="4500" dirty="0">
              <a:latin typeface="Arial" charset="0"/>
            </a:endParaRPr>
          </a:p>
          <a:p>
            <a:pPr marL="0" indent="0">
              <a:buClr>
                <a:srgbClr val="000099"/>
              </a:buClr>
              <a:buNone/>
              <a:defRPr/>
            </a:pPr>
            <a:r>
              <a:rPr lang="en-US" altLang="en-US" sz="4500" dirty="0">
                <a:latin typeface="Arial" charset="0"/>
              </a:rPr>
              <a:t>Factor 4: Products of recycling must be </a:t>
            </a:r>
            <a:r>
              <a:rPr lang="en-US" altLang="en-US" sz="4500" u="sng" dirty="0">
                <a:latin typeface="Arial" charset="0"/>
              </a:rPr>
              <a:t>comparable to legitimate products</a:t>
            </a:r>
            <a:r>
              <a:rPr lang="en-US" altLang="en-US" sz="4500" dirty="0">
                <a:latin typeface="Arial" charset="0"/>
              </a:rPr>
              <a:t> or intermediates. (40 CFR 260.43(a)(4</a:t>
            </a:r>
            <a:r>
              <a:rPr lang="en-US" altLang="en-US" sz="4500" dirty="0" smtClean="0">
                <a:latin typeface="Arial" charset="0"/>
              </a:rPr>
              <a:t>)).</a:t>
            </a:r>
          </a:p>
          <a:p>
            <a:pPr marL="0" indent="0">
              <a:buClr>
                <a:srgbClr val="000099"/>
              </a:buClr>
              <a:buNone/>
              <a:defRPr/>
            </a:pPr>
            <a:endParaRPr lang="en-US" altLang="en-US" sz="3600" dirty="0" smtClean="0">
              <a:latin typeface="Arial" charset="0"/>
            </a:endParaRPr>
          </a:p>
          <a:p>
            <a:pPr marL="0" indent="0">
              <a:buClr>
                <a:srgbClr val="000099"/>
              </a:buClr>
              <a:buNone/>
              <a:defRPr/>
            </a:pPr>
            <a:r>
              <a:rPr lang="en-US" altLang="en-US" sz="3600" dirty="0" smtClean="0">
                <a:solidFill>
                  <a:schemeClr val="accent1"/>
                </a:solidFill>
                <a:latin typeface="Arial" charset="0"/>
              </a:rPr>
              <a:t>*</a:t>
            </a:r>
            <a:r>
              <a:rPr lang="en-US" altLang="en-US" sz="3600" dirty="0" smtClean="0">
                <a:latin typeface="Arial" charset="0"/>
              </a:rPr>
              <a:t>Must meet all four to be legitimate recycling.</a:t>
            </a:r>
            <a:endParaRPr lang="en-US" altLang="en-US" sz="3600" dirty="0">
              <a:latin typeface="Arial" charset="0"/>
            </a:endParaRPr>
          </a:p>
          <a:p>
            <a:pPr eaLnBrk="1" hangingPunct="1">
              <a:lnSpc>
                <a:spcPct val="90000"/>
              </a:lnSpc>
              <a:defRPr/>
            </a:pPr>
            <a:endParaRPr lang="en-US" altLang="en-US" sz="2000" dirty="0">
              <a:latin typeface="Arial" charset="0"/>
            </a:endParaRPr>
          </a:p>
        </p:txBody>
      </p:sp>
      <p:sp>
        <p:nvSpPr>
          <p:cNvPr id="102402" name="Slide Number Placeholder 5"/>
          <p:cNvSpPr>
            <a:spLocks noGrp="1"/>
          </p:cNvSpPr>
          <p:nvPr>
            <p:ph type="sldNum" sz="quarter" idx="12"/>
          </p:nvPr>
        </p:nvSpPr>
        <p:spPr>
          <a:noFill/>
        </p:spPr>
        <p:txBody>
          <a:bodyPr/>
          <a:lstStyle>
            <a:lvl1pPr>
              <a:spcBef>
                <a:spcPct val="20000"/>
              </a:spcBef>
              <a:buChar char="•"/>
              <a:defRPr sz="3200">
                <a:solidFill>
                  <a:srgbClr val="000099"/>
                </a:solidFill>
                <a:latin typeface="Gill Sans" pitchFamily="16" charset="0"/>
              </a:defRPr>
            </a:lvl1pPr>
            <a:lvl2pPr marL="742950" indent="-285750">
              <a:spcBef>
                <a:spcPct val="20000"/>
              </a:spcBef>
              <a:buChar char="–"/>
              <a:defRPr sz="2800">
                <a:solidFill>
                  <a:srgbClr val="000099"/>
                </a:solidFill>
                <a:latin typeface="Gill Sans" pitchFamily="16" charset="0"/>
              </a:defRPr>
            </a:lvl2pPr>
            <a:lvl3pPr marL="1143000" indent="-228600">
              <a:spcBef>
                <a:spcPct val="20000"/>
              </a:spcBef>
              <a:buChar char="•"/>
              <a:defRPr sz="2400">
                <a:solidFill>
                  <a:srgbClr val="000099"/>
                </a:solidFill>
                <a:latin typeface="Gill Sans" pitchFamily="16" charset="0"/>
              </a:defRPr>
            </a:lvl3pPr>
            <a:lvl4pPr marL="1600200" indent="-228600">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a:spcBef>
                <a:spcPct val="0"/>
              </a:spcBef>
              <a:buFontTx/>
              <a:buNone/>
            </a:pPr>
            <a:fld id="{0BACB905-0BFF-4C00-A071-9DA2278E8CCA}" type="slidenum">
              <a:rPr lang="en-US" altLang="en-US" sz="1400">
                <a:solidFill>
                  <a:schemeClr val="accent2"/>
                </a:solidFill>
                <a:latin typeface="Arial" panose="020B0604020202020204" pitchFamily="34" charset="0"/>
              </a:rPr>
              <a:pPr>
                <a:spcBef>
                  <a:spcPct val="0"/>
                </a:spcBef>
                <a:buFontTx/>
                <a:buNone/>
              </a:pPr>
              <a:t>6</a:t>
            </a:fld>
            <a:endParaRPr lang="en-US" altLang="en-US" sz="1400" dirty="0">
              <a:solidFill>
                <a:schemeClr val="accent2"/>
              </a:solidFill>
              <a:latin typeface="Arial" panose="020B0604020202020204" pitchFamily="34" charset="0"/>
            </a:endParaRPr>
          </a:p>
        </p:txBody>
      </p:sp>
    </p:spTree>
    <p:extLst>
      <p:ext uri="{BB962C8B-B14F-4D97-AF65-F5344CB8AC3E}">
        <p14:creationId xmlns:p14="http://schemas.microsoft.com/office/powerpoint/2010/main" val="14267351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2"/>
          <p:cNvSpPr>
            <a:spLocks noGrp="1" noChangeArrowheads="1"/>
          </p:cNvSpPr>
          <p:nvPr>
            <p:ph idx="1"/>
          </p:nvPr>
        </p:nvSpPr>
        <p:spPr>
          <a:xfrm>
            <a:off x="1981200" y="1752601"/>
            <a:ext cx="8229600" cy="4525963"/>
          </a:xfrm>
        </p:spPr>
        <p:txBody>
          <a:bodyPr/>
          <a:lstStyle/>
          <a:p>
            <a:pPr eaLnBrk="1" hangingPunct="1">
              <a:buFontTx/>
              <a:buNone/>
            </a:pPr>
            <a:endParaRPr lang="en-US" altLang="en-US" sz="900" b="1" i="1" dirty="0"/>
          </a:p>
          <a:p>
            <a:pPr eaLnBrk="1" hangingPunct="1"/>
            <a:endParaRPr lang="en-US" altLang="en-US" sz="2000" dirty="0"/>
          </a:p>
        </p:txBody>
      </p:sp>
      <p:sp>
        <p:nvSpPr>
          <p:cNvPr id="103426" name="Slide Number Placeholder 5"/>
          <p:cNvSpPr>
            <a:spLocks noGrp="1"/>
          </p:cNvSpPr>
          <p:nvPr>
            <p:ph type="sldNum" sz="quarter" idx="12"/>
          </p:nvPr>
        </p:nvSpPr>
        <p:spPr>
          <a:noFill/>
        </p:spPr>
        <p:txBody>
          <a:bodyPr/>
          <a:lstStyle>
            <a:lvl1pPr>
              <a:spcBef>
                <a:spcPct val="20000"/>
              </a:spcBef>
              <a:buChar char="•"/>
              <a:defRPr sz="3200">
                <a:solidFill>
                  <a:srgbClr val="000099"/>
                </a:solidFill>
                <a:latin typeface="Gill Sans" pitchFamily="16" charset="0"/>
              </a:defRPr>
            </a:lvl1pPr>
            <a:lvl2pPr marL="742950" indent="-285750">
              <a:spcBef>
                <a:spcPct val="20000"/>
              </a:spcBef>
              <a:buChar char="–"/>
              <a:defRPr sz="2800">
                <a:solidFill>
                  <a:srgbClr val="000099"/>
                </a:solidFill>
                <a:latin typeface="Gill Sans" pitchFamily="16" charset="0"/>
              </a:defRPr>
            </a:lvl2pPr>
            <a:lvl3pPr marL="1143000" indent="-228600">
              <a:spcBef>
                <a:spcPct val="20000"/>
              </a:spcBef>
              <a:buChar char="•"/>
              <a:defRPr sz="2400">
                <a:solidFill>
                  <a:srgbClr val="000099"/>
                </a:solidFill>
                <a:latin typeface="Gill Sans" pitchFamily="16" charset="0"/>
              </a:defRPr>
            </a:lvl3pPr>
            <a:lvl4pPr marL="1600200" indent="-228600">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a:spcBef>
                <a:spcPct val="0"/>
              </a:spcBef>
              <a:buFontTx/>
              <a:buNone/>
            </a:pPr>
            <a:fld id="{8D196751-E225-4A46-9103-91303146FD17}" type="slidenum">
              <a:rPr lang="en-US" altLang="en-US" sz="1400">
                <a:solidFill>
                  <a:schemeClr val="bg1"/>
                </a:solidFill>
                <a:latin typeface="Arial" panose="020B0604020202020204" pitchFamily="34" charset="0"/>
              </a:rPr>
              <a:pPr>
                <a:spcBef>
                  <a:spcPct val="0"/>
                </a:spcBef>
                <a:buFontTx/>
                <a:buNone/>
              </a:pPr>
              <a:t>7</a:t>
            </a:fld>
            <a:endParaRPr lang="en-US" altLang="en-US" sz="1400" dirty="0">
              <a:solidFill>
                <a:schemeClr val="bg1"/>
              </a:solidFill>
              <a:latin typeface="Arial" panose="020B0604020202020204" pitchFamily="34" charset="0"/>
            </a:endParaRPr>
          </a:p>
        </p:txBody>
      </p:sp>
      <p:sp>
        <p:nvSpPr>
          <p:cNvPr id="103428" name="Text Box 3"/>
          <p:cNvSpPr txBox="1">
            <a:spLocks noChangeArrowheads="1"/>
          </p:cNvSpPr>
          <p:nvPr/>
        </p:nvSpPr>
        <p:spPr bwMode="auto">
          <a:xfrm>
            <a:off x="0" y="401613"/>
            <a:ext cx="9960429" cy="5232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rgbClr val="000099"/>
                </a:solidFill>
                <a:latin typeface="Gill Sans" pitchFamily="16" charset="0"/>
              </a:defRPr>
            </a:lvl1pPr>
            <a:lvl2pPr marL="742950" indent="-285750">
              <a:spcBef>
                <a:spcPct val="20000"/>
              </a:spcBef>
              <a:buChar char="–"/>
              <a:defRPr sz="2800">
                <a:solidFill>
                  <a:srgbClr val="000099"/>
                </a:solidFill>
                <a:latin typeface="Gill Sans" pitchFamily="16" charset="0"/>
              </a:defRPr>
            </a:lvl2pPr>
            <a:lvl3pPr marL="1143000" indent="-228600">
              <a:spcBef>
                <a:spcPct val="20000"/>
              </a:spcBef>
              <a:buChar char="•"/>
              <a:defRPr sz="2400">
                <a:solidFill>
                  <a:srgbClr val="000099"/>
                </a:solidFill>
                <a:latin typeface="Gill Sans" pitchFamily="16" charset="0"/>
              </a:defRPr>
            </a:lvl3pPr>
            <a:lvl4pPr marL="1600200" indent="-228600">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eaLnBrk="1" hangingPunct="1">
              <a:buFontTx/>
              <a:buNone/>
            </a:pPr>
            <a:r>
              <a:rPr lang="en-US" altLang="en-US" sz="2800" dirty="0" smtClean="0">
                <a:solidFill>
                  <a:schemeClr val="accent1"/>
                </a:solidFill>
                <a:latin typeface="Franklin Gothic Medium" panose="020B0603020102020204" pitchFamily="34" charset="0"/>
              </a:rPr>
              <a:t>Factor 1: What </a:t>
            </a:r>
            <a:r>
              <a:rPr lang="en-US" altLang="en-US" sz="2800" dirty="0">
                <a:solidFill>
                  <a:schemeClr val="accent1"/>
                </a:solidFill>
                <a:latin typeface="Franklin Gothic Medium" panose="020B0603020102020204" pitchFamily="34" charset="0"/>
              </a:rPr>
              <a:t>does it mean </a:t>
            </a:r>
            <a:r>
              <a:rPr lang="en-US" altLang="en-US" sz="2800" dirty="0" smtClean="0">
                <a:solidFill>
                  <a:schemeClr val="accent1"/>
                </a:solidFill>
                <a:latin typeface="Franklin Gothic Medium" panose="020B0603020102020204" pitchFamily="34" charset="0"/>
              </a:rPr>
              <a:t>to provide a useful contribution?</a:t>
            </a:r>
            <a:endParaRPr lang="en-US" altLang="en-US" sz="2800" dirty="0">
              <a:solidFill>
                <a:schemeClr val="accent1"/>
              </a:solidFill>
              <a:latin typeface="Franklin Gothic Medium" panose="020B0603020102020204" pitchFamily="34" charset="0"/>
            </a:endParaRPr>
          </a:p>
        </p:txBody>
      </p:sp>
      <p:sp>
        <p:nvSpPr>
          <p:cNvPr id="57349" name="Rectangle 5"/>
          <p:cNvSpPr>
            <a:spLocks noChangeArrowheads="1"/>
          </p:cNvSpPr>
          <p:nvPr/>
        </p:nvSpPr>
        <p:spPr bwMode="auto">
          <a:xfrm>
            <a:off x="179614" y="1357312"/>
            <a:ext cx="11087100" cy="5353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tabLst>
                <a:tab pos="628650" algn="l"/>
              </a:tabLst>
              <a:defRPr sz="3200">
                <a:solidFill>
                  <a:srgbClr val="000099"/>
                </a:solidFill>
                <a:latin typeface="Gill Sans" pitchFamily="16" charset="0"/>
              </a:defRPr>
            </a:lvl1pPr>
            <a:lvl2pPr marL="517525" indent="-60325">
              <a:spcBef>
                <a:spcPct val="20000"/>
              </a:spcBef>
              <a:buChar char="–"/>
              <a:tabLst>
                <a:tab pos="628650" algn="l"/>
              </a:tabLst>
              <a:defRPr sz="2800">
                <a:solidFill>
                  <a:srgbClr val="000099"/>
                </a:solidFill>
                <a:latin typeface="Gill Sans" pitchFamily="16" charset="0"/>
              </a:defRPr>
            </a:lvl2pPr>
            <a:lvl3pPr marL="857250" indent="-225425">
              <a:spcBef>
                <a:spcPct val="20000"/>
              </a:spcBef>
              <a:buChar char="•"/>
              <a:tabLst>
                <a:tab pos="628650" algn="l"/>
              </a:tabLst>
              <a:defRPr sz="2400">
                <a:solidFill>
                  <a:srgbClr val="000099"/>
                </a:solidFill>
                <a:latin typeface="Gill Sans" pitchFamily="16" charset="0"/>
              </a:defRPr>
            </a:lvl3pPr>
            <a:lvl4pPr marL="1600200" indent="-228600">
              <a:spcBef>
                <a:spcPct val="20000"/>
              </a:spcBef>
              <a:buChar char="–"/>
              <a:tabLst>
                <a:tab pos="628650" algn="l"/>
              </a:tabLst>
              <a:defRPr sz="2000">
                <a:solidFill>
                  <a:srgbClr val="000099"/>
                </a:solidFill>
                <a:latin typeface="Gill Sans" pitchFamily="16" charset="0"/>
              </a:defRPr>
            </a:lvl4pPr>
            <a:lvl5pPr marL="2057400" indent="-228600">
              <a:spcBef>
                <a:spcPct val="20000"/>
              </a:spcBef>
              <a:buChar char="»"/>
              <a:tabLst>
                <a:tab pos="628650" algn="l"/>
              </a:tabLst>
              <a:defRPr sz="2000">
                <a:solidFill>
                  <a:srgbClr val="000099"/>
                </a:solidFill>
                <a:latin typeface="Gill Sans" pitchFamily="16" charset="0"/>
              </a:defRPr>
            </a:lvl5pPr>
            <a:lvl6pPr marL="2514600" indent="-228600" eaLnBrk="0" fontAlgn="base" hangingPunct="0">
              <a:spcBef>
                <a:spcPct val="20000"/>
              </a:spcBef>
              <a:spcAft>
                <a:spcPct val="0"/>
              </a:spcAft>
              <a:buChar char="»"/>
              <a:tabLst>
                <a:tab pos="628650" algn="l"/>
              </a:tabLst>
              <a:defRPr sz="2000">
                <a:solidFill>
                  <a:srgbClr val="000099"/>
                </a:solidFill>
                <a:latin typeface="Gill Sans" pitchFamily="16" charset="0"/>
              </a:defRPr>
            </a:lvl6pPr>
            <a:lvl7pPr marL="2971800" indent="-228600" eaLnBrk="0" fontAlgn="base" hangingPunct="0">
              <a:spcBef>
                <a:spcPct val="20000"/>
              </a:spcBef>
              <a:spcAft>
                <a:spcPct val="0"/>
              </a:spcAft>
              <a:buChar char="»"/>
              <a:tabLst>
                <a:tab pos="628650" algn="l"/>
              </a:tabLst>
              <a:defRPr sz="2000">
                <a:solidFill>
                  <a:srgbClr val="000099"/>
                </a:solidFill>
                <a:latin typeface="Gill Sans" pitchFamily="16" charset="0"/>
              </a:defRPr>
            </a:lvl7pPr>
            <a:lvl8pPr marL="3429000" indent="-228600" eaLnBrk="0" fontAlgn="base" hangingPunct="0">
              <a:spcBef>
                <a:spcPct val="20000"/>
              </a:spcBef>
              <a:spcAft>
                <a:spcPct val="0"/>
              </a:spcAft>
              <a:buChar char="»"/>
              <a:tabLst>
                <a:tab pos="628650" algn="l"/>
              </a:tabLst>
              <a:defRPr sz="2000">
                <a:solidFill>
                  <a:srgbClr val="000099"/>
                </a:solidFill>
                <a:latin typeface="Gill Sans" pitchFamily="16" charset="0"/>
              </a:defRPr>
            </a:lvl8pPr>
            <a:lvl9pPr marL="3886200" indent="-228600" eaLnBrk="0" fontAlgn="base" hangingPunct="0">
              <a:spcBef>
                <a:spcPct val="20000"/>
              </a:spcBef>
              <a:spcAft>
                <a:spcPct val="0"/>
              </a:spcAft>
              <a:buChar char="»"/>
              <a:tabLst>
                <a:tab pos="628650" algn="l"/>
              </a:tabLst>
              <a:defRPr sz="2000">
                <a:solidFill>
                  <a:srgbClr val="000099"/>
                </a:solidFill>
                <a:latin typeface="Gill Sans" pitchFamily="16" charset="0"/>
              </a:defRPr>
            </a:lvl9pPr>
          </a:lstStyle>
          <a:p>
            <a:pPr marL="0" indent="0" eaLnBrk="1" hangingPunct="1">
              <a:buClr>
                <a:schemeClr val="tx1"/>
              </a:buClr>
              <a:buNone/>
              <a:defRPr/>
            </a:pPr>
            <a:r>
              <a:rPr lang="en-US" altLang="en-US" sz="2800" b="1" dirty="0" smtClean="0">
                <a:solidFill>
                  <a:schemeClr val="tx1"/>
                </a:solidFill>
                <a:latin typeface="Arial" panose="020B0604020202020204" pitchFamily="34" charset="0"/>
              </a:rPr>
              <a:t>A material </a:t>
            </a:r>
            <a:r>
              <a:rPr lang="en-US" altLang="en-US" sz="2800" b="1" dirty="0">
                <a:solidFill>
                  <a:schemeClr val="tx1"/>
                </a:solidFill>
                <a:latin typeface="Arial" panose="020B0604020202020204" pitchFamily="34" charset="0"/>
              </a:rPr>
              <a:t>provides a </a:t>
            </a:r>
            <a:r>
              <a:rPr lang="en-US" altLang="en-US" sz="2800" b="1" u="sng" dirty="0">
                <a:solidFill>
                  <a:schemeClr val="tx1"/>
                </a:solidFill>
                <a:latin typeface="Arial" panose="020B0604020202020204" pitchFamily="34" charset="0"/>
              </a:rPr>
              <a:t>useful contribution </a:t>
            </a:r>
            <a:r>
              <a:rPr lang="en-US" altLang="en-US" sz="2800" b="1" dirty="0">
                <a:solidFill>
                  <a:schemeClr val="tx1"/>
                </a:solidFill>
                <a:latin typeface="Arial" panose="020B0604020202020204" pitchFamily="34" charset="0"/>
              </a:rPr>
              <a:t>to the recycling process or a product or intermediate if it: </a:t>
            </a:r>
            <a:endParaRPr lang="en-US" altLang="en-US" sz="2800" b="1" dirty="0" smtClean="0">
              <a:solidFill>
                <a:schemeClr val="tx1"/>
              </a:solidFill>
              <a:latin typeface="Arial" panose="020B0604020202020204" pitchFamily="34" charset="0"/>
            </a:endParaRPr>
          </a:p>
          <a:p>
            <a:pPr marL="0" indent="0" eaLnBrk="1" hangingPunct="1">
              <a:buClr>
                <a:schemeClr val="tx1"/>
              </a:buClr>
              <a:buNone/>
              <a:defRPr/>
            </a:pPr>
            <a:endParaRPr lang="en-US" altLang="en-US" sz="2800" b="1" dirty="0">
              <a:solidFill>
                <a:schemeClr val="tx1"/>
              </a:solidFill>
              <a:latin typeface="Arial" panose="020B0604020202020204" pitchFamily="34" charset="0"/>
            </a:endParaRPr>
          </a:p>
          <a:p>
            <a:pPr>
              <a:buClr>
                <a:schemeClr val="tx1"/>
              </a:buClr>
              <a:defRPr/>
            </a:pPr>
            <a:r>
              <a:rPr lang="en-US" altLang="en-US" sz="2800" dirty="0">
                <a:solidFill>
                  <a:schemeClr val="tx1"/>
                </a:solidFill>
                <a:latin typeface="Arial" panose="020B0604020202020204" pitchFamily="34" charset="0"/>
              </a:rPr>
              <a:t>Contributes valuable ingredients;</a:t>
            </a:r>
          </a:p>
          <a:p>
            <a:pPr>
              <a:buClr>
                <a:schemeClr val="tx1"/>
              </a:buClr>
              <a:defRPr/>
            </a:pPr>
            <a:r>
              <a:rPr lang="en-US" altLang="en-US" sz="2800" dirty="0">
                <a:solidFill>
                  <a:schemeClr val="tx1"/>
                </a:solidFill>
                <a:latin typeface="Arial" panose="020B0604020202020204" pitchFamily="34" charset="0"/>
              </a:rPr>
              <a:t>Replaces a catalyst or carrier in the recycling process;</a:t>
            </a:r>
          </a:p>
          <a:p>
            <a:pPr>
              <a:buClr>
                <a:schemeClr val="tx1"/>
              </a:buClr>
              <a:defRPr/>
            </a:pPr>
            <a:r>
              <a:rPr lang="en-US" altLang="en-US" sz="2800" dirty="0">
                <a:solidFill>
                  <a:schemeClr val="tx1"/>
                </a:solidFill>
                <a:latin typeface="Arial" panose="020B0604020202020204" pitchFamily="34" charset="0"/>
              </a:rPr>
              <a:t>Is a source of a valuable constituent recovered; </a:t>
            </a:r>
          </a:p>
          <a:p>
            <a:pPr>
              <a:buClr>
                <a:schemeClr val="tx1"/>
              </a:buClr>
              <a:defRPr/>
            </a:pPr>
            <a:r>
              <a:rPr lang="en-US" altLang="en-US" sz="2800" dirty="0">
                <a:solidFill>
                  <a:schemeClr val="tx1"/>
                </a:solidFill>
                <a:latin typeface="Arial" panose="020B0604020202020204" pitchFamily="34" charset="0"/>
              </a:rPr>
              <a:t>Is recovered or regenerated; </a:t>
            </a:r>
            <a:r>
              <a:rPr lang="en-US" altLang="en-US" sz="2800" b="1" u="sng" dirty="0">
                <a:solidFill>
                  <a:schemeClr val="tx1"/>
                </a:solidFill>
                <a:latin typeface="Arial" panose="020B0604020202020204" pitchFamily="34" charset="0"/>
              </a:rPr>
              <a:t>OR</a:t>
            </a:r>
          </a:p>
          <a:p>
            <a:pPr>
              <a:buClr>
                <a:schemeClr val="tx1"/>
              </a:buClr>
              <a:defRPr/>
            </a:pPr>
            <a:r>
              <a:rPr lang="en-US" altLang="en-US" sz="2800" dirty="0">
                <a:solidFill>
                  <a:schemeClr val="tx1"/>
                </a:solidFill>
                <a:latin typeface="Arial" panose="020B0604020202020204" pitchFamily="34" charset="0"/>
              </a:rPr>
              <a:t>Is used as an effective substitute for a commercial product</a:t>
            </a:r>
            <a:r>
              <a:rPr lang="en-US" altLang="en-US" sz="2800" dirty="0" smtClean="0">
                <a:solidFill>
                  <a:schemeClr val="tx1"/>
                </a:solidFill>
                <a:latin typeface="Arial" panose="020B0604020202020204" pitchFamily="34" charset="0"/>
              </a:rPr>
              <a:t>.</a:t>
            </a:r>
          </a:p>
          <a:p>
            <a:pPr marL="1371600" lvl="3" indent="0" eaLnBrk="1" hangingPunct="1">
              <a:buClr>
                <a:schemeClr val="tx1"/>
              </a:buClr>
              <a:buNone/>
              <a:defRPr/>
            </a:pPr>
            <a:endParaRPr lang="en-US" altLang="en-US" sz="2800" dirty="0" smtClean="0">
              <a:solidFill>
                <a:schemeClr val="tx1"/>
              </a:solidFill>
              <a:latin typeface="Arial" panose="020B0604020202020204" pitchFamily="34" charset="0"/>
            </a:endParaRPr>
          </a:p>
          <a:p>
            <a:pPr marL="288925" lvl="1" indent="0">
              <a:buClr>
                <a:schemeClr val="tx1"/>
              </a:buClr>
              <a:buNone/>
              <a:defRPr/>
            </a:pPr>
            <a:r>
              <a:rPr lang="en-US" altLang="en-US" dirty="0" smtClean="0">
                <a:solidFill>
                  <a:schemeClr val="tx1"/>
                </a:solidFill>
                <a:latin typeface="Arial" panose="020B0604020202020204" pitchFamily="34" charset="0"/>
              </a:rPr>
              <a:t>Reg citation for </a:t>
            </a:r>
            <a:r>
              <a:rPr lang="en-US" altLang="en-US" u="sng" dirty="0" smtClean="0">
                <a:solidFill>
                  <a:schemeClr val="tx1"/>
                </a:solidFill>
                <a:latin typeface="Arial" panose="020B0604020202020204" pitchFamily="34" charset="0"/>
              </a:rPr>
              <a:t>Factor 1</a:t>
            </a:r>
            <a:r>
              <a:rPr lang="en-US" altLang="en-US" dirty="0" smtClean="0">
                <a:solidFill>
                  <a:schemeClr val="tx1"/>
                </a:solidFill>
                <a:latin typeface="Arial" panose="020B0604020202020204" pitchFamily="34" charset="0"/>
              </a:rPr>
              <a:t>: </a:t>
            </a:r>
            <a:r>
              <a:rPr lang="en-US" altLang="en-US" dirty="0" smtClean="0">
                <a:solidFill>
                  <a:schemeClr val="tx1"/>
                </a:solidFill>
                <a:latin typeface="Arial" charset="0"/>
              </a:rPr>
              <a:t>40 </a:t>
            </a:r>
            <a:r>
              <a:rPr lang="en-US" altLang="en-US" dirty="0">
                <a:solidFill>
                  <a:schemeClr val="tx1"/>
                </a:solidFill>
                <a:latin typeface="Arial" charset="0"/>
              </a:rPr>
              <a:t>CFR 260.43(a)(1</a:t>
            </a:r>
            <a:r>
              <a:rPr lang="en-US" altLang="en-US" dirty="0" smtClean="0">
                <a:solidFill>
                  <a:schemeClr val="tx1"/>
                </a:solidFill>
                <a:latin typeface="Arial" charset="0"/>
              </a:rPr>
              <a:t>).</a:t>
            </a:r>
            <a:endParaRPr lang="en-US" altLang="en-US" u="sng" dirty="0">
              <a:solidFill>
                <a:schemeClr val="tx1"/>
              </a:solidFill>
              <a:latin typeface="Arial" panose="020B0604020202020204" pitchFamily="34" charset="0"/>
            </a:endParaRPr>
          </a:p>
          <a:p>
            <a:pPr marL="288925" lvl="1" indent="0">
              <a:buClr>
                <a:schemeClr val="tx1"/>
              </a:buClr>
              <a:buNone/>
              <a:defRPr/>
            </a:pPr>
            <a:endParaRPr lang="en-US" altLang="en-US" sz="3200" dirty="0">
              <a:solidFill>
                <a:schemeClr val="tx1"/>
              </a:solidFill>
              <a:latin typeface="Arial" panose="020B0604020202020204" pitchFamily="34" charset="0"/>
            </a:endParaRPr>
          </a:p>
          <a:p>
            <a:pPr eaLnBrk="1" hangingPunct="1">
              <a:defRPr/>
            </a:pPr>
            <a:endParaRPr lang="en-US" altLang="en-US" sz="2000" dirty="0">
              <a:solidFill>
                <a:schemeClr val="tx1"/>
              </a:solidFill>
              <a:latin typeface="Arial" panose="020B0604020202020204" pitchFamily="34" charset="0"/>
            </a:endParaRPr>
          </a:p>
        </p:txBody>
      </p:sp>
    </p:spTree>
    <p:extLst>
      <p:ext uri="{BB962C8B-B14F-4D97-AF65-F5344CB8AC3E}">
        <p14:creationId xmlns:p14="http://schemas.microsoft.com/office/powerpoint/2010/main" val="16619455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2388" y="609600"/>
            <a:ext cx="8596668" cy="755737"/>
          </a:xfrm>
        </p:spPr>
        <p:txBody>
          <a:bodyPr>
            <a:normAutofit fontScale="90000"/>
          </a:bodyPr>
          <a:lstStyle/>
          <a:p>
            <a:pPr algn="ctr"/>
            <a:r>
              <a:rPr lang="en-US" dirty="0" smtClean="0"/>
              <a:t>Common Examples of Useful Contribution</a:t>
            </a:r>
            <a:endParaRPr lang="en-US" dirty="0"/>
          </a:p>
        </p:txBody>
      </p:sp>
      <p:sp>
        <p:nvSpPr>
          <p:cNvPr id="4" name="Can 3"/>
          <p:cNvSpPr/>
          <p:nvPr/>
        </p:nvSpPr>
        <p:spPr>
          <a:xfrm>
            <a:off x="955533" y="1527904"/>
            <a:ext cx="1893674" cy="3194408"/>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Metal Bearing </a:t>
            </a:r>
          </a:p>
          <a:p>
            <a:pPr algn="ctr"/>
            <a:r>
              <a:rPr lang="en-US" dirty="0" smtClean="0"/>
              <a:t>By-product or Sludge</a:t>
            </a:r>
          </a:p>
          <a:p>
            <a:pPr algn="ctr"/>
            <a:r>
              <a:rPr lang="en-US" dirty="0" smtClean="0"/>
              <a:t>(source of recovered metals)</a:t>
            </a:r>
            <a:endParaRPr lang="en-US" dirty="0"/>
          </a:p>
        </p:txBody>
      </p:sp>
      <p:sp>
        <p:nvSpPr>
          <p:cNvPr id="6" name="Can 5"/>
          <p:cNvSpPr/>
          <p:nvPr/>
        </p:nvSpPr>
        <p:spPr>
          <a:xfrm>
            <a:off x="8293157" y="1527904"/>
            <a:ext cx="1878904" cy="1716067"/>
          </a:xfrm>
          <a:prstGeom prst="can">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Spent Catalyst</a:t>
            </a:r>
          </a:p>
          <a:p>
            <a:pPr algn="ctr"/>
            <a:r>
              <a:rPr lang="en-US" dirty="0" smtClean="0"/>
              <a:t>(Catalyst can be regenerated)</a:t>
            </a:r>
            <a:endParaRPr lang="en-US" dirty="0"/>
          </a:p>
        </p:txBody>
      </p:sp>
      <p:sp>
        <p:nvSpPr>
          <p:cNvPr id="7" name="Can 6"/>
          <p:cNvSpPr/>
          <p:nvPr/>
        </p:nvSpPr>
        <p:spPr>
          <a:xfrm>
            <a:off x="3394553" y="3564609"/>
            <a:ext cx="1766169" cy="2409353"/>
          </a:xfrm>
          <a:prstGeom prst="ca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Spent Solvent</a:t>
            </a:r>
          </a:p>
          <a:p>
            <a:pPr algn="ctr"/>
            <a:r>
              <a:rPr lang="en-US" dirty="0" smtClean="0"/>
              <a:t>(Solvent can be recovered to be used again) </a:t>
            </a:r>
            <a:endParaRPr lang="en-US" dirty="0"/>
          </a:p>
        </p:txBody>
      </p:sp>
      <p:sp>
        <p:nvSpPr>
          <p:cNvPr id="8" name="Can 7"/>
          <p:cNvSpPr/>
          <p:nvPr/>
        </p:nvSpPr>
        <p:spPr>
          <a:xfrm>
            <a:off x="5706068" y="2244067"/>
            <a:ext cx="2041743" cy="2641084"/>
          </a:xfrm>
          <a:prstGeom prst="can">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Sulfuric Acid from Air Pollution Control System</a:t>
            </a:r>
          </a:p>
          <a:p>
            <a:pPr algn="ctr"/>
            <a:r>
              <a:rPr lang="en-US" dirty="0" smtClean="0"/>
              <a:t>(Can substitute for virgin acid)</a:t>
            </a:r>
            <a:endParaRPr lang="en-US" dirty="0"/>
          </a:p>
        </p:txBody>
      </p:sp>
      <p:sp>
        <p:nvSpPr>
          <p:cNvPr id="3" name="Slide Number Placeholder 2"/>
          <p:cNvSpPr>
            <a:spLocks noGrp="1"/>
          </p:cNvSpPr>
          <p:nvPr>
            <p:ph type="sldNum" sz="quarter" idx="12"/>
          </p:nvPr>
        </p:nvSpPr>
        <p:spPr/>
        <p:txBody>
          <a:bodyPr/>
          <a:lstStyle/>
          <a:p>
            <a:fld id="{F6CD76C6-A014-4A39-9EE8-5FBD982C0269}" type="slidenum">
              <a:rPr lang="en-US" smtClean="0"/>
              <a:t>8</a:t>
            </a:fld>
            <a:endParaRPr lang="en-US" dirty="0"/>
          </a:p>
        </p:txBody>
      </p:sp>
    </p:spTree>
    <p:extLst>
      <p:ext uri="{BB962C8B-B14F-4D97-AF65-F5344CB8AC3E}">
        <p14:creationId xmlns:p14="http://schemas.microsoft.com/office/powerpoint/2010/main" val="2270858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199"/>
            <a:ext cx="10221686" cy="5442858"/>
          </a:xfrm>
        </p:spPr>
        <p:txBody>
          <a:bodyPr>
            <a:normAutofit lnSpcReduction="10000"/>
          </a:bodyPr>
          <a:lstStyle/>
          <a:p>
            <a:pPr>
              <a:defRPr/>
            </a:pPr>
            <a:r>
              <a:rPr lang="en-US" altLang="en-US" sz="2800" dirty="0" smtClean="0">
                <a:latin typeface="Arial" panose="020B0604020202020204" pitchFamily="34" charset="0"/>
              </a:rPr>
              <a:t>The </a:t>
            </a:r>
            <a:r>
              <a:rPr lang="en-US" altLang="en-US" sz="2800" dirty="0">
                <a:latin typeface="Arial" panose="020B0604020202020204" pitchFamily="34" charset="0"/>
              </a:rPr>
              <a:t>hazardous constituent does not have to be what is being recycled.</a:t>
            </a:r>
          </a:p>
          <a:p>
            <a:pPr lvl="1">
              <a:defRPr/>
            </a:pPr>
            <a:r>
              <a:rPr lang="en-US" altLang="en-US" sz="2800" dirty="0">
                <a:latin typeface="Arial" panose="020B0604020202020204" pitchFamily="34" charset="0"/>
              </a:rPr>
              <a:t>For example: zinc recycled into micronutrient fertilizer from a hazardous secondary material </a:t>
            </a:r>
            <a:r>
              <a:rPr lang="en-US" altLang="en-US" sz="2800" u="sng" dirty="0">
                <a:latin typeface="Arial" panose="020B0604020202020204" pitchFamily="34" charset="0"/>
              </a:rPr>
              <a:t>can</a:t>
            </a:r>
            <a:r>
              <a:rPr lang="en-US" altLang="en-US" sz="2800" dirty="0">
                <a:latin typeface="Arial" panose="020B0604020202020204" pitchFamily="34" charset="0"/>
              </a:rPr>
              <a:t> meet factor </a:t>
            </a:r>
            <a:r>
              <a:rPr lang="en-US" altLang="en-US" sz="2800" dirty="0" smtClean="0">
                <a:latin typeface="Arial" panose="020B0604020202020204" pitchFamily="34" charset="0"/>
              </a:rPr>
              <a:t>1 even though zinc is not the hazardous constituent.</a:t>
            </a:r>
            <a:endParaRPr lang="en-US" altLang="en-US" sz="2800" dirty="0">
              <a:latin typeface="Arial" panose="020B0604020202020204" pitchFamily="34" charset="0"/>
            </a:endParaRPr>
          </a:p>
          <a:p>
            <a:pPr lvl="1">
              <a:defRPr/>
            </a:pPr>
            <a:r>
              <a:rPr lang="en-US" altLang="en-US" sz="2800" dirty="0">
                <a:latin typeface="Arial" panose="020B0604020202020204" pitchFamily="34" charset="0"/>
              </a:rPr>
              <a:t>BUT, the recycler is responsible for proper management of any hazardous residuals. </a:t>
            </a:r>
          </a:p>
          <a:p>
            <a:pPr>
              <a:defRPr/>
            </a:pPr>
            <a:r>
              <a:rPr lang="en-US" sz="2800" dirty="0">
                <a:latin typeface="Arial" panose="020B0604020202020204" pitchFamily="34" charset="0"/>
                <a:cs typeface="Arial" panose="020B0604020202020204" pitchFamily="34" charset="0"/>
              </a:rPr>
              <a:t>If two or more hazardous secondary material are blended together prior to recycling, both must meet factor 1 and contribute to the final product or to the process.</a:t>
            </a:r>
          </a:p>
          <a:p>
            <a:pPr lvl="1">
              <a:defRPr/>
            </a:pPr>
            <a:r>
              <a:rPr lang="en-US" sz="2800" dirty="0">
                <a:latin typeface="Arial" panose="020B0604020202020204" pitchFamily="34" charset="0"/>
                <a:cs typeface="Arial" panose="020B0604020202020204" pitchFamily="34" charset="0"/>
              </a:rPr>
              <a:t>This is in order to prevent blending to try and meet the factor. </a:t>
            </a:r>
          </a:p>
        </p:txBody>
      </p:sp>
      <p:sp>
        <p:nvSpPr>
          <p:cNvPr id="104452" name="Slide Number Placeholder 3"/>
          <p:cNvSpPr>
            <a:spLocks noGrp="1"/>
          </p:cNvSpPr>
          <p:nvPr>
            <p:ph type="sldNum" sz="quarter" idx="12"/>
          </p:nvPr>
        </p:nvSpPr>
        <p:spPr>
          <a:noFill/>
        </p:spPr>
        <p:txBody>
          <a:bodyPr/>
          <a:lstStyle>
            <a:lvl1pPr>
              <a:spcBef>
                <a:spcPct val="20000"/>
              </a:spcBef>
              <a:buChar char="•"/>
              <a:defRPr sz="3200">
                <a:solidFill>
                  <a:srgbClr val="000099"/>
                </a:solidFill>
                <a:latin typeface="Gill Sans" pitchFamily="16" charset="0"/>
              </a:defRPr>
            </a:lvl1pPr>
            <a:lvl2pPr marL="742950" indent="-285750">
              <a:spcBef>
                <a:spcPct val="20000"/>
              </a:spcBef>
              <a:buChar char="–"/>
              <a:defRPr sz="2800">
                <a:solidFill>
                  <a:srgbClr val="000099"/>
                </a:solidFill>
                <a:latin typeface="Gill Sans" pitchFamily="16" charset="0"/>
              </a:defRPr>
            </a:lvl2pPr>
            <a:lvl3pPr marL="1143000" indent="-228600">
              <a:spcBef>
                <a:spcPct val="20000"/>
              </a:spcBef>
              <a:buChar char="•"/>
              <a:defRPr sz="2400">
                <a:solidFill>
                  <a:srgbClr val="000099"/>
                </a:solidFill>
                <a:latin typeface="Gill Sans" pitchFamily="16" charset="0"/>
              </a:defRPr>
            </a:lvl3pPr>
            <a:lvl4pPr marL="1600200" indent="-228600">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a:spcBef>
                <a:spcPct val="0"/>
              </a:spcBef>
              <a:buFontTx/>
              <a:buNone/>
            </a:pPr>
            <a:fld id="{BD1C3228-0E74-43D2-9EFE-C347E0FC6FBE}" type="slidenum">
              <a:rPr lang="en-US" altLang="en-US" sz="1400">
                <a:solidFill>
                  <a:schemeClr val="bg1"/>
                </a:solidFill>
                <a:latin typeface="Arial" panose="020B0604020202020204" pitchFamily="34" charset="0"/>
              </a:rPr>
              <a:pPr>
                <a:spcBef>
                  <a:spcPct val="0"/>
                </a:spcBef>
                <a:buFontTx/>
                <a:buNone/>
              </a:pPr>
              <a:t>9</a:t>
            </a:fld>
            <a:endParaRPr lang="en-US" altLang="en-US" sz="1400" dirty="0">
              <a:solidFill>
                <a:schemeClr val="bg1"/>
              </a:solidFill>
              <a:latin typeface="Arial" panose="020B0604020202020204" pitchFamily="34" charset="0"/>
            </a:endParaRPr>
          </a:p>
        </p:txBody>
      </p:sp>
      <p:sp>
        <p:nvSpPr>
          <p:cNvPr id="5" name="Text Box 3"/>
          <p:cNvSpPr txBox="1">
            <a:spLocks noChangeArrowheads="1"/>
          </p:cNvSpPr>
          <p:nvPr/>
        </p:nvSpPr>
        <p:spPr bwMode="auto">
          <a:xfrm>
            <a:off x="121576" y="330855"/>
            <a:ext cx="9960429" cy="5232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rgbClr val="000099"/>
                </a:solidFill>
                <a:latin typeface="Gill Sans" pitchFamily="16" charset="0"/>
              </a:defRPr>
            </a:lvl1pPr>
            <a:lvl2pPr marL="742950" indent="-285750">
              <a:spcBef>
                <a:spcPct val="20000"/>
              </a:spcBef>
              <a:buChar char="–"/>
              <a:defRPr sz="2800">
                <a:solidFill>
                  <a:srgbClr val="000099"/>
                </a:solidFill>
                <a:latin typeface="Gill Sans" pitchFamily="16" charset="0"/>
              </a:defRPr>
            </a:lvl2pPr>
            <a:lvl3pPr marL="1143000" indent="-228600">
              <a:spcBef>
                <a:spcPct val="20000"/>
              </a:spcBef>
              <a:buChar char="•"/>
              <a:defRPr sz="2400">
                <a:solidFill>
                  <a:srgbClr val="000099"/>
                </a:solidFill>
                <a:latin typeface="Gill Sans" pitchFamily="16" charset="0"/>
              </a:defRPr>
            </a:lvl3pPr>
            <a:lvl4pPr marL="1600200" indent="-228600">
              <a:spcBef>
                <a:spcPct val="20000"/>
              </a:spcBef>
              <a:buChar char="–"/>
              <a:defRPr sz="2000">
                <a:solidFill>
                  <a:srgbClr val="000099"/>
                </a:solidFill>
                <a:latin typeface="Gill Sans" pitchFamily="16" charset="0"/>
              </a:defRPr>
            </a:lvl4pPr>
            <a:lvl5pPr marL="2057400" indent="-228600">
              <a:spcBef>
                <a:spcPct val="20000"/>
              </a:spcBef>
              <a:buChar char="»"/>
              <a:defRPr sz="2000">
                <a:solidFill>
                  <a:srgbClr val="000099"/>
                </a:solidFill>
                <a:latin typeface="Gill Sans" pitchFamily="16" charset="0"/>
              </a:defRPr>
            </a:lvl5pPr>
            <a:lvl6pPr marL="2514600" indent="-228600" eaLnBrk="0" fontAlgn="base" hangingPunct="0">
              <a:spcBef>
                <a:spcPct val="20000"/>
              </a:spcBef>
              <a:spcAft>
                <a:spcPct val="0"/>
              </a:spcAft>
              <a:buChar char="»"/>
              <a:defRPr sz="2000">
                <a:solidFill>
                  <a:srgbClr val="000099"/>
                </a:solidFill>
                <a:latin typeface="Gill Sans" pitchFamily="16" charset="0"/>
              </a:defRPr>
            </a:lvl6pPr>
            <a:lvl7pPr marL="2971800" indent="-228600" eaLnBrk="0" fontAlgn="base" hangingPunct="0">
              <a:spcBef>
                <a:spcPct val="20000"/>
              </a:spcBef>
              <a:spcAft>
                <a:spcPct val="0"/>
              </a:spcAft>
              <a:buChar char="»"/>
              <a:defRPr sz="2000">
                <a:solidFill>
                  <a:srgbClr val="000099"/>
                </a:solidFill>
                <a:latin typeface="Gill Sans" pitchFamily="16" charset="0"/>
              </a:defRPr>
            </a:lvl7pPr>
            <a:lvl8pPr marL="3429000" indent="-228600" eaLnBrk="0" fontAlgn="base" hangingPunct="0">
              <a:spcBef>
                <a:spcPct val="20000"/>
              </a:spcBef>
              <a:spcAft>
                <a:spcPct val="0"/>
              </a:spcAft>
              <a:buChar char="»"/>
              <a:defRPr sz="2000">
                <a:solidFill>
                  <a:srgbClr val="000099"/>
                </a:solidFill>
                <a:latin typeface="Gill Sans" pitchFamily="16" charset="0"/>
              </a:defRPr>
            </a:lvl8pPr>
            <a:lvl9pPr marL="3886200" indent="-228600" eaLnBrk="0" fontAlgn="base" hangingPunct="0">
              <a:spcBef>
                <a:spcPct val="20000"/>
              </a:spcBef>
              <a:spcAft>
                <a:spcPct val="0"/>
              </a:spcAft>
              <a:buChar char="»"/>
              <a:defRPr sz="2000">
                <a:solidFill>
                  <a:srgbClr val="000099"/>
                </a:solidFill>
                <a:latin typeface="Gill Sans" pitchFamily="16" charset="0"/>
              </a:defRPr>
            </a:lvl9pPr>
          </a:lstStyle>
          <a:p>
            <a:pPr eaLnBrk="1" hangingPunct="1">
              <a:buFontTx/>
              <a:buNone/>
            </a:pPr>
            <a:r>
              <a:rPr lang="en-US" altLang="en-US" sz="2800" dirty="0" smtClean="0">
                <a:solidFill>
                  <a:schemeClr val="accent1"/>
                </a:solidFill>
                <a:latin typeface="Franklin Gothic Medium" panose="020B0603020102020204" pitchFamily="34" charset="0"/>
              </a:rPr>
              <a:t>Factor 1: What </a:t>
            </a:r>
            <a:r>
              <a:rPr lang="en-US" altLang="en-US" sz="2800" dirty="0">
                <a:solidFill>
                  <a:schemeClr val="accent1"/>
                </a:solidFill>
                <a:latin typeface="Franklin Gothic Medium" panose="020B0603020102020204" pitchFamily="34" charset="0"/>
              </a:rPr>
              <a:t>does it mean </a:t>
            </a:r>
            <a:r>
              <a:rPr lang="en-US" altLang="en-US" sz="2800" dirty="0" smtClean="0">
                <a:solidFill>
                  <a:schemeClr val="accent1"/>
                </a:solidFill>
                <a:latin typeface="Franklin Gothic Medium" panose="020B0603020102020204" pitchFamily="34" charset="0"/>
              </a:rPr>
              <a:t>to provide a useful contribution?</a:t>
            </a:r>
            <a:endParaRPr lang="en-US" altLang="en-US" sz="2800" dirty="0">
              <a:solidFill>
                <a:schemeClr val="accent1"/>
              </a:solidFill>
              <a:latin typeface="Franklin Gothic Medium" panose="020B0603020102020204" pitchFamily="34" charset="0"/>
            </a:endParaRPr>
          </a:p>
        </p:txBody>
      </p:sp>
    </p:spTree>
    <p:extLst>
      <p:ext uri="{BB962C8B-B14F-4D97-AF65-F5344CB8AC3E}">
        <p14:creationId xmlns:p14="http://schemas.microsoft.com/office/powerpoint/2010/main" val="416152749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EsriMapsInfo xmlns="ESRI.ArcGIS.Mapping.OfficeIntegration.PowerPointInfo">
  <Version>Version1</Version>
  <RequiresSignIn>False</RequiresSignIn>
</EsriMapsInfo>
</file>

<file path=customXml/item10.xml><?xml version="1.0" encoding="utf-8"?>
<EsriMapsInfo xmlns="ESRI.ArcGIS.Mapping.OfficeIntegration.PowerPointInfo">
  <Version>Version1</Version>
  <RequiresSignIn>False</RequiresSignIn>
</EsriMapsInfo>
</file>

<file path=customXml/item11.xml><?xml version="1.0" encoding="utf-8"?>
<EsriMapsInfo xmlns="ESRI.ArcGIS.Mapping.OfficeIntegration.PowerPointInfo">
  <Version>Version1</Version>
  <RequiresSignIn>False</RequiresSignIn>
</EsriMapsInfo>
</file>

<file path=customXml/item12.xml><?xml version="1.0" encoding="utf-8"?>
<EsriMapsInfo xmlns="ESRI.ArcGIS.Mapping.OfficeIntegration.PowerPointInfo">
  <Version>Version1</Version>
  <RequiresSignIn>False</RequiresSignIn>
</EsriMapsInfo>
</file>

<file path=customXml/item13.xml><?xml version="1.0" encoding="utf-8"?>
<EsriMapsInfo xmlns="ESRI.ArcGIS.Mapping.OfficeIntegration.PowerPointInfo">
  <Version>Version1</Version>
  <RequiresSignIn>False</RequiresSignIn>
</EsriMapsInfo>
</file>

<file path=customXml/item14.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6.xml><?xml version="1.0" encoding="utf-8"?>
<EsriMapsInfo xmlns="ESRI.ArcGIS.Mapping.OfficeIntegration.PowerPointInfo">
  <Version>Version1</Version>
  <RequiresSignIn>False</RequiresSignIn>
</EsriMapsInfo>
</file>

<file path=customXml/item7.xml><?xml version="1.0" encoding="utf-8"?>
<EsriMapsInfo xmlns="ESRI.ArcGIS.Mapping.OfficeIntegration.PowerPointInfo">
  <Version>Version1</Version>
  <RequiresSignIn>False</RequiresSignIn>
</EsriMapsInfo>
</file>

<file path=customXml/item8.xml><?xml version="1.0" encoding="utf-8"?>
<EsriMapsInfo xmlns="ESRI.ArcGIS.Mapping.OfficeIntegration.PowerPointInfo">
  <Version>Version1</Version>
  <RequiresSignIn>False</RequiresSignIn>
</EsriMapsInfo>
</file>

<file path=customXml/item9.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C01CDDC7-E7D5-4D6C-B878-312AFC86E90D}">
  <ds:schemaRefs>
    <ds:schemaRef ds:uri="ESRI.ArcGIS.Mapping.OfficeIntegration.PowerPointInfo"/>
  </ds:schemaRefs>
</ds:datastoreItem>
</file>

<file path=customXml/itemProps10.xml><?xml version="1.0" encoding="utf-8"?>
<ds:datastoreItem xmlns:ds="http://schemas.openxmlformats.org/officeDocument/2006/customXml" ds:itemID="{D54EAE69-6D77-428B-A390-2C6FE862941C}">
  <ds:schemaRefs>
    <ds:schemaRef ds:uri="ESRI.ArcGIS.Mapping.OfficeIntegration.PowerPointInfo"/>
  </ds:schemaRefs>
</ds:datastoreItem>
</file>

<file path=customXml/itemProps11.xml><?xml version="1.0" encoding="utf-8"?>
<ds:datastoreItem xmlns:ds="http://schemas.openxmlformats.org/officeDocument/2006/customXml" ds:itemID="{2AED676E-2A37-4C75-8991-4F0E544ABA8B}">
  <ds:schemaRefs>
    <ds:schemaRef ds:uri="ESRI.ArcGIS.Mapping.OfficeIntegration.PowerPointInfo"/>
  </ds:schemaRefs>
</ds:datastoreItem>
</file>

<file path=customXml/itemProps12.xml><?xml version="1.0" encoding="utf-8"?>
<ds:datastoreItem xmlns:ds="http://schemas.openxmlformats.org/officeDocument/2006/customXml" ds:itemID="{8D5B81BA-3F70-4748-9FE8-FF5058660C3D}">
  <ds:schemaRefs>
    <ds:schemaRef ds:uri="ESRI.ArcGIS.Mapping.OfficeIntegration.PowerPointInfo"/>
  </ds:schemaRefs>
</ds:datastoreItem>
</file>

<file path=customXml/itemProps13.xml><?xml version="1.0" encoding="utf-8"?>
<ds:datastoreItem xmlns:ds="http://schemas.openxmlformats.org/officeDocument/2006/customXml" ds:itemID="{5CDA1447-26BA-4A41-9A48-7108C814CD6A}">
  <ds:schemaRefs>
    <ds:schemaRef ds:uri="ESRI.ArcGIS.Mapping.OfficeIntegration.PowerPointInfo"/>
  </ds:schemaRefs>
</ds:datastoreItem>
</file>

<file path=customXml/itemProps14.xml><?xml version="1.0" encoding="utf-8"?>
<ds:datastoreItem xmlns:ds="http://schemas.openxmlformats.org/officeDocument/2006/customXml" ds:itemID="{FCFF2D3B-7FBD-463F-BD69-A5B16C34064D}">
  <ds:schemaRefs>
    <ds:schemaRef ds:uri="ESRI.ArcGIS.Mapping.OfficeIntegration.PowerPointInfo"/>
  </ds:schemaRefs>
</ds:datastoreItem>
</file>

<file path=customXml/itemProps2.xml><?xml version="1.0" encoding="utf-8"?>
<ds:datastoreItem xmlns:ds="http://schemas.openxmlformats.org/officeDocument/2006/customXml" ds:itemID="{57D5BD2F-39B1-4ADF-89AB-8F0B994EA7FC}">
  <ds:schemaRefs>
    <ds:schemaRef ds:uri="ESRI.ArcGIS.Mapping.OfficeIntegration.PowerPointInfo"/>
  </ds:schemaRefs>
</ds:datastoreItem>
</file>

<file path=customXml/itemProps3.xml><?xml version="1.0" encoding="utf-8"?>
<ds:datastoreItem xmlns:ds="http://schemas.openxmlformats.org/officeDocument/2006/customXml" ds:itemID="{604D9E85-3040-4F68-B9E2-A802B3294BC4}">
  <ds:schemaRefs>
    <ds:schemaRef ds:uri="ESRI.ArcGIS.Mapping.OfficeIntegration.PowerPointInfo"/>
  </ds:schemaRefs>
</ds:datastoreItem>
</file>

<file path=customXml/itemProps4.xml><?xml version="1.0" encoding="utf-8"?>
<ds:datastoreItem xmlns:ds="http://schemas.openxmlformats.org/officeDocument/2006/customXml" ds:itemID="{8D972FB1-1B00-4D08-A9D6-763FC1DFBF6C}">
  <ds:schemaRefs>
    <ds:schemaRef ds:uri="ESRI.ArcGIS.Mapping.OfficeIntegration.PowerPointInfo"/>
  </ds:schemaRefs>
</ds:datastoreItem>
</file>

<file path=customXml/itemProps5.xml><?xml version="1.0" encoding="utf-8"?>
<ds:datastoreItem xmlns:ds="http://schemas.openxmlformats.org/officeDocument/2006/customXml" ds:itemID="{68881C80-B5EC-4A41-98F2-3435BFBC6817}">
  <ds:schemaRefs>
    <ds:schemaRef ds:uri="ESRI.ArcGIS.Mapping.OfficeIntegration.PowerPointInfo"/>
  </ds:schemaRefs>
</ds:datastoreItem>
</file>

<file path=customXml/itemProps6.xml><?xml version="1.0" encoding="utf-8"?>
<ds:datastoreItem xmlns:ds="http://schemas.openxmlformats.org/officeDocument/2006/customXml" ds:itemID="{B29FFF40-347D-4F9F-BA88-9281FEA97C92}">
  <ds:schemaRefs>
    <ds:schemaRef ds:uri="ESRI.ArcGIS.Mapping.OfficeIntegration.PowerPointInfo"/>
  </ds:schemaRefs>
</ds:datastoreItem>
</file>

<file path=customXml/itemProps7.xml><?xml version="1.0" encoding="utf-8"?>
<ds:datastoreItem xmlns:ds="http://schemas.openxmlformats.org/officeDocument/2006/customXml" ds:itemID="{2EE545C0-5FD2-4333-9626-C39A22EC8213}">
  <ds:schemaRefs>
    <ds:schemaRef ds:uri="ESRI.ArcGIS.Mapping.OfficeIntegration.PowerPointInfo"/>
  </ds:schemaRefs>
</ds:datastoreItem>
</file>

<file path=customXml/itemProps8.xml><?xml version="1.0" encoding="utf-8"?>
<ds:datastoreItem xmlns:ds="http://schemas.openxmlformats.org/officeDocument/2006/customXml" ds:itemID="{22C60476-58D9-4375-8263-E426CC011206}">
  <ds:schemaRefs>
    <ds:schemaRef ds:uri="ESRI.ArcGIS.Mapping.OfficeIntegration.PowerPointInfo"/>
  </ds:schemaRefs>
</ds:datastoreItem>
</file>

<file path=customXml/itemProps9.xml><?xml version="1.0" encoding="utf-8"?>
<ds:datastoreItem xmlns:ds="http://schemas.openxmlformats.org/officeDocument/2006/customXml" ds:itemID="{0AB034E9-107B-4E1D-A228-2FDA3809B584}">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otalTime>672</TotalTime>
  <Words>2437</Words>
  <Application>Microsoft Office PowerPoint</Application>
  <PresentationFormat>Widescreen</PresentationFormat>
  <Paragraphs>266</Paragraphs>
  <Slides>29</Slides>
  <Notes>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29</vt:i4>
      </vt:variant>
    </vt:vector>
  </HeadingPairs>
  <TitlesOfParts>
    <vt:vector size="40" baseType="lpstr">
      <vt:lpstr>Arial</vt:lpstr>
      <vt:lpstr>Arial Rounded MT Bold</vt:lpstr>
      <vt:lpstr>Calibri</vt:lpstr>
      <vt:lpstr>Comic Sans MS</vt:lpstr>
      <vt:lpstr>Franklin Gothic Demi</vt:lpstr>
      <vt:lpstr>Franklin Gothic Medium</vt:lpstr>
      <vt:lpstr>Gill Sans</vt:lpstr>
      <vt:lpstr>Times New Roman</vt:lpstr>
      <vt:lpstr>Trebuchet MS</vt:lpstr>
      <vt:lpstr>Wingdings 3</vt:lpstr>
      <vt:lpstr>Facet</vt:lpstr>
      <vt:lpstr>RCRA Brownbag Expert Series:  The Legitimate Recycling Provision</vt:lpstr>
      <vt:lpstr>What is the Purpose of this Webinar?</vt:lpstr>
      <vt:lpstr>Key Environmental Issue:  Sham recycling    </vt:lpstr>
      <vt:lpstr>Legitimate recycling in the regulations</vt:lpstr>
      <vt:lpstr>How does legitimate recycling relate to the RCRA definition of solid waste?</vt:lpstr>
      <vt:lpstr>Four legitimacy factors:  </vt:lpstr>
      <vt:lpstr>PowerPoint Presentation</vt:lpstr>
      <vt:lpstr>Common Examples of Useful Contribution</vt:lpstr>
      <vt:lpstr>PowerPoint Presentation</vt:lpstr>
      <vt:lpstr>When Blending, Both Materials Must Provide a Useful Contribution.</vt:lpstr>
      <vt:lpstr>PowerPoint Presentation</vt:lpstr>
      <vt:lpstr>Sham Recycling Example – “Ugly Paint”</vt:lpstr>
      <vt:lpstr>PowerPoint Presentation</vt:lpstr>
      <vt:lpstr>Common Examples of HSM Managed as a  Valuable Commodity</vt:lpstr>
      <vt:lpstr>PowerPoint Presentation</vt:lpstr>
      <vt:lpstr>PowerPoint Presentation</vt:lpstr>
      <vt:lpstr>PowerPoint Presentation</vt:lpstr>
      <vt:lpstr>PowerPoint Presentation</vt:lpstr>
      <vt:lpstr>PowerPoint Presentation</vt:lpstr>
      <vt:lpstr>PowerPoint Presentation</vt:lpstr>
      <vt:lpstr>Legitimate Recycling Cases Studies </vt:lpstr>
      <vt:lpstr>Legitimate Recycling Case Study #1</vt:lpstr>
      <vt:lpstr>Legitimate Recycling Case Study #2</vt:lpstr>
      <vt:lpstr>GO TO  RESOURCES</vt:lpstr>
      <vt:lpstr>DSW/Legitimacy Resources </vt:lpstr>
      <vt:lpstr>General RCRA Resources</vt:lpstr>
      <vt:lpstr>FINAL QUESTIONS?</vt:lpstr>
      <vt:lpstr>PowerPoint Presentation</vt:lpstr>
      <vt:lpstr>Where Can You Find Information About the Webinar?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RCRA Expert Series:  The Legitimate Recycling Provision</dc:title>
  <dc:creator>Mary Beth Sheridan</dc:creator>
  <cp:lastModifiedBy>Balent, Jean</cp:lastModifiedBy>
  <cp:revision>38</cp:revision>
  <dcterms:created xsi:type="dcterms:W3CDTF">2016-03-22T16:50:39Z</dcterms:created>
  <dcterms:modified xsi:type="dcterms:W3CDTF">2016-04-05T21:11:18Z</dcterms:modified>
</cp:coreProperties>
</file>