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18.jpg" ContentType="image/pn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3"/>
  </p:notesMasterIdLst>
  <p:handoutMasterIdLst>
    <p:handoutMasterId r:id="rId34"/>
  </p:handoutMasterIdLst>
  <p:sldIdLst>
    <p:sldId id="256" r:id="rId7"/>
    <p:sldId id="273" r:id="rId8"/>
    <p:sldId id="259" r:id="rId9"/>
    <p:sldId id="260" r:id="rId10"/>
    <p:sldId id="274" r:id="rId11"/>
    <p:sldId id="275" r:id="rId12"/>
    <p:sldId id="261" r:id="rId13"/>
    <p:sldId id="262" r:id="rId14"/>
    <p:sldId id="279" r:id="rId15"/>
    <p:sldId id="257" r:id="rId16"/>
    <p:sldId id="258" r:id="rId17"/>
    <p:sldId id="269" r:id="rId18"/>
    <p:sldId id="270" r:id="rId19"/>
    <p:sldId id="271" r:id="rId20"/>
    <p:sldId id="272" r:id="rId21"/>
    <p:sldId id="263" r:id="rId22"/>
    <p:sldId id="264" r:id="rId23"/>
    <p:sldId id="265" r:id="rId24"/>
    <p:sldId id="266" r:id="rId25"/>
    <p:sldId id="276" r:id="rId26"/>
    <p:sldId id="278" r:id="rId27"/>
    <p:sldId id="280" r:id="rId28"/>
    <p:sldId id="267" r:id="rId29"/>
    <p:sldId id="281" r:id="rId30"/>
    <p:sldId id="277" r:id="rId31"/>
    <p:sldId id="28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4660"/>
  </p:normalViewPr>
  <p:slideViewPr>
    <p:cSldViewPr snapToGrid="0">
      <p:cViewPr varScale="1">
        <p:scale>
          <a:sx n="74" d="100"/>
          <a:sy n="74" d="100"/>
        </p:scale>
        <p:origin x="9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A08422C-4D58-480D-BFA4-EC200E47D739}" type="datetimeFigureOut">
              <a:rPr lang="en-US" smtClean="0"/>
              <a:t>9/27/2016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0013131-76BA-49A7-ACEE-A749E1590921}" type="slidenum">
              <a:rPr lang="en-US" smtClean="0"/>
              <a:t>‹#›</a:t>
            </a:fld>
            <a:endParaRPr lang="en-US"/>
          </a:p>
        </p:txBody>
      </p:sp>
    </p:spTree>
    <p:extLst>
      <p:ext uri="{BB962C8B-B14F-4D97-AF65-F5344CB8AC3E}">
        <p14:creationId xmlns:p14="http://schemas.microsoft.com/office/powerpoint/2010/main" val="55011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42FDCB-6DEC-482B-8C29-AB483D7DE297}" type="datetimeFigureOut">
              <a:rPr lang="en-US" smtClean="0"/>
              <a:t>9/27/2016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DA1B09E-717B-40DB-BA4C-D8B5F912EDE1}" type="slidenum">
              <a:rPr lang="en-US" smtClean="0"/>
              <a:t>‹#›</a:t>
            </a:fld>
            <a:endParaRPr lang="en-US"/>
          </a:p>
        </p:txBody>
      </p:sp>
    </p:spTree>
    <p:extLst>
      <p:ext uri="{BB962C8B-B14F-4D97-AF65-F5344CB8AC3E}">
        <p14:creationId xmlns:p14="http://schemas.microsoft.com/office/powerpoint/2010/main" val="962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B09E-717B-40DB-BA4C-D8B5F912EDE1}" type="slidenum">
              <a:rPr lang="en-US" smtClean="0"/>
              <a:t>3</a:t>
            </a:fld>
            <a:endParaRPr lang="en-US"/>
          </a:p>
        </p:txBody>
      </p:sp>
    </p:spTree>
    <p:extLst>
      <p:ext uri="{BB962C8B-B14F-4D97-AF65-F5344CB8AC3E}">
        <p14:creationId xmlns:p14="http://schemas.microsoft.com/office/powerpoint/2010/main" val="35303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Originally DOD in consultation with EPA</a:t>
            </a:r>
            <a:endParaRPr lang="en-US" dirty="0"/>
          </a:p>
        </p:txBody>
      </p:sp>
      <p:sp>
        <p:nvSpPr>
          <p:cNvPr id="4" name="Slide Number Placeholder 3"/>
          <p:cNvSpPr>
            <a:spLocks noGrp="1"/>
          </p:cNvSpPr>
          <p:nvPr>
            <p:ph type="sldNum" sz="quarter" idx="10"/>
          </p:nvPr>
        </p:nvSpPr>
        <p:spPr/>
        <p:txBody>
          <a:bodyPr/>
          <a:lstStyle/>
          <a:p>
            <a:fld id="{7DA1B09E-717B-40DB-BA4C-D8B5F912EDE1}" type="slidenum">
              <a:rPr lang="en-US" smtClean="0"/>
              <a:t>4</a:t>
            </a:fld>
            <a:endParaRPr lang="en-US"/>
          </a:p>
        </p:txBody>
      </p:sp>
    </p:spTree>
    <p:extLst>
      <p:ext uri="{BB962C8B-B14F-4D97-AF65-F5344CB8AC3E}">
        <p14:creationId xmlns:p14="http://schemas.microsoft.com/office/powerpoint/2010/main" val="2420519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35,000 Napalm bombs</a:t>
            </a:r>
            <a:endParaRPr lang="en-US" dirty="0"/>
          </a:p>
        </p:txBody>
      </p:sp>
      <p:sp>
        <p:nvSpPr>
          <p:cNvPr id="4" name="Slide Number Placeholder 3"/>
          <p:cNvSpPr>
            <a:spLocks noGrp="1"/>
          </p:cNvSpPr>
          <p:nvPr>
            <p:ph type="sldNum" sz="quarter" idx="10"/>
          </p:nvPr>
        </p:nvSpPr>
        <p:spPr/>
        <p:txBody>
          <a:bodyPr/>
          <a:lstStyle/>
          <a:p>
            <a:fld id="{7DA1B09E-717B-40DB-BA4C-D8B5F912EDE1}" type="slidenum">
              <a:rPr lang="en-US" smtClean="0"/>
              <a:t>5</a:t>
            </a:fld>
            <a:endParaRPr lang="en-US"/>
          </a:p>
        </p:txBody>
      </p:sp>
    </p:spTree>
    <p:extLst>
      <p:ext uri="{BB962C8B-B14F-4D97-AF65-F5344CB8AC3E}">
        <p14:creationId xmlns:p14="http://schemas.microsoft.com/office/powerpoint/2010/main" val="1367648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these are false; some are either true or false depending on the specific circumstances.</a:t>
            </a:r>
          </a:p>
          <a:p>
            <a:r>
              <a:rPr lang="en-US" dirty="0" smtClean="0"/>
              <a:t>For example:</a:t>
            </a:r>
          </a:p>
          <a:p>
            <a:r>
              <a:rPr lang="en-US" dirty="0" smtClean="0"/>
              <a:t>Just declare the situation is an emergency and RCRA doesn’t apply.</a:t>
            </a:r>
          </a:p>
          <a:p>
            <a:r>
              <a:rPr lang="en-US" dirty="0" smtClean="0"/>
              <a:t>	Depends on whether</a:t>
            </a:r>
            <a:r>
              <a:rPr lang="en-US" baseline="0" dirty="0" smtClean="0"/>
              <a:t> it is a true emergency. </a:t>
            </a:r>
            <a:r>
              <a:rPr lang="en-US" dirty="0" smtClean="0"/>
              <a:t>The</a:t>
            </a:r>
            <a:r>
              <a:rPr lang="en-US" baseline="0" dirty="0" smtClean="0"/>
              <a:t> rule basically says the explosives expert decides whether it is a true emergency, but this is not a license for the expert to so declare as some have asserted.</a:t>
            </a:r>
          </a:p>
          <a:p>
            <a:endParaRPr lang="en-US" baseline="0" dirty="0" smtClean="0"/>
          </a:p>
          <a:p>
            <a:r>
              <a:rPr lang="en-US" baseline="0" dirty="0" smtClean="0"/>
              <a:t>These circumstances will be explained in this seminar.</a:t>
            </a:r>
            <a:endParaRPr lang="en-US" dirty="0" smtClean="0"/>
          </a:p>
        </p:txBody>
      </p:sp>
      <p:sp>
        <p:nvSpPr>
          <p:cNvPr id="4" name="Slide Number Placeholder 3"/>
          <p:cNvSpPr>
            <a:spLocks noGrp="1"/>
          </p:cNvSpPr>
          <p:nvPr>
            <p:ph type="sldNum" sz="quarter" idx="10"/>
          </p:nvPr>
        </p:nvSpPr>
        <p:spPr/>
        <p:txBody>
          <a:bodyPr/>
          <a:lstStyle/>
          <a:p>
            <a:fld id="{7DA1B09E-717B-40DB-BA4C-D8B5F912EDE1}" type="slidenum">
              <a:rPr lang="en-US" smtClean="0"/>
              <a:t>10</a:t>
            </a:fld>
            <a:endParaRPr lang="en-US"/>
          </a:p>
        </p:txBody>
      </p:sp>
    </p:spTree>
    <p:extLst>
      <p:ext uri="{BB962C8B-B14F-4D97-AF65-F5344CB8AC3E}">
        <p14:creationId xmlns:p14="http://schemas.microsoft.com/office/powerpoint/2010/main" val="77366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research uncovered:</a:t>
            </a:r>
          </a:p>
          <a:p>
            <a:pPr marL="171450" indent="-171450">
              <a:buFont typeface="Arial" panose="020B0604020202020204" pitchFamily="34" charset="0"/>
              <a:buChar char="•"/>
            </a:pPr>
            <a:r>
              <a:rPr lang="en-US" dirty="0" smtClean="0"/>
              <a:t>DOD 29 Palms 1989 study: Mag and Flag only finds 25-33%; STOLS </a:t>
            </a:r>
            <a:r>
              <a:rPr lang="en-US" dirty="0" err="1" smtClean="0"/>
              <a:t>GeoCenters</a:t>
            </a:r>
            <a:r>
              <a:rPr lang="en-US" dirty="0" smtClean="0"/>
              <a:t> finds 84%</a:t>
            </a:r>
          </a:p>
          <a:p>
            <a:pPr marL="171450" indent="-171450">
              <a:buFont typeface="Arial" panose="020B0604020202020204" pitchFamily="34" charset="0"/>
              <a:buChar char="•"/>
            </a:pPr>
            <a:r>
              <a:rPr lang="en-US" dirty="0" smtClean="0"/>
              <a:t>Jefferson Proving Grounds, Aberdeen Proving Grounds, and other tests significantly flawed.</a:t>
            </a:r>
          </a:p>
          <a:p>
            <a:pPr marL="171450" indent="-171450">
              <a:buFont typeface="Arial" panose="020B0604020202020204" pitchFamily="34" charset="0"/>
              <a:buChar char="•"/>
            </a:pPr>
            <a:r>
              <a:rPr lang="en-US" dirty="0" smtClean="0"/>
              <a:t>Presented my concerns to DOD</a:t>
            </a:r>
            <a:r>
              <a:rPr lang="en-US" baseline="0" dirty="0" smtClean="0"/>
              <a:t> Undersecretary Sheri Wasserman-Goodman and EPA’s Tim Fields and Jim Woolford</a:t>
            </a:r>
          </a:p>
          <a:p>
            <a:pPr marL="171450" indent="-171450">
              <a:buFont typeface="Arial" panose="020B0604020202020204" pitchFamily="34" charset="0"/>
              <a:buChar char="•"/>
            </a:pPr>
            <a:r>
              <a:rPr lang="en-US" baseline="0" dirty="0" smtClean="0"/>
              <a:t>Worked with Jeff </a:t>
            </a:r>
            <a:r>
              <a:rPr lang="en-US" baseline="0" dirty="0" err="1" smtClean="0"/>
              <a:t>Marquesee</a:t>
            </a:r>
            <a:r>
              <a:rPr lang="en-US" baseline="0" dirty="0" smtClean="0"/>
              <a:t> (head of SERDP), NRL, DDESB, ACOE, AEC, JUXOCO, etc. to develop new policy</a:t>
            </a:r>
          </a:p>
          <a:p>
            <a:pPr marL="171450" indent="-171450">
              <a:buFont typeface="Arial" panose="020B0604020202020204" pitchFamily="34" charset="0"/>
              <a:buChar char="•"/>
            </a:pPr>
            <a:r>
              <a:rPr lang="en-US" dirty="0" smtClean="0"/>
              <a:t>Digital georeferenced now typically finds 90-100%; plus provides oversight and permanent record.</a:t>
            </a:r>
            <a:endParaRPr lang="en-US" dirty="0"/>
          </a:p>
        </p:txBody>
      </p:sp>
      <p:sp>
        <p:nvSpPr>
          <p:cNvPr id="4" name="Slide Number Placeholder 3"/>
          <p:cNvSpPr>
            <a:spLocks noGrp="1"/>
          </p:cNvSpPr>
          <p:nvPr>
            <p:ph type="sldNum" sz="quarter" idx="10"/>
          </p:nvPr>
        </p:nvSpPr>
        <p:spPr/>
        <p:txBody>
          <a:bodyPr/>
          <a:lstStyle/>
          <a:p>
            <a:fld id="{7DA1B09E-717B-40DB-BA4C-D8B5F912EDE1}" type="slidenum">
              <a:rPr lang="en-US" smtClean="0"/>
              <a:t>24</a:t>
            </a:fld>
            <a:endParaRPr lang="en-US"/>
          </a:p>
        </p:txBody>
      </p:sp>
    </p:spTree>
    <p:extLst>
      <p:ext uri="{BB962C8B-B14F-4D97-AF65-F5344CB8AC3E}">
        <p14:creationId xmlns:p14="http://schemas.microsoft.com/office/powerpoint/2010/main" val="188096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308549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3810252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7707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353004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1190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2270424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3280957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1516588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42672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16243-FF98-4D84-A34F-81F24E50B239}"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1015512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816243-FF98-4D84-A34F-81F24E50B239}"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294406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816243-FF98-4D84-A34F-81F24E50B239}"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124565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816243-FF98-4D84-A34F-81F24E50B239}"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1817642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16243-FF98-4D84-A34F-81F24E50B239}"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311358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16243-FF98-4D84-A34F-81F24E50B239}"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3888307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16243-FF98-4D84-A34F-81F24E50B239}"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F06B6D-DAF5-45B3-ABB1-C8013D1E3892}" type="slidenum">
              <a:rPr lang="en-US" smtClean="0"/>
              <a:t>‹#›</a:t>
            </a:fld>
            <a:endParaRPr lang="en-US"/>
          </a:p>
        </p:txBody>
      </p:sp>
    </p:spTree>
    <p:extLst>
      <p:ext uri="{BB962C8B-B14F-4D97-AF65-F5344CB8AC3E}">
        <p14:creationId xmlns:p14="http://schemas.microsoft.com/office/powerpoint/2010/main" val="352498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6816243-FF98-4D84-A34F-81F24E50B239}" type="datetimeFigureOut">
              <a:rPr lang="en-US" smtClean="0"/>
              <a:t>9/27/2016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F06B6D-DAF5-45B3-ABB1-C8013D1E3892}" type="slidenum">
              <a:rPr lang="en-US" smtClean="0"/>
              <a:t>‹#›</a:t>
            </a:fld>
            <a:endParaRPr lang="en-US"/>
          </a:p>
        </p:txBody>
      </p:sp>
    </p:spTree>
    <p:extLst>
      <p:ext uri="{BB962C8B-B14F-4D97-AF65-F5344CB8AC3E}">
        <p14:creationId xmlns:p14="http://schemas.microsoft.com/office/powerpoint/2010/main" val="301432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huster.Kenneth@epa.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Military Munitions Rule</a:t>
            </a:r>
            <a:endParaRPr lang="en-US" b="1" dirty="0"/>
          </a:p>
        </p:txBody>
      </p:sp>
      <p:sp>
        <p:nvSpPr>
          <p:cNvPr id="3" name="Subtitle 2"/>
          <p:cNvSpPr>
            <a:spLocks noGrp="1"/>
          </p:cNvSpPr>
          <p:nvPr>
            <p:ph type="subTitle" idx="1"/>
          </p:nvPr>
        </p:nvSpPr>
        <p:spPr/>
        <p:txBody>
          <a:bodyPr/>
          <a:lstStyle/>
          <a:p>
            <a:r>
              <a:rPr lang="en-US" b="1" dirty="0" smtClean="0"/>
              <a:t>Kenneth Shuster</a:t>
            </a:r>
          </a:p>
          <a:p>
            <a:r>
              <a:rPr lang="en-US" b="1" dirty="0" smtClean="0"/>
              <a:t>October 5, 2016</a:t>
            </a:r>
            <a:endParaRPr lang="en-US" b="1" dirty="0"/>
          </a:p>
        </p:txBody>
      </p:sp>
    </p:spTree>
    <p:extLst>
      <p:ext uri="{BB962C8B-B14F-4D97-AF65-F5344CB8AC3E}">
        <p14:creationId xmlns:p14="http://schemas.microsoft.com/office/powerpoint/2010/main" val="253942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7861359" cy="1320800"/>
          </a:xfrm>
        </p:spPr>
        <p:txBody>
          <a:bodyPr>
            <a:normAutofit fontScale="90000"/>
          </a:bodyPr>
          <a:lstStyle/>
          <a:p>
            <a:pPr algn="ctr"/>
            <a:r>
              <a:rPr lang="en-US" sz="4800" b="1" u="sng" dirty="0" smtClean="0"/>
              <a:t>Myths</a:t>
            </a:r>
            <a:r>
              <a:rPr lang="en-US" sz="4800" b="1" u="sng" dirty="0" smtClean="0"/>
              <a:t/>
            </a:r>
            <a:br>
              <a:rPr lang="en-US" sz="4800" b="1" u="sng" dirty="0" smtClean="0"/>
            </a:br>
            <a:endParaRPr lang="en-US" sz="4800" b="1" u="sng" dirty="0"/>
          </a:p>
        </p:txBody>
      </p:sp>
      <p:sp>
        <p:nvSpPr>
          <p:cNvPr id="3" name="Content Placeholder 2"/>
          <p:cNvSpPr>
            <a:spLocks noGrp="1"/>
          </p:cNvSpPr>
          <p:nvPr>
            <p:ph idx="1"/>
          </p:nvPr>
        </p:nvSpPr>
        <p:spPr/>
        <p:txBody>
          <a:bodyPr/>
          <a:lstStyle/>
          <a:p>
            <a:r>
              <a:rPr lang="en-US" dirty="0" smtClean="0"/>
              <a:t>Just declare a situation involving explosives is an emergency and RCRA doesn’t apply.</a:t>
            </a:r>
          </a:p>
          <a:p>
            <a:r>
              <a:rPr lang="en-US" dirty="0" smtClean="0"/>
              <a:t>Explosives in an emergency situation are not a waste.</a:t>
            </a:r>
          </a:p>
          <a:p>
            <a:r>
              <a:rPr lang="en-US" dirty="0" smtClean="0"/>
              <a:t>If you OB/OD explosives on an active range, RCRA doesn’t apply.</a:t>
            </a:r>
          </a:p>
          <a:p>
            <a:r>
              <a:rPr lang="en-US" dirty="0" smtClean="0"/>
              <a:t>So long as a fired munition or its contaminants are on a range/former range, RCRA doesn’t apply.</a:t>
            </a:r>
          </a:p>
          <a:p>
            <a:r>
              <a:rPr lang="en-US" dirty="0" smtClean="0"/>
              <a:t>OB/OD is the cheapest explosives treatment method.</a:t>
            </a:r>
          </a:p>
          <a:p>
            <a:r>
              <a:rPr lang="en-US" dirty="0" smtClean="0"/>
              <a:t>OB/OD is a clean technology: all the explosives are </a:t>
            </a:r>
            <a:endParaRPr lang="en-US" dirty="0" smtClean="0"/>
          </a:p>
          <a:p>
            <a:pPr marL="0" indent="0">
              <a:buNone/>
            </a:pPr>
            <a:r>
              <a:rPr lang="en-US" dirty="0"/>
              <a:t>	</a:t>
            </a:r>
            <a:r>
              <a:rPr lang="en-US" dirty="0" smtClean="0"/>
              <a:t>	</a:t>
            </a:r>
            <a:r>
              <a:rPr lang="en-US" dirty="0" smtClean="0"/>
              <a:t>consumed </a:t>
            </a:r>
            <a:r>
              <a:rPr lang="en-US" dirty="0" smtClean="0"/>
              <a:t>in the fireball.</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6811" y="266184"/>
            <a:ext cx="1631503" cy="163150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8693" y="869482"/>
            <a:ext cx="3442952" cy="25822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8693" y="4065716"/>
            <a:ext cx="3514493" cy="2676254"/>
          </a:xfrm>
          <a:prstGeom prst="rect">
            <a:avLst/>
          </a:prstGeom>
        </p:spPr>
      </p:pic>
    </p:spTree>
    <p:extLst>
      <p:ext uri="{BB962C8B-B14F-4D97-AF65-F5344CB8AC3E}">
        <p14:creationId xmlns:p14="http://schemas.microsoft.com/office/powerpoint/2010/main" val="1332393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u="sng" dirty="0" smtClean="0"/>
              <a:t>History: OB/OD</a:t>
            </a:r>
            <a:endParaRPr lang="en-US" b="1" u="sng" dirty="0"/>
          </a:p>
        </p:txBody>
      </p:sp>
      <p:sp>
        <p:nvSpPr>
          <p:cNvPr id="3" name="Content Placeholder 2"/>
          <p:cNvSpPr>
            <a:spLocks noGrp="1"/>
          </p:cNvSpPr>
          <p:nvPr>
            <p:ph idx="1"/>
          </p:nvPr>
        </p:nvSpPr>
        <p:spPr/>
        <p:txBody>
          <a:bodyPr>
            <a:normAutofit/>
          </a:bodyPr>
          <a:lstStyle/>
          <a:p>
            <a:pPr marL="0" indent="0">
              <a:buNone/>
            </a:pPr>
            <a:r>
              <a:rPr lang="en-US" u="sng" dirty="0" smtClean="0"/>
              <a:t>All OB/OD of HW is prohibited, except for explosives (May 18, 1980)</a:t>
            </a:r>
          </a:p>
          <a:p>
            <a:pPr lvl="1"/>
            <a:r>
              <a:rPr lang="en-US" dirty="0" smtClean="0"/>
              <a:t>Part 265: only when no alternatives; 1980</a:t>
            </a:r>
          </a:p>
          <a:p>
            <a:pPr lvl="1"/>
            <a:r>
              <a:rPr lang="en-US" dirty="0" smtClean="0"/>
              <a:t>Part 264: </a:t>
            </a:r>
            <a:r>
              <a:rPr lang="en-US" dirty="0" err="1" smtClean="0"/>
              <a:t>Subp</a:t>
            </a:r>
            <a:r>
              <a:rPr lang="en-US" dirty="0" smtClean="0"/>
              <a:t> X (performance </a:t>
            </a:r>
            <a:r>
              <a:rPr lang="en-US" dirty="0" err="1" smtClean="0"/>
              <a:t>stds</a:t>
            </a:r>
            <a:r>
              <a:rPr lang="en-US" dirty="0" smtClean="0"/>
              <a:t>); 1986(?)</a:t>
            </a:r>
          </a:p>
          <a:p>
            <a:endParaRPr lang="en-US" dirty="0"/>
          </a:p>
          <a:p>
            <a:pPr marL="0" indent="0">
              <a:buNone/>
            </a:pPr>
            <a:r>
              <a:rPr lang="en-US" u="sng" dirty="0" smtClean="0"/>
              <a:t>OB/OD is treatment, not disposal</a:t>
            </a:r>
          </a:p>
          <a:p>
            <a:pPr lvl="1"/>
            <a:r>
              <a:rPr lang="en-US" dirty="0" smtClean="0"/>
              <a:t>Challenged in Court</a:t>
            </a:r>
          </a:p>
          <a:p>
            <a:pPr lvl="2"/>
            <a:r>
              <a:rPr lang="en-US" dirty="0" smtClean="0"/>
              <a:t>EPA prevailed</a:t>
            </a:r>
            <a:endParaRPr lang="en-US" dirty="0"/>
          </a:p>
          <a:p>
            <a:pPr lvl="1"/>
            <a:r>
              <a:rPr lang="en-US" dirty="0" smtClean="0"/>
              <a:t>Therefore:</a:t>
            </a:r>
          </a:p>
          <a:p>
            <a:pPr lvl="2"/>
            <a:r>
              <a:rPr lang="en-US" dirty="0" smtClean="0"/>
              <a:t>LDRs do not apply</a:t>
            </a:r>
          </a:p>
          <a:p>
            <a:pPr lvl="2"/>
            <a:r>
              <a:rPr lang="en-US" dirty="0" smtClean="0"/>
              <a:t>Must clean close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43058" y="2727564"/>
            <a:ext cx="4890350" cy="3678394"/>
          </a:xfrm>
          <a:prstGeom prst="rect">
            <a:avLst/>
          </a:prstGeom>
        </p:spPr>
      </p:pic>
    </p:spTree>
    <p:extLst>
      <p:ext uri="{BB962C8B-B14F-4D97-AF65-F5344CB8AC3E}">
        <p14:creationId xmlns:p14="http://schemas.microsoft.com/office/powerpoint/2010/main" val="221784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OB/OD Contamination Data</a:t>
            </a:r>
            <a:endParaRPr lang="en-US" b="1" u="sng" dirty="0"/>
          </a:p>
        </p:txBody>
      </p:sp>
      <p:sp>
        <p:nvSpPr>
          <p:cNvPr id="3" name="Content Placeholder 2"/>
          <p:cNvSpPr>
            <a:spLocks noGrp="1"/>
          </p:cNvSpPr>
          <p:nvPr>
            <p:ph idx="1"/>
          </p:nvPr>
        </p:nvSpPr>
        <p:spPr/>
        <p:txBody>
          <a:bodyPr/>
          <a:lstStyle/>
          <a:p>
            <a:pPr marL="0" indent="0">
              <a:buNone/>
            </a:pPr>
            <a:r>
              <a:rPr lang="en-US" dirty="0" smtClean="0"/>
              <a:t>Notes:</a:t>
            </a:r>
          </a:p>
          <a:p>
            <a:r>
              <a:rPr lang="en-US" dirty="0" smtClean="0"/>
              <a:t>These are the worst cases identified to date.</a:t>
            </a:r>
          </a:p>
          <a:p>
            <a:r>
              <a:rPr lang="en-US" dirty="0" smtClean="0"/>
              <a:t>Red numbers are the number of times the concentrations in soil or ground water exceed EPA action levels [action levels used are in brackets after each contaminant].</a:t>
            </a:r>
          </a:p>
          <a:p>
            <a:r>
              <a:rPr lang="en-US" dirty="0" smtClean="0"/>
              <a:t>This data was compiled by two summer interns (Jordan 2014, and Michelle 2015) from RCRA and CERCLA data.</a:t>
            </a:r>
          </a:p>
          <a:p>
            <a:r>
              <a:rPr lang="en-US" dirty="0" smtClean="0"/>
              <a:t>The intern names on the cost table indicate how much the costs increased from 2014 to 2015, costs in red is the difference.</a:t>
            </a:r>
            <a:endParaRPr lang="en-US" dirty="0"/>
          </a:p>
        </p:txBody>
      </p:sp>
    </p:spTree>
    <p:extLst>
      <p:ext uri="{BB962C8B-B14F-4D97-AF65-F5344CB8AC3E}">
        <p14:creationId xmlns:p14="http://schemas.microsoft.com/office/powerpoint/2010/main" val="268622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OB/OD Contaminant Data</a:t>
            </a:r>
            <a:endParaRPr lang="en-US" b="1" u="sng" dirty="0"/>
          </a:p>
        </p:txBody>
      </p:sp>
      <p:sp>
        <p:nvSpPr>
          <p:cNvPr id="3" name="Content Placeholder 2"/>
          <p:cNvSpPr>
            <a:spLocks noGrp="1"/>
          </p:cNvSpPr>
          <p:nvPr>
            <p:ph idx="1"/>
          </p:nvPr>
        </p:nvSpPr>
        <p:spPr/>
        <p:txBody>
          <a:bodyPr>
            <a:normAutofit lnSpcReduction="10000"/>
          </a:bodyPr>
          <a:lstStyle/>
          <a:p>
            <a:pPr marL="0" indent="0">
              <a:buNone/>
            </a:pPr>
            <a:r>
              <a:rPr lang="en-US" b="1" u="sng" dirty="0" smtClean="0"/>
              <a:t>Soils</a:t>
            </a:r>
          </a:p>
          <a:p>
            <a:pPr lvl="1"/>
            <a:r>
              <a:rPr lang="en-US" b="1" u="sng" dirty="0" smtClean="0">
                <a:solidFill>
                  <a:srgbClr val="0070C0"/>
                </a:solidFill>
              </a:rPr>
              <a:t>RDX</a:t>
            </a:r>
            <a:r>
              <a:rPr lang="en-US" dirty="0" smtClean="0">
                <a:solidFill>
                  <a:srgbClr val="0070C0"/>
                </a:solidFill>
              </a:rPr>
              <a:t> </a:t>
            </a:r>
            <a:r>
              <a:rPr lang="en-US" dirty="0" smtClean="0"/>
              <a:t>[5.6 mg/kg EPA residual screening level]</a:t>
            </a:r>
          </a:p>
          <a:p>
            <a:pPr lvl="2"/>
            <a:r>
              <a:rPr lang="en-US" dirty="0" smtClean="0"/>
              <a:t>Chemtronics, Inc.		290 mg/kg		</a:t>
            </a:r>
            <a:r>
              <a:rPr lang="en-US" b="1" dirty="0" smtClean="0">
                <a:solidFill>
                  <a:srgbClr val="FF0000"/>
                </a:solidFill>
              </a:rPr>
              <a:t>52X</a:t>
            </a:r>
            <a:endParaRPr lang="en-US" b="1" dirty="0">
              <a:solidFill>
                <a:srgbClr val="FF0000"/>
              </a:solidFill>
            </a:endParaRPr>
          </a:p>
          <a:p>
            <a:pPr lvl="2"/>
            <a:r>
              <a:rPr lang="en-US" dirty="0" smtClean="0"/>
              <a:t>Camp Minden (LA AAP) 		100mg/kg explosives</a:t>
            </a:r>
          </a:p>
          <a:p>
            <a:pPr marL="685800" lvl="2">
              <a:spcBef>
                <a:spcPts val="1000"/>
              </a:spcBef>
            </a:pPr>
            <a:r>
              <a:rPr lang="en-US" b="1" u="sng" dirty="0">
                <a:solidFill>
                  <a:srgbClr val="0070C0"/>
                </a:solidFill>
              </a:rPr>
              <a:t>TNT</a:t>
            </a:r>
            <a:r>
              <a:rPr lang="en-US" dirty="0">
                <a:solidFill>
                  <a:srgbClr val="0070C0"/>
                </a:solidFill>
              </a:rPr>
              <a:t> </a:t>
            </a:r>
            <a:r>
              <a:rPr lang="en-US" dirty="0"/>
              <a:t>[19 mg/kg EPA resid screening level</a:t>
            </a:r>
            <a:r>
              <a:rPr lang="en-US" dirty="0" smtClean="0"/>
              <a:t>]</a:t>
            </a:r>
          </a:p>
          <a:p>
            <a:pPr marL="1143000" lvl="3">
              <a:spcBef>
                <a:spcPts val="1000"/>
              </a:spcBef>
            </a:pPr>
            <a:r>
              <a:rPr lang="en-US" sz="2000" dirty="0" smtClean="0"/>
              <a:t>Umatilla Army Depot, OR	36,045 mg/kg		</a:t>
            </a:r>
            <a:r>
              <a:rPr lang="en-US" sz="2000" b="1" dirty="0" smtClean="0">
                <a:solidFill>
                  <a:srgbClr val="FF0000"/>
                </a:solidFill>
              </a:rPr>
              <a:t>1897X</a:t>
            </a:r>
          </a:p>
          <a:p>
            <a:pPr marL="1143000" lvl="3">
              <a:spcBef>
                <a:spcPts val="1000"/>
              </a:spcBef>
            </a:pPr>
            <a:r>
              <a:rPr lang="en-US" sz="2000" dirty="0" smtClean="0"/>
              <a:t>Chemtronics, Inc.		280 mg/kg</a:t>
            </a:r>
          </a:p>
          <a:p>
            <a:pPr lvl="1"/>
            <a:r>
              <a:rPr lang="en-US" b="1" u="sng" dirty="0">
                <a:solidFill>
                  <a:srgbClr val="0070C0"/>
                </a:solidFill>
              </a:rPr>
              <a:t>Perchlorate</a:t>
            </a:r>
            <a:r>
              <a:rPr lang="en-US" dirty="0"/>
              <a:t>  [15 µg/L]</a:t>
            </a:r>
          </a:p>
          <a:p>
            <a:pPr lvl="2"/>
            <a:r>
              <a:rPr lang="en-US" dirty="0"/>
              <a:t>Redstone Arsenal (Army/NASA</a:t>
            </a:r>
            <a:r>
              <a:rPr lang="en-US" dirty="0" smtClean="0"/>
              <a:t>)	106,000 µg/kg		</a:t>
            </a:r>
            <a:r>
              <a:rPr lang="en-US" b="1" dirty="0" smtClean="0">
                <a:solidFill>
                  <a:srgbClr val="FF0000"/>
                </a:solidFill>
              </a:rPr>
              <a:t>7067X</a:t>
            </a:r>
          </a:p>
          <a:p>
            <a:pPr lvl="2"/>
            <a:endParaRPr lang="en-US" dirty="0"/>
          </a:p>
          <a:p>
            <a:pPr lvl="1"/>
            <a:r>
              <a:rPr lang="en-US" b="1" dirty="0" smtClean="0">
                <a:solidFill>
                  <a:srgbClr val="7030A0"/>
                </a:solidFill>
              </a:rPr>
              <a:t>Worst concentrations tend to be close in and further out</a:t>
            </a:r>
            <a:endParaRPr lang="en-US" b="1" dirty="0">
              <a:solidFill>
                <a:srgbClr val="7030A0"/>
              </a:solidFill>
            </a:endParaRPr>
          </a:p>
        </p:txBody>
      </p:sp>
      <p:sp>
        <p:nvSpPr>
          <p:cNvPr id="4" name="Slide Number Placeholder 3"/>
          <p:cNvSpPr>
            <a:spLocks noGrp="1"/>
          </p:cNvSpPr>
          <p:nvPr>
            <p:ph type="sldNum" sz="quarter" idx="12"/>
          </p:nvPr>
        </p:nvSpPr>
        <p:spPr/>
        <p:txBody>
          <a:bodyPr/>
          <a:lstStyle/>
          <a:p>
            <a:fld id="{7A9EC19B-4F01-4C10-9B01-7C93EDF71FE5}" type="slidenum">
              <a:rPr lang="en-US" smtClean="0"/>
              <a:t>13</a:t>
            </a:fld>
            <a:endParaRPr lang="en-US" dirty="0"/>
          </a:p>
        </p:txBody>
      </p:sp>
    </p:spTree>
    <p:extLst>
      <p:ext uri="{BB962C8B-B14F-4D97-AF65-F5344CB8AC3E}">
        <p14:creationId xmlns:p14="http://schemas.microsoft.com/office/powerpoint/2010/main" val="8377579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OB/OD Contaminant Data (cont.)</a:t>
            </a:r>
            <a:endParaRPr lang="en-US" b="1" u="sng" dirty="0"/>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smtClean="0"/>
              <a:t>Groundwater</a:t>
            </a:r>
            <a:endParaRPr lang="en-US" b="1" dirty="0" smtClean="0"/>
          </a:p>
          <a:p>
            <a:pPr lvl="1"/>
            <a:endParaRPr lang="en-US" u="sng" dirty="0" smtClean="0"/>
          </a:p>
          <a:p>
            <a:pPr lvl="1"/>
            <a:r>
              <a:rPr lang="en-US" b="1" u="sng" dirty="0" smtClean="0">
                <a:solidFill>
                  <a:srgbClr val="00B0F0"/>
                </a:solidFill>
              </a:rPr>
              <a:t>RDX</a:t>
            </a:r>
            <a:r>
              <a:rPr lang="en-US" dirty="0" smtClean="0">
                <a:solidFill>
                  <a:srgbClr val="00B0F0"/>
                </a:solidFill>
              </a:rPr>
              <a:t>  </a:t>
            </a:r>
            <a:r>
              <a:rPr lang="en-US" dirty="0" smtClean="0"/>
              <a:t>[</a:t>
            </a:r>
            <a:r>
              <a:rPr lang="en-US" dirty="0"/>
              <a:t>2 </a:t>
            </a:r>
            <a:r>
              <a:rPr lang="en-US" dirty="0" smtClean="0"/>
              <a:t>µg/L]</a:t>
            </a:r>
          </a:p>
          <a:p>
            <a:pPr lvl="2"/>
            <a:r>
              <a:rPr lang="en-US" dirty="0" smtClean="0"/>
              <a:t>Bangor Ordnance Disposal (Navy)		10,000 µg/L		</a:t>
            </a:r>
            <a:r>
              <a:rPr lang="en-US" b="1" dirty="0" smtClean="0">
                <a:solidFill>
                  <a:srgbClr val="FF0000"/>
                </a:solidFill>
              </a:rPr>
              <a:t>5,000X</a:t>
            </a:r>
          </a:p>
          <a:p>
            <a:pPr lvl="2"/>
            <a:r>
              <a:rPr lang="en-US" dirty="0" smtClean="0"/>
              <a:t>Nebraska Ordnance Plant			534 </a:t>
            </a:r>
            <a:r>
              <a:rPr lang="en-US" dirty="0"/>
              <a:t>µg/L</a:t>
            </a:r>
          </a:p>
          <a:p>
            <a:pPr lvl="2"/>
            <a:r>
              <a:rPr lang="en-US" dirty="0" smtClean="0"/>
              <a:t>Mass Military Reservation		370 µg/L, 7300 ft plume</a:t>
            </a:r>
          </a:p>
          <a:p>
            <a:pPr lvl="2"/>
            <a:r>
              <a:rPr lang="en-US" dirty="0" smtClean="0"/>
              <a:t>Dahlgren Naval Warfare Center		127 </a:t>
            </a:r>
            <a:r>
              <a:rPr lang="en-US" dirty="0"/>
              <a:t>µg/L</a:t>
            </a:r>
          </a:p>
          <a:p>
            <a:pPr lvl="2"/>
            <a:r>
              <a:rPr lang="en-US" dirty="0" smtClean="0"/>
              <a:t>Redstone Arsenal (Army/NASA)		96 </a:t>
            </a:r>
            <a:r>
              <a:rPr lang="en-US" dirty="0"/>
              <a:t>µg/L</a:t>
            </a:r>
          </a:p>
          <a:p>
            <a:pPr lvl="1"/>
            <a:r>
              <a:rPr lang="en-US" b="1" u="sng" dirty="0" smtClean="0">
                <a:solidFill>
                  <a:srgbClr val="00B0F0"/>
                </a:solidFill>
              </a:rPr>
              <a:t>TNT</a:t>
            </a:r>
            <a:r>
              <a:rPr lang="en-US" dirty="0" smtClean="0">
                <a:solidFill>
                  <a:srgbClr val="00B0F0"/>
                </a:solidFill>
              </a:rPr>
              <a:t>  </a:t>
            </a:r>
            <a:r>
              <a:rPr lang="en-US" dirty="0" smtClean="0"/>
              <a:t>[2 µg/L]</a:t>
            </a:r>
          </a:p>
          <a:p>
            <a:pPr lvl="2"/>
            <a:r>
              <a:rPr lang="en-US" dirty="0" smtClean="0"/>
              <a:t>Banger Ordnance Disposal (Navy)		40 µg/L (stormwater)	</a:t>
            </a:r>
            <a:r>
              <a:rPr lang="en-US" b="1" dirty="0" smtClean="0">
                <a:solidFill>
                  <a:srgbClr val="FF0000"/>
                </a:solidFill>
              </a:rPr>
              <a:t>20X</a:t>
            </a:r>
          </a:p>
          <a:p>
            <a:pPr lvl="2"/>
            <a:r>
              <a:rPr lang="en-US" dirty="0" smtClean="0"/>
              <a:t>Nebraska Ordnance Plant			39 </a:t>
            </a:r>
            <a:r>
              <a:rPr lang="en-US" dirty="0"/>
              <a:t>µg/L</a:t>
            </a:r>
          </a:p>
          <a:p>
            <a:pPr lvl="1"/>
            <a:r>
              <a:rPr lang="en-US" b="1" u="sng" dirty="0" smtClean="0">
                <a:solidFill>
                  <a:srgbClr val="00B0F0"/>
                </a:solidFill>
              </a:rPr>
              <a:t>Perchlorate</a:t>
            </a:r>
            <a:r>
              <a:rPr lang="en-US" dirty="0" smtClean="0">
                <a:solidFill>
                  <a:srgbClr val="00B0F0"/>
                </a:solidFill>
              </a:rPr>
              <a:t> </a:t>
            </a:r>
            <a:r>
              <a:rPr lang="en-US" dirty="0" smtClean="0"/>
              <a:t> [15 µg/L]</a:t>
            </a:r>
          </a:p>
          <a:p>
            <a:pPr lvl="2"/>
            <a:r>
              <a:rPr lang="en-US" sz="2200" dirty="0"/>
              <a:t>Mass Military Reservation </a:t>
            </a:r>
            <a:r>
              <a:rPr lang="en-US" sz="2200" dirty="0" smtClean="0"/>
              <a:t>		500 µg/L, 10,000 ft plume	</a:t>
            </a:r>
            <a:r>
              <a:rPr lang="en-US" sz="2200" b="1" dirty="0" smtClean="0">
                <a:solidFill>
                  <a:srgbClr val="FF0000"/>
                </a:solidFill>
              </a:rPr>
              <a:t>33X</a:t>
            </a:r>
            <a:endParaRPr lang="en-US" sz="2200" b="1" dirty="0">
              <a:solidFill>
                <a:srgbClr val="FF0000"/>
              </a:solidFill>
            </a:endParaRPr>
          </a:p>
          <a:p>
            <a:pPr lvl="2"/>
            <a:endParaRPr lang="en-US" sz="2200" dirty="0"/>
          </a:p>
          <a:p>
            <a:pPr marL="457200" lvl="1" indent="0">
              <a:buNone/>
            </a:pPr>
            <a:endParaRPr lang="en-US" u="sng" dirty="0" smtClean="0"/>
          </a:p>
        </p:txBody>
      </p:sp>
      <p:sp>
        <p:nvSpPr>
          <p:cNvPr id="4" name="Slide Number Placeholder 3"/>
          <p:cNvSpPr>
            <a:spLocks noGrp="1"/>
          </p:cNvSpPr>
          <p:nvPr>
            <p:ph type="sldNum" sz="quarter" idx="12"/>
          </p:nvPr>
        </p:nvSpPr>
        <p:spPr/>
        <p:txBody>
          <a:bodyPr/>
          <a:lstStyle/>
          <a:p>
            <a:fld id="{7A9EC19B-4F01-4C10-9B01-7C93EDF71FE5}" type="slidenum">
              <a:rPr lang="en-US" smtClean="0"/>
              <a:t>14</a:t>
            </a:fld>
            <a:endParaRPr lang="en-US" dirty="0"/>
          </a:p>
        </p:txBody>
      </p:sp>
    </p:spTree>
    <p:extLst>
      <p:ext uri="{BB962C8B-B14F-4D97-AF65-F5344CB8AC3E}">
        <p14:creationId xmlns:p14="http://schemas.microsoft.com/office/powerpoint/2010/main" val="3029276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u="sng" dirty="0" smtClean="0"/>
              <a:t>OB/OD Cleanup </a:t>
            </a:r>
            <a:r>
              <a:rPr lang="en-US" b="1" u="sng" dirty="0"/>
              <a:t>C</a:t>
            </a:r>
            <a:r>
              <a:rPr lang="en-US" b="1" u="sng" dirty="0" smtClean="0"/>
              <a:t>osts</a:t>
            </a:r>
            <a:endParaRPr lang="en-US" b="1" u="sng" dirty="0"/>
          </a:p>
        </p:txBody>
      </p:sp>
      <p:sp>
        <p:nvSpPr>
          <p:cNvPr id="3" name="Content Placeholder 2"/>
          <p:cNvSpPr>
            <a:spLocks noGrp="1"/>
          </p:cNvSpPr>
          <p:nvPr>
            <p:ph idx="1"/>
          </p:nvPr>
        </p:nvSpPr>
        <p:spPr>
          <a:xfrm>
            <a:off x="165100" y="1690688"/>
            <a:ext cx="6731000" cy="5030787"/>
          </a:xfrm>
        </p:spPr>
        <p:txBody>
          <a:bodyPr>
            <a:normAutofit fontScale="92500" lnSpcReduction="20000"/>
          </a:bodyPr>
          <a:lstStyle/>
          <a:p>
            <a:r>
              <a:rPr lang="en-US" sz="1600" b="1" dirty="0" smtClean="0">
                <a:solidFill>
                  <a:srgbClr val="00B0F0"/>
                </a:solidFill>
              </a:rPr>
              <a:t>3 contamination zones:</a:t>
            </a:r>
          </a:p>
          <a:p>
            <a:pPr lvl="1"/>
            <a:r>
              <a:rPr lang="en-US" sz="1600" dirty="0" smtClean="0"/>
              <a:t>Unit (incl particulate fallout area)</a:t>
            </a:r>
          </a:p>
          <a:p>
            <a:pPr lvl="1"/>
            <a:r>
              <a:rPr lang="en-US" sz="1600" dirty="0" smtClean="0"/>
              <a:t>Kick-out area </a:t>
            </a:r>
          </a:p>
          <a:p>
            <a:pPr lvl="1"/>
            <a:r>
              <a:rPr lang="en-US" sz="1600" dirty="0" smtClean="0"/>
              <a:t>Ground water plume</a:t>
            </a:r>
          </a:p>
          <a:p>
            <a:r>
              <a:rPr lang="en-US" sz="1600" b="1" dirty="0">
                <a:solidFill>
                  <a:srgbClr val="00B0F0"/>
                </a:solidFill>
              </a:rPr>
              <a:t>Cleanup costs:</a:t>
            </a:r>
          </a:p>
          <a:p>
            <a:pPr lvl="1"/>
            <a:r>
              <a:rPr lang="en-US" sz="1600" dirty="0" smtClean="0"/>
              <a:t>Lawrence Livermore Natl Lab (DOE)		$180m (Jordan)</a:t>
            </a:r>
            <a:r>
              <a:rPr lang="en-US" sz="1600" dirty="0" smtClean="0">
                <a:solidFill>
                  <a:srgbClr val="FF0000"/>
                </a:solidFill>
              </a:rPr>
              <a:t>  $447m</a:t>
            </a:r>
            <a:r>
              <a:rPr lang="en-US" sz="1600" dirty="0" smtClean="0"/>
              <a:t>               					$626.7m (Michelle)</a:t>
            </a:r>
          </a:p>
          <a:p>
            <a:pPr lvl="1"/>
            <a:r>
              <a:rPr lang="en-US" sz="1600" dirty="0"/>
              <a:t>Ft. Wingate, NM			$110m (Jordan</a:t>
            </a:r>
            <a:r>
              <a:rPr lang="en-US" sz="1600" dirty="0" smtClean="0"/>
              <a:t>)    </a:t>
            </a:r>
            <a:r>
              <a:rPr lang="en-US" sz="1600" dirty="0" smtClean="0">
                <a:solidFill>
                  <a:srgbClr val="FF0000"/>
                </a:solidFill>
              </a:rPr>
              <a:t>$82m</a:t>
            </a:r>
            <a:r>
              <a:rPr lang="en-US" sz="1600" dirty="0" smtClean="0"/>
              <a:t>       </a:t>
            </a:r>
            <a:r>
              <a:rPr lang="en-US" sz="1600" dirty="0"/>
              <a:t>				 </a:t>
            </a:r>
            <a:r>
              <a:rPr lang="en-US" sz="1600" dirty="0" smtClean="0"/>
              <a:t>                   $</a:t>
            </a:r>
            <a:r>
              <a:rPr lang="en-US" sz="1600" dirty="0"/>
              <a:t>192m (Michelle)</a:t>
            </a:r>
          </a:p>
          <a:p>
            <a:pPr lvl="1"/>
            <a:r>
              <a:rPr lang="en-US" sz="1600" dirty="0" smtClean="0"/>
              <a:t>Air Force Real Property Agency/</a:t>
            </a:r>
          </a:p>
          <a:p>
            <a:pPr marL="457200" lvl="1" indent="0">
              <a:buNone/>
            </a:pPr>
            <a:r>
              <a:rPr lang="en-US" sz="1600" dirty="0"/>
              <a:t> </a:t>
            </a:r>
            <a:r>
              <a:rPr lang="en-US" sz="1600" dirty="0" smtClean="0"/>
              <a:t>     Castle Air Force Base                                     	&gt;$150m</a:t>
            </a:r>
          </a:p>
          <a:p>
            <a:pPr lvl="1"/>
            <a:r>
              <a:rPr lang="en-US" sz="1600" dirty="0" smtClean="0"/>
              <a:t>Nebraska </a:t>
            </a:r>
            <a:r>
              <a:rPr lang="en-US" sz="1600" dirty="0"/>
              <a:t>Ordnance Plant		</a:t>
            </a:r>
            <a:r>
              <a:rPr lang="en-US" sz="1600" dirty="0" smtClean="0"/>
              <a:t>$61m</a:t>
            </a:r>
          </a:p>
          <a:p>
            <a:pPr lvl="1"/>
            <a:r>
              <a:rPr lang="en-US" sz="1600" dirty="0"/>
              <a:t>Idaho </a:t>
            </a:r>
            <a:r>
              <a:rPr lang="en-US" sz="1600" dirty="0" err="1"/>
              <a:t>Natl</a:t>
            </a:r>
            <a:r>
              <a:rPr lang="en-US" sz="1600" dirty="0"/>
              <a:t> </a:t>
            </a:r>
            <a:r>
              <a:rPr lang="en-US" sz="1600" dirty="0" err="1"/>
              <a:t>Engg</a:t>
            </a:r>
            <a:r>
              <a:rPr lang="en-US" sz="1600" dirty="0"/>
              <a:t> Lab (DOE)		$16m (Jordan</a:t>
            </a:r>
            <a:r>
              <a:rPr lang="en-US" sz="1600" dirty="0" smtClean="0"/>
              <a:t>)      </a:t>
            </a:r>
            <a:r>
              <a:rPr lang="en-US" sz="1600" dirty="0" smtClean="0">
                <a:solidFill>
                  <a:srgbClr val="FF0000"/>
                </a:solidFill>
              </a:rPr>
              <a:t>$32m        </a:t>
            </a:r>
            <a:r>
              <a:rPr lang="en-US" sz="1600" dirty="0"/>
              <a:t>					$48.3m (Michelle </a:t>
            </a:r>
            <a:endParaRPr lang="en-US" sz="1600" dirty="0" smtClean="0"/>
          </a:p>
          <a:p>
            <a:pPr lvl="1"/>
            <a:r>
              <a:rPr lang="en-US" sz="1600" dirty="0" smtClean="0"/>
              <a:t>Iowa Army Ammunition Plant                	$40.3m</a:t>
            </a:r>
          </a:p>
          <a:p>
            <a:pPr lvl="1"/>
            <a:r>
              <a:rPr lang="en-US" sz="1600" dirty="0" smtClean="0"/>
              <a:t>US Army Garrison/Ft. Wainwright		$10.9m</a:t>
            </a:r>
          </a:p>
          <a:p>
            <a:pPr lvl="1"/>
            <a:r>
              <a:rPr lang="en-US" sz="1600" dirty="0" smtClean="0"/>
              <a:t>Umatilla Army Depot, OR		&gt;$10m</a:t>
            </a:r>
          </a:p>
          <a:p>
            <a:pPr marL="457200" lvl="1" indent="0">
              <a:buNone/>
            </a:pPr>
            <a:endParaRPr lang="en-US" u="sng" dirty="0"/>
          </a:p>
        </p:txBody>
      </p:sp>
      <p:sp>
        <p:nvSpPr>
          <p:cNvPr id="4" name="Slide Number Placeholder 3"/>
          <p:cNvSpPr>
            <a:spLocks noGrp="1"/>
          </p:cNvSpPr>
          <p:nvPr>
            <p:ph type="sldNum" sz="quarter" idx="12"/>
          </p:nvPr>
        </p:nvSpPr>
        <p:spPr/>
        <p:txBody>
          <a:bodyPr/>
          <a:lstStyle/>
          <a:p>
            <a:fld id="{7A9EC19B-4F01-4C10-9B01-7C93EDF71FE5}" type="slidenum">
              <a:rPr lang="en-US" smtClean="0"/>
              <a:t>15</a:t>
            </a:fld>
            <a:endParaRPr lang="en-US" dirty="0"/>
          </a:p>
        </p:txBody>
      </p:sp>
      <p:sp>
        <p:nvSpPr>
          <p:cNvPr id="5" name="TextBox 4"/>
          <p:cNvSpPr txBox="1"/>
          <p:nvPr/>
        </p:nvSpPr>
        <p:spPr>
          <a:xfrm>
            <a:off x="6553200" y="2925667"/>
            <a:ext cx="5435600" cy="2959785"/>
          </a:xfrm>
          <a:prstGeom prst="rect">
            <a:avLst/>
          </a:prstGeom>
          <a:noFill/>
        </p:spPr>
        <p:txBody>
          <a:bodyPr wrap="square" rtlCol="0">
            <a:spAutoFit/>
          </a:bodyPr>
          <a:lstStyle/>
          <a:p>
            <a:pPr marL="685800" lvl="1" indent="-228600">
              <a:lnSpc>
                <a:spcPct val="90000"/>
              </a:lnSpc>
              <a:spcBef>
                <a:spcPts val="500"/>
              </a:spcBef>
              <a:buFont typeface="Arial" panose="020B0604020202020204" pitchFamily="34" charset="0"/>
              <a:buChar char="•"/>
            </a:pPr>
            <a:r>
              <a:rPr lang="en-US" sz="1700" dirty="0">
                <a:solidFill>
                  <a:prstClr val="black"/>
                </a:solidFill>
              </a:rPr>
              <a:t>Plattsburgh Air Force Base                                $8.9m (rounded)</a:t>
            </a:r>
          </a:p>
          <a:p>
            <a:pPr marL="685800" lvl="1" indent="-228600">
              <a:lnSpc>
                <a:spcPct val="90000"/>
              </a:lnSpc>
              <a:spcBef>
                <a:spcPts val="500"/>
              </a:spcBef>
              <a:buFont typeface="Arial" panose="020B0604020202020204" pitchFamily="34" charset="0"/>
              <a:buChar char="•"/>
            </a:pPr>
            <a:r>
              <a:rPr lang="en-US" sz="1700" dirty="0">
                <a:solidFill>
                  <a:prstClr val="black"/>
                </a:solidFill>
              </a:rPr>
              <a:t>Banger Ordnance Disposal		$8.9m</a:t>
            </a:r>
          </a:p>
          <a:p>
            <a:pPr marL="685800" lvl="1" indent="-228600">
              <a:lnSpc>
                <a:spcPct val="90000"/>
              </a:lnSpc>
              <a:spcBef>
                <a:spcPts val="500"/>
              </a:spcBef>
              <a:buFont typeface="Arial" panose="020B0604020202020204" pitchFamily="34" charset="0"/>
              <a:buChar char="•"/>
            </a:pPr>
            <a:r>
              <a:rPr lang="en-US" sz="1700" dirty="0">
                <a:solidFill>
                  <a:prstClr val="black"/>
                </a:solidFill>
              </a:rPr>
              <a:t>Chemtronics, Inc.		</a:t>
            </a:r>
            <a:r>
              <a:rPr lang="en-US" sz="1700" dirty="0" smtClean="0">
                <a:solidFill>
                  <a:prstClr val="black"/>
                </a:solidFill>
              </a:rPr>
              <a:t>              $</a:t>
            </a:r>
            <a:r>
              <a:rPr lang="en-US" sz="1700" dirty="0">
                <a:solidFill>
                  <a:prstClr val="black"/>
                </a:solidFill>
              </a:rPr>
              <a:t>6.2-8.2m</a:t>
            </a:r>
          </a:p>
          <a:p>
            <a:pPr marL="685800" lvl="1" indent="-228600">
              <a:lnSpc>
                <a:spcPct val="90000"/>
              </a:lnSpc>
              <a:spcBef>
                <a:spcPts val="500"/>
              </a:spcBef>
              <a:buFont typeface="Arial" panose="020B0604020202020204" pitchFamily="34" charset="0"/>
              <a:buChar char="•"/>
            </a:pPr>
            <a:r>
              <a:rPr lang="en-US" sz="1700" dirty="0">
                <a:solidFill>
                  <a:prstClr val="black"/>
                </a:solidFill>
              </a:rPr>
              <a:t>Aqua Tech Environmental Inc. (Groce Labs)   $</a:t>
            </a:r>
            <a:r>
              <a:rPr lang="en-US" sz="1700" dirty="0" smtClean="0">
                <a:solidFill>
                  <a:prstClr val="black"/>
                </a:solidFill>
              </a:rPr>
              <a:t>4.7m</a:t>
            </a:r>
          </a:p>
          <a:p>
            <a:pPr marL="685800" lvl="1" indent="-228600">
              <a:lnSpc>
                <a:spcPct val="90000"/>
              </a:lnSpc>
              <a:spcBef>
                <a:spcPts val="500"/>
              </a:spcBef>
              <a:buFont typeface="Arial" panose="020B0604020202020204" pitchFamily="34" charset="0"/>
              <a:buChar char="•"/>
            </a:pPr>
            <a:r>
              <a:rPr lang="en-US" sz="1700" dirty="0" smtClean="0">
                <a:solidFill>
                  <a:prstClr val="black"/>
                </a:solidFill>
              </a:rPr>
              <a:t>Picatinny </a:t>
            </a:r>
            <a:r>
              <a:rPr lang="en-US" sz="1700" dirty="0">
                <a:solidFill>
                  <a:prstClr val="black"/>
                </a:solidFill>
              </a:rPr>
              <a:t>Arsenal, NJ			$3.9m</a:t>
            </a:r>
          </a:p>
          <a:p>
            <a:pPr marL="685800" lvl="1" indent="-228600">
              <a:lnSpc>
                <a:spcPct val="90000"/>
              </a:lnSpc>
              <a:spcBef>
                <a:spcPts val="500"/>
              </a:spcBef>
              <a:buFont typeface="Arial" panose="020B0604020202020204" pitchFamily="34" charset="0"/>
              <a:buChar char="•"/>
            </a:pPr>
            <a:r>
              <a:rPr lang="en-US" sz="1700" dirty="0">
                <a:solidFill>
                  <a:prstClr val="black"/>
                </a:solidFill>
              </a:rPr>
              <a:t>Cecil Field USN Air Station		$2.8m</a:t>
            </a:r>
          </a:p>
          <a:p>
            <a:pPr marL="685800" lvl="1" indent="-228600">
              <a:lnSpc>
                <a:spcPct val="90000"/>
              </a:lnSpc>
              <a:spcBef>
                <a:spcPts val="500"/>
              </a:spcBef>
              <a:buFont typeface="Arial" panose="020B0604020202020204" pitchFamily="34" charset="0"/>
              <a:buChar char="•"/>
            </a:pPr>
            <a:r>
              <a:rPr lang="en-US" sz="1700" dirty="0">
                <a:solidFill>
                  <a:prstClr val="black"/>
                </a:solidFill>
              </a:rPr>
              <a:t>US Army/NASA Redstone Arsenal                    $</a:t>
            </a:r>
            <a:r>
              <a:rPr lang="en-US" sz="1700" dirty="0" smtClean="0">
                <a:solidFill>
                  <a:prstClr val="black"/>
                </a:solidFill>
              </a:rPr>
              <a:t>1.7m </a:t>
            </a:r>
            <a:endParaRPr lang="en-US" sz="1700" dirty="0">
              <a:solidFill>
                <a:prstClr val="black"/>
              </a:solidFill>
            </a:endParaRPr>
          </a:p>
          <a:p>
            <a:pPr marL="685800" lvl="1" indent="-228600">
              <a:lnSpc>
                <a:spcPct val="90000"/>
              </a:lnSpc>
              <a:spcBef>
                <a:spcPts val="500"/>
              </a:spcBef>
              <a:buFont typeface="Arial" panose="020B0604020202020204" pitchFamily="34" charset="0"/>
              <a:buChar char="•"/>
            </a:pPr>
            <a:r>
              <a:rPr lang="en-US" sz="1700" dirty="0">
                <a:solidFill>
                  <a:prstClr val="black"/>
                </a:solidFill>
              </a:rPr>
              <a:t>Moffett Naval Air Station, CO		$1.1m</a:t>
            </a:r>
          </a:p>
          <a:p>
            <a:pPr marL="685800" lvl="1" indent="-228600">
              <a:lnSpc>
                <a:spcPct val="90000"/>
              </a:lnSpc>
              <a:spcBef>
                <a:spcPts val="500"/>
              </a:spcBef>
              <a:buFont typeface="Arial" panose="020B0604020202020204" pitchFamily="34" charset="0"/>
              <a:buChar char="•"/>
            </a:pPr>
            <a:r>
              <a:rPr lang="en-US" sz="1700" dirty="0">
                <a:solidFill>
                  <a:prstClr val="black"/>
                </a:solidFill>
              </a:rPr>
              <a:t>Bangor Naval Submarine Base		$.9m</a:t>
            </a:r>
          </a:p>
        </p:txBody>
      </p:sp>
    </p:spTree>
    <p:extLst>
      <p:ext uri="{BB962C8B-B14F-4D97-AF65-F5344CB8AC3E}">
        <p14:creationId xmlns:p14="http://schemas.microsoft.com/office/powerpoint/2010/main" val="336403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solid waste</a:t>
            </a:r>
            <a:endParaRPr lang="en-US" dirty="0"/>
          </a:p>
        </p:txBody>
      </p:sp>
      <p:sp>
        <p:nvSpPr>
          <p:cNvPr id="3" name="Content Placeholder 2"/>
          <p:cNvSpPr>
            <a:spLocks noGrp="1"/>
          </p:cNvSpPr>
          <p:nvPr>
            <p:ph idx="1"/>
          </p:nvPr>
        </p:nvSpPr>
        <p:spPr/>
        <p:txBody>
          <a:bodyPr/>
          <a:lstStyle/>
          <a:p>
            <a:r>
              <a:rPr lang="en-US" dirty="0" smtClean="0"/>
              <a:t>“Products are not solid wastes if they are applied to the land when used and that is their ordinary manner of use.”</a:t>
            </a:r>
          </a:p>
          <a:p>
            <a:pPr lvl="1"/>
            <a:r>
              <a:rPr lang="en-US" dirty="0" smtClean="0"/>
              <a:t>That is, RCRA </a:t>
            </a:r>
            <a:r>
              <a:rPr lang="en-US" dirty="0" err="1" smtClean="0"/>
              <a:t>regs</a:t>
            </a:r>
            <a:r>
              <a:rPr lang="en-US" dirty="0" smtClean="0"/>
              <a:t> do not apply;</a:t>
            </a:r>
          </a:p>
          <a:p>
            <a:pPr lvl="1"/>
            <a:r>
              <a:rPr lang="en-US" dirty="0" smtClean="0"/>
              <a:t>Statutory authorities may apply.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2795" y="2755543"/>
            <a:ext cx="5134247" cy="3842128"/>
          </a:xfrm>
          <a:prstGeom prst="rect">
            <a:avLst/>
          </a:prstGeom>
        </p:spPr>
      </p:pic>
    </p:spTree>
    <p:extLst>
      <p:ext uri="{BB962C8B-B14F-4D97-AF65-F5344CB8AC3E}">
        <p14:creationId xmlns:p14="http://schemas.microsoft.com/office/powerpoint/2010/main" val="1557549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29" y="339143"/>
            <a:ext cx="8596668" cy="1320800"/>
          </a:xfrm>
        </p:spPr>
        <p:txBody>
          <a:bodyPr>
            <a:normAutofit fontScale="90000"/>
          </a:bodyPr>
          <a:lstStyle/>
          <a:p>
            <a:pPr algn="ctr"/>
            <a:r>
              <a:rPr lang="en-US" sz="4000" b="1" dirty="0" smtClean="0"/>
              <a:t>A Military Munition is </a:t>
            </a:r>
            <a:r>
              <a:rPr lang="en-US" sz="4000" b="1" u="sng" dirty="0" smtClean="0"/>
              <a:t>NOT</a:t>
            </a:r>
            <a:r>
              <a:rPr lang="en-US" sz="4000" b="1" dirty="0" smtClean="0"/>
              <a:t> a Solid Waste When:</a:t>
            </a:r>
            <a:br>
              <a:rPr lang="en-US" sz="4000" b="1" dirty="0" smtClean="0"/>
            </a:br>
            <a:r>
              <a:rPr lang="en-US" sz="2800" b="1" dirty="0" smtClean="0"/>
              <a:t>[Section 266.202(a)]</a:t>
            </a:r>
            <a:endParaRPr lang="en-US" sz="2800" b="1"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Used for it’s intended purpose:</a:t>
            </a:r>
          </a:p>
          <a:p>
            <a:r>
              <a:rPr lang="en-US" dirty="0" smtClean="0"/>
              <a:t>In training (including safe destruction)</a:t>
            </a:r>
          </a:p>
          <a:p>
            <a:r>
              <a:rPr lang="en-US" dirty="0" smtClean="0"/>
              <a:t>In research, testing</a:t>
            </a:r>
          </a:p>
          <a:p>
            <a:r>
              <a:rPr lang="en-US" dirty="0" smtClean="0"/>
              <a:t>On-range destruction of UXO or frag during range clearance at active or inactive ranges (i.e., OB/OD)</a:t>
            </a:r>
          </a:p>
          <a:p>
            <a:pPr marL="0" indent="0">
              <a:buNone/>
            </a:pPr>
            <a:endParaRPr lang="en-US" dirty="0"/>
          </a:p>
          <a:p>
            <a:pPr marL="0" indent="0">
              <a:buNone/>
            </a:pPr>
            <a:r>
              <a:rPr lang="en-US" b="1" i="1" dirty="0" smtClean="0">
                <a:solidFill>
                  <a:srgbClr val="FF0000"/>
                </a:solidFill>
              </a:rPr>
              <a:t>Does not include</a:t>
            </a:r>
            <a:r>
              <a:rPr lang="en-US" i="1" dirty="0" smtClean="0"/>
              <a:t>:</a:t>
            </a:r>
          </a:p>
          <a:p>
            <a:r>
              <a:rPr lang="en-US" i="1" dirty="0" smtClean="0"/>
              <a:t>On-range disposal/burial (i.e., when deposition is not a result of product use)</a:t>
            </a:r>
          </a:p>
          <a:p>
            <a:r>
              <a:rPr lang="en-US" i="1" dirty="0" smtClean="0"/>
              <a:t>On-range OB/OD of off-range explosives</a:t>
            </a:r>
            <a:endParaRPr lang="en-US" i="1"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7334" y="848574"/>
            <a:ext cx="2401451" cy="4869645"/>
          </a:xfrm>
          <a:prstGeom prst="rect">
            <a:avLst/>
          </a:prstGeom>
        </p:spPr>
      </p:pic>
    </p:spTree>
    <p:extLst>
      <p:ext uri="{BB962C8B-B14F-4D97-AF65-F5344CB8AC3E}">
        <p14:creationId xmlns:p14="http://schemas.microsoft.com/office/powerpoint/2010/main" val="83312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 Military Munition is </a:t>
            </a:r>
            <a:r>
              <a:rPr lang="en-US" sz="4000" b="1" u="sng" dirty="0" smtClean="0"/>
              <a:t>NOT</a:t>
            </a:r>
            <a:r>
              <a:rPr lang="en-US" sz="4000" b="1" dirty="0" smtClean="0"/>
              <a:t> a Solid Waste When:</a:t>
            </a:r>
            <a:endParaRPr lang="en-US" sz="4000" dirty="0"/>
          </a:p>
        </p:txBody>
      </p:sp>
      <p:sp>
        <p:nvSpPr>
          <p:cNvPr id="3" name="Content Placeholder 2"/>
          <p:cNvSpPr>
            <a:spLocks noGrp="1"/>
          </p:cNvSpPr>
          <p:nvPr>
            <p:ph idx="1"/>
          </p:nvPr>
        </p:nvSpPr>
        <p:spPr>
          <a:xfrm>
            <a:off x="677334" y="2160590"/>
            <a:ext cx="8596668" cy="1458374"/>
          </a:xfrm>
        </p:spPr>
        <p:txBody>
          <a:bodyPr/>
          <a:lstStyle/>
          <a:p>
            <a:pPr marL="0" indent="0">
              <a:buNone/>
            </a:pPr>
            <a:r>
              <a:rPr lang="en-US" dirty="0" smtClean="0"/>
              <a:t>2) Unused munition is repaired, reused, recycled, reclaimed, disassembled, reconfigured, etc, unless involve use constituting disposal or burning for energy recovery.</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518" y="3540260"/>
            <a:ext cx="4876800"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8031" y="3045945"/>
            <a:ext cx="4641737" cy="3476957"/>
          </a:xfrm>
          <a:prstGeom prst="rect">
            <a:avLst/>
          </a:prstGeom>
        </p:spPr>
      </p:pic>
    </p:spTree>
    <p:extLst>
      <p:ext uri="{BB962C8B-B14F-4D97-AF65-F5344CB8AC3E}">
        <p14:creationId xmlns:p14="http://schemas.microsoft.com/office/powerpoint/2010/main" val="3454649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636" y="274750"/>
            <a:ext cx="8596668" cy="871470"/>
          </a:xfrm>
        </p:spPr>
        <p:txBody>
          <a:bodyPr/>
          <a:lstStyle/>
          <a:p>
            <a:pPr algn="ctr"/>
            <a:r>
              <a:rPr lang="en-US" b="1" u="sng" dirty="0" smtClean="0"/>
              <a:t>Delay of Closure</a:t>
            </a:r>
            <a:endParaRPr lang="en-US" b="1" u="sng" dirty="0"/>
          </a:p>
        </p:txBody>
      </p:sp>
      <p:sp>
        <p:nvSpPr>
          <p:cNvPr id="3" name="Content Placeholder 2"/>
          <p:cNvSpPr>
            <a:spLocks noGrp="1"/>
          </p:cNvSpPr>
          <p:nvPr>
            <p:ph idx="1"/>
          </p:nvPr>
        </p:nvSpPr>
        <p:spPr>
          <a:xfrm>
            <a:off x="664455" y="1400736"/>
            <a:ext cx="8596668" cy="3880773"/>
          </a:xfrm>
        </p:spPr>
        <p:txBody>
          <a:bodyPr/>
          <a:lstStyle/>
          <a:p>
            <a:r>
              <a:rPr lang="en-US" dirty="0" smtClean="0"/>
              <a:t>Concept borrowed from </a:t>
            </a:r>
            <a:r>
              <a:rPr lang="en-US" dirty="0" err="1" smtClean="0"/>
              <a:t>pvt</a:t>
            </a:r>
            <a:r>
              <a:rPr lang="en-US" dirty="0" smtClean="0"/>
              <a:t> sector petition for surface impoundments to continue to receive non-haz wastes</a:t>
            </a:r>
          </a:p>
          <a:p>
            <a:r>
              <a:rPr lang="en-US" dirty="0" smtClean="0"/>
              <a:t>As applied to DOD, applies to RCRA-permitted OB/OD units that:</a:t>
            </a:r>
          </a:p>
          <a:p>
            <a:pPr lvl="1"/>
            <a:r>
              <a:rPr lang="en-US" dirty="0" smtClean="0"/>
              <a:t>Continue to treat only RCRA-exempt wastes:</a:t>
            </a:r>
          </a:p>
          <a:p>
            <a:pPr lvl="2"/>
            <a:r>
              <a:rPr lang="en-US" dirty="0" smtClean="0"/>
              <a:t>On-range treatment of range clearance materials</a:t>
            </a:r>
          </a:p>
          <a:p>
            <a:pPr lvl="2"/>
            <a:r>
              <a:rPr lang="en-US" dirty="0" smtClean="0"/>
              <a:t>Training</a:t>
            </a:r>
          </a:p>
          <a:p>
            <a:pPr lvl="2"/>
            <a:r>
              <a:rPr lang="en-US" dirty="0" smtClean="0"/>
              <a:t>Emergencies</a:t>
            </a:r>
          </a:p>
          <a:p>
            <a:pPr lvl="1"/>
            <a:r>
              <a:rPr lang="en-US" dirty="0" smtClean="0"/>
              <a:t>Closed units on an active range that continues to generate the same contaminants.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2468" y="4295848"/>
            <a:ext cx="5460642" cy="2480354"/>
          </a:xfrm>
          <a:prstGeom prst="rect">
            <a:avLst/>
          </a:prstGeom>
        </p:spPr>
      </p:pic>
    </p:spTree>
    <p:extLst>
      <p:ext uri="{BB962C8B-B14F-4D97-AF65-F5344CB8AC3E}">
        <p14:creationId xmlns:p14="http://schemas.microsoft.com/office/powerpoint/2010/main" val="23476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Presentation Outline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History</a:t>
            </a:r>
          </a:p>
          <a:p>
            <a:pPr lvl="1"/>
            <a:r>
              <a:rPr lang="en-US" dirty="0"/>
              <a:t>FFCA</a:t>
            </a:r>
          </a:p>
          <a:p>
            <a:pPr lvl="1"/>
            <a:r>
              <a:rPr lang="en-US" dirty="0"/>
              <a:t>Issues</a:t>
            </a:r>
          </a:p>
          <a:p>
            <a:pPr lvl="1"/>
            <a:r>
              <a:rPr lang="en-US" dirty="0"/>
              <a:t>CT Fishermen’s case</a:t>
            </a:r>
          </a:p>
          <a:p>
            <a:r>
              <a:rPr lang="en-US" dirty="0" smtClean="0"/>
              <a:t>Regulatory solid waste</a:t>
            </a:r>
          </a:p>
          <a:p>
            <a:r>
              <a:rPr lang="en-US" dirty="0" smtClean="0"/>
              <a:t>Statutory solid waste</a:t>
            </a:r>
          </a:p>
          <a:p>
            <a:r>
              <a:rPr lang="en-US" dirty="0" smtClean="0"/>
              <a:t>Ranges</a:t>
            </a:r>
          </a:p>
          <a:p>
            <a:r>
              <a:rPr lang="en-US" dirty="0" smtClean="0"/>
              <a:t>OB/OD</a:t>
            </a:r>
          </a:p>
          <a:p>
            <a:r>
              <a:rPr lang="en-US" dirty="0" smtClean="0"/>
              <a:t>Delay of Closure</a:t>
            </a:r>
          </a:p>
          <a:p>
            <a:r>
              <a:rPr lang="en-US" dirty="0" smtClean="0"/>
              <a:t>Emergencies</a:t>
            </a:r>
          </a:p>
          <a:p>
            <a:r>
              <a:rPr lang="en-US" dirty="0" smtClean="0"/>
              <a:t>Myths</a:t>
            </a:r>
          </a:p>
          <a:p>
            <a:r>
              <a:rPr lang="en-US" dirty="0" smtClean="0"/>
              <a:t>Transportation</a:t>
            </a:r>
          </a:p>
          <a:p>
            <a:r>
              <a:rPr lang="en-US" dirty="0" smtClean="0"/>
              <a:t>Storage</a:t>
            </a:r>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651527">
            <a:off x="3379618" y="1617503"/>
            <a:ext cx="3768158" cy="3768158"/>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4742" y="99669"/>
            <a:ext cx="4842457" cy="3286818"/>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05087" y="3486416"/>
            <a:ext cx="4321765" cy="3241324"/>
          </a:xfrm>
          <a:prstGeom prst="rect">
            <a:avLst/>
          </a:prstGeom>
        </p:spPr>
      </p:pic>
    </p:spTree>
    <p:extLst>
      <p:ext uri="{BB962C8B-B14F-4D97-AF65-F5344CB8AC3E}">
        <p14:creationId xmlns:p14="http://schemas.microsoft.com/office/powerpoint/2010/main" val="4153837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u="sng" dirty="0" smtClean="0"/>
              <a:t>Emergencies</a:t>
            </a:r>
            <a:endParaRPr lang="en-US" b="1" u="sng" dirty="0"/>
          </a:p>
        </p:txBody>
      </p:sp>
      <p:sp>
        <p:nvSpPr>
          <p:cNvPr id="3" name="Content Placeholder 2"/>
          <p:cNvSpPr>
            <a:spLocks noGrp="1"/>
          </p:cNvSpPr>
          <p:nvPr>
            <p:ph idx="1"/>
          </p:nvPr>
        </p:nvSpPr>
        <p:spPr/>
        <p:txBody>
          <a:bodyPr>
            <a:normAutofit/>
          </a:bodyPr>
          <a:lstStyle/>
          <a:p>
            <a:r>
              <a:rPr lang="en-US" dirty="0" smtClean="0"/>
              <a:t>Exemption from RCRA for immediate responses</a:t>
            </a:r>
          </a:p>
          <a:p>
            <a:pPr lvl="1"/>
            <a:r>
              <a:rPr lang="en-US" dirty="0"/>
              <a:t>Only for true emergencies: immediate responses</a:t>
            </a:r>
          </a:p>
          <a:p>
            <a:pPr lvl="2"/>
            <a:r>
              <a:rPr lang="en-US" dirty="0"/>
              <a:t>Only very short delays allowed, e.g., due to weather, mobilization time (generally </a:t>
            </a:r>
            <a:r>
              <a:rPr lang="en-US" dirty="0" err="1"/>
              <a:t>hrs</a:t>
            </a:r>
            <a:r>
              <a:rPr lang="en-US" dirty="0"/>
              <a:t> or days, not weeks or months)</a:t>
            </a:r>
          </a:p>
          <a:p>
            <a:pPr lvl="1"/>
            <a:r>
              <a:rPr lang="en-US" dirty="0"/>
              <a:t>If involves military munitions, the responding unit must retain records for 3 </a:t>
            </a:r>
            <a:r>
              <a:rPr lang="en-US" dirty="0" err="1"/>
              <a:t>yrs</a:t>
            </a:r>
            <a:r>
              <a:rPr lang="en-US" dirty="0"/>
              <a:t> identifying dates, persons, type &amp; description of material addressed, and its </a:t>
            </a:r>
            <a:r>
              <a:rPr lang="en-US" dirty="0" smtClean="0"/>
              <a:t>disposition [40 CFR 270.1(c),(3)(iii)]</a:t>
            </a:r>
            <a:endParaRPr lang="en-US" dirty="0"/>
          </a:p>
          <a:p>
            <a:pPr lvl="2"/>
            <a:r>
              <a:rPr lang="en-US" dirty="0"/>
              <a:t>Important to record if munition had been fired (used, UXO) or not</a:t>
            </a:r>
          </a:p>
          <a:p>
            <a:r>
              <a:rPr lang="en-US" dirty="0" smtClean="0"/>
              <a:t>Otherwise, emergency permit [40 CFR 270.62]</a:t>
            </a:r>
          </a:p>
          <a:p>
            <a:pPr lvl="1"/>
            <a:r>
              <a:rPr lang="en-US" dirty="0" smtClean="0"/>
              <a:t>Only good for 90 days; not renewable</a:t>
            </a:r>
          </a:p>
          <a:p>
            <a:r>
              <a:rPr lang="en-US" dirty="0" smtClean="0"/>
              <a:t>Otherwise, full permit</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55622" y="679869"/>
            <a:ext cx="2961439" cy="2961439"/>
          </a:xfrm>
          <a:prstGeom prst="rect">
            <a:avLst/>
          </a:prstGeom>
        </p:spPr>
      </p:pic>
    </p:spTree>
    <p:extLst>
      <p:ext uri="{BB962C8B-B14F-4D97-AF65-F5344CB8AC3E}">
        <p14:creationId xmlns:p14="http://schemas.microsoft.com/office/powerpoint/2010/main" val="2292600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 &amp; Storage</a:t>
            </a:r>
            <a:endParaRPr lang="en-US" dirty="0"/>
          </a:p>
        </p:txBody>
      </p:sp>
      <p:sp>
        <p:nvSpPr>
          <p:cNvPr id="3" name="Content Placeholder 2"/>
          <p:cNvSpPr>
            <a:spLocks noGrp="1"/>
          </p:cNvSpPr>
          <p:nvPr>
            <p:ph idx="1"/>
          </p:nvPr>
        </p:nvSpPr>
        <p:spPr>
          <a:xfrm>
            <a:off x="548546" y="1593919"/>
            <a:ext cx="8596668" cy="3880773"/>
          </a:xfrm>
        </p:spPr>
        <p:txBody>
          <a:bodyPr/>
          <a:lstStyle/>
          <a:p>
            <a:r>
              <a:rPr lang="en-US" dirty="0" smtClean="0"/>
              <a:t>Conditionally Exempt:</a:t>
            </a:r>
          </a:p>
          <a:p>
            <a:pPr lvl="1"/>
            <a:r>
              <a:rPr lang="en-US" dirty="0"/>
              <a:t>From RCRA manifest, if transport from DOD to DOD by DOD bill of lading</a:t>
            </a:r>
          </a:p>
          <a:p>
            <a:pPr lvl="1"/>
            <a:r>
              <a:rPr lang="en-US" dirty="0"/>
              <a:t>From RCRA storage permit, if stored according to DDESB standards </a:t>
            </a:r>
          </a:p>
          <a:p>
            <a:r>
              <a:rPr lang="en-US" dirty="0" smtClean="0"/>
              <a:t>Or RCRA storage permit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0" y="2772203"/>
            <a:ext cx="6619739" cy="375529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032" y="3343250"/>
            <a:ext cx="2381582" cy="2657846"/>
          </a:xfrm>
          <a:prstGeom prst="rect">
            <a:avLst/>
          </a:prstGeom>
        </p:spPr>
      </p:pic>
    </p:spTree>
    <p:extLst>
      <p:ext uri="{BB962C8B-B14F-4D97-AF65-F5344CB8AC3E}">
        <p14:creationId xmlns:p14="http://schemas.microsoft.com/office/powerpoint/2010/main" val="4008619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37" y="133082"/>
            <a:ext cx="8596668" cy="1320800"/>
          </a:xfrm>
        </p:spPr>
        <p:txBody>
          <a:bodyPr/>
          <a:lstStyle/>
          <a:p>
            <a:r>
              <a:rPr lang="en-US" dirty="0" smtClean="0"/>
              <a:t>Qualifiers</a:t>
            </a:r>
            <a:endParaRPr lang="en-US" dirty="0"/>
          </a:p>
        </p:txBody>
      </p:sp>
      <p:sp>
        <p:nvSpPr>
          <p:cNvPr id="3" name="Content Placeholder 2"/>
          <p:cNvSpPr>
            <a:spLocks noGrp="1"/>
          </p:cNvSpPr>
          <p:nvPr>
            <p:ph idx="1"/>
          </p:nvPr>
        </p:nvSpPr>
        <p:spPr>
          <a:xfrm>
            <a:off x="600061" y="793482"/>
            <a:ext cx="8596668" cy="3880773"/>
          </a:xfrm>
        </p:spPr>
        <p:txBody>
          <a:bodyPr>
            <a:noAutofit/>
          </a:bodyPr>
          <a:lstStyle/>
          <a:p>
            <a:r>
              <a:rPr lang="en-US" sz="1400" dirty="0" smtClean="0"/>
              <a:t>Mil </a:t>
            </a:r>
            <a:r>
              <a:rPr lang="en-US" sz="1400" dirty="0" err="1" smtClean="0"/>
              <a:t>Mun</a:t>
            </a:r>
            <a:r>
              <a:rPr lang="en-US" sz="1400" dirty="0" smtClean="0"/>
              <a:t> Rule mostly clarified existing rules/policies</a:t>
            </a:r>
          </a:p>
          <a:p>
            <a:pPr lvl="1"/>
            <a:r>
              <a:rPr lang="en-US" sz="1400" dirty="0" smtClean="0"/>
              <a:t>More stringent in 2 respects:</a:t>
            </a:r>
          </a:p>
          <a:p>
            <a:pPr lvl="2"/>
            <a:r>
              <a:rPr lang="en-US" dirty="0"/>
              <a:t>DOD to retrieve munitions landing off-range or keep a record of the event [266.202(d)]</a:t>
            </a:r>
          </a:p>
          <a:p>
            <a:pPr lvl="2"/>
            <a:r>
              <a:rPr lang="en-US" dirty="0"/>
              <a:t>For immediate emergency responses involving mil </a:t>
            </a:r>
            <a:r>
              <a:rPr lang="en-US" dirty="0" err="1"/>
              <a:t>mun</a:t>
            </a:r>
            <a:r>
              <a:rPr lang="en-US" dirty="0"/>
              <a:t>, must keeps records [40 CFR 270.1(c),(3)(iii)] </a:t>
            </a:r>
          </a:p>
          <a:p>
            <a:pPr lvl="1"/>
            <a:r>
              <a:rPr lang="en-US" sz="1400" dirty="0" smtClean="0"/>
              <a:t>Less stringent in 2 respects:</a:t>
            </a:r>
          </a:p>
          <a:p>
            <a:pPr lvl="2"/>
            <a:r>
              <a:rPr lang="en-US" dirty="0" smtClean="0"/>
              <a:t>Conditional exemption from manifest</a:t>
            </a:r>
          </a:p>
          <a:p>
            <a:pPr lvl="2"/>
            <a:r>
              <a:rPr lang="en-US" dirty="0" smtClean="0"/>
              <a:t>Conditional exemption for storage</a:t>
            </a:r>
          </a:p>
          <a:p>
            <a:r>
              <a:rPr lang="en-US" sz="1400" dirty="0" smtClean="0"/>
              <a:t>States can be more stringent</a:t>
            </a:r>
          </a:p>
          <a:p>
            <a:pPr lvl="1"/>
            <a:r>
              <a:rPr lang="en-US" sz="1400" dirty="0"/>
              <a:t>E.g., Must notify State before any emergency responses</a:t>
            </a:r>
          </a:p>
          <a:p>
            <a:pPr lvl="2"/>
            <a:r>
              <a:rPr lang="en-US" dirty="0"/>
              <a:t>UT; MA</a:t>
            </a:r>
          </a:p>
          <a:p>
            <a:r>
              <a:rPr lang="en-US" sz="1400" dirty="0" smtClean="0"/>
              <a:t>Adoption status:</a:t>
            </a:r>
          </a:p>
          <a:p>
            <a:pPr lvl="1"/>
            <a:r>
              <a:rPr lang="en-US" sz="1400" dirty="0" smtClean="0"/>
              <a:t>Fed </a:t>
            </a:r>
            <a:r>
              <a:rPr lang="en-US" sz="1400" dirty="0" err="1" smtClean="0"/>
              <a:t>imple</a:t>
            </a:r>
            <a:r>
              <a:rPr lang="en-US" sz="1400" dirty="0" smtClean="0"/>
              <a:t> (2) or State adopted as is – 34</a:t>
            </a:r>
          </a:p>
          <a:p>
            <a:pPr lvl="1"/>
            <a:r>
              <a:rPr lang="en-US" sz="1400" dirty="0" smtClean="0"/>
              <a:t>State adopted with changes – 10</a:t>
            </a:r>
          </a:p>
          <a:p>
            <a:pPr lvl="1"/>
            <a:r>
              <a:rPr lang="en-US" sz="1400" dirty="0" smtClean="0"/>
              <a:t>Not adopted - 9</a:t>
            </a:r>
          </a:p>
          <a:p>
            <a:r>
              <a:rPr lang="en-US" sz="1400" dirty="0" smtClean="0"/>
              <a:t>RCRA applies to all DOD activities in U.S. and territories</a:t>
            </a:r>
          </a:p>
          <a:p>
            <a:r>
              <a:rPr lang="en-US" sz="1400" dirty="0" smtClean="0"/>
              <a:t>RCRA not applicable to overseas activities nor operations aboard ship</a:t>
            </a:r>
          </a:p>
        </p:txBody>
      </p:sp>
    </p:spTree>
    <p:extLst>
      <p:ext uri="{BB962C8B-B14F-4D97-AF65-F5344CB8AC3E}">
        <p14:creationId xmlns:p14="http://schemas.microsoft.com/office/powerpoint/2010/main" val="3736042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674735" cy="1118618"/>
          </a:xfrm>
        </p:spPr>
        <p:txBody>
          <a:bodyPr/>
          <a:lstStyle/>
          <a:p>
            <a:pPr algn="ctr"/>
            <a:r>
              <a:rPr lang="en-US" b="1" u="sng" dirty="0" smtClean="0"/>
              <a:t>Myths</a:t>
            </a:r>
            <a:endParaRPr lang="en-US" u="sng" dirty="0"/>
          </a:p>
        </p:txBody>
      </p:sp>
      <p:sp>
        <p:nvSpPr>
          <p:cNvPr id="3" name="Content Placeholder 2"/>
          <p:cNvSpPr>
            <a:spLocks noGrp="1"/>
          </p:cNvSpPr>
          <p:nvPr>
            <p:ph idx="1"/>
          </p:nvPr>
        </p:nvSpPr>
        <p:spPr>
          <a:xfrm>
            <a:off x="625818" y="1336341"/>
            <a:ext cx="8596668" cy="3880773"/>
          </a:xfrm>
        </p:spPr>
        <p:txBody>
          <a:bodyPr>
            <a:normAutofit fontScale="85000" lnSpcReduction="20000"/>
          </a:bodyPr>
          <a:lstStyle/>
          <a:p>
            <a:r>
              <a:rPr lang="en-US" dirty="0" smtClean="0"/>
              <a:t>Just declare a situation involving explosives is an emergency and RCRA doesn’t apply.</a:t>
            </a:r>
          </a:p>
          <a:p>
            <a:pPr lvl="1"/>
            <a:r>
              <a:rPr lang="en-US" dirty="0" smtClean="0"/>
              <a:t>Only in true emergencies</a:t>
            </a:r>
          </a:p>
          <a:p>
            <a:r>
              <a:rPr lang="en-US" dirty="0" smtClean="0"/>
              <a:t>Explosives in an emergency situation are not a waste.</a:t>
            </a:r>
          </a:p>
          <a:p>
            <a:pPr lvl="1"/>
            <a:r>
              <a:rPr lang="en-US" dirty="0" smtClean="0"/>
              <a:t>They are a waste, just exempt from </a:t>
            </a:r>
            <a:r>
              <a:rPr lang="en-US" dirty="0" err="1" smtClean="0"/>
              <a:t>regs</a:t>
            </a:r>
            <a:r>
              <a:rPr lang="en-US" dirty="0" smtClean="0"/>
              <a:t> under certain conditions</a:t>
            </a:r>
          </a:p>
          <a:p>
            <a:r>
              <a:rPr lang="en-US" dirty="0" smtClean="0"/>
              <a:t>If you OB/OD explosives on an active range, RCRA doesn’t apply.</a:t>
            </a:r>
          </a:p>
          <a:p>
            <a:pPr lvl="1"/>
            <a:r>
              <a:rPr lang="en-US" dirty="0" smtClean="0"/>
              <a:t>Only if the wastes originated on-range</a:t>
            </a:r>
          </a:p>
          <a:p>
            <a:r>
              <a:rPr lang="en-US" dirty="0" smtClean="0"/>
              <a:t>So long as a fired munition or its contaminants sit on a range/former range, RCRA doesn’t apply.</a:t>
            </a:r>
          </a:p>
          <a:p>
            <a:pPr lvl="1"/>
            <a:r>
              <a:rPr lang="en-US" dirty="0" err="1" smtClean="0"/>
              <a:t>Regulatorily</a:t>
            </a:r>
            <a:r>
              <a:rPr lang="en-US" dirty="0" smtClean="0"/>
              <a:t> – true; Statutorily – not true</a:t>
            </a:r>
          </a:p>
          <a:p>
            <a:r>
              <a:rPr lang="en-US" dirty="0"/>
              <a:t>OB/OD is a clean technology: all the explosives are consumed in the fireball.</a:t>
            </a:r>
          </a:p>
          <a:p>
            <a:pPr lvl="1"/>
            <a:r>
              <a:rPr lang="en-US" dirty="0"/>
              <a:t>Extensive </a:t>
            </a:r>
            <a:r>
              <a:rPr lang="en-US" dirty="0" err="1"/>
              <a:t>kickout</a:t>
            </a:r>
            <a:r>
              <a:rPr lang="en-US" dirty="0"/>
              <a:t>, soil &amp; GW contamination</a:t>
            </a:r>
          </a:p>
          <a:p>
            <a:r>
              <a:rPr lang="en-US" dirty="0" smtClean="0"/>
              <a:t>OB/OD is the cheapest explosives treatment method.</a:t>
            </a:r>
          </a:p>
          <a:p>
            <a:pPr lvl="1"/>
            <a:r>
              <a:rPr lang="en-US" dirty="0" smtClean="0"/>
              <a:t>When considering full cost of clean-up/closure, is far more expensive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01198" y="3813407"/>
            <a:ext cx="3635241" cy="2807414"/>
          </a:xfrm>
          <a:prstGeom prst="rect">
            <a:avLst/>
          </a:prstGeom>
        </p:spPr>
      </p:pic>
    </p:spTree>
    <p:extLst>
      <p:ext uri="{BB962C8B-B14F-4D97-AF65-F5344CB8AC3E}">
        <p14:creationId xmlns:p14="http://schemas.microsoft.com/office/powerpoint/2010/main" val="284508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r>
              <a:rPr lang="en-US" b="1" u="sng" dirty="0" smtClean="0"/>
              <a:t>History: Chronology</a:t>
            </a:r>
            <a:r>
              <a:rPr lang="en-US" b="1" dirty="0" smtClean="0"/>
              <a:t/>
            </a:r>
            <a:br>
              <a:rPr lang="en-US" b="1" dirty="0" smtClean="0"/>
            </a:br>
            <a:r>
              <a:rPr lang="en-US" b="1" dirty="0" smtClean="0"/>
              <a:t>		</a:t>
            </a:r>
            <a:r>
              <a:rPr lang="en-US" b="1" dirty="0"/>
              <a:t> </a:t>
            </a:r>
            <a:r>
              <a:rPr lang="en-US" b="1" dirty="0" smtClean="0"/>
              <a:t>   </a:t>
            </a:r>
            <a:r>
              <a:rPr lang="en-US" sz="3600" b="1" dirty="0" smtClean="0"/>
              <a:t>(My Involvement post MMR, cont.)</a:t>
            </a:r>
            <a:endParaRPr lang="en-US" sz="3600" b="1" dirty="0"/>
          </a:p>
        </p:txBody>
      </p:sp>
      <p:sp>
        <p:nvSpPr>
          <p:cNvPr id="3" name="Content Placeholder 2"/>
          <p:cNvSpPr>
            <a:spLocks noGrp="1"/>
          </p:cNvSpPr>
          <p:nvPr>
            <p:ph idx="1"/>
          </p:nvPr>
        </p:nvSpPr>
        <p:spPr/>
        <p:txBody>
          <a:bodyPr>
            <a:normAutofit/>
          </a:bodyPr>
          <a:lstStyle/>
          <a:p>
            <a:r>
              <a:rPr lang="en-US" dirty="0"/>
              <a:t>EPA-DOD Munitions Principals: March 7, 2001</a:t>
            </a:r>
          </a:p>
          <a:p>
            <a:pPr lvl="1"/>
            <a:r>
              <a:rPr lang="en-US" dirty="0"/>
              <a:t>Digital geo-referenced technologies to replace mag &amp; flag</a:t>
            </a:r>
          </a:p>
          <a:p>
            <a:r>
              <a:rPr lang="en-US" dirty="0" smtClean="0"/>
              <a:t>Led </a:t>
            </a:r>
            <a:r>
              <a:rPr lang="en-US" dirty="0"/>
              <a:t>effort to replace explosive spot charges with </a:t>
            </a:r>
            <a:r>
              <a:rPr lang="en-US" dirty="0" smtClean="0"/>
              <a:t>non-explosives: Oct 2015</a:t>
            </a:r>
          </a:p>
          <a:p>
            <a:r>
              <a:rPr lang="en-US" dirty="0" smtClean="0"/>
              <a:t>FUDS</a:t>
            </a:r>
          </a:p>
          <a:p>
            <a:pPr lvl="1"/>
            <a:r>
              <a:rPr lang="en-US" dirty="0" smtClean="0"/>
              <a:t>Universe</a:t>
            </a:r>
          </a:p>
          <a:p>
            <a:r>
              <a:rPr lang="en-US" dirty="0" smtClean="0"/>
              <a:t>Site-specific work:</a:t>
            </a:r>
          </a:p>
          <a:p>
            <a:pPr lvl="1"/>
            <a:r>
              <a:rPr lang="en-US" dirty="0" smtClean="0"/>
              <a:t>Mass. Military Reservation (active training range shut down by EPA, lead)</a:t>
            </a:r>
          </a:p>
          <a:p>
            <a:pPr lvl="2"/>
            <a:r>
              <a:rPr lang="en-US" dirty="0" smtClean="0"/>
              <a:t>On apex of recharge zone of SDWA-designated sole source aquifer</a:t>
            </a:r>
          </a:p>
          <a:p>
            <a:pPr lvl="2"/>
            <a:r>
              <a:rPr lang="en-US" dirty="0" smtClean="0"/>
              <a:t>Donovan Chamber</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68563" y="2867695"/>
            <a:ext cx="4762500" cy="3810000"/>
          </a:xfrm>
          <a:prstGeom prst="rect">
            <a:avLst/>
          </a:prstGeom>
        </p:spPr>
      </p:pic>
    </p:spTree>
    <p:extLst>
      <p:ext uri="{BB962C8B-B14F-4D97-AF65-F5344CB8AC3E}">
        <p14:creationId xmlns:p14="http://schemas.microsoft.com/office/powerpoint/2010/main" val="3933285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Contact Information:</a:t>
            </a:r>
            <a:endParaRPr lang="en-US" dirty="0"/>
          </a:p>
        </p:txBody>
      </p:sp>
      <p:sp>
        <p:nvSpPr>
          <p:cNvPr id="3" name="Content Placeholder 2"/>
          <p:cNvSpPr>
            <a:spLocks noGrp="1"/>
          </p:cNvSpPr>
          <p:nvPr>
            <p:ph idx="1"/>
          </p:nvPr>
        </p:nvSpPr>
        <p:spPr>
          <a:xfrm>
            <a:off x="561424" y="1812859"/>
            <a:ext cx="8596668" cy="3880773"/>
          </a:xfrm>
        </p:spPr>
        <p:txBody>
          <a:bodyPr/>
          <a:lstStyle/>
          <a:p>
            <a:pPr marL="0" indent="0">
              <a:buNone/>
            </a:pPr>
            <a:endParaRPr lang="en-US" dirty="0" smtClean="0"/>
          </a:p>
          <a:p>
            <a:pPr marL="0" indent="0">
              <a:buNone/>
            </a:pPr>
            <a:endParaRPr lang="en-US" dirty="0"/>
          </a:p>
          <a:p>
            <a:pPr marL="0" indent="0" algn="ctr">
              <a:buNone/>
            </a:pPr>
            <a:r>
              <a:rPr lang="en-US" sz="4800" dirty="0" smtClean="0">
                <a:solidFill>
                  <a:schemeClr val="tx1"/>
                </a:solidFill>
                <a:hlinkClick r:id="rId2"/>
              </a:rPr>
              <a:t>Shuster.Kenneth@epa.gov</a:t>
            </a:r>
            <a:r>
              <a:rPr lang="en-US" sz="4800" dirty="0" smtClean="0">
                <a:solidFill>
                  <a:schemeClr val="tx1"/>
                </a:solidFill>
              </a:rPr>
              <a:t> </a:t>
            </a:r>
            <a:endParaRPr lang="en-US" sz="4800" dirty="0" smtClean="0">
              <a:solidFill>
                <a:schemeClr val="tx1"/>
              </a:solidFill>
            </a:endParaRPr>
          </a:p>
          <a:p>
            <a:pPr marL="0" indent="0" algn="ctr">
              <a:buNone/>
            </a:pPr>
            <a:r>
              <a:rPr lang="en-US" sz="4800" dirty="0" smtClean="0"/>
              <a:t>703-308-8759</a:t>
            </a:r>
            <a:endParaRPr lang="en-US" sz="4800" dirty="0"/>
          </a:p>
        </p:txBody>
      </p:sp>
    </p:spTree>
    <p:extLst>
      <p:ext uri="{BB962C8B-B14F-4D97-AF65-F5344CB8AC3E}">
        <p14:creationId xmlns:p14="http://schemas.microsoft.com/office/powerpoint/2010/main" val="3806876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slide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More Site-Specific Examples</a:t>
            </a:r>
          </a:p>
          <a:p>
            <a:pPr lvl="1"/>
            <a:r>
              <a:rPr lang="en-US" dirty="0"/>
              <a:t>American University Experimental Center, Spring Valley, Wash, DC</a:t>
            </a:r>
          </a:p>
          <a:p>
            <a:pPr lvl="2"/>
            <a:r>
              <a:rPr lang="en-US" dirty="0"/>
              <a:t>Arsenic; Lewisite; Mustard gas; Arsine gas; Phosgene; Chloropicrin</a:t>
            </a:r>
          </a:p>
          <a:p>
            <a:pPr lvl="2"/>
            <a:r>
              <a:rPr lang="en-US" dirty="0"/>
              <a:t>Brandt dirt</a:t>
            </a:r>
          </a:p>
          <a:p>
            <a:pPr lvl="2"/>
            <a:r>
              <a:rPr lang="en-US" dirty="0"/>
              <a:t>AU Child Development Center</a:t>
            </a:r>
          </a:p>
          <a:p>
            <a:pPr lvl="2"/>
            <a:r>
              <a:rPr lang="en-US" dirty="0"/>
              <a:t>David Oates</a:t>
            </a:r>
          </a:p>
          <a:p>
            <a:pPr lvl="1"/>
            <a:r>
              <a:rPr lang="en-US" dirty="0" smtClean="0"/>
              <a:t>Camp Croft, SC</a:t>
            </a:r>
          </a:p>
          <a:p>
            <a:pPr lvl="1"/>
            <a:r>
              <a:rPr lang="en-US" dirty="0" smtClean="0"/>
              <a:t>Camp </a:t>
            </a:r>
            <a:r>
              <a:rPr lang="en-US" dirty="0"/>
              <a:t>Minden, </a:t>
            </a:r>
            <a:r>
              <a:rPr lang="en-US" dirty="0" smtClean="0"/>
              <a:t>LA</a:t>
            </a:r>
          </a:p>
          <a:p>
            <a:pPr lvl="1"/>
            <a:r>
              <a:rPr lang="en-US" dirty="0" smtClean="0"/>
              <a:t>Radford AAP, VA</a:t>
            </a:r>
          </a:p>
          <a:p>
            <a:pPr lvl="1"/>
            <a:r>
              <a:rPr lang="en-US" dirty="0" smtClean="0"/>
              <a:t>Ft. Wainwright, AK</a:t>
            </a:r>
          </a:p>
          <a:p>
            <a:pPr lvl="1"/>
            <a:r>
              <a:rPr lang="en-US" dirty="0" smtClean="0"/>
              <a:t>Sea Disposal</a:t>
            </a:r>
          </a:p>
          <a:p>
            <a:pPr lvl="2"/>
            <a:r>
              <a:rPr lang="en-US" dirty="0" smtClean="0"/>
              <a:t>Data base</a:t>
            </a:r>
          </a:p>
          <a:p>
            <a:pPr lvl="2"/>
            <a:r>
              <a:rPr lang="en-US" dirty="0" smtClean="0"/>
              <a:t> Incidents</a:t>
            </a:r>
          </a:p>
          <a:p>
            <a:pPr lvl="2"/>
            <a:r>
              <a:rPr lang="en-US" dirty="0" smtClean="0"/>
              <a:t>A better way</a:t>
            </a:r>
            <a:endParaRPr lang="en-US" dirty="0"/>
          </a:p>
          <a:p>
            <a:pPr marL="0" indent="0">
              <a:buNone/>
            </a:pPr>
            <a:endParaRPr lang="en-US" dirty="0"/>
          </a:p>
        </p:txBody>
      </p:sp>
    </p:spTree>
    <p:extLst>
      <p:ext uri="{BB962C8B-B14F-4D97-AF65-F5344CB8AC3E}">
        <p14:creationId xmlns:p14="http://schemas.microsoft.com/office/powerpoint/2010/main" val="57298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u="sng" dirty="0" smtClean="0"/>
              <a:t>History: RCRA 6001</a:t>
            </a:r>
            <a:br>
              <a:rPr lang="en-US" b="1" u="sng" dirty="0" smtClean="0"/>
            </a:br>
            <a:endParaRPr lang="en-US" b="1" u="sng" dirty="0"/>
          </a:p>
        </p:txBody>
      </p:sp>
      <p:sp>
        <p:nvSpPr>
          <p:cNvPr id="3" name="Content Placeholder 2"/>
          <p:cNvSpPr>
            <a:spLocks noGrp="1"/>
          </p:cNvSpPr>
          <p:nvPr>
            <p:ph idx="1"/>
          </p:nvPr>
        </p:nvSpPr>
        <p:spPr/>
        <p:txBody>
          <a:bodyPr/>
          <a:lstStyle/>
          <a:p>
            <a:r>
              <a:rPr lang="en-US" dirty="0" smtClean="0"/>
              <a:t>“…Federal Government…shall be subject to, and comply with, all…requirements, both substantive and procedural…to the same extent, as any person is subject to such requirements…The United States hereby expressly waives any immunity…to any such substantive or procedural requirement.”</a:t>
            </a:r>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9718" y="3550276"/>
            <a:ext cx="2717542" cy="2921358"/>
          </a:xfrm>
          <a:prstGeom prst="rect">
            <a:avLst/>
          </a:prstGeom>
        </p:spPr>
      </p:pic>
    </p:spTree>
    <p:extLst>
      <p:ext uri="{BB962C8B-B14F-4D97-AF65-F5344CB8AC3E}">
        <p14:creationId xmlns:p14="http://schemas.microsoft.com/office/powerpoint/2010/main" val="178797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u="sng" dirty="0" smtClean="0"/>
              <a:t>History</a:t>
            </a:r>
            <a:r>
              <a:rPr lang="en-US" sz="4000" b="1" u="sng" dirty="0" smtClean="0"/>
              <a:t>: Federal Facility Compliance Act (1992)</a:t>
            </a:r>
            <a:endParaRPr lang="en-US" sz="4000" b="1" u="sng" dirty="0"/>
          </a:p>
        </p:txBody>
      </p:sp>
      <p:sp>
        <p:nvSpPr>
          <p:cNvPr id="3" name="Content Placeholder 2"/>
          <p:cNvSpPr>
            <a:spLocks noGrp="1"/>
          </p:cNvSpPr>
          <p:nvPr>
            <p:ph idx="1"/>
          </p:nvPr>
        </p:nvSpPr>
        <p:spPr/>
        <p:txBody>
          <a:bodyPr>
            <a:normAutofit/>
          </a:bodyPr>
          <a:lstStyle/>
          <a:p>
            <a:pPr marL="0" indent="0">
              <a:buNone/>
            </a:pPr>
            <a:r>
              <a:rPr lang="en-US" dirty="0" smtClean="0"/>
              <a:t>FFCA Section 107 added Section 3004(y) to RCRA:</a:t>
            </a:r>
          </a:p>
          <a:p>
            <a:pPr marL="0" indent="0">
              <a:buNone/>
            </a:pPr>
            <a:r>
              <a:rPr lang="en-US" dirty="0" smtClean="0"/>
              <a:t>	(1) </a:t>
            </a:r>
            <a:r>
              <a:rPr lang="en-US" b="1" dirty="0" smtClean="0"/>
              <a:t>EPA shall promulgate regulations</a:t>
            </a:r>
            <a:r>
              <a:rPr lang="en-US" dirty="0" smtClean="0"/>
              <a:t>, </a:t>
            </a:r>
            <a:r>
              <a:rPr lang="en-US" b="1" dirty="0" smtClean="0"/>
              <a:t>after consulting with DOD and State officials</a:t>
            </a:r>
            <a:r>
              <a:rPr lang="en-US" dirty="0" smtClean="0"/>
              <a:t>, </a:t>
            </a:r>
            <a:r>
              <a:rPr lang="en-US" b="1" dirty="0" smtClean="0"/>
              <a:t>identifying when military munitions become hazardous waste subject to Subtitle C; </a:t>
            </a:r>
            <a:r>
              <a:rPr lang="en-US" dirty="0" smtClean="0"/>
              <a:t>and providing for the safe transportation and storage of such waste. Such regulations shall assure protection of human health and the environment.</a:t>
            </a:r>
          </a:p>
          <a:p>
            <a:pPr marL="0" indent="0">
              <a:buNone/>
            </a:pPr>
            <a:r>
              <a:rPr lang="en-US" dirty="0" smtClean="0"/>
              <a:t>	(2) the term ‘military munitions’ includes chemical and conventional munitions.</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2981" y="4725648"/>
            <a:ext cx="2615411" cy="1914310"/>
          </a:xfrm>
          <a:prstGeom prst="rect">
            <a:avLst/>
          </a:prstGeom>
        </p:spPr>
      </p:pic>
    </p:spTree>
    <p:extLst>
      <p:ext uri="{BB962C8B-B14F-4D97-AF65-F5344CB8AC3E}">
        <p14:creationId xmlns:p14="http://schemas.microsoft.com/office/powerpoint/2010/main" val="426801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u="sng" dirty="0" smtClean="0"/>
              <a:t>History: Chronology</a:t>
            </a:r>
            <a:r>
              <a:rPr lang="en-US" b="1" dirty="0" smtClean="0"/>
              <a:t/>
            </a:r>
            <a:br>
              <a:rPr lang="en-US" b="1" dirty="0" smtClean="0"/>
            </a:br>
            <a:r>
              <a:rPr lang="en-US" b="1" dirty="0"/>
              <a:t>	</a:t>
            </a:r>
            <a:r>
              <a:rPr lang="en-US" b="1" dirty="0" smtClean="0"/>
              <a:t>		     </a:t>
            </a:r>
            <a:r>
              <a:rPr lang="en-US" sz="3600" b="1" dirty="0" smtClean="0"/>
              <a:t>(My Involvement)</a:t>
            </a:r>
            <a:endParaRPr lang="en-US" sz="3600" b="1" dirty="0"/>
          </a:p>
        </p:txBody>
      </p:sp>
      <p:sp>
        <p:nvSpPr>
          <p:cNvPr id="3" name="Content Placeholder 2"/>
          <p:cNvSpPr>
            <a:spLocks noGrp="1"/>
          </p:cNvSpPr>
          <p:nvPr>
            <p:ph idx="1"/>
          </p:nvPr>
        </p:nvSpPr>
        <p:spPr/>
        <p:txBody>
          <a:bodyPr>
            <a:normAutofit fontScale="77500" lnSpcReduction="20000"/>
          </a:bodyPr>
          <a:lstStyle/>
          <a:p>
            <a:r>
              <a:rPr lang="en-US" dirty="0" smtClean="0"/>
              <a:t>Asked to write the rule: Jan 1992</a:t>
            </a:r>
          </a:p>
          <a:p>
            <a:r>
              <a:rPr lang="en-US" dirty="0" smtClean="0"/>
              <a:t>Met with DOD (4 under-secretaries, DDESB Chairman), formed WG</a:t>
            </a:r>
          </a:p>
          <a:p>
            <a:pPr lvl="1"/>
            <a:r>
              <a:rPr lang="en-US" dirty="0" smtClean="0"/>
              <a:t>Site visits: </a:t>
            </a:r>
            <a:r>
              <a:rPr lang="en-US" dirty="0"/>
              <a:t>Seal Beach; Fallbrook; </a:t>
            </a:r>
            <a:r>
              <a:rPr lang="en-US" dirty="0" smtClean="0"/>
              <a:t>Edwards; Crane</a:t>
            </a:r>
            <a:r>
              <a:rPr lang="en-US" dirty="0"/>
              <a:t>; Ft. </a:t>
            </a:r>
            <a:r>
              <a:rPr lang="en-US" dirty="0" smtClean="0"/>
              <a:t>Hood, etc.</a:t>
            </a:r>
            <a:endParaRPr lang="en-US" dirty="0"/>
          </a:p>
          <a:p>
            <a:pPr lvl="1"/>
            <a:r>
              <a:rPr lang="en-US" dirty="0"/>
              <a:t>Rewrote existing interim DOD-EPA policy </a:t>
            </a:r>
            <a:r>
              <a:rPr lang="en-US" dirty="0" smtClean="0"/>
              <a:t>guidance</a:t>
            </a:r>
          </a:p>
          <a:p>
            <a:pPr lvl="1"/>
            <a:r>
              <a:rPr lang="en-US" dirty="0" smtClean="0"/>
              <a:t>Gathered existing DOD rules and policies</a:t>
            </a:r>
            <a:endParaRPr lang="en-US" dirty="0"/>
          </a:p>
          <a:p>
            <a:pPr lvl="1"/>
            <a:r>
              <a:rPr lang="en-US" dirty="0"/>
              <a:t>Keystone Mil </a:t>
            </a:r>
            <a:r>
              <a:rPr lang="en-US" dirty="0" err="1"/>
              <a:t>Mun</a:t>
            </a:r>
            <a:r>
              <a:rPr lang="en-US" dirty="0"/>
              <a:t> </a:t>
            </a:r>
            <a:r>
              <a:rPr lang="en-US" dirty="0" smtClean="0"/>
              <a:t>Dialogue, focused on: sustainable munitions, training, ranges</a:t>
            </a:r>
            <a:endParaRPr lang="en-US" dirty="0"/>
          </a:p>
          <a:p>
            <a:pPr lvl="1"/>
            <a:r>
              <a:rPr lang="en-US" dirty="0"/>
              <a:t>Non-stockpile Chemical Weapons </a:t>
            </a:r>
            <a:r>
              <a:rPr lang="en-US" dirty="0" smtClean="0"/>
              <a:t>WG</a:t>
            </a:r>
          </a:p>
          <a:p>
            <a:pPr lvl="1"/>
            <a:r>
              <a:rPr lang="en-US" dirty="0" smtClean="0"/>
              <a:t>Documented civilian UXO casualties at FUDS &amp; BRAC</a:t>
            </a:r>
            <a:endParaRPr lang="en-US" dirty="0"/>
          </a:p>
          <a:p>
            <a:r>
              <a:rPr lang="en-US" dirty="0" smtClean="0"/>
              <a:t>Formed </a:t>
            </a:r>
            <a:r>
              <a:rPr lang="en-US" dirty="0" err="1" smtClean="0"/>
              <a:t>Mun</a:t>
            </a:r>
            <a:r>
              <a:rPr lang="en-US" dirty="0" smtClean="0"/>
              <a:t> Rule WG: EPA, DOD, States, Public (MTP); lots of meetings</a:t>
            </a:r>
          </a:p>
          <a:p>
            <a:r>
              <a:rPr lang="en-US" dirty="0" smtClean="0"/>
              <a:t>Proposed Rule: November 8, 1995 [60 FR 56468]</a:t>
            </a:r>
          </a:p>
          <a:p>
            <a:r>
              <a:rPr lang="en-US" dirty="0" smtClean="0"/>
              <a:t>Final Rule: February 12, 1997 [62 FR 6622]</a:t>
            </a:r>
          </a:p>
          <a:p>
            <a:pPr lvl="1"/>
            <a:r>
              <a:rPr lang="en-US" dirty="0" smtClean="0"/>
              <a:t>Administrative Record; </a:t>
            </a:r>
            <a:r>
              <a:rPr lang="en-US" dirty="0" err="1" smtClean="0"/>
              <a:t>RtC</a:t>
            </a:r>
            <a:r>
              <a:rPr lang="en-US" dirty="0" smtClean="0"/>
              <a:t> Document</a:t>
            </a:r>
          </a:p>
          <a:p>
            <a:pPr lvl="1"/>
            <a:r>
              <a:rPr lang="en-US" dirty="0" smtClean="0"/>
              <a:t>Survived court challenge (MTP)</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0428" y="2160589"/>
            <a:ext cx="3688616" cy="3080913"/>
          </a:xfrm>
          <a:prstGeom prst="rect">
            <a:avLst/>
          </a:prstGeom>
        </p:spPr>
      </p:pic>
    </p:spTree>
    <p:extLst>
      <p:ext uri="{BB962C8B-B14F-4D97-AF65-F5344CB8AC3E}">
        <p14:creationId xmlns:p14="http://schemas.microsoft.com/office/powerpoint/2010/main" val="2139016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smtClean="0"/>
              <a:t>History</a:t>
            </a:r>
            <a:r>
              <a:rPr lang="en-US" sz="3600" b="1" u="sng" dirty="0" smtClean="0"/>
              <a:t>: RCRA issues identified in rulemaking process</a:t>
            </a:r>
            <a:endParaRPr lang="en-US" sz="3600" b="1" u="sng" dirty="0"/>
          </a:p>
        </p:txBody>
      </p:sp>
      <p:sp>
        <p:nvSpPr>
          <p:cNvPr id="3" name="Content Placeholder 2"/>
          <p:cNvSpPr>
            <a:spLocks noGrp="1"/>
          </p:cNvSpPr>
          <p:nvPr>
            <p:ph idx="1"/>
          </p:nvPr>
        </p:nvSpPr>
        <p:spPr/>
        <p:txBody>
          <a:bodyPr>
            <a:normAutofit fontScale="92500" lnSpcReduction="20000"/>
          </a:bodyPr>
          <a:lstStyle/>
          <a:p>
            <a:r>
              <a:rPr lang="en-US" dirty="0" smtClean="0"/>
              <a:t>Unused munitions </a:t>
            </a:r>
            <a:r>
              <a:rPr lang="en-US" dirty="0" err="1" smtClean="0"/>
              <a:t>demil</a:t>
            </a:r>
            <a:r>
              <a:rPr lang="en-US" dirty="0" smtClean="0"/>
              <a:t> stockpiles: when do they become a waste (&amp; storage </a:t>
            </a:r>
            <a:r>
              <a:rPr lang="en-US" dirty="0" err="1" smtClean="0"/>
              <a:t>regs</a:t>
            </a:r>
            <a:r>
              <a:rPr lang="en-US" dirty="0" smtClean="0"/>
              <a:t> kick in)</a:t>
            </a:r>
          </a:p>
          <a:p>
            <a:pPr lvl="1"/>
            <a:r>
              <a:rPr lang="en-US" dirty="0" smtClean="0"/>
              <a:t>When damaged? When obsolete? When treaty says to destroy?</a:t>
            </a:r>
          </a:p>
          <a:p>
            <a:r>
              <a:rPr lang="en-US" dirty="0" smtClean="0"/>
              <a:t>Military mission is paramount</a:t>
            </a:r>
          </a:p>
          <a:p>
            <a:r>
              <a:rPr lang="en-US" dirty="0" smtClean="0"/>
              <a:t>Safety first, then public health &amp; environment</a:t>
            </a:r>
          </a:p>
          <a:p>
            <a:r>
              <a:rPr lang="en-US" dirty="0" smtClean="0"/>
              <a:t>Training in burning propellant: is this RCRA treatment?</a:t>
            </a:r>
          </a:p>
          <a:p>
            <a:r>
              <a:rPr lang="en-US" dirty="0" smtClean="0"/>
              <a:t>Active Ranges: results in depositions/discharges - require RCRA permits?</a:t>
            </a:r>
          </a:p>
          <a:p>
            <a:r>
              <a:rPr lang="en-US" dirty="0" smtClean="0"/>
              <a:t>Closed Ranges</a:t>
            </a:r>
          </a:p>
          <a:p>
            <a:r>
              <a:rPr lang="en-US" dirty="0" smtClean="0"/>
              <a:t>OB/OD; BIP – when are permits required? When are alternatives required?</a:t>
            </a:r>
          </a:p>
          <a:p>
            <a:r>
              <a:rPr lang="en-US" dirty="0" smtClean="0"/>
              <a:t>Emergencies</a:t>
            </a:r>
          </a:p>
          <a:p>
            <a:r>
              <a:rPr lang="en-US" dirty="0" smtClean="0"/>
              <a:t>Transportation</a:t>
            </a:r>
          </a:p>
          <a:p>
            <a:r>
              <a:rPr lang="en-US" dirty="0" smtClean="0"/>
              <a:t>Storage</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9752" y="2676814"/>
            <a:ext cx="3771146" cy="3364547"/>
          </a:xfrm>
          <a:prstGeom prst="rect">
            <a:avLst/>
          </a:prstGeom>
        </p:spPr>
      </p:pic>
    </p:spTree>
    <p:extLst>
      <p:ext uri="{BB962C8B-B14F-4D97-AF65-F5344CB8AC3E}">
        <p14:creationId xmlns:p14="http://schemas.microsoft.com/office/powerpoint/2010/main" val="7527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4902"/>
            <a:ext cx="8596668" cy="1320800"/>
          </a:xfrm>
        </p:spPr>
        <p:txBody>
          <a:bodyPr>
            <a:normAutofit fontScale="90000"/>
          </a:bodyPr>
          <a:lstStyle/>
          <a:p>
            <a:pPr algn="ctr"/>
            <a:r>
              <a:rPr lang="en-US" b="1" u="sng" dirty="0" smtClean="0"/>
              <a:t>History </a:t>
            </a:r>
            <a:r>
              <a:rPr lang="en-US" b="1" u="sng" dirty="0" smtClean="0"/>
              <a:t>- Landmark Case:</a:t>
            </a:r>
            <a:br>
              <a:rPr lang="en-US" b="1" u="sng" dirty="0" smtClean="0"/>
            </a:br>
            <a:r>
              <a:rPr lang="en-US" sz="3600" b="1" u="sng" dirty="0" smtClean="0"/>
              <a:t> Statutory </a:t>
            </a:r>
            <a:r>
              <a:rPr lang="en-US" sz="3600" b="1" u="sng" dirty="0"/>
              <a:t>v. </a:t>
            </a:r>
            <a:r>
              <a:rPr lang="en-US" sz="3600" b="1" u="sng" dirty="0" smtClean="0"/>
              <a:t>Regulatory Solid </a:t>
            </a:r>
            <a:r>
              <a:rPr lang="en-US" sz="3600" b="1" u="sng" dirty="0"/>
              <a:t>Waste &amp; Hazardous Waste</a:t>
            </a:r>
          </a:p>
        </p:txBody>
      </p:sp>
      <p:sp>
        <p:nvSpPr>
          <p:cNvPr id="3" name="Content Placeholder 2"/>
          <p:cNvSpPr>
            <a:spLocks noGrp="1"/>
          </p:cNvSpPr>
          <p:nvPr>
            <p:ph idx="1"/>
          </p:nvPr>
        </p:nvSpPr>
        <p:spPr>
          <a:xfrm>
            <a:off x="677334" y="2340893"/>
            <a:ext cx="8596668" cy="3880773"/>
          </a:xfrm>
        </p:spPr>
        <p:txBody>
          <a:bodyPr>
            <a:normAutofit fontScale="92500" lnSpcReduction="20000"/>
          </a:bodyPr>
          <a:lstStyle/>
          <a:p>
            <a:pPr marL="0" indent="0">
              <a:buNone/>
            </a:pPr>
            <a:r>
              <a:rPr lang="en-US" b="1" dirty="0" smtClean="0"/>
              <a:t>Connecticut Coastal Fishermen’s Assoc. v. Remington Arms, et al, 2</a:t>
            </a:r>
            <a:r>
              <a:rPr lang="en-US" b="1" baseline="30000" dirty="0" smtClean="0"/>
              <a:t>nd</a:t>
            </a:r>
            <a:r>
              <a:rPr lang="en-US" b="1" dirty="0" smtClean="0"/>
              <a:t> Circuit Court of Appeals (1993)</a:t>
            </a:r>
            <a:r>
              <a:rPr lang="en-US" dirty="0" smtClean="0"/>
              <a:t> [EPA amicus brief, Aug. 31, 1992]:</a:t>
            </a:r>
          </a:p>
          <a:p>
            <a:pPr marL="0" indent="0" algn="ctr">
              <a:buNone/>
            </a:pPr>
            <a:r>
              <a:rPr lang="en-US" sz="2400" dirty="0" smtClean="0"/>
              <a:t>“ Critical…is the meaning of the terms ‘solid waste’ and ‘hazardous waste’…Defining what Congress intended by these words is not child’s play, even though RCRA has an ‘Alice in Wonderland’ air about it. We say that because…’solid waste’ plainly means one thing in one part of RCRA and something entirely different in another part of the same statute.</a:t>
            </a:r>
          </a:p>
          <a:p>
            <a:pPr marL="0" indent="0" algn="ctr">
              <a:buNone/>
            </a:pPr>
            <a:r>
              <a:rPr lang="en-US" sz="2000" dirty="0" smtClean="0"/>
              <a:t>“</a:t>
            </a:r>
            <a:r>
              <a:rPr lang="en-US" sz="2000" dirty="0" smtClean="0"/>
              <a:t>’When </a:t>
            </a:r>
            <a:r>
              <a:rPr lang="en-US" sz="2000" u="sng" dirty="0" smtClean="0"/>
              <a:t>I</a:t>
            </a:r>
            <a:r>
              <a:rPr lang="en-US" sz="2000" dirty="0" smtClean="0"/>
              <a:t> use a word,’ Humpty Dumpty said in a rather scornful tone, ‘it means just what I choose it to mean – neither more nor less.’ </a:t>
            </a:r>
          </a:p>
          <a:p>
            <a:pPr marL="0" indent="0" algn="ctr">
              <a:buNone/>
            </a:pPr>
            <a:r>
              <a:rPr lang="en-US" sz="2000" dirty="0" smtClean="0"/>
              <a:t>‘</a:t>
            </a:r>
            <a:r>
              <a:rPr lang="en-US" sz="2000" dirty="0" smtClean="0"/>
              <a:t>The question is,’ said Alice, ‘whether you </a:t>
            </a:r>
            <a:r>
              <a:rPr lang="en-US" sz="2000" u="sng" dirty="0" smtClean="0"/>
              <a:t>can</a:t>
            </a:r>
            <a:r>
              <a:rPr lang="en-US" sz="2000" dirty="0" smtClean="0"/>
              <a:t> make words mean so many different things.’</a:t>
            </a:r>
          </a:p>
          <a:p>
            <a:pPr marL="0" indent="0" algn="ctr">
              <a:buNone/>
            </a:pPr>
            <a:r>
              <a:rPr lang="en-US" sz="2000" dirty="0" smtClean="0"/>
              <a:t>‘</a:t>
            </a:r>
            <a:r>
              <a:rPr lang="en-US" sz="2000" dirty="0" smtClean="0"/>
              <a:t>The question is,’ said Humpty Dumpty, ‘which is to be master – that’s all.’”</a:t>
            </a:r>
            <a:endParaRPr lang="en-US" sz="2000" u="sng" dirty="0"/>
          </a:p>
        </p:txBody>
      </p:sp>
    </p:spTree>
    <p:extLst>
      <p:ext uri="{BB962C8B-B14F-4D97-AF65-F5344CB8AC3E}">
        <p14:creationId xmlns:p14="http://schemas.microsoft.com/office/powerpoint/2010/main" val="3977399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Statutory </a:t>
            </a:r>
            <a:r>
              <a:rPr lang="en-US" b="1" dirty="0" smtClean="0"/>
              <a:t>v Regulatory </a:t>
            </a:r>
            <a:r>
              <a:rPr lang="en-US" b="1" dirty="0" smtClean="0"/>
              <a:t/>
            </a:r>
            <a:br>
              <a:rPr lang="en-US" b="1" dirty="0" smtClean="0"/>
            </a:br>
            <a:r>
              <a:rPr lang="en-US" b="1" dirty="0" smtClean="0"/>
              <a:t>Solid </a:t>
            </a:r>
            <a:r>
              <a:rPr lang="en-US" b="1" dirty="0" smtClean="0"/>
              <a:t>Waste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Statutory “solid waste” is broader</a:t>
            </a:r>
          </a:p>
          <a:p>
            <a:pPr lvl="1"/>
            <a:r>
              <a:rPr lang="en-US" dirty="0" smtClean="0"/>
              <a:t>“Discarded material” “…left to accumulate long after they have served their intended purpose”</a:t>
            </a:r>
          </a:p>
          <a:p>
            <a:pPr lvl="1"/>
            <a:r>
              <a:rPr lang="en-US" dirty="0" smtClean="0"/>
              <a:t>2nd circuit opines: “without deciding how long materials must accumulate before the become discarded – that is, when the shot is fired or at some later time – we agree that the lead shot…in Long Island Sound have accumulated long enough to be considered solid waste.”</a:t>
            </a:r>
          </a:p>
          <a:p>
            <a:pPr lvl="1"/>
            <a:r>
              <a:rPr lang="en-US" dirty="0" smtClean="0"/>
              <a:t>AMC I case: “once product is ’indisputably ‘discarded,’ it has become part of waste disposal problem and may be regulated under RCRA”</a:t>
            </a:r>
          </a:p>
          <a:p>
            <a:pPr lvl="1"/>
            <a:r>
              <a:rPr lang="en-US" dirty="0" smtClean="0"/>
              <a:t>AMC II case: “same; deferring to the EPA’s focus on potential environmental harm in determining whether material is discarded.” </a:t>
            </a:r>
          </a:p>
          <a:p>
            <a:r>
              <a:rPr lang="en-US" dirty="0" smtClean="0"/>
              <a:t>Regulatory “solid waste” is narrower</a:t>
            </a:r>
          </a:p>
          <a:p>
            <a:pPr lvl="1"/>
            <a:r>
              <a:rPr lang="en-US" dirty="0" smtClean="0"/>
              <a:t>“Discarded material” that been “abandoned” or “disposed of”</a:t>
            </a:r>
          </a:p>
          <a:p>
            <a:pPr lvl="1"/>
            <a:endParaRPr lang="en-US" dirty="0"/>
          </a:p>
          <a:p>
            <a:pPr lvl="1"/>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92420" y="182370"/>
            <a:ext cx="2947658" cy="214970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2556" y="4971245"/>
            <a:ext cx="3328704" cy="1699551"/>
          </a:xfrm>
          <a:prstGeom prst="rect">
            <a:avLst/>
          </a:prstGeom>
        </p:spPr>
      </p:pic>
    </p:spTree>
    <p:extLst>
      <p:ext uri="{BB962C8B-B14F-4D97-AF65-F5344CB8AC3E}">
        <p14:creationId xmlns:p14="http://schemas.microsoft.com/office/powerpoint/2010/main" val="429202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    </a:t>
            </a:r>
            <a:r>
              <a:rPr lang="en-US" sz="3600" b="1" u="sng" dirty="0" smtClean="0"/>
              <a:t>Regulatory &amp; Statutory Corrective Action Authorities</a:t>
            </a:r>
            <a:endParaRPr lang="en-US" sz="3600" b="1" u="sng" dirty="0"/>
          </a:p>
        </p:txBody>
      </p:sp>
      <p:sp>
        <p:nvSpPr>
          <p:cNvPr id="3" name="Content Placeholder 2"/>
          <p:cNvSpPr>
            <a:spLocks noGrp="1"/>
          </p:cNvSpPr>
          <p:nvPr>
            <p:ph idx="1"/>
          </p:nvPr>
        </p:nvSpPr>
        <p:spPr/>
        <p:txBody>
          <a:bodyPr>
            <a:normAutofit/>
          </a:bodyPr>
          <a:lstStyle/>
          <a:p>
            <a:r>
              <a:rPr lang="en-US" dirty="0" smtClean="0"/>
              <a:t>RCRA 3004(u); 40 CFR 264.101: SWMUs releases</a:t>
            </a:r>
          </a:p>
          <a:p>
            <a:r>
              <a:rPr lang="en-US" dirty="0" smtClean="0"/>
              <a:t>RCRA 3004(v); 40 CFR 264.101: releases beyond </a:t>
            </a:r>
            <a:r>
              <a:rPr lang="en-US" dirty="0" err="1" smtClean="0"/>
              <a:t>fac</a:t>
            </a:r>
            <a:r>
              <a:rPr lang="en-US" dirty="0" smtClean="0"/>
              <a:t> boundary</a:t>
            </a:r>
          </a:p>
          <a:p>
            <a:r>
              <a:rPr lang="en-US" dirty="0" smtClean="0"/>
              <a:t>RCRA 3005(c)(3); 40 CFR 270.32(B)(2): any conditions to protect </a:t>
            </a:r>
            <a:r>
              <a:rPr lang="en-US" dirty="0" smtClean="0"/>
              <a:t>HH&amp;E</a:t>
            </a:r>
            <a:endParaRPr lang="en-US" dirty="0" smtClean="0"/>
          </a:p>
          <a:p>
            <a:r>
              <a:rPr lang="en-US" dirty="0" smtClean="0"/>
              <a:t>RCRA 3007: info gathering &amp; inspections, incl. sampling</a:t>
            </a:r>
          </a:p>
          <a:p>
            <a:r>
              <a:rPr lang="en-US" dirty="0" smtClean="0"/>
              <a:t>RCRA 3008(a): compliance </a:t>
            </a:r>
            <a:r>
              <a:rPr lang="en-US" dirty="0"/>
              <a:t>o</a:t>
            </a:r>
            <a:r>
              <a:rPr lang="en-US" dirty="0" smtClean="0"/>
              <a:t>rders</a:t>
            </a:r>
          </a:p>
          <a:p>
            <a:r>
              <a:rPr lang="en-US" dirty="0" smtClean="0"/>
              <a:t>RCRA 3008(h): interim status corrective action orders</a:t>
            </a:r>
          </a:p>
          <a:p>
            <a:r>
              <a:rPr lang="en-US" dirty="0" smtClean="0"/>
              <a:t>RCRA 3013: monitoring, analysis, &amp; testing orders</a:t>
            </a:r>
          </a:p>
          <a:p>
            <a:r>
              <a:rPr lang="en-US" dirty="0" smtClean="0"/>
              <a:t>RCRA 7003/CERCLA 106/SDWA: imminent &amp; substantial endangerment orders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5317" y="1270000"/>
            <a:ext cx="4663844" cy="4657748"/>
          </a:xfrm>
          <a:prstGeom prst="rect">
            <a:avLst/>
          </a:prstGeom>
        </p:spPr>
      </p:pic>
    </p:spTree>
    <p:extLst>
      <p:ext uri="{BB962C8B-B14F-4D97-AF65-F5344CB8AC3E}">
        <p14:creationId xmlns:p14="http://schemas.microsoft.com/office/powerpoint/2010/main" val="41000914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70809D82-219B-4D62-8268-5AE75CC11F09}">
  <ds:schemaRefs>
    <ds:schemaRef ds:uri="ESRI.ArcGIS.Mapping.OfficeIntegration.PowerPointInfo"/>
  </ds:schemaRefs>
</ds:datastoreItem>
</file>

<file path=customXml/itemProps2.xml><?xml version="1.0" encoding="utf-8"?>
<ds:datastoreItem xmlns:ds="http://schemas.openxmlformats.org/officeDocument/2006/customXml" ds:itemID="{B664087F-439F-4FE1-8B26-B9EBCC52A25C}">
  <ds:schemaRefs>
    <ds:schemaRef ds:uri="ESRI.ArcGIS.Mapping.OfficeIntegration.PowerPointInfo"/>
  </ds:schemaRefs>
</ds:datastoreItem>
</file>

<file path=customXml/itemProps3.xml><?xml version="1.0" encoding="utf-8"?>
<ds:datastoreItem xmlns:ds="http://schemas.openxmlformats.org/officeDocument/2006/customXml" ds:itemID="{BAC46170-050D-44A0-9D28-EAEFF4E6AF50}">
  <ds:schemaRefs>
    <ds:schemaRef ds:uri="ESRI.ArcGIS.Mapping.OfficeIntegration.PowerPointInfo"/>
  </ds:schemaRefs>
</ds:datastoreItem>
</file>

<file path=customXml/itemProps4.xml><?xml version="1.0" encoding="utf-8"?>
<ds:datastoreItem xmlns:ds="http://schemas.openxmlformats.org/officeDocument/2006/customXml" ds:itemID="{B958EF0F-58AB-4ECA-B005-6E7F657EAE5F}">
  <ds:schemaRefs>
    <ds:schemaRef ds:uri="ESRI.ArcGIS.Mapping.OfficeIntegration.PowerPointInfo"/>
  </ds:schemaRefs>
</ds:datastoreItem>
</file>

<file path=customXml/itemProps5.xml><?xml version="1.0" encoding="utf-8"?>
<ds:datastoreItem xmlns:ds="http://schemas.openxmlformats.org/officeDocument/2006/customXml" ds:itemID="{11406375-FB2A-4261-B83E-2CB64FBBA77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Facet</Template>
  <TotalTime>6298</TotalTime>
  <Words>1901</Words>
  <Application>Microsoft Office PowerPoint</Application>
  <PresentationFormat>Widescreen</PresentationFormat>
  <Paragraphs>266</Paragraphs>
  <Slides>26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Facet</vt:lpstr>
      <vt:lpstr>Military Munitions Rule</vt:lpstr>
      <vt:lpstr>   Presentation Outline </vt:lpstr>
      <vt:lpstr>   History: RCRA 6001 </vt:lpstr>
      <vt:lpstr>History: Federal Facility Compliance Act (1992)</vt:lpstr>
      <vt:lpstr>            History: Chronology         (My Involvement)</vt:lpstr>
      <vt:lpstr>History: RCRA issues identified in rulemaking process</vt:lpstr>
      <vt:lpstr>History - Landmark Case:  Statutory v. Regulatory Solid Waste &amp; Hazardous Waste</vt:lpstr>
      <vt:lpstr>Statutory v Regulatory  Solid Waste</vt:lpstr>
      <vt:lpstr>    Regulatory &amp; Statutory Corrective Action Authorities</vt:lpstr>
      <vt:lpstr>Myths </vt:lpstr>
      <vt:lpstr>            History: OB/OD</vt:lpstr>
      <vt:lpstr>  OB/OD Contamination Data</vt:lpstr>
      <vt:lpstr>OB/OD Contaminant Data</vt:lpstr>
      <vt:lpstr>OB/OD Contaminant Data (cont.)</vt:lpstr>
      <vt:lpstr>OB/OD Cleanup Costs</vt:lpstr>
      <vt:lpstr>Regulatory solid waste</vt:lpstr>
      <vt:lpstr>A Military Munition is NOT a Solid Waste When: [Section 266.202(a)]</vt:lpstr>
      <vt:lpstr>A Military Munition is NOT a Solid Waste When:</vt:lpstr>
      <vt:lpstr>Delay of Closure</vt:lpstr>
      <vt:lpstr>    Emergencies</vt:lpstr>
      <vt:lpstr>Transportation &amp; Storage</vt:lpstr>
      <vt:lpstr>Qualifiers</vt:lpstr>
      <vt:lpstr>Myths</vt:lpstr>
      <vt:lpstr>       History: Chronology       (My Involvement post MMR, cont.)</vt:lpstr>
      <vt:lpstr>My Contact Information:</vt:lpstr>
      <vt:lpstr>Maybe slide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Munitions Rule</dc:title>
  <dc:creator>Shuster, Kenneth</dc:creator>
  <cp:lastModifiedBy>Crosby-Vega, Terri</cp:lastModifiedBy>
  <cp:revision>58</cp:revision>
  <cp:lastPrinted>2016-09-27T12:55:17Z</cp:lastPrinted>
  <dcterms:created xsi:type="dcterms:W3CDTF">2016-09-22T18:19:56Z</dcterms:created>
  <dcterms:modified xsi:type="dcterms:W3CDTF">2016-09-27T15:50:56Z</dcterms:modified>
</cp:coreProperties>
</file>