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64"/>
  </p:sldMasterIdLst>
  <p:notesMasterIdLst>
    <p:notesMasterId r:id="rId88"/>
  </p:notesMasterIdLst>
  <p:sldIdLst>
    <p:sldId id="257" r:id="rId65"/>
    <p:sldId id="264" r:id="rId66"/>
    <p:sldId id="258" r:id="rId67"/>
    <p:sldId id="259" r:id="rId68"/>
    <p:sldId id="260" r:id="rId69"/>
    <p:sldId id="261" r:id="rId70"/>
    <p:sldId id="262" r:id="rId71"/>
    <p:sldId id="263" r:id="rId72"/>
    <p:sldId id="278" r:id="rId73"/>
    <p:sldId id="267" r:id="rId74"/>
    <p:sldId id="270" r:id="rId75"/>
    <p:sldId id="271" r:id="rId76"/>
    <p:sldId id="280" r:id="rId77"/>
    <p:sldId id="272" r:id="rId78"/>
    <p:sldId id="273" r:id="rId79"/>
    <p:sldId id="274" r:id="rId80"/>
    <p:sldId id="285" r:id="rId81"/>
    <p:sldId id="283" r:id="rId82"/>
    <p:sldId id="286" r:id="rId83"/>
    <p:sldId id="281" r:id="rId84"/>
    <p:sldId id="268" r:id="rId85"/>
    <p:sldId id="269" r:id="rId86"/>
    <p:sldId id="279" r:id="rId8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84" autoAdjust="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customXml" Target="../customXml/item63.xml"/><Relationship Id="rId68" Type="http://schemas.openxmlformats.org/officeDocument/2006/relationships/slide" Target="slides/slide4.xml"/><Relationship Id="rId76" Type="http://schemas.openxmlformats.org/officeDocument/2006/relationships/slide" Target="slides/slide12.xml"/><Relationship Id="rId84" Type="http://schemas.openxmlformats.org/officeDocument/2006/relationships/slide" Target="slides/slide20.xml"/><Relationship Id="rId89" Type="http://schemas.openxmlformats.org/officeDocument/2006/relationships/presProps" Target="presProps.xml"/><Relationship Id="rId7" Type="http://schemas.openxmlformats.org/officeDocument/2006/relationships/customXml" Target="../customXml/item7.xml"/><Relationship Id="rId71" Type="http://schemas.openxmlformats.org/officeDocument/2006/relationships/slide" Target="slides/slide7.xml"/><Relationship Id="rId9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slide" Target="slides/slide2.xml"/><Relationship Id="rId74" Type="http://schemas.openxmlformats.org/officeDocument/2006/relationships/slide" Target="slides/slide10.xml"/><Relationship Id="rId79" Type="http://schemas.openxmlformats.org/officeDocument/2006/relationships/slide" Target="slides/slide15.xml"/><Relationship Id="rId87" Type="http://schemas.openxmlformats.org/officeDocument/2006/relationships/slide" Target="slides/slide23.xml"/><Relationship Id="rId5" Type="http://schemas.openxmlformats.org/officeDocument/2006/relationships/customXml" Target="../customXml/item5.xml"/><Relationship Id="rId61" Type="http://schemas.openxmlformats.org/officeDocument/2006/relationships/customXml" Target="../customXml/item61.xml"/><Relationship Id="rId82" Type="http://schemas.openxmlformats.org/officeDocument/2006/relationships/slide" Target="slides/slide18.xml"/><Relationship Id="rId90" Type="http://schemas.openxmlformats.org/officeDocument/2006/relationships/viewProps" Target="viewProp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slideMaster" Target="slideMasters/slideMaster1.xml"/><Relationship Id="rId69" Type="http://schemas.openxmlformats.org/officeDocument/2006/relationships/slide" Target="slides/slide5.xml"/><Relationship Id="rId77" Type="http://schemas.openxmlformats.org/officeDocument/2006/relationships/slide" Target="slides/slide13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8.xml"/><Relationship Id="rId80" Type="http://schemas.openxmlformats.org/officeDocument/2006/relationships/slide" Target="slides/slide16.xml"/><Relationship Id="rId85" Type="http://schemas.openxmlformats.org/officeDocument/2006/relationships/slide" Target="slides/slide2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slide" Target="slides/slide3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customXml" Target="../customXml/item62.xml"/><Relationship Id="rId70" Type="http://schemas.openxmlformats.org/officeDocument/2006/relationships/slide" Target="slides/slide6.xml"/><Relationship Id="rId75" Type="http://schemas.openxmlformats.org/officeDocument/2006/relationships/slide" Target="slides/slide11.xml"/><Relationship Id="rId83" Type="http://schemas.openxmlformats.org/officeDocument/2006/relationships/slide" Target="slides/slide19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slide" Target="slides/slide1.xml"/><Relationship Id="rId73" Type="http://schemas.openxmlformats.org/officeDocument/2006/relationships/slide" Target="slides/slide9.xml"/><Relationship Id="rId78" Type="http://schemas.openxmlformats.org/officeDocument/2006/relationships/slide" Target="slides/slide14.xml"/><Relationship Id="rId81" Type="http://schemas.openxmlformats.org/officeDocument/2006/relationships/slide" Target="slides/slide17.xml"/><Relationship Id="rId86" Type="http://schemas.openxmlformats.org/officeDocument/2006/relationships/slide" Target="slides/slide22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5D158F-021C-400E-99B2-CF220C9BDB8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93C917-D4A6-41C9-9B93-CB0C7A56D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5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C0FC-B98F-41EC-A353-293CCD901A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06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3C917-D4A6-41C9-9B93-CB0C7A56D9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7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CFBE9-6D33-4AE1-A40D-CFA362A50202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09613"/>
            <a:ext cx="4721225" cy="3540125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02" y="4506023"/>
            <a:ext cx="5348652" cy="494208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3C917-D4A6-41C9-9B93-CB0C7A56D9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06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C0FC-B98F-41EC-A353-293CCD901A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6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9606F-B630-4FF2-A449-42CAB72A5CFD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4805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13D3-6FAB-40A6-90B4-B91F3BD36BDA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1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9DEF-C270-414A-AA9B-32617E83DC1E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CC7-F5FA-432D-8D57-3F9F57733B04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51F9-0BC5-4EB9-B767-1EEC97A3A796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28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784E-121E-410D-9C2A-E90B4C175A5C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7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A0F-CD65-458D-A34A-ACD41EDEAC4F}" type="datetime1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0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D32-3016-48F8-80F6-9600368F8CDE}" type="datetime1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3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2AAA-08A7-48BF-9D62-FA512FF9E88A}" type="datetime1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8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5C3A-CCAD-4B2D-9F2E-6F51F58C1453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557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00E405-93D2-499E-9967-CCF5F78B2A94}" type="datetime1">
              <a:rPr lang="en-US" smtClean="0"/>
              <a:t>2/4/2016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2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603746E-71CB-4866-9980-2BDF05E34343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C657F-2B0D-4A00-926C-CB99C12C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3.epa.gov/epawaste/hazard/tsd/pcbs/index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epa.gov/epawaste/hazard/tsd/pcbs/pubs/coordin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11" Type="http://schemas.openxmlformats.org/officeDocument/2006/relationships/image" Target="../media/image21.gi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428" y="517882"/>
            <a:ext cx="8469297" cy="1723709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RCRA Expert Brownbag Series:</a:t>
            </a:r>
            <a:br>
              <a:rPr lang="en-US" sz="4800" dirty="0"/>
            </a:br>
            <a:r>
              <a:rPr lang="en-US" sz="4800" dirty="0" smtClean="0"/>
              <a:t>PCBs 101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393" y="5450588"/>
            <a:ext cx="6917369" cy="112471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Amy Hensley</a:t>
            </a:r>
          </a:p>
          <a:p>
            <a:pPr algn="ctr"/>
            <a:r>
              <a:rPr lang="en-US" sz="2400" dirty="0"/>
              <a:t>USEPA Office of Resource Conservation &amp; Recovery</a:t>
            </a:r>
          </a:p>
          <a:p>
            <a:pPr algn="ctr"/>
            <a:r>
              <a:rPr lang="en-US" sz="2400" dirty="0" smtClean="0"/>
              <a:t>February 3, 2016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628" y="5477521"/>
            <a:ext cx="1056186" cy="1080190"/>
          </a:xfrm>
          <a:prstGeom prst="rect">
            <a:avLst/>
          </a:prstGeom>
        </p:spPr>
      </p:pic>
      <p:pic>
        <p:nvPicPr>
          <p:cNvPr id="5" name="Picture 4" descr="http://eidmarcellus.org/wp-content/uploads/2011/12/ep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679" y="5477521"/>
            <a:ext cx="1070847" cy="1070847"/>
          </a:xfrm>
          <a:prstGeom prst="rect">
            <a:avLst/>
          </a:prstGeom>
          <a:noFill/>
        </p:spPr>
      </p:pic>
      <p:pic>
        <p:nvPicPr>
          <p:cNvPr id="1026" name="Picture 2" descr="https://upload.wikimedia.org/wikipedia/commons/thumb/4/49/Polychlorinated_biphenyl_structure.svg/2000px-Polychlorinated_biphenyl_structure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518" y="2662651"/>
            <a:ext cx="4324038" cy="1945817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1291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 Regulations 40 CFR 761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775191"/>
            <a:ext cx="8623300" cy="462560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Key Sections of the Regulations:</a:t>
            </a:r>
          </a:p>
          <a:p>
            <a:pPr lvl="1"/>
            <a:r>
              <a:rPr lang="en-US" dirty="0" smtClean="0"/>
              <a:t>Definitions </a:t>
            </a:r>
          </a:p>
          <a:p>
            <a:pPr lvl="1"/>
            <a:r>
              <a:rPr lang="en-US" dirty="0" smtClean="0"/>
              <a:t>Use Authorizations</a:t>
            </a:r>
          </a:p>
          <a:p>
            <a:pPr lvl="1"/>
            <a:r>
              <a:rPr lang="en-US" dirty="0" smtClean="0"/>
              <a:t>Applicability</a:t>
            </a:r>
          </a:p>
          <a:p>
            <a:pPr lvl="1"/>
            <a:r>
              <a:rPr lang="en-US" dirty="0" smtClean="0"/>
              <a:t>Disposal/Storage options</a:t>
            </a:r>
          </a:p>
          <a:p>
            <a:pPr lvl="1"/>
            <a:r>
              <a:rPr lang="en-US" dirty="0" smtClean="0"/>
              <a:t>Cleanup options</a:t>
            </a:r>
          </a:p>
          <a:p>
            <a:pPr lvl="1"/>
            <a:r>
              <a:rPr lang="en-US" dirty="0" smtClean="0"/>
              <a:t>Import/Export</a:t>
            </a:r>
          </a:p>
          <a:p>
            <a:pPr lvl="1"/>
            <a:r>
              <a:rPr lang="en-US" dirty="0" smtClean="0"/>
              <a:t>Recordkeeping </a:t>
            </a:r>
          </a:p>
          <a:p>
            <a:pPr lvl="1"/>
            <a:r>
              <a:rPr lang="en-US" dirty="0" smtClean="0"/>
              <a:t>Sampling/analytical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https://upload.wikimedia.org/wikipedia/commons/9/96/CP-SLOPE-wb-gantry-power-supply-transformer-wiki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4" r="15988" b="8179"/>
          <a:stretch/>
        </p:blipFill>
        <p:spPr bwMode="auto">
          <a:xfrm>
            <a:off x="6004561" y="2278381"/>
            <a:ext cx="2933699" cy="361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1" y="6177223"/>
            <a:ext cx="6004561" cy="68077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118872" lvl="0" algn="ctr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en-US" sz="2000" b="0" dirty="0" smtClean="0">
                <a:solidFill>
                  <a:schemeClr val="tx1"/>
                </a:solidFill>
                <a:ea typeface="+mn-ea"/>
                <a:cs typeface="+mn-cs"/>
              </a:rPr>
              <a:t>*See appendix for a further breakdown of </a:t>
            </a:r>
            <a:r>
              <a:rPr lang="en-US" sz="2000" b="0" dirty="0">
                <a:solidFill>
                  <a:schemeClr val="tx1"/>
                </a:solidFill>
              </a:rPr>
              <a:t>40 CFR 761</a:t>
            </a:r>
            <a:r>
              <a:rPr lang="en-US" sz="2000" b="0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endParaRPr lang="en-US" sz="2000" b="0" i="1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6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Types of PCB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/>
              <a:t>PCB Liquids </a:t>
            </a:r>
          </a:p>
          <a:p>
            <a:pPr lvl="1"/>
            <a:r>
              <a:rPr lang="en-US" dirty="0"/>
              <a:t>Liquids like mineral oil dielectric fluid ≥ 50 </a:t>
            </a:r>
            <a:r>
              <a:rPr lang="en-US" dirty="0" smtClean="0"/>
              <a:t>ppm</a:t>
            </a:r>
          </a:p>
          <a:p>
            <a:endParaRPr lang="en-US" b="1" dirty="0"/>
          </a:p>
          <a:p>
            <a:r>
              <a:rPr lang="en-US" sz="3400" b="1" dirty="0"/>
              <a:t>PCB Articles</a:t>
            </a:r>
          </a:p>
          <a:p>
            <a:pPr lvl="1"/>
            <a:r>
              <a:rPr lang="en-US" dirty="0"/>
              <a:t>Transformers, capacitors, natural gas pipelines, electrical equipment </a:t>
            </a:r>
            <a:endParaRPr lang="en-US" dirty="0" smtClean="0"/>
          </a:p>
          <a:p>
            <a:pPr lvl="1"/>
            <a:r>
              <a:rPr lang="en-US" dirty="0" smtClean="0"/>
              <a:t>“PCB-Contaminated” if 50-500 ppm; “PCB” if ≥ 500 ppm</a:t>
            </a:r>
            <a:endParaRPr lang="en-US" dirty="0"/>
          </a:p>
          <a:p>
            <a:pPr marL="457200" lvl="1" indent="0">
              <a:buNone/>
            </a:pPr>
            <a:endParaRPr lang="en-US" b="1" i="1" dirty="0" smtClean="0"/>
          </a:p>
          <a:p>
            <a:r>
              <a:rPr lang="en-US" sz="3400" b="1" dirty="0" smtClean="0"/>
              <a:t>PCB Bulk Product Waste</a:t>
            </a:r>
          </a:p>
          <a:p>
            <a:pPr lvl="1"/>
            <a:r>
              <a:rPr lang="en-US" dirty="0" smtClean="0"/>
              <a:t>Non-liquids that are currently &gt; 50 ppm and were manufactured to contain PCBs</a:t>
            </a:r>
          </a:p>
          <a:p>
            <a:pPr lvl="1"/>
            <a:r>
              <a:rPr lang="en-US" dirty="0" smtClean="0"/>
              <a:t>E.g. Caulk, paint, plastics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900" dirty="0">
                <a:ea typeface="Arial" charset="0"/>
                <a:cs typeface="Arial" charset="0"/>
              </a:rPr>
              <a:t>May be disposed of in municipal landfills at </a:t>
            </a:r>
            <a:r>
              <a:rPr lang="en-US" sz="2900" u="sng" dirty="0">
                <a:ea typeface="Arial" charset="0"/>
                <a:cs typeface="Arial" charset="0"/>
              </a:rPr>
              <a:t>any</a:t>
            </a:r>
            <a:r>
              <a:rPr lang="en-US" sz="2900" dirty="0">
                <a:ea typeface="Arial" charset="0"/>
                <a:cs typeface="Arial" charset="0"/>
              </a:rPr>
              <a:t> concentration</a:t>
            </a:r>
          </a:p>
          <a:p>
            <a:pPr lvl="2">
              <a:buFont typeface="Wingdings 2" charset="2"/>
              <a:buChar char=""/>
              <a:defRPr/>
            </a:pPr>
            <a:r>
              <a:rPr lang="en-US" sz="2600" dirty="0">
                <a:ea typeface="Arial" charset="0"/>
                <a:cs typeface="Arial" charset="0"/>
              </a:rPr>
              <a:t>If state allows &amp; landfill is able / willing to accept it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400" b="1" dirty="0"/>
              <a:t>PCB Remediation Waste </a:t>
            </a:r>
          </a:p>
          <a:p>
            <a:pPr lvl="1"/>
            <a:r>
              <a:rPr lang="en-US" dirty="0"/>
              <a:t>Contaminated from a spill or release of PCBs (e.g., soil, concrete, masonry)</a:t>
            </a:r>
          </a:p>
          <a:p>
            <a:pPr lvl="1"/>
            <a:r>
              <a:rPr lang="en-US" dirty="0"/>
              <a:t>Regulatory </a:t>
            </a:r>
            <a:r>
              <a:rPr lang="en-US" dirty="0" smtClean="0"/>
              <a:t>requirements depend </a:t>
            </a:r>
            <a:r>
              <a:rPr lang="en-US" dirty="0"/>
              <a:t>on </a:t>
            </a:r>
            <a:r>
              <a:rPr lang="en-US" i="1" dirty="0"/>
              <a:t>spill date </a:t>
            </a:r>
            <a:r>
              <a:rPr lang="en-US" i="1" dirty="0" smtClean="0"/>
              <a:t>&amp;</a:t>
            </a:r>
            <a:r>
              <a:rPr lang="en-US" dirty="0" smtClean="0"/>
              <a:t> </a:t>
            </a:r>
            <a:r>
              <a:rPr lang="en-US" i="1" dirty="0" smtClean="0"/>
              <a:t>source</a:t>
            </a:r>
            <a:r>
              <a:rPr lang="en-US" dirty="0" smtClean="0"/>
              <a:t> </a:t>
            </a:r>
            <a:r>
              <a:rPr lang="en-US" i="1" dirty="0" smtClean="0"/>
              <a:t>concentration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4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54000" y="215900"/>
            <a:ext cx="86868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981200" y="1295400"/>
            <a:ext cx="5891213" cy="646331"/>
            <a:chOff x="1981200" y="1295400"/>
            <a:chExt cx="5891213" cy="646331"/>
          </a:xfrm>
        </p:grpSpPr>
        <p:sp>
          <p:nvSpPr>
            <p:cNvPr id="2051" name="Text Box 14"/>
            <p:cNvSpPr txBox="1">
              <a:spLocks noChangeArrowheads="1"/>
            </p:cNvSpPr>
            <p:nvPr/>
          </p:nvSpPr>
          <p:spPr bwMode="auto">
            <a:xfrm>
              <a:off x="6653213" y="1295400"/>
              <a:ext cx="1219200" cy="646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Currently </a:t>
              </a:r>
              <a:r>
                <a:rPr lang="en-US" b="1" dirty="0" smtClean="0"/>
                <a:t>≥50 ppm</a:t>
              </a:r>
              <a:endParaRPr lang="en-US" b="1" dirty="0"/>
            </a:p>
          </p:txBody>
        </p:sp>
        <p:sp>
          <p:nvSpPr>
            <p:cNvPr id="2052" name="Text Box 15"/>
            <p:cNvSpPr txBox="1">
              <a:spLocks noChangeArrowheads="1"/>
            </p:cNvSpPr>
            <p:nvPr/>
          </p:nvSpPr>
          <p:spPr bwMode="auto">
            <a:xfrm>
              <a:off x="1981200" y="1295400"/>
              <a:ext cx="1365250" cy="646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Currently &lt;</a:t>
              </a:r>
              <a:r>
                <a:rPr lang="en-US" b="1" dirty="0" smtClean="0"/>
                <a:t>50 ppm</a:t>
              </a:r>
              <a:endParaRPr lang="en-US" b="1" dirty="0"/>
            </a:p>
          </p:txBody>
        </p:sp>
      </p:grpSp>
      <p:sp>
        <p:nvSpPr>
          <p:cNvPr id="2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Definition of “PCB Remediation Waste”</a:t>
            </a:r>
          </a:p>
          <a:p>
            <a:pPr lvl="0" algn="ctr">
              <a:spcBef>
                <a:spcPct val="0"/>
              </a:spcBef>
            </a:pPr>
            <a:r>
              <a:rPr lang="en-US" sz="1700" b="1" dirty="0" smtClean="0"/>
              <a:t>This is a </a:t>
            </a:r>
            <a:r>
              <a:rPr lang="en-US" sz="1700" b="1" dirty="0"/>
              <a:t>generalized </a:t>
            </a:r>
            <a:r>
              <a:rPr lang="en-US" sz="1700" b="1" dirty="0" smtClean="0"/>
              <a:t>depiction, see 40 CFR 761.3 for full detail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b="1" smtClean="0"/>
              <a:pPr/>
              <a:t>12</a:t>
            </a:fld>
            <a:endParaRPr lang="en-US" b="1"/>
          </a:p>
        </p:txBody>
      </p:sp>
      <p:cxnSp>
        <p:nvCxnSpPr>
          <p:cNvPr id="37" name="Elbow Connector 36"/>
          <p:cNvCxnSpPr>
            <a:stCxn id="2057" idx="2"/>
            <a:endCxn id="2058" idx="0"/>
          </p:cNvCxnSpPr>
          <p:nvPr/>
        </p:nvCxnSpPr>
        <p:spPr>
          <a:xfrm rot="16200000" flipH="1">
            <a:off x="5459492" y="4647486"/>
            <a:ext cx="861020" cy="10327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2056" idx="2"/>
            <a:endCxn id="2059" idx="0"/>
          </p:cNvCxnSpPr>
          <p:nvPr/>
        </p:nvCxnSpPr>
        <p:spPr>
          <a:xfrm rot="5400000">
            <a:off x="2739665" y="4660665"/>
            <a:ext cx="854670" cy="1000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019300" y="2736850"/>
            <a:ext cx="1295400" cy="646331"/>
          </a:xfrm>
          <a:prstGeom prst="rect">
            <a:avLst/>
          </a:prstGeom>
          <a:solidFill>
            <a:srgbClr val="66FF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Spilled </a:t>
            </a:r>
            <a:r>
              <a:rPr lang="en-US" b="1" dirty="0" smtClean="0"/>
              <a:t>Post-1978</a:t>
            </a:r>
            <a:endParaRPr lang="en-US" b="1" dirty="0"/>
          </a:p>
        </p:txBody>
      </p:sp>
      <p:cxnSp>
        <p:nvCxnSpPr>
          <p:cNvPr id="49" name="Elbow Connector 48"/>
          <p:cNvCxnSpPr>
            <a:stCxn id="2052" idx="2"/>
            <a:endCxn id="2054" idx="0"/>
          </p:cNvCxnSpPr>
          <p:nvPr/>
        </p:nvCxnSpPr>
        <p:spPr>
          <a:xfrm rot="16200000" flipH="1">
            <a:off x="2767853" y="1837702"/>
            <a:ext cx="795119" cy="10031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Text Box 22"/>
          <p:cNvSpPr txBox="1">
            <a:spLocks noChangeArrowheads="1"/>
          </p:cNvSpPr>
          <p:nvPr/>
        </p:nvSpPr>
        <p:spPr bwMode="auto">
          <a:xfrm>
            <a:off x="2981200" y="3810000"/>
            <a:ext cx="1371600" cy="923330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Source </a:t>
            </a:r>
            <a:br>
              <a:rPr lang="en-US" b="1" dirty="0"/>
            </a:br>
            <a:r>
              <a:rPr lang="en-US" b="1" dirty="0"/>
              <a:t>&lt; 50 ppm &amp; Authorized</a:t>
            </a:r>
          </a:p>
        </p:txBody>
      </p:sp>
      <p:sp>
        <p:nvSpPr>
          <p:cNvPr id="2057" name="Text Box 29"/>
          <p:cNvSpPr txBox="1">
            <a:spLocks noChangeArrowheads="1"/>
          </p:cNvSpPr>
          <p:nvPr/>
        </p:nvSpPr>
        <p:spPr bwMode="auto">
          <a:xfrm>
            <a:off x="4573548" y="3810000"/>
            <a:ext cx="1600200" cy="923330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Source </a:t>
            </a:r>
            <a:br>
              <a:rPr lang="en-US" b="1" dirty="0" smtClean="0"/>
            </a:br>
            <a:r>
              <a:rPr lang="en-US" b="1" dirty="0" smtClean="0"/>
              <a:t>≥ 50 ppm or </a:t>
            </a:r>
            <a:r>
              <a:rPr lang="en-US" b="1" dirty="0"/>
              <a:t>Unauthorized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649912" y="1941731"/>
            <a:ext cx="2491613" cy="4575949"/>
            <a:chOff x="5649912" y="1941731"/>
            <a:chExt cx="2491613" cy="4575949"/>
          </a:xfrm>
        </p:grpSpPr>
        <p:sp>
          <p:nvSpPr>
            <p:cNvPr id="2058" name="Text Box 30"/>
            <p:cNvSpPr txBox="1">
              <a:spLocks noChangeArrowheads="1"/>
            </p:cNvSpPr>
            <p:nvPr/>
          </p:nvSpPr>
          <p:spPr bwMode="auto">
            <a:xfrm>
              <a:off x="5649912" y="5594350"/>
              <a:ext cx="1512887" cy="923330"/>
            </a:xfrm>
            <a:prstGeom prst="rect">
              <a:avLst/>
            </a:prstGeom>
            <a:solidFill>
              <a:srgbClr val="FF99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PCB Remediation Waste</a:t>
              </a:r>
            </a:p>
          </p:txBody>
        </p:sp>
        <p:cxnSp>
          <p:nvCxnSpPr>
            <p:cNvPr id="39" name="Elbow Connector 38"/>
            <p:cNvCxnSpPr>
              <a:stCxn id="28" idx="2"/>
              <a:endCxn id="2058" idx="0"/>
            </p:cNvCxnSpPr>
            <p:nvPr/>
          </p:nvCxnSpPr>
          <p:spPr>
            <a:xfrm rot="5400000">
              <a:off x="6405281" y="4734406"/>
              <a:ext cx="861020" cy="858869"/>
            </a:xfrm>
            <a:prstGeom prst="bentConnector3">
              <a:avLst>
                <a:gd name="adj1" fmla="val 49631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5" name="Text Box 19"/>
            <p:cNvSpPr txBox="1">
              <a:spLocks noChangeArrowheads="1"/>
            </p:cNvSpPr>
            <p:nvPr/>
          </p:nvSpPr>
          <p:spPr bwMode="auto">
            <a:xfrm>
              <a:off x="6611938" y="2668588"/>
              <a:ext cx="1295400" cy="646331"/>
            </a:xfrm>
            <a:prstGeom prst="rect">
              <a:avLst/>
            </a:prstGeom>
            <a:solidFill>
              <a:srgbClr val="66FFFF">
                <a:alpha val="35000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Spilled any time</a:t>
              </a:r>
            </a:p>
          </p:txBody>
        </p:sp>
        <p:cxnSp>
          <p:nvCxnSpPr>
            <p:cNvPr id="30" name="Straight Arrow Connector 29"/>
            <p:cNvCxnSpPr>
              <a:stCxn id="2051" idx="2"/>
              <a:endCxn id="2055" idx="0"/>
            </p:cNvCxnSpPr>
            <p:nvPr/>
          </p:nvCxnSpPr>
          <p:spPr>
            <a:xfrm flipH="1">
              <a:off x="7259638" y="1941731"/>
              <a:ext cx="3175" cy="7268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6388925" y="3810000"/>
              <a:ext cx="1752600" cy="923330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Source </a:t>
              </a:r>
              <a:br>
                <a:rPr lang="en-US" b="1" dirty="0" smtClean="0"/>
              </a:br>
              <a:r>
                <a:rPr lang="en-US" b="1" dirty="0" smtClean="0"/>
                <a:t>at any concentration</a:t>
              </a:r>
              <a:endParaRPr lang="en-US" b="1" dirty="0"/>
            </a:p>
          </p:txBody>
        </p:sp>
        <p:cxnSp>
          <p:nvCxnSpPr>
            <p:cNvPr id="31" name="Straight Arrow Connector 30"/>
            <p:cNvCxnSpPr>
              <a:stCxn id="2055" idx="2"/>
              <a:endCxn id="28" idx="0"/>
            </p:cNvCxnSpPr>
            <p:nvPr/>
          </p:nvCxnSpPr>
          <p:spPr>
            <a:xfrm>
              <a:off x="7259638" y="3314919"/>
              <a:ext cx="5587" cy="49508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hape 34"/>
          <p:cNvCxnSpPr>
            <a:stCxn id="2054" idx="3"/>
            <a:endCxn id="2057" idx="0"/>
          </p:cNvCxnSpPr>
          <p:nvPr/>
        </p:nvCxnSpPr>
        <p:spPr>
          <a:xfrm>
            <a:off x="4314700" y="3060016"/>
            <a:ext cx="1058948" cy="74998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69025" y="1941730"/>
            <a:ext cx="2859975" cy="4569600"/>
            <a:chOff x="569025" y="1941730"/>
            <a:chExt cx="2859975" cy="4569600"/>
          </a:xfrm>
        </p:grpSpPr>
        <p:sp>
          <p:nvSpPr>
            <p:cNvPr id="2059" name="Text Box 31"/>
            <p:cNvSpPr txBox="1">
              <a:spLocks noChangeArrowheads="1"/>
            </p:cNvSpPr>
            <p:nvPr/>
          </p:nvSpPr>
          <p:spPr bwMode="auto">
            <a:xfrm>
              <a:off x="1905000" y="5588000"/>
              <a:ext cx="1524000" cy="92333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NOT PCB Remediation Waste</a:t>
              </a:r>
            </a:p>
          </p:txBody>
        </p:sp>
        <p:cxnSp>
          <p:nvCxnSpPr>
            <p:cNvPr id="42" name="Elbow Connector 41"/>
            <p:cNvCxnSpPr>
              <a:stCxn id="2071" idx="2"/>
              <a:endCxn id="2059" idx="0"/>
            </p:cNvCxnSpPr>
            <p:nvPr/>
          </p:nvCxnSpPr>
          <p:spPr>
            <a:xfrm rot="16200000" flipH="1">
              <a:off x="1528428" y="4449427"/>
              <a:ext cx="1131669" cy="1145475"/>
            </a:xfrm>
            <a:prstGeom prst="bentConnector3">
              <a:avLst>
                <a:gd name="adj1" fmla="val 62243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3" name="Text Box 16"/>
            <p:cNvSpPr txBox="1">
              <a:spLocks noChangeArrowheads="1"/>
            </p:cNvSpPr>
            <p:nvPr/>
          </p:nvSpPr>
          <p:spPr bwMode="auto">
            <a:xfrm>
              <a:off x="950025" y="2743200"/>
              <a:ext cx="1143000" cy="646331"/>
            </a:xfrm>
            <a:prstGeom prst="rect">
              <a:avLst/>
            </a:prstGeom>
            <a:solidFill>
              <a:srgbClr val="66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Spilled </a:t>
              </a:r>
              <a:r>
                <a:rPr lang="en-US" b="1" dirty="0" smtClean="0"/>
                <a:t>Pre-1978</a:t>
              </a:r>
              <a:endParaRPr lang="en-US" b="1" dirty="0"/>
            </a:p>
          </p:txBody>
        </p:sp>
        <p:cxnSp>
          <p:nvCxnSpPr>
            <p:cNvPr id="46" name="Elbow Connector 45"/>
            <p:cNvCxnSpPr>
              <a:stCxn id="2052" idx="2"/>
              <a:endCxn id="2053" idx="0"/>
            </p:cNvCxnSpPr>
            <p:nvPr/>
          </p:nvCxnSpPr>
          <p:spPr>
            <a:xfrm rot="5400000">
              <a:off x="1691941" y="1771315"/>
              <a:ext cx="801469" cy="1142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1" name="Text Box 46"/>
            <p:cNvSpPr txBox="1">
              <a:spLocks noChangeArrowheads="1"/>
            </p:cNvSpPr>
            <p:nvPr/>
          </p:nvSpPr>
          <p:spPr bwMode="auto">
            <a:xfrm>
              <a:off x="569025" y="3810000"/>
              <a:ext cx="1905000" cy="646331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Source at any concentration</a:t>
              </a:r>
            </a:p>
          </p:txBody>
        </p:sp>
        <p:cxnSp>
          <p:nvCxnSpPr>
            <p:cNvPr id="51" name="Straight Arrow Connector 50"/>
            <p:cNvCxnSpPr>
              <a:stCxn id="2053" idx="2"/>
              <a:endCxn id="2071" idx="0"/>
            </p:cNvCxnSpPr>
            <p:nvPr/>
          </p:nvCxnSpPr>
          <p:spPr>
            <a:xfrm>
              <a:off x="1521525" y="3389531"/>
              <a:ext cx="0" cy="4204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Arrow Connector 52"/>
          <p:cNvCxnSpPr>
            <a:stCxn id="2054" idx="2"/>
            <a:endCxn id="2056" idx="0"/>
          </p:cNvCxnSpPr>
          <p:nvPr/>
        </p:nvCxnSpPr>
        <p:spPr>
          <a:xfrm>
            <a:off x="3667000" y="3383181"/>
            <a:ext cx="0" cy="426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9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6" grpId="0" animBg="1"/>
      <p:bldP spid="20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54000" y="215900"/>
            <a:ext cx="86868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981200" y="1295400"/>
            <a:ext cx="5891213" cy="646331"/>
            <a:chOff x="1981200" y="1295400"/>
            <a:chExt cx="5891213" cy="646331"/>
          </a:xfrm>
        </p:grpSpPr>
        <p:sp>
          <p:nvSpPr>
            <p:cNvPr id="2051" name="Text Box 14"/>
            <p:cNvSpPr txBox="1">
              <a:spLocks noChangeArrowheads="1"/>
            </p:cNvSpPr>
            <p:nvPr/>
          </p:nvSpPr>
          <p:spPr bwMode="auto">
            <a:xfrm>
              <a:off x="6653213" y="1295400"/>
              <a:ext cx="1219200" cy="646331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Currently &gt;50</a:t>
              </a:r>
            </a:p>
          </p:txBody>
        </p:sp>
        <p:sp>
          <p:nvSpPr>
            <p:cNvPr id="2052" name="Text Box 15"/>
            <p:cNvSpPr txBox="1">
              <a:spLocks noChangeArrowheads="1"/>
            </p:cNvSpPr>
            <p:nvPr/>
          </p:nvSpPr>
          <p:spPr bwMode="auto">
            <a:xfrm>
              <a:off x="1981200" y="1295400"/>
              <a:ext cx="1365250" cy="646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Currently &lt;</a:t>
              </a:r>
              <a:r>
                <a:rPr lang="en-US" b="1" dirty="0" smtClean="0"/>
                <a:t>50 ppm</a:t>
              </a:r>
              <a:endParaRPr lang="en-US" b="1" dirty="0"/>
            </a:p>
          </p:txBody>
        </p:sp>
      </p:grpSp>
      <p:sp>
        <p:nvSpPr>
          <p:cNvPr id="2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Definition of PCB Remediation Waste</a:t>
            </a:r>
          </a:p>
          <a:p>
            <a:pPr lvl="0" algn="ctr">
              <a:spcBef>
                <a:spcPct val="0"/>
              </a:spcBef>
            </a:pPr>
            <a:r>
              <a:rPr lang="en-US" sz="1700" b="1" dirty="0"/>
              <a:t>This is a generalized depiction, see 40 CFR 761.3 </a:t>
            </a:r>
            <a:r>
              <a:rPr lang="en-US" sz="1700" b="1" dirty="0" smtClean="0"/>
              <a:t>for </a:t>
            </a:r>
            <a:r>
              <a:rPr lang="en-US" sz="1700" b="1" dirty="0"/>
              <a:t>full detail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b="1" smtClean="0"/>
              <a:pPr/>
              <a:t>13</a:t>
            </a:fld>
            <a:endParaRPr lang="en-US" b="1"/>
          </a:p>
        </p:txBody>
      </p:sp>
      <p:grpSp>
        <p:nvGrpSpPr>
          <p:cNvPr id="33" name="Group 32"/>
          <p:cNvGrpSpPr/>
          <p:nvPr/>
        </p:nvGrpSpPr>
        <p:grpSpPr>
          <a:xfrm>
            <a:off x="1521524" y="4416534"/>
            <a:ext cx="5743701" cy="2101146"/>
            <a:chOff x="1521524" y="4416534"/>
            <a:chExt cx="5743701" cy="2101146"/>
          </a:xfrm>
        </p:grpSpPr>
        <p:sp>
          <p:nvSpPr>
            <p:cNvPr id="2058" name="Text Box 30"/>
            <p:cNvSpPr txBox="1">
              <a:spLocks noChangeArrowheads="1"/>
            </p:cNvSpPr>
            <p:nvPr/>
          </p:nvSpPr>
          <p:spPr bwMode="auto">
            <a:xfrm>
              <a:off x="5649912" y="5594350"/>
              <a:ext cx="1512887" cy="923330"/>
            </a:xfrm>
            <a:prstGeom prst="rect">
              <a:avLst/>
            </a:prstGeom>
            <a:solidFill>
              <a:srgbClr val="FF9933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PCB Remediation Waste</a:t>
              </a:r>
            </a:p>
          </p:txBody>
        </p:sp>
        <p:sp>
          <p:nvSpPr>
            <p:cNvPr id="2059" name="Text Box 31"/>
            <p:cNvSpPr txBox="1">
              <a:spLocks noChangeArrowheads="1"/>
            </p:cNvSpPr>
            <p:nvPr/>
          </p:nvSpPr>
          <p:spPr bwMode="auto">
            <a:xfrm>
              <a:off x="1905000" y="5588000"/>
              <a:ext cx="1524000" cy="92333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  <a:t>NOT PCB Remediation Waste</a:t>
              </a:r>
            </a:p>
          </p:txBody>
        </p:sp>
        <p:cxnSp>
          <p:nvCxnSpPr>
            <p:cNvPr id="39" name="Elbow Connector 38"/>
            <p:cNvCxnSpPr>
              <a:stCxn id="28" idx="2"/>
              <a:endCxn id="2058" idx="0"/>
            </p:cNvCxnSpPr>
            <p:nvPr/>
          </p:nvCxnSpPr>
          <p:spPr>
            <a:xfrm rot="5400000">
              <a:off x="6405281" y="4734406"/>
              <a:ext cx="861020" cy="85886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2057" idx="2"/>
              <a:endCxn id="2058" idx="0"/>
            </p:cNvCxnSpPr>
            <p:nvPr/>
          </p:nvCxnSpPr>
          <p:spPr>
            <a:xfrm rot="16200000" flipH="1">
              <a:off x="5460107" y="4648101"/>
              <a:ext cx="861020" cy="1031478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41"/>
            <p:cNvCxnSpPr>
              <a:stCxn id="2071" idx="2"/>
              <a:endCxn id="2059" idx="0"/>
            </p:cNvCxnSpPr>
            <p:nvPr/>
          </p:nvCxnSpPr>
          <p:spPr>
            <a:xfrm rot="16200000" flipH="1">
              <a:off x="1508529" y="4429529"/>
              <a:ext cx="1171466" cy="1145475"/>
            </a:xfrm>
            <a:prstGeom prst="bentConnector3">
              <a:avLst>
                <a:gd name="adj1" fmla="val 63009"/>
              </a:avLst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2056" idx="2"/>
              <a:endCxn id="2059" idx="0"/>
            </p:cNvCxnSpPr>
            <p:nvPr/>
          </p:nvCxnSpPr>
          <p:spPr>
            <a:xfrm rot="5400000">
              <a:off x="2740748" y="4661747"/>
              <a:ext cx="852505" cy="10000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950025" y="1941730"/>
            <a:ext cx="6957313" cy="1447801"/>
            <a:chOff x="950025" y="1941730"/>
            <a:chExt cx="6957313" cy="1447801"/>
          </a:xfrm>
        </p:grpSpPr>
        <p:sp>
          <p:nvSpPr>
            <p:cNvPr id="2053" name="Text Box 16"/>
            <p:cNvSpPr txBox="1">
              <a:spLocks noChangeArrowheads="1"/>
            </p:cNvSpPr>
            <p:nvPr/>
          </p:nvSpPr>
          <p:spPr bwMode="auto">
            <a:xfrm>
              <a:off x="950025" y="2743200"/>
              <a:ext cx="1143000" cy="64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  <a:t>Spilled</a:t>
              </a:r>
              <a:r>
                <a:rPr lang="en-US" b="1" dirty="0"/>
                <a:t> </a:t>
              </a: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</a:rPr>
                <a:t>Pre-1978</a:t>
              </a:r>
              <a:endParaRPr lang="en-US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054" name="Text Box 18"/>
            <p:cNvSpPr txBox="1">
              <a:spLocks noChangeArrowheads="1"/>
            </p:cNvSpPr>
            <p:nvPr/>
          </p:nvSpPr>
          <p:spPr bwMode="auto">
            <a:xfrm>
              <a:off x="3019300" y="2736850"/>
              <a:ext cx="1295400" cy="646331"/>
            </a:xfrm>
            <a:prstGeom prst="rect">
              <a:avLst/>
            </a:prstGeom>
            <a:solidFill>
              <a:srgbClr val="66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Spilled </a:t>
              </a:r>
              <a:r>
                <a:rPr lang="en-US" b="1" dirty="0" smtClean="0"/>
                <a:t>Post-1978</a:t>
              </a:r>
              <a:endParaRPr lang="en-US" b="1" dirty="0"/>
            </a:p>
          </p:txBody>
        </p:sp>
        <p:sp>
          <p:nvSpPr>
            <p:cNvPr id="2055" name="Text Box 19"/>
            <p:cNvSpPr txBox="1">
              <a:spLocks noChangeArrowheads="1"/>
            </p:cNvSpPr>
            <p:nvPr/>
          </p:nvSpPr>
          <p:spPr bwMode="auto">
            <a:xfrm>
              <a:off x="6611938" y="2668588"/>
              <a:ext cx="1295400" cy="646331"/>
            </a:xfrm>
            <a:prstGeom prst="rect">
              <a:avLst/>
            </a:prstGeom>
            <a:solidFill>
              <a:srgbClr val="66FFFF">
                <a:alpha val="35000"/>
              </a:srgb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Spilled any time</a:t>
              </a:r>
            </a:p>
          </p:txBody>
        </p:sp>
        <p:cxnSp>
          <p:nvCxnSpPr>
            <p:cNvPr id="30" name="Straight Arrow Connector 29"/>
            <p:cNvCxnSpPr>
              <a:stCxn id="2051" idx="2"/>
              <a:endCxn id="2055" idx="0"/>
            </p:cNvCxnSpPr>
            <p:nvPr/>
          </p:nvCxnSpPr>
          <p:spPr>
            <a:xfrm flipH="1">
              <a:off x="7259638" y="1941731"/>
              <a:ext cx="3175" cy="7268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stCxn id="2052" idx="2"/>
              <a:endCxn id="2053" idx="0"/>
            </p:cNvCxnSpPr>
            <p:nvPr/>
          </p:nvCxnSpPr>
          <p:spPr>
            <a:xfrm rot="5400000">
              <a:off x="1691941" y="1771315"/>
              <a:ext cx="801469" cy="1142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2052" idx="2"/>
              <a:endCxn id="2054" idx="0"/>
            </p:cNvCxnSpPr>
            <p:nvPr/>
          </p:nvCxnSpPr>
          <p:spPr>
            <a:xfrm rot="16200000" flipH="1">
              <a:off x="2767853" y="1837702"/>
              <a:ext cx="795119" cy="1003175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69025" y="3060016"/>
            <a:ext cx="7572500" cy="1675479"/>
            <a:chOff x="569025" y="3060016"/>
            <a:chExt cx="7572500" cy="1675479"/>
          </a:xfrm>
        </p:grpSpPr>
        <p:sp>
          <p:nvSpPr>
            <p:cNvPr id="2056" name="Text Box 22"/>
            <p:cNvSpPr txBox="1">
              <a:spLocks noChangeArrowheads="1"/>
            </p:cNvSpPr>
            <p:nvPr/>
          </p:nvSpPr>
          <p:spPr bwMode="auto">
            <a:xfrm>
              <a:off x="2981200" y="3812165"/>
              <a:ext cx="1371600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  <a:t>Source </a:t>
              </a:r>
              <a:b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  <a:t>&lt; 50 ppm &amp; Authorized</a:t>
              </a:r>
            </a:p>
          </p:txBody>
        </p:sp>
        <p:sp>
          <p:nvSpPr>
            <p:cNvPr id="2057" name="Text Box 29"/>
            <p:cNvSpPr txBox="1">
              <a:spLocks noChangeArrowheads="1"/>
            </p:cNvSpPr>
            <p:nvPr/>
          </p:nvSpPr>
          <p:spPr bwMode="auto">
            <a:xfrm>
              <a:off x="4574778" y="3810000"/>
              <a:ext cx="1600200" cy="923330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Source </a:t>
              </a:r>
              <a:br>
                <a:rPr lang="en-US" b="1" dirty="0" smtClean="0"/>
              </a:br>
              <a:r>
                <a:rPr lang="en-US" b="1" dirty="0" smtClean="0"/>
                <a:t>≥ 50 ppm or </a:t>
              </a:r>
              <a:r>
                <a:rPr lang="en-US" b="1" dirty="0"/>
                <a:t>Unauthorized</a:t>
              </a:r>
            </a:p>
          </p:txBody>
        </p:sp>
        <p:sp>
          <p:nvSpPr>
            <p:cNvPr id="2071" name="Text Box 46"/>
            <p:cNvSpPr txBox="1">
              <a:spLocks noChangeArrowheads="1"/>
            </p:cNvSpPr>
            <p:nvPr/>
          </p:nvSpPr>
          <p:spPr bwMode="auto">
            <a:xfrm>
              <a:off x="569025" y="3770203"/>
              <a:ext cx="1905000" cy="64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bg1">
                      <a:lumMod val="85000"/>
                    </a:schemeClr>
                  </a:solidFill>
                </a:rPr>
                <a:t>Source at any concentration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6388925" y="3810000"/>
              <a:ext cx="1752600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</a:rPr>
                <a:t>Source </a:t>
              </a:r>
              <a:br>
                <a:rPr lang="en-US" b="1" dirty="0" smtClean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en-US" b="1" dirty="0" smtClean="0">
                  <a:solidFill>
                    <a:schemeClr val="bg1">
                      <a:lumMod val="85000"/>
                    </a:schemeClr>
                  </a:solidFill>
                </a:rPr>
                <a:t>at any concentration</a:t>
              </a:r>
              <a:endParaRPr lang="en-US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cxnSp>
          <p:nvCxnSpPr>
            <p:cNvPr id="31" name="Straight Arrow Connector 30"/>
            <p:cNvCxnSpPr>
              <a:stCxn id="2055" idx="2"/>
              <a:endCxn id="28" idx="0"/>
            </p:cNvCxnSpPr>
            <p:nvPr/>
          </p:nvCxnSpPr>
          <p:spPr>
            <a:xfrm>
              <a:off x="7259638" y="3314919"/>
              <a:ext cx="5587" cy="495081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054" idx="3"/>
              <a:endCxn id="2057" idx="0"/>
            </p:cNvCxnSpPr>
            <p:nvPr/>
          </p:nvCxnSpPr>
          <p:spPr>
            <a:xfrm>
              <a:off x="4314700" y="3060016"/>
              <a:ext cx="1060178" cy="749984"/>
            </a:xfrm>
            <a:prstGeom prst="bentConnector2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053" idx="2"/>
              <a:endCxn id="2071" idx="0"/>
            </p:cNvCxnSpPr>
            <p:nvPr/>
          </p:nvCxnSpPr>
          <p:spPr>
            <a:xfrm>
              <a:off x="1521525" y="3389531"/>
              <a:ext cx="0" cy="38067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054" idx="2"/>
              <a:endCxn id="2056" idx="0"/>
            </p:cNvCxnSpPr>
            <p:nvPr/>
          </p:nvCxnSpPr>
          <p:spPr>
            <a:xfrm>
              <a:off x="3667000" y="3383181"/>
              <a:ext cx="0" cy="428984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778500" y="1206649"/>
            <a:ext cx="3233536" cy="2431435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Key Takeaway Point: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Even if the material is &lt; 50 ppm, it may still be regulated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346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117475" algn="l"/>
              </a:tabLst>
            </a:pPr>
            <a:r>
              <a:rPr lang="en-US" sz="3600" dirty="0" smtClean="0"/>
              <a:t>PCB Remediation Waste </a:t>
            </a:r>
            <a:br>
              <a:rPr lang="en-US" sz="3600" dirty="0" smtClean="0"/>
            </a:br>
            <a:r>
              <a:rPr lang="en-US" sz="3600" dirty="0" smtClean="0"/>
              <a:t>Cleanup and Disposal Option Basics</a:t>
            </a:r>
            <a:endParaRPr lang="en-US" sz="3600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4988169" y="1553686"/>
            <a:ext cx="1447800" cy="830997"/>
          </a:xfrm>
          <a:prstGeom prst="rect">
            <a:avLst/>
          </a:prstGeom>
          <a:solidFill>
            <a:srgbClr val="FF9933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PCB Remediation </a:t>
            </a:r>
            <a:r>
              <a:rPr lang="en-US" sz="1600" b="1" dirty="0" smtClean="0"/>
              <a:t>Waste*</a:t>
            </a:r>
            <a:endParaRPr lang="en-US" sz="1600" b="1" dirty="0"/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394137" y="1636248"/>
            <a:ext cx="1447800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NOT PCB Remediation Waste</a:t>
            </a:r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395254" y="2957048"/>
            <a:ext cx="1447800" cy="16004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No cleanup or disposal obligations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No interaction with EPA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Any landfill</a:t>
            </a:r>
            <a:endParaRPr lang="en-US" sz="1400" b="1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2844799" y="2995136"/>
            <a:ext cx="1525117" cy="1123384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761.61(a)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Self Implementing Cleanup Option</a:t>
            </a:r>
            <a:endParaRPr lang="en-US" sz="1400" b="1" dirty="0"/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6908923" y="2995136"/>
            <a:ext cx="1892422" cy="907941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761.61(c) 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Risk Based Cleanup &amp; Disposal </a:t>
            </a:r>
            <a:endParaRPr lang="en-US" sz="1400" b="1" dirty="0"/>
          </a:p>
        </p:txBody>
      </p:sp>
      <p:cxnSp>
        <p:nvCxnSpPr>
          <p:cNvPr id="10" name="AutoShape 70"/>
          <p:cNvCxnSpPr>
            <a:cxnSpLocks noChangeShapeType="1"/>
            <a:stCxn id="4" idx="2"/>
            <a:endCxn id="5" idx="0"/>
          </p:cNvCxnSpPr>
          <p:nvPr/>
        </p:nvCxnSpPr>
        <p:spPr bwMode="auto">
          <a:xfrm rot="16200000" flipH="1">
            <a:off x="873694" y="2711587"/>
            <a:ext cx="489803" cy="111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3" name="AutoShape 70"/>
          <p:cNvCxnSpPr>
            <a:cxnSpLocks noChangeShapeType="1"/>
            <a:stCxn id="3" idx="2"/>
            <a:endCxn id="9" idx="0"/>
          </p:cNvCxnSpPr>
          <p:nvPr/>
        </p:nvCxnSpPr>
        <p:spPr bwMode="auto">
          <a:xfrm rot="16200000" flipH="1">
            <a:off x="6478375" y="1618376"/>
            <a:ext cx="610453" cy="21430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9" name="AutoShape 70"/>
          <p:cNvCxnSpPr>
            <a:cxnSpLocks noChangeShapeType="1"/>
            <a:stCxn id="3" idx="2"/>
            <a:endCxn id="7" idx="0"/>
          </p:cNvCxnSpPr>
          <p:nvPr/>
        </p:nvCxnSpPr>
        <p:spPr bwMode="auto">
          <a:xfrm rot="5400000">
            <a:off x="4354488" y="1637554"/>
            <a:ext cx="610453" cy="210471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2844800" y="4670396"/>
            <a:ext cx="1525116" cy="738664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sz="1400" b="1" dirty="0" smtClean="0"/>
              <a:t>Sampling requirements are prescriptive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2845554" y="5530791"/>
            <a:ext cx="1525116" cy="738664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Can send </a:t>
            </a:r>
            <a:br>
              <a:rPr lang="en-US" sz="1400" b="1" dirty="0" smtClean="0"/>
            </a:br>
            <a:r>
              <a:rPr lang="en-US" sz="1400" b="1" dirty="0" smtClean="0"/>
              <a:t>&lt; 50 ppm to municipal landfill</a:t>
            </a:r>
            <a:endParaRPr lang="en-US" sz="1400" b="1" dirty="0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6907750" y="5429369"/>
            <a:ext cx="1892423" cy="954107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Depends on EPA finding of no unreasonable risk of injury to health or </a:t>
            </a:r>
            <a:r>
              <a:rPr lang="en-US" sz="1400" b="1" dirty="0" err="1" smtClean="0"/>
              <a:t>env</a:t>
            </a:r>
            <a:endParaRPr lang="en-US" sz="1400" b="1" dirty="0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908922" y="4600150"/>
            <a:ext cx="1892423" cy="738664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Any cleanup and/or disposal plan may be submitted</a:t>
            </a:r>
            <a:endParaRPr lang="en-US" sz="1400" b="1" dirty="0"/>
          </a:p>
        </p:txBody>
      </p:sp>
      <p:cxnSp>
        <p:nvCxnSpPr>
          <p:cNvPr id="30" name="Straight Connector 29"/>
          <p:cNvCxnSpPr>
            <a:stCxn id="7" idx="2"/>
            <a:endCxn id="23" idx="0"/>
          </p:cNvCxnSpPr>
          <p:nvPr/>
        </p:nvCxnSpPr>
        <p:spPr>
          <a:xfrm>
            <a:off x="3607358" y="4118520"/>
            <a:ext cx="0" cy="551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4" idx="0"/>
            <a:endCxn id="23" idx="2"/>
          </p:cNvCxnSpPr>
          <p:nvPr/>
        </p:nvCxnSpPr>
        <p:spPr>
          <a:xfrm flipH="1" flipV="1">
            <a:off x="3607358" y="5409060"/>
            <a:ext cx="754" cy="1217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  <a:endCxn id="28" idx="0"/>
          </p:cNvCxnSpPr>
          <p:nvPr/>
        </p:nvCxnSpPr>
        <p:spPr>
          <a:xfrm>
            <a:off x="7855134" y="3903077"/>
            <a:ext cx="0" cy="6970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8" idx="2"/>
            <a:endCxn id="27" idx="0"/>
          </p:cNvCxnSpPr>
          <p:nvPr/>
        </p:nvCxnSpPr>
        <p:spPr>
          <a:xfrm flipH="1">
            <a:off x="7853962" y="5338814"/>
            <a:ext cx="1172" cy="905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400" y="6344146"/>
            <a:ext cx="878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* PCB Remediation Waste resulting from a spill or release before 1978 is not subject to the cleanup requirements of the regulations (unless the RA makes a finding), but is subject to the disposal requirements if it is picked up (see 40 CFR 761.50(b)(3)).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21917" y="2659508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404841" y="2655634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608978" y="2655634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58060" y="4248661"/>
            <a:ext cx="1525116" cy="307777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Must notify EPA</a:t>
            </a:r>
            <a:endParaRPr lang="en-US" sz="1400" b="1" dirty="0"/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6908922" y="3995748"/>
            <a:ext cx="1892423" cy="523220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Requires EPA approval</a:t>
            </a:r>
            <a:endParaRPr lang="en-US" sz="1400" b="1" dirty="0"/>
          </a:p>
        </p:txBody>
      </p:sp>
      <p:grpSp>
        <p:nvGrpSpPr>
          <p:cNvPr id="77" name="Group 76"/>
          <p:cNvGrpSpPr/>
          <p:nvPr/>
        </p:nvGrpSpPr>
        <p:grpSpPr>
          <a:xfrm>
            <a:off x="4870386" y="2995136"/>
            <a:ext cx="1683619" cy="3326785"/>
            <a:chOff x="4887532" y="2995136"/>
            <a:chExt cx="1683619" cy="3326785"/>
          </a:xfrm>
        </p:grpSpPr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4887532" y="2995136"/>
              <a:ext cx="1660649" cy="1123384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761.61(b) </a:t>
              </a:r>
            </a:p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Performance Based Disposal Option</a:t>
              </a:r>
              <a:endParaRPr lang="en-US" sz="1400" b="1" dirty="0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891844" y="5798701"/>
              <a:ext cx="1679307" cy="523220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400"/>
                </a:spcBef>
              </a:pPr>
              <a:r>
                <a:rPr lang="en-US" sz="1400" b="1" dirty="0" smtClean="0"/>
                <a:t>Must remove all PCB waste &gt; 1 ppm</a:t>
              </a:r>
              <a:endParaRPr lang="en-US" sz="1400" b="1" dirty="0"/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4891845" y="4779586"/>
              <a:ext cx="1679306" cy="954107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All PCB Remediation Waste must go to a TSCA facility</a:t>
              </a:r>
              <a:endParaRPr lang="en-US" sz="1400" b="1" dirty="0"/>
            </a:p>
          </p:txBody>
        </p:sp>
        <p:cxnSp>
          <p:nvCxnSpPr>
            <p:cNvPr id="34" name="Straight Connector 33"/>
            <p:cNvCxnSpPr>
              <a:stCxn id="8" idx="2"/>
              <a:endCxn id="26" idx="0"/>
            </p:cNvCxnSpPr>
            <p:nvPr/>
          </p:nvCxnSpPr>
          <p:spPr>
            <a:xfrm>
              <a:off x="5717857" y="4118520"/>
              <a:ext cx="13641" cy="66106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6" idx="2"/>
              <a:endCxn id="25" idx="0"/>
            </p:cNvCxnSpPr>
            <p:nvPr/>
          </p:nvCxnSpPr>
          <p:spPr>
            <a:xfrm>
              <a:off x="5731498" y="5733693"/>
              <a:ext cx="0" cy="65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 Box 29"/>
            <p:cNvSpPr txBox="1">
              <a:spLocks noChangeArrowheads="1"/>
            </p:cNvSpPr>
            <p:nvPr/>
          </p:nvSpPr>
          <p:spPr bwMode="auto">
            <a:xfrm>
              <a:off x="4891844" y="4172391"/>
              <a:ext cx="1679307" cy="523220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No notification required</a:t>
              </a:r>
              <a:endParaRPr lang="en-US" sz="1400" b="1" dirty="0"/>
            </a:p>
          </p:txBody>
        </p:sp>
      </p:grpSp>
      <p:cxnSp>
        <p:nvCxnSpPr>
          <p:cNvPr id="76" name="Straight Arrow Connector 75"/>
          <p:cNvCxnSpPr>
            <a:stCxn id="3" idx="2"/>
            <a:endCxn id="8" idx="0"/>
          </p:cNvCxnSpPr>
          <p:nvPr/>
        </p:nvCxnSpPr>
        <p:spPr>
          <a:xfrm flipH="1">
            <a:off x="5700711" y="2384683"/>
            <a:ext cx="11358" cy="6104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7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23" grpId="0" animBg="1"/>
      <p:bldP spid="24" grpId="0" animBg="1"/>
      <p:bldP spid="27" grpId="0" animBg="1"/>
      <p:bldP spid="28" grpId="0" animBg="1"/>
      <p:bldP spid="6" grpId="0"/>
      <p:bldP spid="32" grpId="0"/>
      <p:bldP spid="33" grpId="0"/>
      <p:bldP spid="39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 Disposal Options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7000" y="1773936"/>
            <a:ext cx="4419600" cy="4901184"/>
          </a:xfrm>
        </p:spPr>
        <p:txBody>
          <a:bodyPr>
            <a:normAutofit fontScale="62500" lnSpcReduction="20000"/>
          </a:bodyPr>
          <a:lstStyle/>
          <a:p>
            <a:pPr marL="114300" indent="4763">
              <a:buNone/>
            </a:pPr>
            <a:r>
              <a:rPr lang="en-US" b="1" dirty="0" smtClean="0"/>
              <a:t>The general, most conservative disposal options are </a:t>
            </a:r>
            <a:r>
              <a:rPr lang="en-US" b="1" dirty="0"/>
              <a:t>a TSCA-approved landfill (for </a:t>
            </a:r>
            <a:r>
              <a:rPr lang="en-US" b="1" dirty="0" smtClean="0"/>
              <a:t>non-liquids) or a TSCA-approved incinerator.</a:t>
            </a:r>
          </a:p>
          <a:p>
            <a:pPr marL="114300" indent="4763">
              <a:buNone/>
            </a:pPr>
            <a:endParaRPr lang="en-US" b="1" dirty="0"/>
          </a:p>
          <a:p>
            <a:pPr marL="114300" indent="4763">
              <a:buNone/>
            </a:pPr>
            <a:r>
              <a:rPr lang="en-US" b="1" dirty="0" smtClean="0"/>
              <a:t>Other disposal options are available depending on the media, concentration, and the cleanup option.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EPA issues TSCA approvals to:</a:t>
            </a:r>
          </a:p>
          <a:p>
            <a:pPr lvl="1"/>
            <a:r>
              <a:rPr lang="en-US" sz="2600" b="1" dirty="0" smtClean="0"/>
              <a:t>Incinerators</a:t>
            </a:r>
            <a:r>
              <a:rPr lang="en-US" sz="2600" dirty="0" smtClean="0"/>
              <a:t> (761.70)</a:t>
            </a:r>
          </a:p>
          <a:p>
            <a:pPr lvl="1"/>
            <a:r>
              <a:rPr lang="en-US" sz="2600" b="1" dirty="0" smtClean="0"/>
              <a:t>Landfills</a:t>
            </a:r>
            <a:r>
              <a:rPr lang="en-US" sz="2600" dirty="0" smtClean="0"/>
              <a:t> (761.75)</a:t>
            </a:r>
          </a:p>
          <a:p>
            <a:pPr lvl="1"/>
            <a:r>
              <a:rPr lang="en-US" sz="2600" b="1" dirty="0" smtClean="0"/>
              <a:t>Alternatives Technologies to Incineration </a:t>
            </a:r>
            <a:r>
              <a:rPr lang="en-US" sz="2600" dirty="0" smtClean="0"/>
              <a:t>(761.60(e)) (e.g., chemical dechlorination or thermal desorption)</a:t>
            </a:r>
          </a:p>
          <a:p>
            <a:pPr lvl="1"/>
            <a:r>
              <a:rPr lang="en-US" sz="2600" b="1" dirty="0" smtClean="0"/>
              <a:t>Alternative Decontamination </a:t>
            </a:r>
            <a:r>
              <a:rPr lang="en-US" sz="2600" dirty="0" smtClean="0"/>
              <a:t>(761.79(h))</a:t>
            </a:r>
          </a:p>
          <a:p>
            <a:pPr lvl="1"/>
            <a:r>
              <a:rPr lang="en-US" sz="2600" b="1" dirty="0" smtClean="0"/>
              <a:t>Risk-Based Disposal Approvals </a:t>
            </a:r>
            <a:r>
              <a:rPr lang="en-US" sz="2600" dirty="0" smtClean="0"/>
              <a:t>(761.61(c) &amp; 761.62(c))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290060" cy="4623816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“Permitted by Rule”</a:t>
            </a:r>
          </a:p>
          <a:p>
            <a:pPr lvl="1"/>
            <a:r>
              <a:rPr lang="en-US" sz="2900" b="1" dirty="0" smtClean="0"/>
              <a:t>Certain decon methods</a:t>
            </a:r>
            <a:r>
              <a:rPr lang="en-US" sz="2900" dirty="0" smtClean="0"/>
              <a:t> (761.79(b))</a:t>
            </a:r>
          </a:p>
          <a:p>
            <a:pPr lvl="1"/>
            <a:r>
              <a:rPr lang="en-US" sz="2900" b="1" dirty="0" smtClean="0"/>
              <a:t>Scrap Metal Recovery Ovens </a:t>
            </a:r>
            <a:r>
              <a:rPr lang="en-US" sz="2900" dirty="0" smtClean="0"/>
              <a:t>(761.72)</a:t>
            </a:r>
          </a:p>
          <a:p>
            <a:pPr lvl="1"/>
            <a:r>
              <a:rPr lang="en-US" sz="2900" b="1" dirty="0" smtClean="0"/>
              <a:t>High Efficiency Boilers </a:t>
            </a:r>
            <a:r>
              <a:rPr lang="en-US" sz="2900" dirty="0" smtClean="0"/>
              <a:t>(761.72)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Non-TSCA Options</a:t>
            </a:r>
          </a:p>
          <a:p>
            <a:pPr lvl="1"/>
            <a:r>
              <a:rPr lang="en-US" sz="2900" b="1" dirty="0" smtClean="0"/>
              <a:t>RCRA C landfills</a:t>
            </a:r>
          </a:p>
          <a:p>
            <a:pPr lvl="1"/>
            <a:r>
              <a:rPr lang="en-US" sz="2900" b="1" dirty="0" smtClean="0"/>
              <a:t>RCRA D &amp; other non-hazardous landfills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Coordinated Approvals </a:t>
            </a:r>
            <a:r>
              <a:rPr lang="en-US" sz="2200" dirty="0" smtClean="0"/>
              <a:t>(761.77)</a:t>
            </a:r>
          </a:p>
          <a:p>
            <a:pPr lvl="1"/>
            <a:r>
              <a:rPr lang="en-US" sz="2600" dirty="0" smtClean="0"/>
              <a:t>If already has permit through other authority, like RCRA</a:t>
            </a:r>
          </a:p>
          <a:p>
            <a:pPr lvl="1"/>
            <a:r>
              <a:rPr lang="en-US" sz="2600" dirty="0" smtClean="0"/>
              <a:t>The permit must be “no less stringent in protection of health or the environment than the applicable TSCA requirements”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8177"/>
            <a:ext cx="8610600" cy="544982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/>
              <a:t>Comprehensive Q &amp; A Manual</a:t>
            </a:r>
          </a:p>
          <a:p>
            <a:pPr lvl="1"/>
            <a:r>
              <a:rPr lang="en-US" sz="2200" dirty="0" smtClean="0"/>
              <a:t>Commonly asked questions on all manner of topics</a:t>
            </a:r>
          </a:p>
          <a:p>
            <a:pPr lvl="1"/>
            <a:endParaRPr lang="en-US" sz="2200" b="1" dirty="0" smtClean="0"/>
          </a:p>
          <a:p>
            <a:r>
              <a:rPr lang="en-US" sz="2600" b="1" dirty="0" smtClean="0"/>
              <a:t>Sampling Guidance</a:t>
            </a:r>
          </a:p>
          <a:p>
            <a:pPr lvl="1"/>
            <a:r>
              <a:rPr lang="en-US" sz="2200" dirty="0" smtClean="0"/>
              <a:t>How to sample natural gas pipeline, apply a grid sampling plan, do wipe sampling, etc.</a:t>
            </a:r>
          </a:p>
          <a:p>
            <a:pPr lvl="1"/>
            <a:endParaRPr lang="en-US" sz="2200" dirty="0" smtClean="0"/>
          </a:p>
          <a:p>
            <a:r>
              <a:rPr lang="en-US" sz="2600" b="1" dirty="0" smtClean="0"/>
              <a:t>Spill Cleanup Policy Guidance</a:t>
            </a:r>
          </a:p>
          <a:p>
            <a:pPr lvl="1"/>
            <a:r>
              <a:rPr lang="en-US" sz="2200" dirty="0" smtClean="0"/>
              <a:t>An enforcement policy that applies to spills less than 72 hours old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r>
              <a:rPr lang="en-US" sz="2800" b="1" dirty="0" smtClean="0"/>
              <a:t>Checklists for 61(a) and 61(c) cleanup applications</a:t>
            </a:r>
          </a:p>
          <a:p>
            <a:pPr lvl="1"/>
            <a:r>
              <a:rPr lang="en-US" sz="2200" dirty="0" smtClean="0"/>
              <a:t>Excellent resource for those submitting cleanup plan</a:t>
            </a:r>
          </a:p>
          <a:p>
            <a:pPr>
              <a:buNone/>
            </a:pPr>
            <a:endParaRPr lang="en-US" dirty="0"/>
          </a:p>
          <a:p>
            <a:pPr marL="118872" indent="0">
              <a:buNone/>
            </a:pPr>
            <a:r>
              <a:rPr lang="en-US" sz="2000" dirty="0" smtClean="0"/>
              <a:t>A more complete list of PCB guidance can be found at the EPA website under “</a:t>
            </a:r>
            <a:r>
              <a:rPr lang="en-US" sz="2000" b="1" dirty="0" smtClean="0"/>
              <a:t>Interpretive Guidance</a:t>
            </a:r>
            <a:r>
              <a:rPr lang="en-US" sz="2000" dirty="0" smtClean="0"/>
              <a:t>” at </a:t>
            </a:r>
            <a:r>
              <a:rPr lang="en-US" sz="1700" dirty="0">
                <a:hlinkClick r:id="rId3"/>
              </a:rPr>
              <a:t>http://</a:t>
            </a:r>
            <a:r>
              <a:rPr lang="en-US" sz="1700" dirty="0" smtClean="0">
                <a:hlinkClick r:id="rId3"/>
              </a:rPr>
              <a:t>www3.epa.gov/epawaste/hazard/tsd/pcbs/index.htm</a:t>
            </a:r>
            <a:r>
              <a:rPr lang="en-US" sz="1700" dirty="0" smtClean="0"/>
              <a:t> </a:t>
            </a:r>
            <a:r>
              <a:rPr lang="en-US" sz="1500" dirty="0" smtClean="0"/>
              <a:t>(Note: This link will change in the near future to a yet to be determined address, if this link no longer works for you, you should be able to find the page by Googling EPA and PCBs. Sorry for any inconvenience.)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Indicators that you might have PCBs on your 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Equipment</a:t>
            </a:r>
            <a:r>
              <a:rPr lang="en-US" sz="2800" dirty="0" smtClean="0"/>
              <a:t> - Labels, trade names, manufactured 1950-79</a:t>
            </a:r>
          </a:p>
          <a:p>
            <a:r>
              <a:rPr lang="en-US" sz="2800" b="1" dirty="0" smtClean="0"/>
              <a:t>Building materials </a:t>
            </a:r>
            <a:r>
              <a:rPr lang="en-US" sz="2800" dirty="0" smtClean="0"/>
              <a:t>– Labels, built or renovated 1950-79</a:t>
            </a:r>
          </a:p>
          <a:p>
            <a:r>
              <a:rPr lang="en-US" sz="2800" b="1" dirty="0" smtClean="0"/>
              <a:t>Cleanup Areas </a:t>
            </a:r>
            <a:r>
              <a:rPr lang="en-US" sz="2800" dirty="0"/>
              <a:t>– </a:t>
            </a:r>
            <a:r>
              <a:rPr lang="en-US" sz="2800" dirty="0" smtClean="0"/>
              <a:t>Wherever the following was manufactured, stored, used, serviced, or transported</a:t>
            </a:r>
          </a:p>
          <a:p>
            <a:pPr lvl="2"/>
            <a:r>
              <a:rPr lang="en-US" sz="2200" dirty="0" smtClean="0"/>
              <a:t>Electrical equipment, hydraulic presses, vacuum systems, natural gas compressor systems, aircraft hydraulic oils, dust suppression, etc.</a:t>
            </a:r>
          </a:p>
          <a:p>
            <a:endParaRPr lang="en-US" sz="2800" dirty="0" smtClean="0"/>
          </a:p>
          <a:p>
            <a:r>
              <a:rPr lang="en-US" sz="2800" dirty="0" smtClean="0"/>
              <a:t>However, even without indications of </a:t>
            </a:r>
            <a:br>
              <a:rPr lang="en-US" sz="2800" dirty="0" smtClean="0"/>
            </a:br>
            <a:r>
              <a:rPr lang="en-US" sz="2800" dirty="0" smtClean="0"/>
              <a:t>these, PCBs may still be present</a:t>
            </a:r>
          </a:p>
          <a:p>
            <a:pPr lvl="1">
              <a:tabLst>
                <a:tab pos="6059488" algn="l"/>
              </a:tabLst>
            </a:pPr>
            <a:r>
              <a:rPr lang="en-US" sz="2400" dirty="0" smtClean="0"/>
              <a:t>Labels were not required prior to 1979</a:t>
            </a:r>
          </a:p>
          <a:p>
            <a:pPr lvl="1"/>
            <a:r>
              <a:rPr lang="en-US" sz="2400" dirty="0" smtClean="0"/>
              <a:t>Servicing of uncontaminated </a:t>
            </a:r>
            <a:br>
              <a:rPr lang="en-US" sz="2400" dirty="0" smtClean="0"/>
            </a:br>
            <a:r>
              <a:rPr lang="en-US" sz="2400" dirty="0" smtClean="0"/>
              <a:t>equipment has led to contamination</a:t>
            </a:r>
            <a:br>
              <a:rPr lang="en-US" sz="2400" dirty="0" smtClean="0"/>
            </a:br>
            <a:r>
              <a:rPr lang="en-US" sz="2400" dirty="0" smtClean="0"/>
              <a:t>and unintentional dilution</a:t>
            </a:r>
          </a:p>
          <a:p>
            <a:pPr lvl="1"/>
            <a:r>
              <a:rPr lang="en-US" sz="2400" dirty="0" smtClean="0"/>
              <a:t>Some uses were not well recorded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117" y="4088476"/>
            <a:ext cx="2525683" cy="252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your EPA Regional PCB Coordinator early – as soon as you think you might have or know you have PCBs on your cleanup site.</a:t>
            </a:r>
          </a:p>
          <a:p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the PCB regulations require a separate and distinct process that often requires EPA notification/approval, delays are likely if EPA is not involved early.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EPA Regional PCB Coordinators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299625"/>
              </p:ext>
            </p:extLst>
          </p:nvPr>
        </p:nvGraphicFramePr>
        <p:xfrm>
          <a:off x="266700" y="1638300"/>
          <a:ext cx="8836659" cy="4546597"/>
        </p:xfrm>
        <a:graphic>
          <a:graphicData uri="http://schemas.openxmlformats.org/drawingml/2006/table">
            <a:tbl>
              <a:tblPr/>
              <a:tblGrid>
                <a:gridCol w="898168"/>
                <a:gridCol w="2338978"/>
                <a:gridCol w="2077013"/>
                <a:gridCol w="3522500"/>
              </a:tblGrid>
              <a:tr h="4133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Region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PCB Coordinator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Contact Number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Contact Email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 Tisa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617-918-1527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Tisa.kimberly@epa.gov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 Bean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732-321-6606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Bean.mark@epa.gov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Kelly Bunker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215-814-2177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Bunker.kelly@epa.gov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 Feely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404-562-8512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Feely.ken@epa.gov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Peter Ramanauskas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312-886-7890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Ramanauskas.peter@epa.gov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Jim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214-665-6796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Sales.james@epa.gov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Mike Dandurand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913-551-7504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Dandurand.michael@epa.gov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Brenda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South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303-312-6446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South.brenda@epa.gov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Carmen Santos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415-972-3360</a:t>
                      </a:r>
                      <a:endParaRPr kumimoji="0"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Santos.carmen@epa.gov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Michelle Mullin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206-553-1616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Mullin.michelle@epa.gov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400800"/>
            <a:ext cx="716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www3.epa.gov/epawaste/hazard/tsd/pcbs/pubs/coordin.htm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– PCBs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1390"/>
            <a:ext cx="8229600" cy="462560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2400"/>
              </a:spcBef>
            </a:pPr>
            <a:r>
              <a:rPr lang="en-US" dirty="0" smtClean="0"/>
              <a:t>PCBs – Properties and health concerns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Regulatory history and structure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Cleanup options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Disposal options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Resources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Regional </a:t>
            </a:r>
            <a:r>
              <a:rPr lang="en-US" dirty="0"/>
              <a:t>PCB Contacts</a:t>
            </a:r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843" y="3684787"/>
            <a:ext cx="21431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596" y="2636756"/>
            <a:ext cx="8434526" cy="1673352"/>
          </a:xfrm>
        </p:spPr>
        <p:txBody>
          <a:bodyPr/>
          <a:lstStyle/>
          <a:p>
            <a:pPr algn="ctr"/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the PCB Regulations </a:t>
            </a:r>
            <a:br>
              <a:rPr lang="en-US" dirty="0" smtClean="0"/>
            </a:br>
            <a:r>
              <a:rPr lang="en-US" dirty="0" smtClean="0"/>
              <a:t>40 CFR §761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4114800" cy="5029200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A:  General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761.1	Applicability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761.2	Assumptions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761.3	Definitions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761.19  	References	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6400" marR="0" lvl="0" indent="-40640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B:  Manufacturing, Processing,</a:t>
            </a:r>
            <a:b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Distribution in Commerce, and Use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761.20	Prohibitions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761.30	Authorizations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761.35 	Storage for reuse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C:  Marking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761.40	Marking requirements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761.45	Marking formats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D:  Storage and Disposal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761.50	Applicability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761.60	Disposal requirements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761.61	PCB remediation waste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761.62	PCB bulk product waste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761.63	PCB household waste</a:t>
            </a:r>
          </a:p>
          <a:p>
            <a:pPr marL="57150" marR="0" lvl="0" indent="-5715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761.64	Waste from R &amp; D activities</a:t>
            </a:r>
          </a:p>
          <a:p>
            <a:pPr marL="57150" marR="0" lvl="0" indent="-57150" algn="l" defTabSz="914400" rtl="0" eaLnBrk="1" fontAlgn="auto" latinLnBrk="0" hangingPunct="1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648200" y="1600200"/>
            <a:ext cx="4033838" cy="5029200"/>
          </a:xfrm>
          <a:prstGeom prst="rect">
            <a:avLst/>
          </a:prstGeom>
          <a:noFill/>
          <a:ln/>
        </p:spPr>
        <p:txBody>
          <a:bodyPr lIns="90488" tIns="44450" rIns="90488" bIns="44450"/>
          <a:lstStyle/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D:  Storage and Disposal (continued)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761.65	Storage for disposal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761.70	Incineration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761.71	High-efficiency boilers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761.72	Scrap metal recovery ovens &amp; 	smelters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761.75	Chemical waste landfills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761.77	Coordinated approvals 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761.79	Decontamination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E:  Exemptions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761.80	Manufacturing, processing, 	and distribution in commerce 	exemptions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Subpart F: Transboundary Shipments for Disposal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761.91	Applicability (Import/export)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761.93	Import for disposal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761.97	Export for disposal</a:t>
            </a:r>
          </a:p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761.99	Other transboundary 	shipments</a:t>
            </a:r>
            <a:endParaRPr kumimoji="0" lang="en-US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2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the PCB Regulations </a:t>
            </a:r>
            <a:br>
              <a:rPr lang="en-US" dirty="0" smtClean="0"/>
            </a:br>
            <a:r>
              <a:rPr lang="en-US" dirty="0" smtClean="0"/>
              <a:t>40 CFR §761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773936"/>
            <a:ext cx="4038600" cy="4623816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Subpart G:  PCB Spill Cleanup Policy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761.120	Scope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761.123	Definitions</a:t>
            </a:r>
          </a:p>
          <a:p>
            <a:pPr marL="914400" marR="0" lvl="0" indent="-7953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761.125	Requirements for PCB spill cleanup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761.130	Sampling requirements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761.135	Compliance and enforcement</a:t>
            </a:r>
          </a:p>
          <a:p>
            <a:pPr marL="438912" marR="0" lvl="0" indent="-320040" algn="l" defTabSz="914400" rtl="0" eaLnBrk="1" fontAlgn="auto" latinLnBrk="0" hangingPunct="1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1206500" marR="0" lvl="0" indent="-10874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Subpart J:  General Records and Reports</a:t>
            </a:r>
            <a:endParaRPr kumimoji="0" lang="en-US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761.180	Records and monitoring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1257300" marR="0" lvl="0" indent="-11382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Subpart K:  PCB Waste Disposal Records and Reports</a:t>
            </a:r>
            <a:endParaRPr kumimoji="0" lang="en-US" b="1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cs typeface="Times New Roman" pitchFamily="18" charset="0"/>
            </a:endParaRPr>
          </a:p>
          <a:p>
            <a:pPr marL="438912" indent="-320040">
              <a:lnSpc>
                <a:spcPct val="75000"/>
              </a:lnSpc>
              <a:buClr>
                <a:schemeClr val="accent1"/>
              </a:buClr>
              <a:buSzPct val="80000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761.202   EPA identification numbers.</a:t>
            </a:r>
          </a:p>
          <a:p>
            <a:pPr marL="977900" indent="-858838">
              <a:lnSpc>
                <a:spcPct val="75000"/>
              </a:lnSpc>
              <a:buClr>
                <a:schemeClr val="accent1"/>
              </a:buClr>
              <a:buSzPct val="80000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761.205   Notification of PCB waste activity (EPA Form 7710-53).</a:t>
            </a:r>
          </a:p>
          <a:p>
            <a:pPr marL="438912" indent="-320040">
              <a:lnSpc>
                <a:spcPct val="75000"/>
              </a:lnSpc>
              <a:buClr>
                <a:schemeClr val="accent1"/>
              </a:buClr>
              <a:buSzPct val="80000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761.207 - § 761.217  Manifesting</a:t>
            </a:r>
          </a:p>
          <a:p>
            <a:pPr marL="438912" indent="-320040">
              <a:lnSpc>
                <a:spcPct val="75000"/>
              </a:lnSpc>
              <a:buClr>
                <a:schemeClr val="accent1"/>
              </a:buClr>
              <a:buSzPct val="80000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761.218   Certificate of disposal.</a:t>
            </a:r>
          </a:p>
          <a:p>
            <a:pPr marL="438912" indent="-320040">
              <a:lnSpc>
                <a:spcPct val="75000"/>
              </a:lnSpc>
              <a:buClr>
                <a:schemeClr val="accent1"/>
              </a:buClr>
              <a:buSzPct val="80000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761.219   One-year exception reporting</a:t>
            </a:r>
            <a:r>
              <a:rPr lang="en-US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.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1600" b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cs typeface="Times New Roman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4648200" y="1773935"/>
            <a:ext cx="4290060" cy="4977383"/>
          </a:xfrm>
          <a:prstGeom prst="rect">
            <a:avLst/>
          </a:prstGeom>
        </p:spPr>
        <p:txBody>
          <a:bodyPr/>
          <a:lstStyle/>
          <a:p>
            <a:pPr marL="1257300" marR="0" lvl="0" indent="-11382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M: Natural gas pipeline sampling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257300" marR="0" lvl="0" indent="-11382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N: Characterization sampling for §761.61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257300" marR="0" lvl="0" indent="-11382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O: Cleanup verification sampling</a:t>
            </a:r>
            <a:r>
              <a:rPr kumimoji="0" lang="en-US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for §761.61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206500" marR="0" lvl="0" indent="-10874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P: Sampling locations for non- porous surfaces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Q:Validation of alternate</a:t>
            </a:r>
          </a:p>
          <a:p>
            <a:pPr marL="1206500" marR="0" lvl="0" indent="-10874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	sampling &amp; analysis 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206500" marR="0" lvl="0" indent="-10874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R: Sampling of PCB bulk product  waste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206500" marR="0" lvl="0" indent="-10874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S: Double wash-rinse procedure</a:t>
            </a:r>
          </a:p>
          <a:p>
            <a:pPr marL="438912" marR="0" lvl="0" indent="-320040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143000" marR="0" lvl="0" indent="-1023938" algn="l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Subpart T: Validating alternative decon</a:t>
            </a:r>
            <a:r>
              <a:rPr kumimoji="0" lang="en-US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solvents</a:t>
            </a:r>
          </a:p>
          <a:p>
            <a:pPr marL="438912" marR="0" lvl="0" indent="-32004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11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9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596" y="2636756"/>
            <a:ext cx="8434526" cy="1673352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393" y="4310108"/>
            <a:ext cx="6917369" cy="2265192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Amy Hensley</a:t>
            </a:r>
          </a:p>
          <a:p>
            <a:pPr algn="ctr"/>
            <a:r>
              <a:rPr lang="en-US" sz="2400" dirty="0" smtClean="0"/>
              <a:t>US EPA </a:t>
            </a:r>
          </a:p>
          <a:p>
            <a:pPr algn="ctr"/>
            <a:r>
              <a:rPr lang="en-US" sz="2400" dirty="0" smtClean="0"/>
              <a:t>Office </a:t>
            </a:r>
            <a:r>
              <a:rPr lang="en-US" sz="2400" dirty="0"/>
              <a:t>of Resource Conservation &amp; </a:t>
            </a:r>
            <a:r>
              <a:rPr lang="en-US" sz="2400" dirty="0" smtClean="0"/>
              <a:t>Recovery</a:t>
            </a:r>
          </a:p>
          <a:p>
            <a:pPr algn="ctr"/>
            <a:r>
              <a:rPr lang="en-US" sz="2400" dirty="0" smtClean="0"/>
              <a:t>Hensley.amy@epa.gov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711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Physical </a:t>
            </a:r>
            <a:r>
              <a:rPr lang="en-US" dirty="0"/>
              <a:t>Properties of </a:t>
            </a:r>
            <a:r>
              <a:rPr lang="en-US" dirty="0" smtClean="0"/>
              <a:t>PCBs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b="1" smtClean="0">
                <a:latin typeface="+mj-lt"/>
              </a:rPr>
              <a:t>3</a:t>
            </a:fld>
            <a:endParaRPr lang="en-US" b="1">
              <a:latin typeface="+mj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5221" y="1860492"/>
            <a:ext cx="1370400" cy="1802456"/>
            <a:chOff x="6883739" y="1828362"/>
            <a:chExt cx="1370400" cy="1802456"/>
          </a:xfrm>
        </p:grpSpPr>
        <p:pic>
          <p:nvPicPr>
            <p:cNvPr id="41987" name="Picture 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83739" y="1828362"/>
              <a:ext cx="1370400" cy="13774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7061187" y="3286492"/>
              <a:ext cx="1015503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Odorless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12261" y="4433777"/>
            <a:ext cx="2099454" cy="1975242"/>
            <a:chOff x="1031099" y="4414952"/>
            <a:chExt cx="2099454" cy="1975242"/>
          </a:xfrm>
        </p:grpSpPr>
        <p:pic>
          <p:nvPicPr>
            <p:cNvPr id="41988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198" y="4414952"/>
              <a:ext cx="1211256" cy="15817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1031099" y="6045868"/>
              <a:ext cx="2099454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Low vapor pressure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2313" y="1937747"/>
            <a:ext cx="1136105" cy="1725201"/>
            <a:chOff x="5228631" y="1944643"/>
            <a:chExt cx="1136105" cy="1725201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5275112" y="3325518"/>
              <a:ext cx="1047563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Colorless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228631" y="1944643"/>
              <a:ext cx="1136105" cy="1149395"/>
              <a:chOff x="5228631" y="1944643"/>
              <a:chExt cx="1136105" cy="1149395"/>
            </a:xfrm>
          </p:grpSpPr>
          <p:sp>
            <p:nvSpPr>
              <p:cNvPr id="41993" name="Freeform 9"/>
              <p:cNvSpPr>
                <a:spLocks/>
              </p:cNvSpPr>
              <p:nvPr/>
            </p:nvSpPr>
            <p:spPr bwMode="auto">
              <a:xfrm>
                <a:off x="5309676" y="2321812"/>
                <a:ext cx="39786" cy="338407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0"/>
                  </a:cxn>
                  <a:cxn ang="0">
                    <a:pos x="0" y="226"/>
                  </a:cxn>
                  <a:cxn ang="0">
                    <a:pos x="26" y="226"/>
                  </a:cxn>
                  <a:cxn ang="0">
                    <a:pos x="26" y="0"/>
                  </a:cxn>
                </a:cxnLst>
                <a:rect l="0" t="0" r="r" b="b"/>
                <a:pathLst>
                  <a:path w="27" h="227">
                    <a:moveTo>
                      <a:pt x="26" y="0"/>
                    </a:moveTo>
                    <a:lnTo>
                      <a:pt x="0" y="0"/>
                    </a:lnTo>
                    <a:lnTo>
                      <a:pt x="0" y="226"/>
                    </a:lnTo>
                    <a:lnTo>
                      <a:pt x="26" y="226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9217FF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4" name="Freeform 10"/>
              <p:cNvSpPr>
                <a:spLocks/>
              </p:cNvSpPr>
              <p:nvPr/>
            </p:nvSpPr>
            <p:spPr bwMode="auto">
              <a:xfrm>
                <a:off x="5356830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718F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5" name="Freeform 11"/>
              <p:cNvSpPr>
                <a:spLocks/>
              </p:cNvSpPr>
              <p:nvPr/>
            </p:nvSpPr>
            <p:spPr bwMode="auto">
              <a:xfrm>
                <a:off x="5405457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A018E9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6" name="Freeform 12"/>
              <p:cNvSpPr>
                <a:spLocks/>
              </p:cNvSpPr>
              <p:nvPr/>
            </p:nvSpPr>
            <p:spPr bwMode="auto">
              <a:xfrm>
                <a:off x="5454084" y="2321812"/>
                <a:ext cx="42733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A418D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7" name="Freeform 13"/>
              <p:cNvSpPr>
                <a:spLocks/>
              </p:cNvSpPr>
              <p:nvPr/>
            </p:nvSpPr>
            <p:spPr bwMode="auto">
              <a:xfrm>
                <a:off x="5504184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AA18D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8" name="Freeform 14"/>
              <p:cNvSpPr>
                <a:spLocks/>
              </p:cNvSpPr>
              <p:nvPr/>
            </p:nvSpPr>
            <p:spPr bwMode="auto">
              <a:xfrm>
                <a:off x="5552812" y="2321812"/>
                <a:ext cx="42732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AE18C7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1999" name="Freeform 15"/>
              <p:cNvSpPr>
                <a:spLocks/>
              </p:cNvSpPr>
              <p:nvPr/>
            </p:nvSpPr>
            <p:spPr bwMode="auto">
              <a:xfrm>
                <a:off x="5602913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618BB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0" name="Freeform 16"/>
              <p:cNvSpPr>
                <a:spLocks/>
              </p:cNvSpPr>
              <p:nvPr/>
            </p:nvSpPr>
            <p:spPr bwMode="auto">
              <a:xfrm>
                <a:off x="5651539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B18B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1" name="Freeform 17"/>
              <p:cNvSpPr>
                <a:spLocks/>
              </p:cNvSpPr>
              <p:nvPr/>
            </p:nvSpPr>
            <p:spPr bwMode="auto">
              <a:xfrm>
                <a:off x="5700167" y="2321812"/>
                <a:ext cx="42732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18A4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2" name="Freeform 18"/>
              <p:cNvSpPr>
                <a:spLocks/>
              </p:cNvSpPr>
              <p:nvPr/>
            </p:nvSpPr>
            <p:spPr bwMode="auto">
              <a:xfrm>
                <a:off x="5750267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71897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3" name="Freeform 19"/>
              <p:cNvSpPr>
                <a:spLocks/>
              </p:cNvSpPr>
              <p:nvPr/>
            </p:nvSpPr>
            <p:spPr bwMode="auto">
              <a:xfrm>
                <a:off x="5798894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178D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4" name="Freeform 20"/>
              <p:cNvSpPr>
                <a:spLocks/>
              </p:cNvSpPr>
              <p:nvPr/>
            </p:nvSpPr>
            <p:spPr bwMode="auto">
              <a:xfrm>
                <a:off x="5847522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188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5" name="Freeform 21"/>
              <p:cNvSpPr>
                <a:spLocks/>
              </p:cNvSpPr>
              <p:nvPr/>
            </p:nvSpPr>
            <p:spPr bwMode="auto">
              <a:xfrm>
                <a:off x="5896148" y="2321812"/>
                <a:ext cx="42733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71877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6" name="Freeform 22"/>
              <p:cNvSpPr>
                <a:spLocks/>
              </p:cNvSpPr>
              <p:nvPr/>
            </p:nvSpPr>
            <p:spPr bwMode="auto">
              <a:xfrm>
                <a:off x="5946249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E1869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7" name="Freeform 23"/>
              <p:cNvSpPr>
                <a:spLocks/>
              </p:cNvSpPr>
              <p:nvPr/>
            </p:nvSpPr>
            <p:spPr bwMode="auto">
              <a:xfrm>
                <a:off x="5994876" y="2321812"/>
                <a:ext cx="42732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3175F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8" name="Freeform 24"/>
              <p:cNvSpPr>
                <a:spLocks/>
              </p:cNvSpPr>
              <p:nvPr/>
            </p:nvSpPr>
            <p:spPr bwMode="auto">
              <a:xfrm>
                <a:off x="6044977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91853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09" name="Freeform 25"/>
              <p:cNvSpPr>
                <a:spLocks/>
              </p:cNvSpPr>
              <p:nvPr/>
            </p:nvSpPr>
            <p:spPr bwMode="auto">
              <a:xfrm>
                <a:off x="6093604" y="2321812"/>
                <a:ext cx="42733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E1849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0" name="Freeform 26"/>
              <p:cNvSpPr>
                <a:spLocks/>
              </p:cNvSpPr>
              <p:nvPr/>
            </p:nvSpPr>
            <p:spPr bwMode="auto">
              <a:xfrm>
                <a:off x="6143704" y="2321812"/>
                <a:ext cx="41259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8" h="227">
                    <a:moveTo>
                      <a:pt x="0" y="0"/>
                    </a:moveTo>
                    <a:lnTo>
                      <a:pt x="27" y="0"/>
                    </a:lnTo>
                    <a:lnTo>
                      <a:pt x="27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5183B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1" name="Freeform 27"/>
              <p:cNvSpPr>
                <a:spLocks/>
              </p:cNvSpPr>
              <p:nvPr/>
            </p:nvSpPr>
            <p:spPr bwMode="auto">
              <a:xfrm>
                <a:off x="6192332" y="2321812"/>
                <a:ext cx="42732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9" h="227">
                    <a:moveTo>
                      <a:pt x="0" y="0"/>
                    </a:moveTo>
                    <a:lnTo>
                      <a:pt x="28" y="0"/>
                    </a:lnTo>
                    <a:lnTo>
                      <a:pt x="28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A182E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2" name="Freeform 28"/>
              <p:cNvSpPr>
                <a:spLocks/>
              </p:cNvSpPr>
              <p:nvPr/>
            </p:nvSpPr>
            <p:spPr bwMode="auto">
              <a:xfrm>
                <a:off x="6242432" y="2321812"/>
                <a:ext cx="39785" cy="3384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" y="0"/>
                  </a:cxn>
                  <a:cxn ang="0">
                    <a:pos x="26" y="226"/>
                  </a:cxn>
                  <a:cxn ang="0">
                    <a:pos x="0" y="226"/>
                  </a:cxn>
                  <a:cxn ang="0">
                    <a:pos x="0" y="0"/>
                  </a:cxn>
                </a:cxnLst>
                <a:rect l="0" t="0" r="r" b="b"/>
                <a:pathLst>
                  <a:path w="27" h="227">
                    <a:moveTo>
                      <a:pt x="0" y="0"/>
                    </a:moveTo>
                    <a:lnTo>
                      <a:pt x="26" y="0"/>
                    </a:lnTo>
                    <a:lnTo>
                      <a:pt x="26" y="226"/>
                    </a:lnTo>
                    <a:lnTo>
                      <a:pt x="0" y="22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172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3" name="Freeform 29"/>
              <p:cNvSpPr>
                <a:spLocks/>
              </p:cNvSpPr>
              <p:nvPr/>
            </p:nvSpPr>
            <p:spPr bwMode="auto">
              <a:xfrm>
                <a:off x="5235999" y="1944643"/>
                <a:ext cx="1112529" cy="480032"/>
              </a:xfrm>
              <a:custGeom>
                <a:avLst/>
                <a:gdLst/>
                <a:ahLst/>
                <a:cxnLst>
                  <a:cxn ang="0">
                    <a:pos x="7" y="285"/>
                  </a:cxn>
                  <a:cxn ang="0">
                    <a:pos x="44" y="194"/>
                  </a:cxn>
                  <a:cxn ang="0">
                    <a:pos x="108" y="111"/>
                  </a:cxn>
                  <a:cxn ang="0">
                    <a:pos x="148" y="76"/>
                  </a:cxn>
                  <a:cxn ang="0">
                    <a:pos x="191" y="48"/>
                  </a:cxn>
                  <a:cxn ang="0">
                    <a:pos x="237" y="27"/>
                  </a:cxn>
                  <a:cxn ang="0">
                    <a:pos x="284" y="11"/>
                  </a:cxn>
                  <a:cxn ang="0">
                    <a:pos x="332" y="2"/>
                  </a:cxn>
                  <a:cxn ang="0">
                    <a:pos x="380" y="0"/>
                  </a:cxn>
                  <a:cxn ang="0">
                    <a:pos x="429" y="3"/>
                  </a:cxn>
                  <a:cxn ang="0">
                    <a:pos x="476" y="13"/>
                  </a:cxn>
                  <a:cxn ang="0">
                    <a:pos x="521" y="28"/>
                  </a:cxn>
                  <a:cxn ang="0">
                    <a:pos x="566" y="49"/>
                  </a:cxn>
                  <a:cxn ang="0">
                    <a:pos x="605" y="75"/>
                  </a:cxn>
                  <a:cxn ang="0">
                    <a:pos x="642" y="106"/>
                  </a:cxn>
                  <a:cxn ang="0">
                    <a:pos x="676" y="142"/>
                  </a:cxn>
                  <a:cxn ang="0">
                    <a:pos x="704" y="185"/>
                  </a:cxn>
                  <a:cxn ang="0">
                    <a:pos x="727" y="230"/>
                  </a:cxn>
                  <a:cxn ang="0">
                    <a:pos x="745" y="280"/>
                  </a:cxn>
                  <a:cxn ang="0">
                    <a:pos x="689" y="321"/>
                  </a:cxn>
                  <a:cxn ang="0">
                    <a:pos x="669" y="252"/>
                  </a:cxn>
                  <a:cxn ang="0">
                    <a:pos x="602" y="155"/>
                  </a:cxn>
                  <a:cxn ang="0">
                    <a:pos x="556" y="118"/>
                  </a:cxn>
                  <a:cxn ang="0">
                    <a:pos x="505" y="89"/>
                  </a:cxn>
                  <a:cxn ang="0">
                    <a:pos x="449" y="71"/>
                  </a:cxn>
                  <a:cxn ang="0">
                    <a:pos x="393" y="64"/>
                  </a:cxn>
                  <a:cxn ang="0">
                    <a:pos x="335" y="65"/>
                  </a:cxn>
                  <a:cxn ang="0">
                    <a:pos x="280" y="78"/>
                  </a:cxn>
                  <a:cxn ang="0">
                    <a:pos x="226" y="101"/>
                  </a:cxn>
                  <a:cxn ang="0">
                    <a:pos x="177" y="134"/>
                  </a:cxn>
                  <a:cxn ang="0">
                    <a:pos x="275" y="321"/>
                  </a:cxn>
                  <a:cxn ang="0">
                    <a:pos x="98" y="228"/>
                  </a:cxn>
                  <a:cxn ang="0">
                    <a:pos x="65" y="321"/>
                  </a:cxn>
                </a:cxnLst>
                <a:rect l="0" t="0" r="r" b="b"/>
                <a:pathLst>
                  <a:path w="755" h="322">
                    <a:moveTo>
                      <a:pt x="0" y="321"/>
                    </a:moveTo>
                    <a:lnTo>
                      <a:pt x="7" y="285"/>
                    </a:lnTo>
                    <a:lnTo>
                      <a:pt x="22" y="239"/>
                    </a:lnTo>
                    <a:lnTo>
                      <a:pt x="44" y="194"/>
                    </a:lnTo>
                    <a:lnTo>
                      <a:pt x="72" y="150"/>
                    </a:lnTo>
                    <a:lnTo>
                      <a:pt x="108" y="111"/>
                    </a:lnTo>
                    <a:lnTo>
                      <a:pt x="127" y="92"/>
                    </a:lnTo>
                    <a:lnTo>
                      <a:pt x="148" y="76"/>
                    </a:lnTo>
                    <a:lnTo>
                      <a:pt x="170" y="61"/>
                    </a:lnTo>
                    <a:lnTo>
                      <a:pt x="191" y="48"/>
                    </a:lnTo>
                    <a:lnTo>
                      <a:pt x="214" y="36"/>
                    </a:lnTo>
                    <a:lnTo>
                      <a:pt x="237" y="27"/>
                    </a:lnTo>
                    <a:lnTo>
                      <a:pt x="260" y="18"/>
                    </a:lnTo>
                    <a:lnTo>
                      <a:pt x="284" y="11"/>
                    </a:lnTo>
                    <a:lnTo>
                      <a:pt x="309" y="6"/>
                    </a:lnTo>
                    <a:lnTo>
                      <a:pt x="332" y="2"/>
                    </a:lnTo>
                    <a:lnTo>
                      <a:pt x="356" y="0"/>
                    </a:lnTo>
                    <a:lnTo>
                      <a:pt x="380" y="0"/>
                    </a:lnTo>
                    <a:lnTo>
                      <a:pt x="405" y="1"/>
                    </a:lnTo>
                    <a:lnTo>
                      <a:pt x="429" y="3"/>
                    </a:lnTo>
                    <a:lnTo>
                      <a:pt x="452" y="8"/>
                    </a:lnTo>
                    <a:lnTo>
                      <a:pt x="476" y="13"/>
                    </a:lnTo>
                    <a:lnTo>
                      <a:pt x="499" y="20"/>
                    </a:lnTo>
                    <a:lnTo>
                      <a:pt x="521" y="28"/>
                    </a:lnTo>
                    <a:lnTo>
                      <a:pt x="544" y="38"/>
                    </a:lnTo>
                    <a:lnTo>
                      <a:pt x="566" y="49"/>
                    </a:lnTo>
                    <a:lnTo>
                      <a:pt x="585" y="62"/>
                    </a:lnTo>
                    <a:lnTo>
                      <a:pt x="605" y="75"/>
                    </a:lnTo>
                    <a:lnTo>
                      <a:pt x="625" y="90"/>
                    </a:lnTo>
                    <a:lnTo>
                      <a:pt x="642" y="106"/>
                    </a:lnTo>
                    <a:lnTo>
                      <a:pt x="660" y="125"/>
                    </a:lnTo>
                    <a:lnTo>
                      <a:pt x="676" y="142"/>
                    </a:lnTo>
                    <a:lnTo>
                      <a:pt x="691" y="163"/>
                    </a:lnTo>
                    <a:lnTo>
                      <a:pt x="704" y="185"/>
                    </a:lnTo>
                    <a:lnTo>
                      <a:pt x="716" y="206"/>
                    </a:lnTo>
                    <a:lnTo>
                      <a:pt x="727" y="230"/>
                    </a:lnTo>
                    <a:lnTo>
                      <a:pt x="737" y="254"/>
                    </a:lnTo>
                    <a:lnTo>
                      <a:pt x="745" y="280"/>
                    </a:lnTo>
                    <a:lnTo>
                      <a:pt x="754" y="321"/>
                    </a:lnTo>
                    <a:lnTo>
                      <a:pt x="689" y="321"/>
                    </a:lnTo>
                    <a:lnTo>
                      <a:pt x="687" y="306"/>
                    </a:lnTo>
                    <a:lnTo>
                      <a:pt x="669" y="252"/>
                    </a:lnTo>
                    <a:lnTo>
                      <a:pt x="640" y="201"/>
                    </a:lnTo>
                    <a:lnTo>
                      <a:pt x="602" y="155"/>
                    </a:lnTo>
                    <a:lnTo>
                      <a:pt x="579" y="135"/>
                    </a:lnTo>
                    <a:lnTo>
                      <a:pt x="556" y="118"/>
                    </a:lnTo>
                    <a:lnTo>
                      <a:pt x="531" y="102"/>
                    </a:lnTo>
                    <a:lnTo>
                      <a:pt x="505" y="89"/>
                    </a:lnTo>
                    <a:lnTo>
                      <a:pt x="477" y="79"/>
                    </a:lnTo>
                    <a:lnTo>
                      <a:pt x="449" y="71"/>
                    </a:lnTo>
                    <a:lnTo>
                      <a:pt x="422" y="66"/>
                    </a:lnTo>
                    <a:lnTo>
                      <a:pt x="393" y="64"/>
                    </a:lnTo>
                    <a:lnTo>
                      <a:pt x="364" y="64"/>
                    </a:lnTo>
                    <a:lnTo>
                      <a:pt x="335" y="65"/>
                    </a:lnTo>
                    <a:lnTo>
                      <a:pt x="308" y="70"/>
                    </a:lnTo>
                    <a:lnTo>
                      <a:pt x="280" y="78"/>
                    </a:lnTo>
                    <a:lnTo>
                      <a:pt x="252" y="88"/>
                    </a:lnTo>
                    <a:lnTo>
                      <a:pt x="226" y="101"/>
                    </a:lnTo>
                    <a:lnTo>
                      <a:pt x="200" y="116"/>
                    </a:lnTo>
                    <a:lnTo>
                      <a:pt x="177" y="134"/>
                    </a:lnTo>
                    <a:lnTo>
                      <a:pt x="365" y="321"/>
                    </a:lnTo>
                    <a:lnTo>
                      <a:pt x="275" y="321"/>
                    </a:lnTo>
                    <a:lnTo>
                      <a:pt x="131" y="179"/>
                    </a:lnTo>
                    <a:lnTo>
                      <a:pt x="98" y="228"/>
                    </a:lnTo>
                    <a:lnTo>
                      <a:pt x="74" y="281"/>
                    </a:lnTo>
                    <a:lnTo>
                      <a:pt x="65" y="321"/>
                    </a:lnTo>
                    <a:lnTo>
                      <a:pt x="0" y="321"/>
                    </a:lnTo>
                  </a:path>
                </a:pathLst>
              </a:custGeom>
              <a:solidFill>
                <a:srgbClr val="FF172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4" name="Freeform 30"/>
              <p:cNvSpPr>
                <a:spLocks/>
              </p:cNvSpPr>
              <p:nvPr/>
            </p:nvSpPr>
            <p:spPr bwMode="auto">
              <a:xfrm>
                <a:off x="5228631" y="2432130"/>
                <a:ext cx="306498" cy="481523"/>
              </a:xfrm>
              <a:custGeom>
                <a:avLst/>
                <a:gdLst/>
                <a:ahLst/>
                <a:cxnLst>
                  <a:cxn ang="0">
                    <a:pos x="108" y="322"/>
                  </a:cxn>
                  <a:cxn ang="0">
                    <a:pos x="106" y="320"/>
                  </a:cxn>
                  <a:cxn ang="0">
                    <a:pos x="75" y="284"/>
                  </a:cxn>
                  <a:cxn ang="0">
                    <a:pos x="50" y="242"/>
                  </a:cxn>
                  <a:cxn ang="0">
                    <a:pos x="28" y="199"/>
                  </a:cxn>
                  <a:cxn ang="0">
                    <a:pos x="14" y="155"/>
                  </a:cxn>
                  <a:cxn ang="0">
                    <a:pos x="4" y="107"/>
                  </a:cxn>
                  <a:cxn ang="0">
                    <a:pos x="0" y="60"/>
                  </a:cxn>
                  <a:cxn ang="0">
                    <a:pos x="3" y="13"/>
                  </a:cxn>
                  <a:cxn ang="0">
                    <a:pos x="5" y="0"/>
                  </a:cxn>
                  <a:cxn ang="0">
                    <a:pos x="69" y="0"/>
                  </a:cxn>
                  <a:cxn ang="0">
                    <a:pos x="65" y="17"/>
                  </a:cxn>
                  <a:cxn ang="0">
                    <a:pos x="63" y="73"/>
                  </a:cxn>
                  <a:cxn ang="0">
                    <a:pos x="71" y="129"/>
                  </a:cxn>
                  <a:cxn ang="0">
                    <a:pos x="88" y="183"/>
                  </a:cxn>
                  <a:cxn ang="0">
                    <a:pos x="118" y="234"/>
                  </a:cxn>
                  <a:cxn ang="0">
                    <a:pos x="155" y="280"/>
                  </a:cxn>
                  <a:cxn ang="0">
                    <a:pos x="177" y="299"/>
                  </a:cxn>
                  <a:cxn ang="0">
                    <a:pos x="199" y="317"/>
                  </a:cxn>
                  <a:cxn ang="0">
                    <a:pos x="207" y="322"/>
                  </a:cxn>
                  <a:cxn ang="0">
                    <a:pos x="108" y="322"/>
                  </a:cxn>
                </a:cxnLst>
                <a:rect l="0" t="0" r="r" b="b"/>
                <a:pathLst>
                  <a:path w="208" h="323">
                    <a:moveTo>
                      <a:pt x="108" y="322"/>
                    </a:moveTo>
                    <a:lnTo>
                      <a:pt x="106" y="320"/>
                    </a:lnTo>
                    <a:lnTo>
                      <a:pt x="75" y="284"/>
                    </a:lnTo>
                    <a:lnTo>
                      <a:pt x="50" y="242"/>
                    </a:lnTo>
                    <a:lnTo>
                      <a:pt x="28" y="199"/>
                    </a:lnTo>
                    <a:lnTo>
                      <a:pt x="14" y="155"/>
                    </a:lnTo>
                    <a:lnTo>
                      <a:pt x="4" y="107"/>
                    </a:lnTo>
                    <a:lnTo>
                      <a:pt x="0" y="60"/>
                    </a:lnTo>
                    <a:lnTo>
                      <a:pt x="3" y="13"/>
                    </a:lnTo>
                    <a:lnTo>
                      <a:pt x="5" y="0"/>
                    </a:lnTo>
                    <a:lnTo>
                      <a:pt x="69" y="0"/>
                    </a:lnTo>
                    <a:lnTo>
                      <a:pt x="65" y="17"/>
                    </a:lnTo>
                    <a:lnTo>
                      <a:pt x="63" y="73"/>
                    </a:lnTo>
                    <a:lnTo>
                      <a:pt x="71" y="129"/>
                    </a:lnTo>
                    <a:lnTo>
                      <a:pt x="88" y="183"/>
                    </a:lnTo>
                    <a:lnTo>
                      <a:pt x="118" y="234"/>
                    </a:lnTo>
                    <a:lnTo>
                      <a:pt x="155" y="280"/>
                    </a:lnTo>
                    <a:lnTo>
                      <a:pt x="177" y="299"/>
                    </a:lnTo>
                    <a:lnTo>
                      <a:pt x="199" y="317"/>
                    </a:lnTo>
                    <a:lnTo>
                      <a:pt x="207" y="322"/>
                    </a:lnTo>
                    <a:lnTo>
                      <a:pt x="108" y="322"/>
                    </a:lnTo>
                  </a:path>
                </a:pathLst>
              </a:custGeom>
              <a:solidFill>
                <a:srgbClr val="FF172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5" name="Freeform 31"/>
              <p:cNvSpPr>
                <a:spLocks/>
              </p:cNvSpPr>
              <p:nvPr/>
            </p:nvSpPr>
            <p:spPr bwMode="auto">
              <a:xfrm>
                <a:off x="5644172" y="2432130"/>
                <a:ext cx="711723" cy="481523"/>
              </a:xfrm>
              <a:custGeom>
                <a:avLst/>
                <a:gdLst/>
                <a:ahLst/>
                <a:cxnLst>
                  <a:cxn ang="0">
                    <a:pos x="274" y="322"/>
                  </a:cxn>
                  <a:cxn ang="0">
                    <a:pos x="279" y="319"/>
                  </a:cxn>
                  <a:cxn ang="0">
                    <a:pos x="302" y="300"/>
                  </a:cxn>
                  <a:cxn ang="0">
                    <a:pos x="0" y="0"/>
                  </a:cxn>
                  <a:cxn ang="0">
                    <a:pos x="90" y="0"/>
                  </a:cxn>
                  <a:cxn ang="0">
                    <a:pos x="347" y="256"/>
                  </a:cxn>
                  <a:cxn ang="0">
                    <a:pos x="379" y="207"/>
                  </a:cxn>
                  <a:cxn ang="0">
                    <a:pos x="403" y="154"/>
                  </a:cxn>
                  <a:cxn ang="0">
                    <a:pos x="416" y="97"/>
                  </a:cxn>
                  <a:cxn ang="0">
                    <a:pos x="419" y="40"/>
                  </a:cxn>
                  <a:cxn ang="0">
                    <a:pos x="412" y="0"/>
                  </a:cxn>
                  <a:cxn ang="0">
                    <a:pos x="477" y="0"/>
                  </a:cxn>
                  <a:cxn ang="0">
                    <a:pos x="479" y="12"/>
                  </a:cxn>
                  <a:cxn ang="0">
                    <a:pos x="482" y="63"/>
                  </a:cxn>
                  <a:cxn ang="0">
                    <a:pos x="478" y="112"/>
                  </a:cxn>
                  <a:cxn ang="0">
                    <a:pos x="467" y="160"/>
                  </a:cxn>
                  <a:cxn ang="0">
                    <a:pos x="450" y="206"/>
                  </a:cxn>
                  <a:cxn ang="0">
                    <a:pos x="429" y="248"/>
                  </a:cxn>
                  <a:cxn ang="0">
                    <a:pos x="402" y="289"/>
                  </a:cxn>
                  <a:cxn ang="0">
                    <a:pos x="372" y="322"/>
                  </a:cxn>
                  <a:cxn ang="0">
                    <a:pos x="274" y="322"/>
                  </a:cxn>
                </a:cxnLst>
                <a:rect l="0" t="0" r="r" b="b"/>
                <a:pathLst>
                  <a:path w="483" h="323">
                    <a:moveTo>
                      <a:pt x="274" y="322"/>
                    </a:moveTo>
                    <a:lnTo>
                      <a:pt x="279" y="319"/>
                    </a:lnTo>
                    <a:lnTo>
                      <a:pt x="302" y="300"/>
                    </a:lnTo>
                    <a:lnTo>
                      <a:pt x="0" y="0"/>
                    </a:lnTo>
                    <a:lnTo>
                      <a:pt x="90" y="0"/>
                    </a:lnTo>
                    <a:lnTo>
                      <a:pt x="347" y="256"/>
                    </a:lnTo>
                    <a:lnTo>
                      <a:pt x="379" y="207"/>
                    </a:lnTo>
                    <a:lnTo>
                      <a:pt x="403" y="154"/>
                    </a:lnTo>
                    <a:lnTo>
                      <a:pt x="416" y="97"/>
                    </a:lnTo>
                    <a:lnTo>
                      <a:pt x="419" y="40"/>
                    </a:lnTo>
                    <a:lnTo>
                      <a:pt x="412" y="0"/>
                    </a:lnTo>
                    <a:lnTo>
                      <a:pt x="477" y="0"/>
                    </a:lnTo>
                    <a:lnTo>
                      <a:pt x="479" y="12"/>
                    </a:lnTo>
                    <a:lnTo>
                      <a:pt x="482" y="63"/>
                    </a:lnTo>
                    <a:lnTo>
                      <a:pt x="478" y="112"/>
                    </a:lnTo>
                    <a:lnTo>
                      <a:pt x="467" y="160"/>
                    </a:lnTo>
                    <a:lnTo>
                      <a:pt x="450" y="206"/>
                    </a:lnTo>
                    <a:lnTo>
                      <a:pt x="429" y="248"/>
                    </a:lnTo>
                    <a:lnTo>
                      <a:pt x="402" y="289"/>
                    </a:lnTo>
                    <a:lnTo>
                      <a:pt x="372" y="322"/>
                    </a:lnTo>
                    <a:lnTo>
                      <a:pt x="274" y="322"/>
                    </a:lnTo>
                  </a:path>
                </a:pathLst>
              </a:custGeom>
              <a:solidFill>
                <a:srgbClr val="FF172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6" name="Freeform 32"/>
              <p:cNvSpPr>
                <a:spLocks/>
              </p:cNvSpPr>
              <p:nvPr/>
            </p:nvSpPr>
            <p:spPr bwMode="auto">
              <a:xfrm>
                <a:off x="5392195" y="2921107"/>
                <a:ext cx="800137" cy="1639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" y="30"/>
                  </a:cxn>
                  <a:cxn ang="0">
                    <a:pos x="75" y="57"/>
                  </a:cxn>
                  <a:cxn ang="0">
                    <a:pos x="123" y="80"/>
                  </a:cxn>
                  <a:cxn ang="0">
                    <a:pos x="173" y="97"/>
                  </a:cxn>
                  <a:cxn ang="0">
                    <a:pos x="226" y="107"/>
                  </a:cxn>
                  <a:cxn ang="0">
                    <a:pos x="277" y="109"/>
                  </a:cxn>
                  <a:cxn ang="0">
                    <a:pos x="327" y="105"/>
                  </a:cxn>
                  <a:cxn ang="0">
                    <a:pos x="376" y="96"/>
                  </a:cxn>
                  <a:cxn ang="0">
                    <a:pos x="421" y="80"/>
                  </a:cxn>
                  <a:cxn ang="0">
                    <a:pos x="464" y="58"/>
                  </a:cxn>
                  <a:cxn ang="0">
                    <a:pos x="504" y="32"/>
                  </a:cxn>
                  <a:cxn ang="0">
                    <a:pos x="540" y="2"/>
                  </a:cxn>
                  <a:cxn ang="0">
                    <a:pos x="542" y="0"/>
                  </a:cxn>
                  <a:cxn ang="0">
                    <a:pos x="443" y="0"/>
                  </a:cxn>
                  <a:cxn ang="0">
                    <a:pos x="422" y="11"/>
                  </a:cxn>
                  <a:cxn ang="0">
                    <a:pos x="397" y="24"/>
                  </a:cxn>
                  <a:cxn ang="0">
                    <a:pos x="369" y="34"/>
                  </a:cxn>
                  <a:cxn ang="0">
                    <a:pos x="340" y="42"/>
                  </a:cxn>
                  <a:cxn ang="0">
                    <a:pos x="313" y="46"/>
                  </a:cxn>
                  <a:cxn ang="0">
                    <a:pos x="284" y="47"/>
                  </a:cxn>
                  <a:cxn ang="0">
                    <a:pos x="256" y="47"/>
                  </a:cxn>
                  <a:cxn ang="0">
                    <a:pos x="226" y="45"/>
                  </a:cxn>
                  <a:cxn ang="0">
                    <a:pos x="200" y="41"/>
                  </a:cxn>
                  <a:cxn ang="0">
                    <a:pos x="171" y="33"/>
                  </a:cxn>
                  <a:cxn ang="0">
                    <a:pos x="144" y="23"/>
                  </a:cxn>
                  <a:cxn ang="0">
                    <a:pos x="119" y="10"/>
                  </a:cxn>
                  <a:cxn ang="0">
                    <a:pos x="101" y="0"/>
                  </a:cxn>
                  <a:cxn ang="0">
                    <a:pos x="0" y="0"/>
                  </a:cxn>
                </a:cxnLst>
                <a:rect l="0" t="0" r="r" b="b"/>
                <a:pathLst>
                  <a:path w="543" h="110">
                    <a:moveTo>
                      <a:pt x="0" y="0"/>
                    </a:moveTo>
                    <a:lnTo>
                      <a:pt x="35" y="30"/>
                    </a:lnTo>
                    <a:lnTo>
                      <a:pt x="75" y="57"/>
                    </a:lnTo>
                    <a:lnTo>
                      <a:pt x="123" y="80"/>
                    </a:lnTo>
                    <a:lnTo>
                      <a:pt x="173" y="97"/>
                    </a:lnTo>
                    <a:lnTo>
                      <a:pt x="226" y="107"/>
                    </a:lnTo>
                    <a:lnTo>
                      <a:pt x="277" y="109"/>
                    </a:lnTo>
                    <a:lnTo>
                      <a:pt x="327" y="105"/>
                    </a:lnTo>
                    <a:lnTo>
                      <a:pt x="376" y="96"/>
                    </a:lnTo>
                    <a:lnTo>
                      <a:pt x="421" y="80"/>
                    </a:lnTo>
                    <a:lnTo>
                      <a:pt x="464" y="58"/>
                    </a:lnTo>
                    <a:lnTo>
                      <a:pt x="504" y="32"/>
                    </a:lnTo>
                    <a:lnTo>
                      <a:pt x="540" y="2"/>
                    </a:lnTo>
                    <a:lnTo>
                      <a:pt x="542" y="0"/>
                    </a:lnTo>
                    <a:lnTo>
                      <a:pt x="443" y="0"/>
                    </a:lnTo>
                    <a:lnTo>
                      <a:pt x="422" y="11"/>
                    </a:lnTo>
                    <a:lnTo>
                      <a:pt x="397" y="24"/>
                    </a:lnTo>
                    <a:lnTo>
                      <a:pt x="369" y="34"/>
                    </a:lnTo>
                    <a:lnTo>
                      <a:pt x="340" y="42"/>
                    </a:lnTo>
                    <a:lnTo>
                      <a:pt x="313" y="46"/>
                    </a:lnTo>
                    <a:lnTo>
                      <a:pt x="284" y="47"/>
                    </a:lnTo>
                    <a:lnTo>
                      <a:pt x="256" y="47"/>
                    </a:lnTo>
                    <a:lnTo>
                      <a:pt x="226" y="45"/>
                    </a:lnTo>
                    <a:lnTo>
                      <a:pt x="200" y="41"/>
                    </a:lnTo>
                    <a:lnTo>
                      <a:pt x="171" y="33"/>
                    </a:lnTo>
                    <a:lnTo>
                      <a:pt x="144" y="23"/>
                    </a:lnTo>
                    <a:lnTo>
                      <a:pt x="119" y="10"/>
                    </a:lnTo>
                    <a:lnTo>
                      <a:pt x="10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172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7" name="Freeform 33"/>
              <p:cNvSpPr>
                <a:spLocks/>
              </p:cNvSpPr>
              <p:nvPr/>
            </p:nvSpPr>
            <p:spPr bwMode="auto">
              <a:xfrm>
                <a:off x="5228631" y="1944643"/>
                <a:ext cx="1136105" cy="1149395"/>
              </a:xfrm>
              <a:custGeom>
                <a:avLst/>
                <a:gdLst/>
                <a:ahLst/>
                <a:cxnLst>
                  <a:cxn ang="0">
                    <a:pos x="78" y="153"/>
                  </a:cxn>
                  <a:cxn ang="0">
                    <a:pos x="27" y="243"/>
                  </a:cxn>
                  <a:cxn ang="0">
                    <a:pos x="3" y="340"/>
                  </a:cxn>
                  <a:cxn ang="0">
                    <a:pos x="4" y="436"/>
                  </a:cxn>
                  <a:cxn ang="0">
                    <a:pos x="29" y="530"/>
                  </a:cxn>
                  <a:cxn ang="0">
                    <a:pos x="77" y="616"/>
                  </a:cxn>
                  <a:cxn ang="0">
                    <a:pos x="146" y="687"/>
                  </a:cxn>
                  <a:cxn ang="0">
                    <a:pos x="235" y="739"/>
                  </a:cxn>
                  <a:cxn ang="0">
                    <a:pos x="339" y="768"/>
                  </a:cxn>
                  <a:cxn ang="0">
                    <a:pos x="442" y="766"/>
                  </a:cxn>
                  <a:cxn ang="0">
                    <a:pos x="537" y="739"/>
                  </a:cxn>
                  <a:cxn ang="0">
                    <a:pos x="621" y="689"/>
                  </a:cxn>
                  <a:cxn ang="0">
                    <a:pos x="689" y="621"/>
                  </a:cxn>
                  <a:cxn ang="0">
                    <a:pos x="738" y="537"/>
                  </a:cxn>
                  <a:cxn ang="0">
                    <a:pos x="766" y="441"/>
                  </a:cxn>
                  <a:cxn ang="0">
                    <a:pos x="767" y="339"/>
                  </a:cxn>
                  <a:cxn ang="0">
                    <a:pos x="748" y="259"/>
                  </a:cxn>
                  <a:cxn ang="0">
                    <a:pos x="727" y="210"/>
                  </a:cxn>
                  <a:cxn ang="0">
                    <a:pos x="702" y="166"/>
                  </a:cxn>
                  <a:cxn ang="0">
                    <a:pos x="670" y="127"/>
                  </a:cxn>
                  <a:cxn ang="0">
                    <a:pos x="635" y="92"/>
                  </a:cxn>
                  <a:cxn ang="0">
                    <a:pos x="595" y="63"/>
                  </a:cxn>
                  <a:cxn ang="0">
                    <a:pos x="553" y="39"/>
                  </a:cxn>
                  <a:cxn ang="0">
                    <a:pos x="508" y="20"/>
                  </a:cxn>
                  <a:cxn ang="0">
                    <a:pos x="461" y="8"/>
                  </a:cxn>
                  <a:cxn ang="0">
                    <a:pos x="413" y="1"/>
                  </a:cxn>
                  <a:cxn ang="0">
                    <a:pos x="364" y="0"/>
                  </a:cxn>
                  <a:cxn ang="0">
                    <a:pos x="316" y="6"/>
                  </a:cxn>
                  <a:cxn ang="0">
                    <a:pos x="267" y="18"/>
                  </a:cxn>
                  <a:cxn ang="0">
                    <a:pos x="221" y="37"/>
                  </a:cxn>
                  <a:cxn ang="0">
                    <a:pos x="176" y="62"/>
                  </a:cxn>
                  <a:cxn ang="0">
                    <a:pos x="133" y="94"/>
                  </a:cxn>
                </a:cxnLst>
                <a:rect l="0" t="0" r="r" b="b"/>
                <a:pathLst>
                  <a:path w="771" h="771">
                    <a:moveTo>
                      <a:pt x="114" y="113"/>
                    </a:moveTo>
                    <a:lnTo>
                      <a:pt x="78" y="153"/>
                    </a:lnTo>
                    <a:lnTo>
                      <a:pt x="49" y="198"/>
                    </a:lnTo>
                    <a:lnTo>
                      <a:pt x="27" y="243"/>
                    </a:lnTo>
                    <a:lnTo>
                      <a:pt x="12" y="290"/>
                    </a:lnTo>
                    <a:lnTo>
                      <a:pt x="3" y="340"/>
                    </a:lnTo>
                    <a:lnTo>
                      <a:pt x="0" y="388"/>
                    </a:lnTo>
                    <a:lnTo>
                      <a:pt x="4" y="436"/>
                    </a:lnTo>
                    <a:lnTo>
                      <a:pt x="14" y="485"/>
                    </a:lnTo>
                    <a:lnTo>
                      <a:pt x="29" y="530"/>
                    </a:lnTo>
                    <a:lnTo>
                      <a:pt x="51" y="574"/>
                    </a:lnTo>
                    <a:lnTo>
                      <a:pt x="77" y="616"/>
                    </a:lnTo>
                    <a:lnTo>
                      <a:pt x="109" y="653"/>
                    </a:lnTo>
                    <a:lnTo>
                      <a:pt x="146" y="687"/>
                    </a:lnTo>
                    <a:lnTo>
                      <a:pt x="187" y="715"/>
                    </a:lnTo>
                    <a:lnTo>
                      <a:pt x="235" y="739"/>
                    </a:lnTo>
                    <a:lnTo>
                      <a:pt x="286" y="757"/>
                    </a:lnTo>
                    <a:lnTo>
                      <a:pt x="339" y="768"/>
                    </a:lnTo>
                    <a:lnTo>
                      <a:pt x="391" y="770"/>
                    </a:lnTo>
                    <a:lnTo>
                      <a:pt x="442" y="766"/>
                    </a:lnTo>
                    <a:lnTo>
                      <a:pt x="491" y="756"/>
                    </a:lnTo>
                    <a:lnTo>
                      <a:pt x="537" y="739"/>
                    </a:lnTo>
                    <a:lnTo>
                      <a:pt x="580" y="716"/>
                    </a:lnTo>
                    <a:lnTo>
                      <a:pt x="621" y="689"/>
                    </a:lnTo>
                    <a:lnTo>
                      <a:pt x="657" y="657"/>
                    </a:lnTo>
                    <a:lnTo>
                      <a:pt x="689" y="621"/>
                    </a:lnTo>
                    <a:lnTo>
                      <a:pt x="716" y="580"/>
                    </a:lnTo>
                    <a:lnTo>
                      <a:pt x="738" y="537"/>
                    </a:lnTo>
                    <a:lnTo>
                      <a:pt x="755" y="490"/>
                    </a:lnTo>
                    <a:lnTo>
                      <a:pt x="766" y="441"/>
                    </a:lnTo>
                    <a:lnTo>
                      <a:pt x="770" y="391"/>
                    </a:lnTo>
                    <a:lnTo>
                      <a:pt x="767" y="339"/>
                    </a:lnTo>
                    <a:lnTo>
                      <a:pt x="756" y="285"/>
                    </a:lnTo>
                    <a:lnTo>
                      <a:pt x="748" y="259"/>
                    </a:lnTo>
                    <a:lnTo>
                      <a:pt x="738" y="234"/>
                    </a:lnTo>
                    <a:lnTo>
                      <a:pt x="727" y="210"/>
                    </a:lnTo>
                    <a:lnTo>
                      <a:pt x="715" y="188"/>
                    </a:lnTo>
                    <a:lnTo>
                      <a:pt x="702" y="166"/>
                    </a:lnTo>
                    <a:lnTo>
                      <a:pt x="686" y="145"/>
                    </a:lnTo>
                    <a:lnTo>
                      <a:pt x="670" y="127"/>
                    </a:lnTo>
                    <a:lnTo>
                      <a:pt x="652" y="108"/>
                    </a:lnTo>
                    <a:lnTo>
                      <a:pt x="635" y="92"/>
                    </a:lnTo>
                    <a:lnTo>
                      <a:pt x="615" y="76"/>
                    </a:lnTo>
                    <a:lnTo>
                      <a:pt x="595" y="63"/>
                    </a:lnTo>
                    <a:lnTo>
                      <a:pt x="575" y="50"/>
                    </a:lnTo>
                    <a:lnTo>
                      <a:pt x="553" y="39"/>
                    </a:lnTo>
                    <a:lnTo>
                      <a:pt x="530" y="29"/>
                    </a:lnTo>
                    <a:lnTo>
                      <a:pt x="508" y="20"/>
                    </a:lnTo>
                    <a:lnTo>
                      <a:pt x="485" y="13"/>
                    </a:lnTo>
                    <a:lnTo>
                      <a:pt x="461" y="8"/>
                    </a:lnTo>
                    <a:lnTo>
                      <a:pt x="437" y="3"/>
                    </a:lnTo>
                    <a:lnTo>
                      <a:pt x="413" y="1"/>
                    </a:lnTo>
                    <a:lnTo>
                      <a:pt x="388" y="0"/>
                    </a:lnTo>
                    <a:lnTo>
                      <a:pt x="364" y="0"/>
                    </a:lnTo>
                    <a:lnTo>
                      <a:pt x="340" y="2"/>
                    </a:lnTo>
                    <a:lnTo>
                      <a:pt x="316" y="6"/>
                    </a:lnTo>
                    <a:lnTo>
                      <a:pt x="291" y="11"/>
                    </a:lnTo>
                    <a:lnTo>
                      <a:pt x="267" y="18"/>
                    </a:lnTo>
                    <a:lnTo>
                      <a:pt x="244" y="27"/>
                    </a:lnTo>
                    <a:lnTo>
                      <a:pt x="221" y="37"/>
                    </a:lnTo>
                    <a:lnTo>
                      <a:pt x="198" y="49"/>
                    </a:lnTo>
                    <a:lnTo>
                      <a:pt x="176" y="62"/>
                    </a:lnTo>
                    <a:lnTo>
                      <a:pt x="154" y="77"/>
                    </a:lnTo>
                    <a:lnTo>
                      <a:pt x="133" y="94"/>
                    </a:lnTo>
                    <a:lnTo>
                      <a:pt x="114" y="11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8" name="Freeform 34"/>
              <p:cNvSpPr>
                <a:spLocks/>
              </p:cNvSpPr>
              <p:nvPr/>
            </p:nvSpPr>
            <p:spPr bwMode="auto">
              <a:xfrm>
                <a:off x="5498290" y="2041545"/>
                <a:ext cx="772139" cy="781171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24" y="53"/>
                  </a:cxn>
                  <a:cxn ang="0">
                    <a:pos x="50" y="38"/>
                  </a:cxn>
                  <a:cxn ang="0">
                    <a:pos x="76" y="25"/>
                  </a:cxn>
                  <a:cxn ang="0">
                    <a:pos x="104" y="14"/>
                  </a:cxn>
                  <a:cxn ang="0">
                    <a:pos x="132" y="6"/>
                  </a:cxn>
                  <a:cxn ang="0">
                    <a:pos x="160" y="1"/>
                  </a:cxn>
                  <a:cxn ang="0">
                    <a:pos x="189" y="0"/>
                  </a:cxn>
                  <a:cxn ang="0">
                    <a:pos x="218" y="0"/>
                  </a:cxn>
                  <a:cxn ang="0">
                    <a:pos x="247" y="2"/>
                  </a:cxn>
                  <a:cxn ang="0">
                    <a:pos x="275" y="7"/>
                  </a:cxn>
                  <a:cxn ang="0">
                    <a:pos x="303" y="15"/>
                  </a:cxn>
                  <a:cxn ang="0">
                    <a:pos x="331" y="26"/>
                  </a:cxn>
                  <a:cxn ang="0">
                    <a:pos x="357" y="39"/>
                  </a:cxn>
                  <a:cxn ang="0">
                    <a:pos x="382" y="55"/>
                  </a:cxn>
                  <a:cxn ang="0">
                    <a:pos x="406" y="73"/>
                  </a:cxn>
                  <a:cxn ang="0">
                    <a:pos x="429" y="93"/>
                  </a:cxn>
                  <a:cxn ang="0">
                    <a:pos x="467" y="140"/>
                  </a:cxn>
                  <a:cxn ang="0">
                    <a:pos x="496" y="192"/>
                  </a:cxn>
                  <a:cxn ang="0">
                    <a:pos x="514" y="247"/>
                  </a:cxn>
                  <a:cxn ang="0">
                    <a:pos x="523" y="303"/>
                  </a:cxn>
                  <a:cxn ang="0">
                    <a:pos x="520" y="361"/>
                  </a:cxn>
                  <a:cxn ang="0">
                    <a:pos x="507" y="419"/>
                  </a:cxn>
                  <a:cxn ang="0">
                    <a:pos x="483" y="473"/>
                  </a:cxn>
                  <a:cxn ang="0">
                    <a:pos x="450" y="523"/>
                  </a:cxn>
                  <a:cxn ang="0">
                    <a:pos x="0" y="72"/>
                  </a:cxn>
                </a:cxnLst>
                <a:rect l="0" t="0" r="r" b="b"/>
                <a:pathLst>
                  <a:path w="524" h="524">
                    <a:moveTo>
                      <a:pt x="0" y="72"/>
                    </a:moveTo>
                    <a:lnTo>
                      <a:pt x="24" y="53"/>
                    </a:lnTo>
                    <a:lnTo>
                      <a:pt x="50" y="38"/>
                    </a:lnTo>
                    <a:lnTo>
                      <a:pt x="76" y="25"/>
                    </a:lnTo>
                    <a:lnTo>
                      <a:pt x="104" y="14"/>
                    </a:lnTo>
                    <a:lnTo>
                      <a:pt x="132" y="6"/>
                    </a:lnTo>
                    <a:lnTo>
                      <a:pt x="160" y="1"/>
                    </a:lnTo>
                    <a:lnTo>
                      <a:pt x="189" y="0"/>
                    </a:lnTo>
                    <a:lnTo>
                      <a:pt x="218" y="0"/>
                    </a:lnTo>
                    <a:lnTo>
                      <a:pt x="247" y="2"/>
                    </a:lnTo>
                    <a:lnTo>
                      <a:pt x="275" y="7"/>
                    </a:lnTo>
                    <a:lnTo>
                      <a:pt x="303" y="15"/>
                    </a:lnTo>
                    <a:lnTo>
                      <a:pt x="331" y="26"/>
                    </a:lnTo>
                    <a:lnTo>
                      <a:pt x="357" y="39"/>
                    </a:lnTo>
                    <a:lnTo>
                      <a:pt x="382" y="55"/>
                    </a:lnTo>
                    <a:lnTo>
                      <a:pt x="406" y="73"/>
                    </a:lnTo>
                    <a:lnTo>
                      <a:pt x="429" y="93"/>
                    </a:lnTo>
                    <a:lnTo>
                      <a:pt x="467" y="140"/>
                    </a:lnTo>
                    <a:lnTo>
                      <a:pt x="496" y="192"/>
                    </a:lnTo>
                    <a:lnTo>
                      <a:pt x="514" y="247"/>
                    </a:lnTo>
                    <a:lnTo>
                      <a:pt x="523" y="303"/>
                    </a:lnTo>
                    <a:lnTo>
                      <a:pt x="520" y="361"/>
                    </a:lnTo>
                    <a:lnTo>
                      <a:pt x="507" y="419"/>
                    </a:lnTo>
                    <a:lnTo>
                      <a:pt x="483" y="473"/>
                    </a:lnTo>
                    <a:lnTo>
                      <a:pt x="450" y="523"/>
                    </a:lnTo>
                    <a:lnTo>
                      <a:pt x="0" y="7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42019" name="Freeform 35"/>
              <p:cNvSpPr>
                <a:spLocks/>
              </p:cNvSpPr>
              <p:nvPr/>
            </p:nvSpPr>
            <p:spPr bwMode="auto">
              <a:xfrm>
                <a:off x="5324412" y="2215966"/>
                <a:ext cx="772139" cy="781171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9" y="50"/>
                  </a:cxn>
                  <a:cxn ang="0">
                    <a:pos x="15" y="104"/>
                  </a:cxn>
                  <a:cxn ang="0">
                    <a:pos x="2" y="162"/>
                  </a:cxn>
                  <a:cxn ang="0">
                    <a:pos x="0" y="219"/>
                  </a:cxn>
                  <a:cxn ang="0">
                    <a:pos x="8" y="276"/>
                  </a:cxn>
                  <a:cxn ang="0">
                    <a:pos x="26" y="331"/>
                  </a:cxn>
                  <a:cxn ang="0">
                    <a:pos x="56" y="383"/>
                  </a:cxn>
                  <a:cxn ang="0">
                    <a:pos x="94" y="430"/>
                  </a:cxn>
                  <a:cxn ang="0">
                    <a:pos x="117" y="450"/>
                  </a:cxn>
                  <a:cxn ang="0">
                    <a:pos x="140" y="468"/>
                  </a:cxn>
                  <a:cxn ang="0">
                    <a:pos x="166" y="484"/>
                  </a:cxn>
                  <a:cxn ang="0">
                    <a:pos x="192" y="497"/>
                  </a:cxn>
                  <a:cxn ang="0">
                    <a:pos x="219" y="508"/>
                  </a:cxn>
                  <a:cxn ang="0">
                    <a:pos x="248" y="516"/>
                  </a:cxn>
                  <a:cxn ang="0">
                    <a:pos x="275" y="521"/>
                  </a:cxn>
                  <a:cxn ang="0">
                    <a:pos x="305" y="523"/>
                  </a:cxn>
                  <a:cxn ang="0">
                    <a:pos x="333" y="523"/>
                  </a:cxn>
                  <a:cxn ang="0">
                    <a:pos x="362" y="522"/>
                  </a:cxn>
                  <a:cxn ang="0">
                    <a:pos x="390" y="517"/>
                  </a:cxn>
                  <a:cxn ang="0">
                    <a:pos x="419" y="509"/>
                  </a:cxn>
                  <a:cxn ang="0">
                    <a:pos x="447" y="498"/>
                  </a:cxn>
                  <a:cxn ang="0">
                    <a:pos x="473" y="485"/>
                  </a:cxn>
                  <a:cxn ang="0">
                    <a:pos x="499" y="470"/>
                  </a:cxn>
                  <a:cxn ang="0">
                    <a:pos x="523" y="451"/>
                  </a:cxn>
                  <a:cxn ang="0">
                    <a:pos x="72" y="0"/>
                  </a:cxn>
                </a:cxnLst>
                <a:rect l="0" t="0" r="r" b="b"/>
                <a:pathLst>
                  <a:path w="524" h="524">
                    <a:moveTo>
                      <a:pt x="72" y="0"/>
                    </a:moveTo>
                    <a:lnTo>
                      <a:pt x="39" y="50"/>
                    </a:lnTo>
                    <a:lnTo>
                      <a:pt x="15" y="104"/>
                    </a:lnTo>
                    <a:lnTo>
                      <a:pt x="2" y="162"/>
                    </a:lnTo>
                    <a:lnTo>
                      <a:pt x="0" y="219"/>
                    </a:lnTo>
                    <a:lnTo>
                      <a:pt x="8" y="276"/>
                    </a:lnTo>
                    <a:lnTo>
                      <a:pt x="26" y="331"/>
                    </a:lnTo>
                    <a:lnTo>
                      <a:pt x="56" y="383"/>
                    </a:lnTo>
                    <a:lnTo>
                      <a:pt x="94" y="430"/>
                    </a:lnTo>
                    <a:lnTo>
                      <a:pt x="117" y="450"/>
                    </a:lnTo>
                    <a:lnTo>
                      <a:pt x="140" y="468"/>
                    </a:lnTo>
                    <a:lnTo>
                      <a:pt x="166" y="484"/>
                    </a:lnTo>
                    <a:lnTo>
                      <a:pt x="192" y="497"/>
                    </a:lnTo>
                    <a:lnTo>
                      <a:pt x="219" y="508"/>
                    </a:lnTo>
                    <a:lnTo>
                      <a:pt x="248" y="516"/>
                    </a:lnTo>
                    <a:lnTo>
                      <a:pt x="275" y="521"/>
                    </a:lnTo>
                    <a:lnTo>
                      <a:pt x="305" y="523"/>
                    </a:lnTo>
                    <a:lnTo>
                      <a:pt x="333" y="523"/>
                    </a:lnTo>
                    <a:lnTo>
                      <a:pt x="362" y="522"/>
                    </a:lnTo>
                    <a:lnTo>
                      <a:pt x="390" y="517"/>
                    </a:lnTo>
                    <a:lnTo>
                      <a:pt x="419" y="509"/>
                    </a:lnTo>
                    <a:lnTo>
                      <a:pt x="447" y="498"/>
                    </a:lnTo>
                    <a:lnTo>
                      <a:pt x="473" y="485"/>
                    </a:lnTo>
                    <a:lnTo>
                      <a:pt x="499" y="470"/>
                    </a:lnTo>
                    <a:lnTo>
                      <a:pt x="523" y="451"/>
                    </a:lnTo>
                    <a:lnTo>
                      <a:pt x="72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802543" y="1967972"/>
            <a:ext cx="2310794" cy="1694976"/>
            <a:chOff x="1193181" y="4529809"/>
            <a:chExt cx="2310794" cy="1694976"/>
          </a:xfrm>
        </p:grpSpPr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1193181" y="5880459"/>
              <a:ext cx="2310794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Viscous liquid or solid</a:t>
              </a:r>
            </a:p>
          </p:txBody>
        </p:sp>
        <p:pic>
          <p:nvPicPr>
            <p:cNvPr id="42020" name="Picture 3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32701" y="4529809"/>
              <a:ext cx="1423447" cy="13014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" name="Group 6"/>
          <p:cNvGrpSpPr/>
          <p:nvPr/>
        </p:nvGrpSpPr>
        <p:grpSpPr>
          <a:xfrm>
            <a:off x="3212981" y="4873557"/>
            <a:ext cx="2804454" cy="1535462"/>
            <a:chOff x="5262236" y="4501485"/>
            <a:chExt cx="2804454" cy="1535462"/>
          </a:xfrm>
        </p:grpSpPr>
        <p:pic>
          <p:nvPicPr>
            <p:cNvPr id="42021" name="Picture 37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73370" y="4501485"/>
              <a:ext cx="1382188" cy="11911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2022" name="Rectangle 38"/>
            <p:cNvSpPr>
              <a:spLocks noChangeArrowheads="1"/>
            </p:cNvSpPr>
            <p:nvPr/>
          </p:nvSpPr>
          <p:spPr bwMode="auto">
            <a:xfrm>
              <a:off x="5262236" y="5692621"/>
              <a:ext cx="2804454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Low electrical conductivity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375221" y="4570597"/>
            <a:ext cx="1746472" cy="1797056"/>
            <a:chOff x="1434548" y="2081523"/>
            <a:chExt cx="1746472" cy="1797056"/>
          </a:xfrm>
        </p:grpSpPr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1434548" y="3534253"/>
              <a:ext cx="1746472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Flame retardant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1495224" y="2081523"/>
              <a:ext cx="1566863" cy="1433415"/>
              <a:chOff x="1460399" y="2027715"/>
              <a:chExt cx="1566863" cy="1433415"/>
            </a:xfrm>
          </p:grpSpPr>
          <p:sp>
            <p:nvSpPr>
              <p:cNvPr id="52" name="Freeform 13"/>
              <p:cNvSpPr>
                <a:spLocks/>
              </p:cNvSpPr>
              <p:nvPr/>
            </p:nvSpPr>
            <p:spPr bwMode="auto">
              <a:xfrm>
                <a:off x="1934830" y="2163615"/>
                <a:ext cx="703034" cy="1142535"/>
              </a:xfrm>
              <a:custGeom>
                <a:avLst/>
                <a:gdLst/>
                <a:ahLst/>
                <a:cxnLst>
                  <a:cxn ang="0">
                    <a:pos x="185" y="509"/>
                  </a:cxn>
                  <a:cxn ang="0">
                    <a:pos x="195" y="592"/>
                  </a:cxn>
                  <a:cxn ang="0">
                    <a:pos x="170" y="607"/>
                  </a:cxn>
                  <a:cxn ang="0">
                    <a:pos x="153" y="533"/>
                  </a:cxn>
                  <a:cxn ang="0">
                    <a:pos x="138" y="477"/>
                  </a:cxn>
                  <a:cxn ang="0">
                    <a:pos x="114" y="541"/>
                  </a:cxn>
                  <a:cxn ang="0">
                    <a:pos x="114" y="633"/>
                  </a:cxn>
                  <a:cxn ang="0">
                    <a:pos x="105" y="634"/>
                  </a:cxn>
                  <a:cxn ang="0">
                    <a:pos x="85" y="591"/>
                  </a:cxn>
                  <a:cxn ang="0">
                    <a:pos x="79" y="569"/>
                  </a:cxn>
                  <a:cxn ang="0">
                    <a:pos x="71" y="652"/>
                  </a:cxn>
                  <a:cxn ang="0">
                    <a:pos x="106" y="733"/>
                  </a:cxn>
                  <a:cxn ang="0">
                    <a:pos x="47" y="714"/>
                  </a:cxn>
                  <a:cxn ang="0">
                    <a:pos x="2" y="606"/>
                  </a:cxn>
                  <a:cxn ang="0">
                    <a:pos x="0" y="523"/>
                  </a:cxn>
                  <a:cxn ang="0">
                    <a:pos x="11" y="466"/>
                  </a:cxn>
                  <a:cxn ang="0">
                    <a:pos x="38" y="405"/>
                  </a:cxn>
                  <a:cxn ang="0">
                    <a:pos x="47" y="424"/>
                  </a:cxn>
                  <a:cxn ang="0">
                    <a:pos x="38" y="493"/>
                  </a:cxn>
                  <a:cxn ang="0">
                    <a:pos x="39" y="548"/>
                  </a:cxn>
                  <a:cxn ang="0">
                    <a:pos x="44" y="495"/>
                  </a:cxn>
                  <a:cxn ang="0">
                    <a:pos x="69" y="422"/>
                  </a:cxn>
                  <a:cxn ang="0">
                    <a:pos x="54" y="329"/>
                  </a:cxn>
                  <a:cxn ang="0">
                    <a:pos x="79" y="258"/>
                  </a:cxn>
                  <a:cxn ang="0">
                    <a:pos x="106" y="211"/>
                  </a:cxn>
                  <a:cxn ang="0">
                    <a:pos x="91" y="293"/>
                  </a:cxn>
                  <a:cxn ang="0">
                    <a:pos x="116" y="376"/>
                  </a:cxn>
                  <a:cxn ang="0">
                    <a:pos x="126" y="357"/>
                  </a:cxn>
                  <a:cxn ang="0">
                    <a:pos x="149" y="283"/>
                  </a:cxn>
                  <a:cxn ang="0">
                    <a:pos x="127" y="142"/>
                  </a:cxn>
                  <a:cxn ang="0">
                    <a:pos x="146" y="21"/>
                  </a:cxn>
                  <a:cxn ang="0">
                    <a:pos x="163" y="88"/>
                  </a:cxn>
                  <a:cxn ang="0">
                    <a:pos x="218" y="179"/>
                  </a:cxn>
                  <a:cxn ang="0">
                    <a:pos x="263" y="257"/>
                  </a:cxn>
                  <a:cxn ang="0">
                    <a:pos x="279" y="256"/>
                  </a:cxn>
                  <a:cxn ang="0">
                    <a:pos x="265" y="166"/>
                  </a:cxn>
                  <a:cxn ang="0">
                    <a:pos x="322" y="220"/>
                  </a:cxn>
                  <a:cxn ang="0">
                    <a:pos x="316" y="285"/>
                  </a:cxn>
                  <a:cxn ang="0">
                    <a:pos x="319" y="346"/>
                  </a:cxn>
                  <a:cxn ang="0">
                    <a:pos x="329" y="436"/>
                  </a:cxn>
                  <a:cxn ang="0">
                    <a:pos x="349" y="469"/>
                  </a:cxn>
                  <a:cxn ang="0">
                    <a:pos x="353" y="344"/>
                  </a:cxn>
                  <a:cxn ang="0">
                    <a:pos x="375" y="261"/>
                  </a:cxn>
                  <a:cxn ang="0">
                    <a:pos x="394" y="289"/>
                  </a:cxn>
                  <a:cxn ang="0">
                    <a:pos x="394" y="352"/>
                  </a:cxn>
                  <a:cxn ang="0">
                    <a:pos x="420" y="444"/>
                  </a:cxn>
                  <a:cxn ang="0">
                    <a:pos x="388" y="551"/>
                  </a:cxn>
                  <a:cxn ang="0">
                    <a:pos x="364" y="633"/>
                  </a:cxn>
                  <a:cxn ang="0">
                    <a:pos x="315" y="699"/>
                  </a:cxn>
                  <a:cxn ang="0">
                    <a:pos x="244" y="743"/>
                  </a:cxn>
                  <a:cxn ang="0">
                    <a:pos x="250" y="692"/>
                  </a:cxn>
                  <a:cxn ang="0">
                    <a:pos x="264" y="574"/>
                  </a:cxn>
                  <a:cxn ang="0">
                    <a:pos x="246" y="639"/>
                  </a:cxn>
                  <a:cxn ang="0">
                    <a:pos x="229" y="660"/>
                  </a:cxn>
                  <a:cxn ang="0">
                    <a:pos x="231" y="612"/>
                  </a:cxn>
                  <a:cxn ang="0">
                    <a:pos x="243" y="543"/>
                  </a:cxn>
                  <a:cxn ang="0">
                    <a:pos x="207" y="482"/>
                  </a:cxn>
                  <a:cxn ang="0">
                    <a:pos x="181" y="422"/>
                  </a:cxn>
                </a:cxnLst>
                <a:rect l="0" t="0" r="r" b="b"/>
                <a:pathLst>
                  <a:path w="421" h="755">
                    <a:moveTo>
                      <a:pt x="178" y="396"/>
                    </a:moveTo>
                    <a:lnTo>
                      <a:pt x="172" y="424"/>
                    </a:lnTo>
                    <a:lnTo>
                      <a:pt x="171" y="453"/>
                    </a:lnTo>
                    <a:lnTo>
                      <a:pt x="175" y="482"/>
                    </a:lnTo>
                    <a:lnTo>
                      <a:pt x="185" y="509"/>
                    </a:lnTo>
                    <a:lnTo>
                      <a:pt x="192" y="524"/>
                    </a:lnTo>
                    <a:lnTo>
                      <a:pt x="197" y="541"/>
                    </a:lnTo>
                    <a:lnTo>
                      <a:pt x="199" y="558"/>
                    </a:lnTo>
                    <a:lnTo>
                      <a:pt x="198" y="575"/>
                    </a:lnTo>
                    <a:lnTo>
                      <a:pt x="195" y="592"/>
                    </a:lnTo>
                    <a:lnTo>
                      <a:pt x="188" y="608"/>
                    </a:lnTo>
                    <a:lnTo>
                      <a:pt x="179" y="623"/>
                    </a:lnTo>
                    <a:lnTo>
                      <a:pt x="168" y="637"/>
                    </a:lnTo>
                    <a:lnTo>
                      <a:pt x="170" y="621"/>
                    </a:lnTo>
                    <a:lnTo>
                      <a:pt x="170" y="607"/>
                    </a:lnTo>
                    <a:lnTo>
                      <a:pt x="169" y="591"/>
                    </a:lnTo>
                    <a:lnTo>
                      <a:pt x="166" y="576"/>
                    </a:lnTo>
                    <a:lnTo>
                      <a:pt x="163" y="561"/>
                    </a:lnTo>
                    <a:lnTo>
                      <a:pt x="159" y="547"/>
                    </a:lnTo>
                    <a:lnTo>
                      <a:pt x="153" y="533"/>
                    </a:lnTo>
                    <a:lnTo>
                      <a:pt x="146" y="519"/>
                    </a:lnTo>
                    <a:lnTo>
                      <a:pt x="142" y="509"/>
                    </a:lnTo>
                    <a:lnTo>
                      <a:pt x="139" y="499"/>
                    </a:lnTo>
                    <a:lnTo>
                      <a:pt x="139" y="489"/>
                    </a:lnTo>
                    <a:lnTo>
                      <a:pt x="138" y="477"/>
                    </a:lnTo>
                    <a:lnTo>
                      <a:pt x="137" y="490"/>
                    </a:lnTo>
                    <a:lnTo>
                      <a:pt x="134" y="502"/>
                    </a:lnTo>
                    <a:lnTo>
                      <a:pt x="130" y="514"/>
                    </a:lnTo>
                    <a:lnTo>
                      <a:pt x="124" y="524"/>
                    </a:lnTo>
                    <a:lnTo>
                      <a:pt x="114" y="541"/>
                    </a:lnTo>
                    <a:lnTo>
                      <a:pt x="109" y="559"/>
                    </a:lnTo>
                    <a:lnTo>
                      <a:pt x="106" y="577"/>
                    </a:lnTo>
                    <a:lnTo>
                      <a:pt x="107" y="596"/>
                    </a:lnTo>
                    <a:lnTo>
                      <a:pt x="112" y="614"/>
                    </a:lnTo>
                    <a:lnTo>
                      <a:pt x="114" y="633"/>
                    </a:lnTo>
                    <a:lnTo>
                      <a:pt x="116" y="653"/>
                    </a:lnTo>
                    <a:lnTo>
                      <a:pt x="117" y="672"/>
                    </a:lnTo>
                    <a:lnTo>
                      <a:pt x="115" y="659"/>
                    </a:lnTo>
                    <a:lnTo>
                      <a:pt x="111" y="646"/>
                    </a:lnTo>
                    <a:lnTo>
                      <a:pt x="105" y="634"/>
                    </a:lnTo>
                    <a:lnTo>
                      <a:pt x="97" y="623"/>
                    </a:lnTo>
                    <a:lnTo>
                      <a:pt x="91" y="616"/>
                    </a:lnTo>
                    <a:lnTo>
                      <a:pt x="87" y="608"/>
                    </a:lnTo>
                    <a:lnTo>
                      <a:pt x="85" y="600"/>
                    </a:lnTo>
                    <a:lnTo>
                      <a:pt x="85" y="591"/>
                    </a:lnTo>
                    <a:lnTo>
                      <a:pt x="85" y="581"/>
                    </a:lnTo>
                    <a:lnTo>
                      <a:pt x="84" y="573"/>
                    </a:lnTo>
                    <a:lnTo>
                      <a:pt x="82" y="563"/>
                    </a:lnTo>
                    <a:lnTo>
                      <a:pt x="79" y="555"/>
                    </a:lnTo>
                    <a:lnTo>
                      <a:pt x="79" y="569"/>
                    </a:lnTo>
                    <a:lnTo>
                      <a:pt x="78" y="582"/>
                    </a:lnTo>
                    <a:lnTo>
                      <a:pt x="76" y="596"/>
                    </a:lnTo>
                    <a:lnTo>
                      <a:pt x="74" y="610"/>
                    </a:lnTo>
                    <a:lnTo>
                      <a:pt x="70" y="631"/>
                    </a:lnTo>
                    <a:lnTo>
                      <a:pt x="71" y="652"/>
                    </a:lnTo>
                    <a:lnTo>
                      <a:pt x="75" y="672"/>
                    </a:lnTo>
                    <a:lnTo>
                      <a:pt x="84" y="691"/>
                    </a:lnTo>
                    <a:lnTo>
                      <a:pt x="93" y="704"/>
                    </a:lnTo>
                    <a:lnTo>
                      <a:pt x="101" y="718"/>
                    </a:lnTo>
                    <a:lnTo>
                      <a:pt x="106" y="733"/>
                    </a:lnTo>
                    <a:lnTo>
                      <a:pt x="107" y="749"/>
                    </a:lnTo>
                    <a:lnTo>
                      <a:pt x="106" y="754"/>
                    </a:lnTo>
                    <a:lnTo>
                      <a:pt x="85" y="744"/>
                    </a:lnTo>
                    <a:lnTo>
                      <a:pt x="65" y="730"/>
                    </a:lnTo>
                    <a:lnTo>
                      <a:pt x="47" y="714"/>
                    </a:lnTo>
                    <a:lnTo>
                      <a:pt x="33" y="695"/>
                    </a:lnTo>
                    <a:lnTo>
                      <a:pt x="20" y="675"/>
                    </a:lnTo>
                    <a:lnTo>
                      <a:pt x="11" y="653"/>
                    </a:lnTo>
                    <a:lnTo>
                      <a:pt x="5" y="630"/>
                    </a:lnTo>
                    <a:lnTo>
                      <a:pt x="2" y="606"/>
                    </a:lnTo>
                    <a:lnTo>
                      <a:pt x="4" y="588"/>
                    </a:lnTo>
                    <a:lnTo>
                      <a:pt x="4" y="570"/>
                    </a:lnTo>
                    <a:lnTo>
                      <a:pt x="3" y="553"/>
                    </a:lnTo>
                    <a:lnTo>
                      <a:pt x="1" y="535"/>
                    </a:lnTo>
                    <a:lnTo>
                      <a:pt x="0" y="523"/>
                    </a:lnTo>
                    <a:lnTo>
                      <a:pt x="0" y="512"/>
                    </a:lnTo>
                    <a:lnTo>
                      <a:pt x="1" y="500"/>
                    </a:lnTo>
                    <a:lnTo>
                      <a:pt x="3" y="489"/>
                    </a:lnTo>
                    <a:lnTo>
                      <a:pt x="7" y="477"/>
                    </a:lnTo>
                    <a:lnTo>
                      <a:pt x="11" y="466"/>
                    </a:lnTo>
                    <a:lnTo>
                      <a:pt x="16" y="456"/>
                    </a:lnTo>
                    <a:lnTo>
                      <a:pt x="22" y="445"/>
                    </a:lnTo>
                    <a:lnTo>
                      <a:pt x="31" y="433"/>
                    </a:lnTo>
                    <a:lnTo>
                      <a:pt x="36" y="420"/>
                    </a:lnTo>
                    <a:lnTo>
                      <a:pt x="38" y="405"/>
                    </a:lnTo>
                    <a:lnTo>
                      <a:pt x="37" y="390"/>
                    </a:lnTo>
                    <a:lnTo>
                      <a:pt x="37" y="391"/>
                    </a:lnTo>
                    <a:lnTo>
                      <a:pt x="37" y="390"/>
                    </a:lnTo>
                    <a:lnTo>
                      <a:pt x="44" y="407"/>
                    </a:lnTo>
                    <a:lnTo>
                      <a:pt x="47" y="424"/>
                    </a:lnTo>
                    <a:lnTo>
                      <a:pt x="47" y="442"/>
                    </a:lnTo>
                    <a:lnTo>
                      <a:pt x="43" y="459"/>
                    </a:lnTo>
                    <a:lnTo>
                      <a:pt x="40" y="470"/>
                    </a:lnTo>
                    <a:lnTo>
                      <a:pt x="38" y="482"/>
                    </a:lnTo>
                    <a:lnTo>
                      <a:pt x="38" y="493"/>
                    </a:lnTo>
                    <a:lnTo>
                      <a:pt x="39" y="504"/>
                    </a:lnTo>
                    <a:lnTo>
                      <a:pt x="40" y="515"/>
                    </a:lnTo>
                    <a:lnTo>
                      <a:pt x="41" y="526"/>
                    </a:lnTo>
                    <a:lnTo>
                      <a:pt x="40" y="537"/>
                    </a:lnTo>
                    <a:lnTo>
                      <a:pt x="39" y="548"/>
                    </a:lnTo>
                    <a:lnTo>
                      <a:pt x="42" y="537"/>
                    </a:lnTo>
                    <a:lnTo>
                      <a:pt x="45" y="527"/>
                    </a:lnTo>
                    <a:lnTo>
                      <a:pt x="45" y="516"/>
                    </a:lnTo>
                    <a:lnTo>
                      <a:pt x="44" y="506"/>
                    </a:lnTo>
                    <a:lnTo>
                      <a:pt x="44" y="495"/>
                    </a:lnTo>
                    <a:lnTo>
                      <a:pt x="47" y="486"/>
                    </a:lnTo>
                    <a:lnTo>
                      <a:pt x="50" y="476"/>
                    </a:lnTo>
                    <a:lnTo>
                      <a:pt x="54" y="467"/>
                    </a:lnTo>
                    <a:lnTo>
                      <a:pt x="64" y="445"/>
                    </a:lnTo>
                    <a:lnTo>
                      <a:pt x="69" y="422"/>
                    </a:lnTo>
                    <a:lnTo>
                      <a:pt x="69" y="397"/>
                    </a:lnTo>
                    <a:lnTo>
                      <a:pt x="64" y="373"/>
                    </a:lnTo>
                    <a:lnTo>
                      <a:pt x="58" y="358"/>
                    </a:lnTo>
                    <a:lnTo>
                      <a:pt x="54" y="344"/>
                    </a:lnTo>
                    <a:lnTo>
                      <a:pt x="54" y="329"/>
                    </a:lnTo>
                    <a:lnTo>
                      <a:pt x="54" y="314"/>
                    </a:lnTo>
                    <a:lnTo>
                      <a:pt x="57" y="298"/>
                    </a:lnTo>
                    <a:lnTo>
                      <a:pt x="62" y="284"/>
                    </a:lnTo>
                    <a:lnTo>
                      <a:pt x="69" y="271"/>
                    </a:lnTo>
                    <a:lnTo>
                      <a:pt x="79" y="258"/>
                    </a:lnTo>
                    <a:lnTo>
                      <a:pt x="88" y="243"/>
                    </a:lnTo>
                    <a:lnTo>
                      <a:pt x="95" y="227"/>
                    </a:lnTo>
                    <a:lnTo>
                      <a:pt x="100" y="212"/>
                    </a:lnTo>
                    <a:lnTo>
                      <a:pt x="104" y="195"/>
                    </a:lnTo>
                    <a:lnTo>
                      <a:pt x="106" y="211"/>
                    </a:lnTo>
                    <a:lnTo>
                      <a:pt x="106" y="225"/>
                    </a:lnTo>
                    <a:lnTo>
                      <a:pt x="102" y="240"/>
                    </a:lnTo>
                    <a:lnTo>
                      <a:pt x="97" y="254"/>
                    </a:lnTo>
                    <a:lnTo>
                      <a:pt x="92" y="273"/>
                    </a:lnTo>
                    <a:lnTo>
                      <a:pt x="91" y="293"/>
                    </a:lnTo>
                    <a:lnTo>
                      <a:pt x="93" y="312"/>
                    </a:lnTo>
                    <a:lnTo>
                      <a:pt x="100" y="330"/>
                    </a:lnTo>
                    <a:lnTo>
                      <a:pt x="107" y="345"/>
                    </a:lnTo>
                    <a:lnTo>
                      <a:pt x="113" y="360"/>
                    </a:lnTo>
                    <a:lnTo>
                      <a:pt x="116" y="376"/>
                    </a:lnTo>
                    <a:lnTo>
                      <a:pt x="119" y="390"/>
                    </a:lnTo>
                    <a:lnTo>
                      <a:pt x="121" y="382"/>
                    </a:lnTo>
                    <a:lnTo>
                      <a:pt x="124" y="374"/>
                    </a:lnTo>
                    <a:lnTo>
                      <a:pt x="126" y="366"/>
                    </a:lnTo>
                    <a:lnTo>
                      <a:pt x="126" y="357"/>
                    </a:lnTo>
                    <a:lnTo>
                      <a:pt x="126" y="346"/>
                    </a:lnTo>
                    <a:lnTo>
                      <a:pt x="128" y="334"/>
                    </a:lnTo>
                    <a:lnTo>
                      <a:pt x="133" y="323"/>
                    </a:lnTo>
                    <a:lnTo>
                      <a:pt x="138" y="312"/>
                    </a:lnTo>
                    <a:lnTo>
                      <a:pt x="149" y="283"/>
                    </a:lnTo>
                    <a:lnTo>
                      <a:pt x="153" y="252"/>
                    </a:lnTo>
                    <a:lnTo>
                      <a:pt x="151" y="220"/>
                    </a:lnTo>
                    <a:lnTo>
                      <a:pt x="140" y="191"/>
                    </a:lnTo>
                    <a:lnTo>
                      <a:pt x="133" y="166"/>
                    </a:lnTo>
                    <a:lnTo>
                      <a:pt x="127" y="142"/>
                    </a:lnTo>
                    <a:lnTo>
                      <a:pt x="126" y="118"/>
                    </a:lnTo>
                    <a:lnTo>
                      <a:pt x="126" y="93"/>
                    </a:lnTo>
                    <a:lnTo>
                      <a:pt x="130" y="68"/>
                    </a:lnTo>
                    <a:lnTo>
                      <a:pt x="137" y="45"/>
                    </a:lnTo>
                    <a:lnTo>
                      <a:pt x="146" y="21"/>
                    </a:lnTo>
                    <a:lnTo>
                      <a:pt x="159" y="0"/>
                    </a:lnTo>
                    <a:lnTo>
                      <a:pt x="156" y="22"/>
                    </a:lnTo>
                    <a:lnTo>
                      <a:pt x="156" y="45"/>
                    </a:lnTo>
                    <a:lnTo>
                      <a:pt x="158" y="67"/>
                    </a:lnTo>
                    <a:lnTo>
                      <a:pt x="163" y="88"/>
                    </a:lnTo>
                    <a:lnTo>
                      <a:pt x="171" y="109"/>
                    </a:lnTo>
                    <a:lnTo>
                      <a:pt x="180" y="128"/>
                    </a:lnTo>
                    <a:lnTo>
                      <a:pt x="192" y="147"/>
                    </a:lnTo>
                    <a:lnTo>
                      <a:pt x="207" y="165"/>
                    </a:lnTo>
                    <a:lnTo>
                      <a:pt x="218" y="179"/>
                    </a:lnTo>
                    <a:lnTo>
                      <a:pt x="230" y="193"/>
                    </a:lnTo>
                    <a:lnTo>
                      <a:pt x="239" y="208"/>
                    </a:lnTo>
                    <a:lnTo>
                      <a:pt x="248" y="224"/>
                    </a:lnTo>
                    <a:lnTo>
                      <a:pt x="257" y="240"/>
                    </a:lnTo>
                    <a:lnTo>
                      <a:pt x="263" y="257"/>
                    </a:lnTo>
                    <a:lnTo>
                      <a:pt x="270" y="274"/>
                    </a:lnTo>
                    <a:lnTo>
                      <a:pt x="276" y="291"/>
                    </a:lnTo>
                    <a:lnTo>
                      <a:pt x="276" y="279"/>
                    </a:lnTo>
                    <a:lnTo>
                      <a:pt x="277" y="267"/>
                    </a:lnTo>
                    <a:lnTo>
                      <a:pt x="279" y="256"/>
                    </a:lnTo>
                    <a:lnTo>
                      <a:pt x="283" y="244"/>
                    </a:lnTo>
                    <a:lnTo>
                      <a:pt x="285" y="224"/>
                    </a:lnTo>
                    <a:lnTo>
                      <a:pt x="283" y="203"/>
                    </a:lnTo>
                    <a:lnTo>
                      <a:pt x="276" y="184"/>
                    </a:lnTo>
                    <a:lnTo>
                      <a:pt x="265" y="166"/>
                    </a:lnTo>
                    <a:lnTo>
                      <a:pt x="281" y="172"/>
                    </a:lnTo>
                    <a:lnTo>
                      <a:pt x="295" y="181"/>
                    </a:lnTo>
                    <a:lnTo>
                      <a:pt x="307" y="192"/>
                    </a:lnTo>
                    <a:lnTo>
                      <a:pt x="316" y="206"/>
                    </a:lnTo>
                    <a:lnTo>
                      <a:pt x="322" y="220"/>
                    </a:lnTo>
                    <a:lnTo>
                      <a:pt x="325" y="236"/>
                    </a:lnTo>
                    <a:lnTo>
                      <a:pt x="326" y="252"/>
                    </a:lnTo>
                    <a:lnTo>
                      <a:pt x="322" y="269"/>
                    </a:lnTo>
                    <a:lnTo>
                      <a:pt x="319" y="277"/>
                    </a:lnTo>
                    <a:lnTo>
                      <a:pt x="316" y="285"/>
                    </a:lnTo>
                    <a:lnTo>
                      <a:pt x="315" y="295"/>
                    </a:lnTo>
                    <a:lnTo>
                      <a:pt x="315" y="304"/>
                    </a:lnTo>
                    <a:lnTo>
                      <a:pt x="318" y="318"/>
                    </a:lnTo>
                    <a:lnTo>
                      <a:pt x="319" y="332"/>
                    </a:lnTo>
                    <a:lnTo>
                      <a:pt x="319" y="346"/>
                    </a:lnTo>
                    <a:lnTo>
                      <a:pt x="317" y="361"/>
                    </a:lnTo>
                    <a:lnTo>
                      <a:pt x="316" y="380"/>
                    </a:lnTo>
                    <a:lnTo>
                      <a:pt x="318" y="398"/>
                    </a:lnTo>
                    <a:lnTo>
                      <a:pt x="322" y="417"/>
                    </a:lnTo>
                    <a:lnTo>
                      <a:pt x="329" y="436"/>
                    </a:lnTo>
                    <a:lnTo>
                      <a:pt x="335" y="449"/>
                    </a:lnTo>
                    <a:lnTo>
                      <a:pt x="339" y="464"/>
                    </a:lnTo>
                    <a:lnTo>
                      <a:pt x="341" y="479"/>
                    </a:lnTo>
                    <a:lnTo>
                      <a:pt x="339" y="495"/>
                    </a:lnTo>
                    <a:lnTo>
                      <a:pt x="349" y="469"/>
                    </a:lnTo>
                    <a:lnTo>
                      <a:pt x="356" y="442"/>
                    </a:lnTo>
                    <a:lnTo>
                      <a:pt x="359" y="414"/>
                    </a:lnTo>
                    <a:lnTo>
                      <a:pt x="357" y="385"/>
                    </a:lnTo>
                    <a:lnTo>
                      <a:pt x="353" y="365"/>
                    </a:lnTo>
                    <a:lnTo>
                      <a:pt x="353" y="344"/>
                    </a:lnTo>
                    <a:lnTo>
                      <a:pt x="355" y="324"/>
                    </a:lnTo>
                    <a:lnTo>
                      <a:pt x="362" y="305"/>
                    </a:lnTo>
                    <a:lnTo>
                      <a:pt x="370" y="291"/>
                    </a:lnTo>
                    <a:lnTo>
                      <a:pt x="374" y="277"/>
                    </a:lnTo>
                    <a:lnTo>
                      <a:pt x="375" y="261"/>
                    </a:lnTo>
                    <a:lnTo>
                      <a:pt x="372" y="245"/>
                    </a:lnTo>
                    <a:lnTo>
                      <a:pt x="379" y="256"/>
                    </a:lnTo>
                    <a:lnTo>
                      <a:pt x="385" y="266"/>
                    </a:lnTo>
                    <a:lnTo>
                      <a:pt x="389" y="278"/>
                    </a:lnTo>
                    <a:lnTo>
                      <a:pt x="394" y="289"/>
                    </a:lnTo>
                    <a:lnTo>
                      <a:pt x="395" y="301"/>
                    </a:lnTo>
                    <a:lnTo>
                      <a:pt x="397" y="313"/>
                    </a:lnTo>
                    <a:lnTo>
                      <a:pt x="397" y="326"/>
                    </a:lnTo>
                    <a:lnTo>
                      <a:pt x="396" y="338"/>
                    </a:lnTo>
                    <a:lnTo>
                      <a:pt x="394" y="352"/>
                    </a:lnTo>
                    <a:lnTo>
                      <a:pt x="396" y="365"/>
                    </a:lnTo>
                    <a:lnTo>
                      <a:pt x="400" y="378"/>
                    </a:lnTo>
                    <a:lnTo>
                      <a:pt x="407" y="390"/>
                    </a:lnTo>
                    <a:lnTo>
                      <a:pt x="416" y="417"/>
                    </a:lnTo>
                    <a:lnTo>
                      <a:pt x="420" y="444"/>
                    </a:lnTo>
                    <a:lnTo>
                      <a:pt x="417" y="472"/>
                    </a:lnTo>
                    <a:lnTo>
                      <a:pt x="407" y="499"/>
                    </a:lnTo>
                    <a:lnTo>
                      <a:pt x="399" y="515"/>
                    </a:lnTo>
                    <a:lnTo>
                      <a:pt x="393" y="533"/>
                    </a:lnTo>
                    <a:lnTo>
                      <a:pt x="388" y="551"/>
                    </a:lnTo>
                    <a:lnTo>
                      <a:pt x="386" y="570"/>
                    </a:lnTo>
                    <a:lnTo>
                      <a:pt x="382" y="587"/>
                    </a:lnTo>
                    <a:lnTo>
                      <a:pt x="377" y="603"/>
                    </a:lnTo>
                    <a:lnTo>
                      <a:pt x="371" y="619"/>
                    </a:lnTo>
                    <a:lnTo>
                      <a:pt x="364" y="633"/>
                    </a:lnTo>
                    <a:lnTo>
                      <a:pt x="356" y="648"/>
                    </a:lnTo>
                    <a:lnTo>
                      <a:pt x="348" y="662"/>
                    </a:lnTo>
                    <a:lnTo>
                      <a:pt x="337" y="675"/>
                    </a:lnTo>
                    <a:lnTo>
                      <a:pt x="327" y="687"/>
                    </a:lnTo>
                    <a:lnTo>
                      <a:pt x="315" y="699"/>
                    </a:lnTo>
                    <a:lnTo>
                      <a:pt x="302" y="710"/>
                    </a:lnTo>
                    <a:lnTo>
                      <a:pt x="289" y="719"/>
                    </a:lnTo>
                    <a:lnTo>
                      <a:pt x="275" y="728"/>
                    </a:lnTo>
                    <a:lnTo>
                      <a:pt x="260" y="736"/>
                    </a:lnTo>
                    <a:lnTo>
                      <a:pt x="244" y="743"/>
                    </a:lnTo>
                    <a:lnTo>
                      <a:pt x="229" y="748"/>
                    </a:lnTo>
                    <a:lnTo>
                      <a:pt x="212" y="752"/>
                    </a:lnTo>
                    <a:lnTo>
                      <a:pt x="227" y="733"/>
                    </a:lnTo>
                    <a:lnTo>
                      <a:pt x="240" y="713"/>
                    </a:lnTo>
                    <a:lnTo>
                      <a:pt x="250" y="692"/>
                    </a:lnTo>
                    <a:lnTo>
                      <a:pt x="258" y="669"/>
                    </a:lnTo>
                    <a:lnTo>
                      <a:pt x="263" y="646"/>
                    </a:lnTo>
                    <a:lnTo>
                      <a:pt x="266" y="622"/>
                    </a:lnTo>
                    <a:lnTo>
                      <a:pt x="267" y="598"/>
                    </a:lnTo>
                    <a:lnTo>
                      <a:pt x="264" y="574"/>
                    </a:lnTo>
                    <a:lnTo>
                      <a:pt x="263" y="587"/>
                    </a:lnTo>
                    <a:lnTo>
                      <a:pt x="260" y="601"/>
                    </a:lnTo>
                    <a:lnTo>
                      <a:pt x="257" y="614"/>
                    </a:lnTo>
                    <a:lnTo>
                      <a:pt x="252" y="627"/>
                    </a:lnTo>
                    <a:lnTo>
                      <a:pt x="246" y="639"/>
                    </a:lnTo>
                    <a:lnTo>
                      <a:pt x="240" y="651"/>
                    </a:lnTo>
                    <a:lnTo>
                      <a:pt x="232" y="662"/>
                    </a:lnTo>
                    <a:lnTo>
                      <a:pt x="224" y="673"/>
                    </a:lnTo>
                    <a:lnTo>
                      <a:pt x="227" y="666"/>
                    </a:lnTo>
                    <a:lnTo>
                      <a:pt x="229" y="660"/>
                    </a:lnTo>
                    <a:lnTo>
                      <a:pt x="230" y="653"/>
                    </a:lnTo>
                    <a:lnTo>
                      <a:pt x="229" y="646"/>
                    </a:lnTo>
                    <a:lnTo>
                      <a:pt x="228" y="634"/>
                    </a:lnTo>
                    <a:lnTo>
                      <a:pt x="229" y="623"/>
                    </a:lnTo>
                    <a:lnTo>
                      <a:pt x="231" y="612"/>
                    </a:lnTo>
                    <a:lnTo>
                      <a:pt x="233" y="601"/>
                    </a:lnTo>
                    <a:lnTo>
                      <a:pt x="239" y="587"/>
                    </a:lnTo>
                    <a:lnTo>
                      <a:pt x="243" y="573"/>
                    </a:lnTo>
                    <a:lnTo>
                      <a:pt x="243" y="558"/>
                    </a:lnTo>
                    <a:lnTo>
                      <a:pt x="243" y="543"/>
                    </a:lnTo>
                    <a:lnTo>
                      <a:pt x="239" y="529"/>
                    </a:lnTo>
                    <a:lnTo>
                      <a:pt x="234" y="516"/>
                    </a:lnTo>
                    <a:lnTo>
                      <a:pt x="226" y="503"/>
                    </a:lnTo>
                    <a:lnTo>
                      <a:pt x="216" y="492"/>
                    </a:lnTo>
                    <a:lnTo>
                      <a:pt x="207" y="482"/>
                    </a:lnTo>
                    <a:lnTo>
                      <a:pt x="200" y="471"/>
                    </a:lnTo>
                    <a:lnTo>
                      <a:pt x="194" y="460"/>
                    </a:lnTo>
                    <a:lnTo>
                      <a:pt x="188" y="448"/>
                    </a:lnTo>
                    <a:lnTo>
                      <a:pt x="184" y="435"/>
                    </a:lnTo>
                    <a:lnTo>
                      <a:pt x="181" y="422"/>
                    </a:lnTo>
                    <a:lnTo>
                      <a:pt x="179" y="409"/>
                    </a:lnTo>
                    <a:lnTo>
                      <a:pt x="178" y="396"/>
                    </a:lnTo>
                  </a:path>
                </a:pathLst>
              </a:custGeom>
              <a:solidFill>
                <a:srgbClr val="FFC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350" b="1">
                  <a:latin typeface="+mj-lt"/>
                </a:endParaRPr>
              </a:p>
            </p:txBody>
          </p:sp>
          <p:sp>
            <p:nvSpPr>
              <p:cNvPr id="53" name="&quot;No&quot; Symbol 52"/>
              <p:cNvSpPr/>
              <p:nvPr/>
            </p:nvSpPr>
            <p:spPr>
              <a:xfrm>
                <a:off x="1460399" y="2027715"/>
                <a:ext cx="1566863" cy="1433415"/>
              </a:xfrm>
              <a:prstGeom prst="noSmoking">
                <a:avLst>
                  <a:gd name="adj" fmla="val 8113"/>
                </a:avLst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7378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Chemical </a:t>
            </a:r>
            <a:r>
              <a:rPr lang="en-US" dirty="0"/>
              <a:t>Properties of </a:t>
            </a:r>
            <a:r>
              <a:rPr lang="en-US" dirty="0" smtClean="0"/>
              <a:t>PCBs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b="1" smtClean="0">
                <a:latin typeface="+mj-lt"/>
              </a:rPr>
              <a:t>4</a:t>
            </a:fld>
            <a:endParaRPr lang="en-US" b="1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26754" y="4449937"/>
            <a:ext cx="1651896" cy="2048415"/>
            <a:chOff x="1626754" y="4379905"/>
            <a:chExt cx="1651896" cy="2048415"/>
          </a:xfrm>
        </p:grpSpPr>
        <p:pic>
          <p:nvPicPr>
            <p:cNvPr id="43011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17336" y="4379905"/>
              <a:ext cx="1195658" cy="16691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1626754" y="6083994"/>
              <a:ext cx="1651896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Stable to aging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72000" y="1746643"/>
            <a:ext cx="3961502" cy="2480538"/>
            <a:chOff x="4512769" y="4240862"/>
            <a:chExt cx="3961502" cy="2480538"/>
          </a:xfrm>
        </p:grpSpPr>
        <p:pic>
          <p:nvPicPr>
            <p:cNvPr id="43012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43853" y="4240862"/>
              <a:ext cx="2100752" cy="15284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4512769" y="5767676"/>
              <a:ext cx="3961502" cy="9537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 smtClean="0">
                  <a:latin typeface="+mj-lt"/>
                </a:rPr>
                <a:t>Used as mixtures of congeners</a:t>
              </a:r>
              <a:br>
                <a:rPr lang="en-US" b="1" dirty="0" smtClean="0">
                  <a:latin typeface="+mj-lt"/>
                </a:rPr>
              </a:br>
              <a:r>
                <a:rPr lang="en-US" b="1" dirty="0" smtClean="0">
                  <a:latin typeface="+mj-lt"/>
                </a:rPr>
                <a:t>commonly called Aroclors</a:t>
              </a:r>
            </a:p>
            <a:p>
              <a:pPr algn="ctr">
                <a:spcBef>
                  <a:spcPct val="20000"/>
                </a:spcBef>
              </a:pPr>
              <a:r>
                <a:rPr lang="en-US" b="1" dirty="0" smtClean="0">
                  <a:latin typeface="+mj-lt"/>
                </a:rPr>
                <a:t>(Aroclor 1254 </a:t>
              </a:r>
              <a:r>
                <a:rPr lang="en-US" b="1" dirty="0" smtClean="0">
                  <a:latin typeface="+mj-lt"/>
                  <a:sym typeface="Wingdings" panose="05000000000000000000" pitchFamily="2" charset="2"/>
                </a:rPr>
                <a:t> 54% chlorine by mass)</a:t>
              </a:r>
              <a:endParaRPr lang="en-US" b="1" dirty="0">
                <a:latin typeface="+mj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422835" y="4492020"/>
            <a:ext cx="2461250" cy="1988118"/>
            <a:chOff x="5980857" y="1871146"/>
            <a:chExt cx="2461250" cy="1988118"/>
          </a:xfrm>
        </p:grpSpPr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6008384" y="3514938"/>
              <a:ext cx="1800167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b="1" dirty="0">
                  <a:latin typeface="+mj-lt"/>
                </a:rPr>
                <a:t>Lipophilic</a:t>
              </a:r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auto">
            <a:xfrm>
              <a:off x="6022604" y="2807874"/>
              <a:ext cx="941832" cy="127116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563" y="83"/>
                </a:cxn>
                <a:cxn ang="0">
                  <a:pos x="545" y="51"/>
                </a:cxn>
                <a:cxn ang="0">
                  <a:pos x="525" y="21"/>
                </a:cxn>
                <a:cxn ang="0">
                  <a:pos x="509" y="0"/>
                </a:cxn>
                <a:cxn ang="0">
                  <a:pos x="53" y="0"/>
                </a:cxn>
                <a:cxn ang="0">
                  <a:pos x="40" y="14"/>
                </a:cxn>
                <a:cxn ang="0">
                  <a:pos x="24" y="38"/>
                </a:cxn>
                <a:cxn ang="0">
                  <a:pos x="10" y="64"/>
                </a:cxn>
                <a:cxn ang="0">
                  <a:pos x="0" y="82"/>
                </a:cxn>
              </a:cxnLst>
              <a:rect l="0" t="0" r="r" b="b"/>
              <a:pathLst>
                <a:path w="564" h="84">
                  <a:moveTo>
                    <a:pt x="0" y="82"/>
                  </a:moveTo>
                  <a:lnTo>
                    <a:pt x="563" y="83"/>
                  </a:lnTo>
                  <a:lnTo>
                    <a:pt x="545" y="51"/>
                  </a:lnTo>
                  <a:lnTo>
                    <a:pt x="525" y="21"/>
                  </a:lnTo>
                  <a:lnTo>
                    <a:pt x="509" y="0"/>
                  </a:lnTo>
                  <a:lnTo>
                    <a:pt x="53" y="0"/>
                  </a:lnTo>
                  <a:lnTo>
                    <a:pt x="40" y="14"/>
                  </a:lnTo>
                  <a:lnTo>
                    <a:pt x="24" y="38"/>
                  </a:lnTo>
                  <a:lnTo>
                    <a:pt x="10" y="64"/>
                  </a:lnTo>
                  <a:lnTo>
                    <a:pt x="0" y="82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350" b="1">
                <a:latin typeface="+mj-lt"/>
              </a:endParaRPr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auto">
            <a:xfrm>
              <a:off x="5980857" y="2939529"/>
              <a:ext cx="1026997" cy="594724"/>
            </a:xfrm>
            <a:custGeom>
              <a:avLst/>
              <a:gdLst/>
              <a:ahLst/>
              <a:cxnLst>
                <a:cxn ang="0">
                  <a:pos x="586" y="1"/>
                </a:cxn>
                <a:cxn ang="0">
                  <a:pos x="614" y="100"/>
                </a:cxn>
                <a:cxn ang="0">
                  <a:pos x="611" y="161"/>
                </a:cxn>
                <a:cxn ang="0">
                  <a:pos x="609" y="177"/>
                </a:cxn>
                <a:cxn ang="0">
                  <a:pos x="603" y="195"/>
                </a:cxn>
                <a:cxn ang="0">
                  <a:pos x="594" y="220"/>
                </a:cxn>
                <a:cxn ang="0">
                  <a:pos x="587" y="236"/>
                </a:cxn>
                <a:cxn ang="0">
                  <a:pos x="585" y="242"/>
                </a:cxn>
                <a:cxn ang="0">
                  <a:pos x="577" y="259"/>
                </a:cxn>
                <a:cxn ang="0">
                  <a:pos x="566" y="282"/>
                </a:cxn>
                <a:cxn ang="0">
                  <a:pos x="560" y="298"/>
                </a:cxn>
                <a:cxn ang="0">
                  <a:pos x="557" y="303"/>
                </a:cxn>
                <a:cxn ang="0">
                  <a:pos x="547" y="313"/>
                </a:cxn>
                <a:cxn ang="0">
                  <a:pos x="534" y="326"/>
                </a:cxn>
                <a:cxn ang="0">
                  <a:pos x="524" y="336"/>
                </a:cxn>
                <a:cxn ang="0">
                  <a:pos x="522" y="339"/>
                </a:cxn>
                <a:cxn ang="0">
                  <a:pos x="515" y="347"/>
                </a:cxn>
                <a:cxn ang="0">
                  <a:pos x="506" y="357"/>
                </a:cxn>
                <a:cxn ang="0">
                  <a:pos x="500" y="363"/>
                </a:cxn>
                <a:cxn ang="0">
                  <a:pos x="496" y="366"/>
                </a:cxn>
                <a:cxn ang="0">
                  <a:pos x="482" y="374"/>
                </a:cxn>
                <a:cxn ang="0">
                  <a:pos x="463" y="384"/>
                </a:cxn>
                <a:cxn ang="0">
                  <a:pos x="450" y="391"/>
                </a:cxn>
                <a:cxn ang="0">
                  <a:pos x="444" y="392"/>
                </a:cxn>
                <a:cxn ang="0">
                  <a:pos x="420" y="392"/>
                </a:cxn>
                <a:cxn ang="0">
                  <a:pos x="379" y="392"/>
                </a:cxn>
                <a:cxn ang="0">
                  <a:pos x="329" y="391"/>
                </a:cxn>
                <a:cxn ang="0">
                  <a:pos x="274" y="391"/>
                </a:cxn>
                <a:cxn ang="0">
                  <a:pos x="224" y="390"/>
                </a:cxn>
                <a:cxn ang="0">
                  <a:pos x="183" y="389"/>
                </a:cxn>
                <a:cxn ang="0">
                  <a:pos x="159" y="389"/>
                </a:cxn>
                <a:cxn ang="0">
                  <a:pos x="154" y="388"/>
                </a:cxn>
                <a:cxn ang="0">
                  <a:pos x="144" y="380"/>
                </a:cxn>
                <a:cxn ang="0">
                  <a:pos x="128" y="370"/>
                </a:cxn>
                <a:cxn ang="0">
                  <a:pos x="116" y="362"/>
                </a:cxn>
                <a:cxn ang="0">
                  <a:pos x="112" y="359"/>
                </a:cxn>
                <a:cxn ang="0">
                  <a:pos x="97" y="344"/>
                </a:cxn>
                <a:cxn ang="0">
                  <a:pos x="77" y="323"/>
                </a:cxn>
                <a:cxn ang="0">
                  <a:pos x="62" y="308"/>
                </a:cxn>
                <a:cxn ang="0">
                  <a:pos x="58" y="303"/>
                </a:cxn>
                <a:cxn ang="0">
                  <a:pos x="50" y="287"/>
                </a:cxn>
                <a:cxn ang="0">
                  <a:pos x="37" y="265"/>
                </a:cxn>
                <a:cxn ang="0">
                  <a:pos x="27" y="248"/>
                </a:cxn>
                <a:cxn ang="0">
                  <a:pos x="24" y="243"/>
                </a:cxn>
                <a:cxn ang="0">
                  <a:pos x="19" y="229"/>
                </a:cxn>
                <a:cxn ang="0">
                  <a:pos x="12" y="208"/>
                </a:cxn>
                <a:cxn ang="0">
                  <a:pos x="7" y="193"/>
                </a:cxn>
                <a:cxn ang="0">
                  <a:pos x="5" y="178"/>
                </a:cxn>
                <a:cxn ang="0">
                  <a:pos x="1" y="125"/>
                </a:cxn>
                <a:cxn ang="0">
                  <a:pos x="2" y="102"/>
                </a:cxn>
                <a:cxn ang="0">
                  <a:pos x="12" y="54"/>
                </a:cxn>
                <a:cxn ang="0">
                  <a:pos x="25" y="0"/>
                </a:cxn>
              </a:cxnLst>
              <a:rect l="0" t="0" r="r" b="b"/>
              <a:pathLst>
                <a:path w="615" h="393">
                  <a:moveTo>
                    <a:pt x="25" y="0"/>
                  </a:moveTo>
                  <a:lnTo>
                    <a:pt x="586" y="1"/>
                  </a:lnTo>
                  <a:lnTo>
                    <a:pt x="614" y="87"/>
                  </a:lnTo>
                  <a:lnTo>
                    <a:pt x="614" y="100"/>
                  </a:lnTo>
                  <a:lnTo>
                    <a:pt x="612" y="131"/>
                  </a:lnTo>
                  <a:lnTo>
                    <a:pt x="611" y="161"/>
                  </a:lnTo>
                  <a:lnTo>
                    <a:pt x="610" y="174"/>
                  </a:lnTo>
                  <a:lnTo>
                    <a:pt x="609" y="177"/>
                  </a:lnTo>
                  <a:lnTo>
                    <a:pt x="606" y="184"/>
                  </a:lnTo>
                  <a:lnTo>
                    <a:pt x="603" y="195"/>
                  </a:lnTo>
                  <a:lnTo>
                    <a:pt x="598" y="207"/>
                  </a:lnTo>
                  <a:lnTo>
                    <a:pt x="594" y="220"/>
                  </a:lnTo>
                  <a:lnTo>
                    <a:pt x="590" y="229"/>
                  </a:lnTo>
                  <a:lnTo>
                    <a:pt x="587" y="236"/>
                  </a:lnTo>
                  <a:lnTo>
                    <a:pt x="586" y="239"/>
                  </a:lnTo>
                  <a:lnTo>
                    <a:pt x="585" y="242"/>
                  </a:lnTo>
                  <a:lnTo>
                    <a:pt x="582" y="249"/>
                  </a:lnTo>
                  <a:lnTo>
                    <a:pt x="577" y="259"/>
                  </a:lnTo>
                  <a:lnTo>
                    <a:pt x="572" y="271"/>
                  </a:lnTo>
                  <a:lnTo>
                    <a:pt x="566" y="282"/>
                  </a:lnTo>
                  <a:lnTo>
                    <a:pt x="563" y="293"/>
                  </a:lnTo>
                  <a:lnTo>
                    <a:pt x="560" y="298"/>
                  </a:lnTo>
                  <a:lnTo>
                    <a:pt x="558" y="301"/>
                  </a:lnTo>
                  <a:lnTo>
                    <a:pt x="557" y="303"/>
                  </a:lnTo>
                  <a:lnTo>
                    <a:pt x="553" y="307"/>
                  </a:lnTo>
                  <a:lnTo>
                    <a:pt x="547" y="313"/>
                  </a:lnTo>
                  <a:lnTo>
                    <a:pt x="541" y="320"/>
                  </a:lnTo>
                  <a:lnTo>
                    <a:pt x="534" y="326"/>
                  </a:lnTo>
                  <a:lnTo>
                    <a:pt x="528" y="332"/>
                  </a:lnTo>
                  <a:lnTo>
                    <a:pt x="524" y="336"/>
                  </a:lnTo>
                  <a:lnTo>
                    <a:pt x="523" y="337"/>
                  </a:lnTo>
                  <a:lnTo>
                    <a:pt x="522" y="339"/>
                  </a:lnTo>
                  <a:lnTo>
                    <a:pt x="519" y="342"/>
                  </a:lnTo>
                  <a:lnTo>
                    <a:pt x="515" y="347"/>
                  </a:lnTo>
                  <a:lnTo>
                    <a:pt x="511" y="352"/>
                  </a:lnTo>
                  <a:lnTo>
                    <a:pt x="506" y="357"/>
                  </a:lnTo>
                  <a:lnTo>
                    <a:pt x="502" y="361"/>
                  </a:lnTo>
                  <a:lnTo>
                    <a:pt x="500" y="363"/>
                  </a:lnTo>
                  <a:lnTo>
                    <a:pt x="499" y="364"/>
                  </a:lnTo>
                  <a:lnTo>
                    <a:pt x="496" y="366"/>
                  </a:lnTo>
                  <a:lnTo>
                    <a:pt x="490" y="369"/>
                  </a:lnTo>
                  <a:lnTo>
                    <a:pt x="482" y="374"/>
                  </a:lnTo>
                  <a:lnTo>
                    <a:pt x="473" y="379"/>
                  </a:lnTo>
                  <a:lnTo>
                    <a:pt x="463" y="384"/>
                  </a:lnTo>
                  <a:lnTo>
                    <a:pt x="456" y="389"/>
                  </a:lnTo>
                  <a:lnTo>
                    <a:pt x="450" y="391"/>
                  </a:lnTo>
                  <a:lnTo>
                    <a:pt x="447" y="392"/>
                  </a:lnTo>
                  <a:lnTo>
                    <a:pt x="444" y="392"/>
                  </a:lnTo>
                  <a:lnTo>
                    <a:pt x="435" y="392"/>
                  </a:lnTo>
                  <a:lnTo>
                    <a:pt x="420" y="392"/>
                  </a:lnTo>
                  <a:lnTo>
                    <a:pt x="402" y="392"/>
                  </a:lnTo>
                  <a:lnTo>
                    <a:pt x="379" y="392"/>
                  </a:lnTo>
                  <a:lnTo>
                    <a:pt x="355" y="391"/>
                  </a:lnTo>
                  <a:lnTo>
                    <a:pt x="329" y="391"/>
                  </a:lnTo>
                  <a:lnTo>
                    <a:pt x="302" y="391"/>
                  </a:lnTo>
                  <a:lnTo>
                    <a:pt x="274" y="391"/>
                  </a:lnTo>
                  <a:lnTo>
                    <a:pt x="249" y="390"/>
                  </a:lnTo>
                  <a:lnTo>
                    <a:pt x="224" y="390"/>
                  </a:lnTo>
                  <a:lnTo>
                    <a:pt x="202" y="390"/>
                  </a:lnTo>
                  <a:lnTo>
                    <a:pt x="183" y="389"/>
                  </a:lnTo>
                  <a:lnTo>
                    <a:pt x="169" y="389"/>
                  </a:lnTo>
                  <a:lnTo>
                    <a:pt x="159" y="389"/>
                  </a:lnTo>
                  <a:lnTo>
                    <a:pt x="156" y="389"/>
                  </a:lnTo>
                  <a:lnTo>
                    <a:pt x="154" y="388"/>
                  </a:lnTo>
                  <a:lnTo>
                    <a:pt x="150" y="385"/>
                  </a:lnTo>
                  <a:lnTo>
                    <a:pt x="144" y="380"/>
                  </a:lnTo>
                  <a:lnTo>
                    <a:pt x="136" y="375"/>
                  </a:lnTo>
                  <a:lnTo>
                    <a:pt x="128" y="370"/>
                  </a:lnTo>
                  <a:lnTo>
                    <a:pt x="121" y="366"/>
                  </a:lnTo>
                  <a:lnTo>
                    <a:pt x="116" y="362"/>
                  </a:lnTo>
                  <a:lnTo>
                    <a:pt x="114" y="361"/>
                  </a:lnTo>
                  <a:lnTo>
                    <a:pt x="112" y="359"/>
                  </a:lnTo>
                  <a:lnTo>
                    <a:pt x="106" y="353"/>
                  </a:lnTo>
                  <a:lnTo>
                    <a:pt x="97" y="344"/>
                  </a:lnTo>
                  <a:lnTo>
                    <a:pt x="88" y="334"/>
                  </a:lnTo>
                  <a:lnTo>
                    <a:pt x="77" y="323"/>
                  </a:lnTo>
                  <a:lnTo>
                    <a:pt x="68" y="314"/>
                  </a:lnTo>
                  <a:lnTo>
                    <a:pt x="62" y="308"/>
                  </a:lnTo>
                  <a:lnTo>
                    <a:pt x="60" y="305"/>
                  </a:lnTo>
                  <a:lnTo>
                    <a:pt x="58" y="303"/>
                  </a:lnTo>
                  <a:lnTo>
                    <a:pt x="55" y="296"/>
                  </a:lnTo>
                  <a:lnTo>
                    <a:pt x="50" y="287"/>
                  </a:lnTo>
                  <a:lnTo>
                    <a:pt x="44" y="276"/>
                  </a:lnTo>
                  <a:lnTo>
                    <a:pt x="37" y="265"/>
                  </a:lnTo>
                  <a:lnTo>
                    <a:pt x="31" y="255"/>
                  </a:lnTo>
                  <a:lnTo>
                    <a:pt x="27" y="248"/>
                  </a:lnTo>
                  <a:lnTo>
                    <a:pt x="25" y="245"/>
                  </a:lnTo>
                  <a:lnTo>
                    <a:pt x="24" y="243"/>
                  </a:lnTo>
                  <a:lnTo>
                    <a:pt x="22" y="237"/>
                  </a:lnTo>
                  <a:lnTo>
                    <a:pt x="19" y="229"/>
                  </a:lnTo>
                  <a:lnTo>
                    <a:pt x="15" y="218"/>
                  </a:lnTo>
                  <a:lnTo>
                    <a:pt x="12" y="208"/>
                  </a:lnTo>
                  <a:lnTo>
                    <a:pt x="9" y="199"/>
                  </a:lnTo>
                  <a:lnTo>
                    <a:pt x="7" y="193"/>
                  </a:lnTo>
                  <a:lnTo>
                    <a:pt x="6" y="190"/>
                  </a:lnTo>
                  <a:lnTo>
                    <a:pt x="5" y="178"/>
                  </a:lnTo>
                  <a:lnTo>
                    <a:pt x="3" y="152"/>
                  </a:lnTo>
                  <a:lnTo>
                    <a:pt x="1" y="125"/>
                  </a:lnTo>
                  <a:lnTo>
                    <a:pt x="0" y="112"/>
                  </a:lnTo>
                  <a:lnTo>
                    <a:pt x="2" y="102"/>
                  </a:lnTo>
                  <a:lnTo>
                    <a:pt x="7" y="78"/>
                  </a:lnTo>
                  <a:lnTo>
                    <a:pt x="12" y="54"/>
                  </a:lnTo>
                  <a:lnTo>
                    <a:pt x="14" y="43"/>
                  </a:lnTo>
                  <a:lnTo>
                    <a:pt x="25" y="0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350" b="1">
                <a:latin typeface="+mj-lt"/>
              </a:endParaRPr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auto">
            <a:xfrm>
              <a:off x="5980857" y="1871146"/>
              <a:ext cx="1032007" cy="1666134"/>
            </a:xfrm>
            <a:custGeom>
              <a:avLst/>
              <a:gdLst/>
              <a:ahLst/>
              <a:cxnLst>
                <a:cxn ang="0">
                  <a:pos x="450" y="1100"/>
                </a:cxn>
                <a:cxn ang="0">
                  <a:pos x="457" y="1100"/>
                </a:cxn>
                <a:cxn ang="0">
                  <a:pos x="463" y="1098"/>
                </a:cxn>
                <a:cxn ang="0">
                  <a:pos x="468" y="1095"/>
                </a:cxn>
                <a:cxn ang="0">
                  <a:pos x="475" y="1091"/>
                </a:cxn>
                <a:cxn ang="0">
                  <a:pos x="521" y="1056"/>
                </a:cxn>
                <a:cxn ang="0">
                  <a:pos x="557" y="1015"/>
                </a:cxn>
                <a:cxn ang="0">
                  <a:pos x="585" y="970"/>
                </a:cxn>
                <a:cxn ang="0">
                  <a:pos x="605" y="921"/>
                </a:cxn>
                <a:cxn ang="0">
                  <a:pos x="615" y="870"/>
                </a:cxn>
                <a:cxn ang="0">
                  <a:pos x="617" y="818"/>
                </a:cxn>
                <a:cxn ang="0">
                  <a:pos x="611" y="766"/>
                </a:cxn>
                <a:cxn ang="0">
                  <a:pos x="596" y="716"/>
                </a:cxn>
                <a:cxn ang="0">
                  <a:pos x="584" y="689"/>
                </a:cxn>
                <a:cxn ang="0">
                  <a:pos x="570" y="662"/>
                </a:cxn>
                <a:cxn ang="0">
                  <a:pos x="553" y="637"/>
                </a:cxn>
                <a:cxn ang="0">
                  <a:pos x="533" y="613"/>
                </a:cxn>
                <a:cxn ang="0">
                  <a:pos x="510" y="592"/>
                </a:cxn>
                <a:cxn ang="0">
                  <a:pos x="485" y="573"/>
                </a:cxn>
                <a:cxn ang="0">
                  <a:pos x="458" y="556"/>
                </a:cxn>
                <a:cxn ang="0">
                  <a:pos x="428" y="542"/>
                </a:cxn>
                <a:cxn ang="0">
                  <a:pos x="407" y="530"/>
                </a:cxn>
                <a:cxn ang="0">
                  <a:pos x="393" y="514"/>
                </a:cxn>
                <a:cxn ang="0">
                  <a:pos x="385" y="493"/>
                </a:cxn>
                <a:cxn ang="0">
                  <a:pos x="383" y="469"/>
                </a:cxn>
                <a:cxn ang="0">
                  <a:pos x="383" y="48"/>
                </a:cxn>
                <a:cxn ang="0">
                  <a:pos x="388" y="36"/>
                </a:cxn>
                <a:cxn ang="0">
                  <a:pos x="411" y="15"/>
                </a:cxn>
                <a:cxn ang="0">
                  <a:pos x="417" y="4"/>
                </a:cxn>
                <a:cxn ang="0">
                  <a:pos x="406" y="0"/>
                </a:cxn>
                <a:cxn ang="0">
                  <a:pos x="212" y="0"/>
                </a:cxn>
                <a:cxn ang="0">
                  <a:pos x="204" y="1"/>
                </a:cxn>
                <a:cxn ang="0">
                  <a:pos x="202" y="9"/>
                </a:cxn>
                <a:cxn ang="0">
                  <a:pos x="222" y="28"/>
                </a:cxn>
                <a:cxn ang="0">
                  <a:pos x="233" y="41"/>
                </a:cxn>
                <a:cxn ang="0">
                  <a:pos x="234" y="58"/>
                </a:cxn>
                <a:cxn ang="0">
                  <a:pos x="234" y="482"/>
                </a:cxn>
                <a:cxn ang="0">
                  <a:pos x="229" y="504"/>
                </a:cxn>
                <a:cxn ang="0">
                  <a:pos x="218" y="522"/>
                </a:cxn>
                <a:cxn ang="0">
                  <a:pos x="201" y="536"/>
                </a:cxn>
                <a:cxn ang="0">
                  <a:pos x="174" y="548"/>
                </a:cxn>
                <a:cxn ang="0">
                  <a:pos x="145" y="564"/>
                </a:cxn>
                <a:cxn ang="0">
                  <a:pos x="119" y="582"/>
                </a:cxn>
                <a:cxn ang="0">
                  <a:pos x="95" y="602"/>
                </a:cxn>
                <a:cxn ang="0">
                  <a:pos x="74" y="625"/>
                </a:cxn>
                <a:cxn ang="0">
                  <a:pos x="55" y="649"/>
                </a:cxn>
                <a:cxn ang="0">
                  <a:pos x="39" y="675"/>
                </a:cxn>
                <a:cxn ang="0">
                  <a:pos x="26" y="702"/>
                </a:cxn>
                <a:cxn ang="0">
                  <a:pos x="12" y="741"/>
                </a:cxn>
                <a:cxn ang="0">
                  <a:pos x="2" y="792"/>
                </a:cxn>
                <a:cxn ang="0">
                  <a:pos x="0" y="844"/>
                </a:cxn>
                <a:cxn ang="0">
                  <a:pos x="6" y="896"/>
                </a:cxn>
                <a:cxn ang="0">
                  <a:pos x="21" y="946"/>
                </a:cxn>
                <a:cxn ang="0">
                  <a:pos x="44" y="993"/>
                </a:cxn>
                <a:cxn ang="0">
                  <a:pos x="77" y="1036"/>
                </a:cxn>
                <a:cxn ang="0">
                  <a:pos x="118" y="1074"/>
                </a:cxn>
                <a:cxn ang="0">
                  <a:pos x="145" y="1093"/>
                </a:cxn>
                <a:cxn ang="0">
                  <a:pos x="151" y="1096"/>
                </a:cxn>
                <a:cxn ang="0">
                  <a:pos x="157" y="1099"/>
                </a:cxn>
                <a:cxn ang="0">
                  <a:pos x="163" y="1100"/>
                </a:cxn>
              </a:cxnLst>
              <a:rect l="0" t="0" r="r" b="b"/>
              <a:pathLst>
                <a:path w="618" h="1101">
                  <a:moveTo>
                    <a:pt x="167" y="1100"/>
                  </a:moveTo>
                  <a:lnTo>
                    <a:pt x="450" y="1100"/>
                  </a:lnTo>
                  <a:lnTo>
                    <a:pt x="454" y="1100"/>
                  </a:lnTo>
                  <a:lnTo>
                    <a:pt x="457" y="1100"/>
                  </a:lnTo>
                  <a:lnTo>
                    <a:pt x="460" y="1099"/>
                  </a:lnTo>
                  <a:lnTo>
                    <a:pt x="463" y="1098"/>
                  </a:lnTo>
                  <a:lnTo>
                    <a:pt x="466" y="1096"/>
                  </a:lnTo>
                  <a:lnTo>
                    <a:pt x="468" y="1095"/>
                  </a:lnTo>
                  <a:lnTo>
                    <a:pt x="472" y="1093"/>
                  </a:lnTo>
                  <a:lnTo>
                    <a:pt x="475" y="1091"/>
                  </a:lnTo>
                  <a:lnTo>
                    <a:pt x="499" y="1074"/>
                  </a:lnTo>
                  <a:lnTo>
                    <a:pt x="521" y="1056"/>
                  </a:lnTo>
                  <a:lnTo>
                    <a:pt x="540" y="1036"/>
                  </a:lnTo>
                  <a:lnTo>
                    <a:pt x="557" y="1015"/>
                  </a:lnTo>
                  <a:lnTo>
                    <a:pt x="573" y="993"/>
                  </a:lnTo>
                  <a:lnTo>
                    <a:pt x="585" y="970"/>
                  </a:lnTo>
                  <a:lnTo>
                    <a:pt x="596" y="946"/>
                  </a:lnTo>
                  <a:lnTo>
                    <a:pt x="605" y="921"/>
                  </a:lnTo>
                  <a:lnTo>
                    <a:pt x="611" y="896"/>
                  </a:lnTo>
                  <a:lnTo>
                    <a:pt x="615" y="870"/>
                  </a:lnTo>
                  <a:lnTo>
                    <a:pt x="617" y="844"/>
                  </a:lnTo>
                  <a:lnTo>
                    <a:pt x="617" y="818"/>
                  </a:lnTo>
                  <a:lnTo>
                    <a:pt x="615" y="792"/>
                  </a:lnTo>
                  <a:lnTo>
                    <a:pt x="611" y="766"/>
                  </a:lnTo>
                  <a:lnTo>
                    <a:pt x="605" y="741"/>
                  </a:lnTo>
                  <a:lnTo>
                    <a:pt x="596" y="716"/>
                  </a:lnTo>
                  <a:lnTo>
                    <a:pt x="591" y="702"/>
                  </a:lnTo>
                  <a:lnTo>
                    <a:pt x="584" y="689"/>
                  </a:lnTo>
                  <a:lnTo>
                    <a:pt x="578" y="675"/>
                  </a:lnTo>
                  <a:lnTo>
                    <a:pt x="570" y="662"/>
                  </a:lnTo>
                  <a:lnTo>
                    <a:pt x="562" y="649"/>
                  </a:lnTo>
                  <a:lnTo>
                    <a:pt x="553" y="637"/>
                  </a:lnTo>
                  <a:lnTo>
                    <a:pt x="543" y="625"/>
                  </a:lnTo>
                  <a:lnTo>
                    <a:pt x="533" y="613"/>
                  </a:lnTo>
                  <a:lnTo>
                    <a:pt x="522" y="602"/>
                  </a:lnTo>
                  <a:lnTo>
                    <a:pt x="510" y="592"/>
                  </a:lnTo>
                  <a:lnTo>
                    <a:pt x="498" y="582"/>
                  </a:lnTo>
                  <a:lnTo>
                    <a:pt x="485" y="573"/>
                  </a:lnTo>
                  <a:lnTo>
                    <a:pt x="472" y="564"/>
                  </a:lnTo>
                  <a:lnTo>
                    <a:pt x="458" y="556"/>
                  </a:lnTo>
                  <a:lnTo>
                    <a:pt x="443" y="548"/>
                  </a:lnTo>
                  <a:lnTo>
                    <a:pt x="428" y="542"/>
                  </a:lnTo>
                  <a:lnTo>
                    <a:pt x="417" y="536"/>
                  </a:lnTo>
                  <a:lnTo>
                    <a:pt x="407" y="530"/>
                  </a:lnTo>
                  <a:lnTo>
                    <a:pt x="399" y="522"/>
                  </a:lnTo>
                  <a:lnTo>
                    <a:pt x="393" y="514"/>
                  </a:lnTo>
                  <a:lnTo>
                    <a:pt x="388" y="504"/>
                  </a:lnTo>
                  <a:lnTo>
                    <a:pt x="385" y="493"/>
                  </a:lnTo>
                  <a:lnTo>
                    <a:pt x="383" y="482"/>
                  </a:lnTo>
                  <a:lnTo>
                    <a:pt x="383" y="469"/>
                  </a:lnTo>
                  <a:lnTo>
                    <a:pt x="383" y="58"/>
                  </a:lnTo>
                  <a:lnTo>
                    <a:pt x="383" y="48"/>
                  </a:lnTo>
                  <a:lnTo>
                    <a:pt x="384" y="41"/>
                  </a:lnTo>
                  <a:lnTo>
                    <a:pt x="388" y="36"/>
                  </a:lnTo>
                  <a:lnTo>
                    <a:pt x="395" y="28"/>
                  </a:lnTo>
                  <a:lnTo>
                    <a:pt x="411" y="15"/>
                  </a:lnTo>
                  <a:lnTo>
                    <a:pt x="416" y="9"/>
                  </a:lnTo>
                  <a:lnTo>
                    <a:pt x="417" y="4"/>
                  </a:lnTo>
                  <a:lnTo>
                    <a:pt x="413" y="1"/>
                  </a:lnTo>
                  <a:lnTo>
                    <a:pt x="406" y="0"/>
                  </a:lnTo>
                  <a:lnTo>
                    <a:pt x="211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4" y="1"/>
                  </a:lnTo>
                  <a:lnTo>
                    <a:pt x="201" y="4"/>
                  </a:lnTo>
                  <a:lnTo>
                    <a:pt x="202" y="9"/>
                  </a:lnTo>
                  <a:lnTo>
                    <a:pt x="206" y="15"/>
                  </a:lnTo>
                  <a:lnTo>
                    <a:pt x="222" y="28"/>
                  </a:lnTo>
                  <a:lnTo>
                    <a:pt x="229" y="36"/>
                  </a:lnTo>
                  <a:lnTo>
                    <a:pt x="233" y="41"/>
                  </a:lnTo>
                  <a:lnTo>
                    <a:pt x="234" y="48"/>
                  </a:lnTo>
                  <a:lnTo>
                    <a:pt x="234" y="58"/>
                  </a:lnTo>
                  <a:lnTo>
                    <a:pt x="234" y="469"/>
                  </a:lnTo>
                  <a:lnTo>
                    <a:pt x="234" y="482"/>
                  </a:lnTo>
                  <a:lnTo>
                    <a:pt x="232" y="493"/>
                  </a:lnTo>
                  <a:lnTo>
                    <a:pt x="229" y="504"/>
                  </a:lnTo>
                  <a:lnTo>
                    <a:pt x="224" y="514"/>
                  </a:lnTo>
                  <a:lnTo>
                    <a:pt x="218" y="522"/>
                  </a:lnTo>
                  <a:lnTo>
                    <a:pt x="210" y="530"/>
                  </a:lnTo>
                  <a:lnTo>
                    <a:pt x="201" y="536"/>
                  </a:lnTo>
                  <a:lnTo>
                    <a:pt x="189" y="542"/>
                  </a:lnTo>
                  <a:lnTo>
                    <a:pt x="174" y="548"/>
                  </a:lnTo>
                  <a:lnTo>
                    <a:pt x="159" y="556"/>
                  </a:lnTo>
                  <a:lnTo>
                    <a:pt x="145" y="564"/>
                  </a:lnTo>
                  <a:lnTo>
                    <a:pt x="131" y="573"/>
                  </a:lnTo>
                  <a:lnTo>
                    <a:pt x="119" y="582"/>
                  </a:lnTo>
                  <a:lnTo>
                    <a:pt x="107" y="592"/>
                  </a:lnTo>
                  <a:lnTo>
                    <a:pt x="95" y="602"/>
                  </a:lnTo>
                  <a:lnTo>
                    <a:pt x="84" y="613"/>
                  </a:lnTo>
                  <a:lnTo>
                    <a:pt x="74" y="625"/>
                  </a:lnTo>
                  <a:lnTo>
                    <a:pt x="64" y="637"/>
                  </a:lnTo>
                  <a:lnTo>
                    <a:pt x="55" y="649"/>
                  </a:lnTo>
                  <a:lnTo>
                    <a:pt x="47" y="662"/>
                  </a:lnTo>
                  <a:lnTo>
                    <a:pt x="39" y="675"/>
                  </a:lnTo>
                  <a:lnTo>
                    <a:pt x="33" y="689"/>
                  </a:lnTo>
                  <a:lnTo>
                    <a:pt x="26" y="702"/>
                  </a:lnTo>
                  <a:lnTo>
                    <a:pt x="20" y="716"/>
                  </a:lnTo>
                  <a:lnTo>
                    <a:pt x="12" y="741"/>
                  </a:lnTo>
                  <a:lnTo>
                    <a:pt x="6" y="766"/>
                  </a:lnTo>
                  <a:lnTo>
                    <a:pt x="2" y="792"/>
                  </a:lnTo>
                  <a:lnTo>
                    <a:pt x="0" y="818"/>
                  </a:lnTo>
                  <a:lnTo>
                    <a:pt x="0" y="844"/>
                  </a:lnTo>
                  <a:lnTo>
                    <a:pt x="2" y="870"/>
                  </a:lnTo>
                  <a:lnTo>
                    <a:pt x="6" y="896"/>
                  </a:lnTo>
                  <a:lnTo>
                    <a:pt x="12" y="921"/>
                  </a:lnTo>
                  <a:lnTo>
                    <a:pt x="21" y="946"/>
                  </a:lnTo>
                  <a:lnTo>
                    <a:pt x="31" y="970"/>
                  </a:lnTo>
                  <a:lnTo>
                    <a:pt x="44" y="993"/>
                  </a:lnTo>
                  <a:lnTo>
                    <a:pt x="59" y="1015"/>
                  </a:lnTo>
                  <a:lnTo>
                    <a:pt x="77" y="1036"/>
                  </a:lnTo>
                  <a:lnTo>
                    <a:pt x="96" y="1056"/>
                  </a:lnTo>
                  <a:lnTo>
                    <a:pt x="118" y="1074"/>
                  </a:lnTo>
                  <a:lnTo>
                    <a:pt x="142" y="1091"/>
                  </a:lnTo>
                  <a:lnTo>
                    <a:pt x="145" y="1093"/>
                  </a:lnTo>
                  <a:lnTo>
                    <a:pt x="148" y="1095"/>
                  </a:lnTo>
                  <a:lnTo>
                    <a:pt x="151" y="1096"/>
                  </a:lnTo>
                  <a:lnTo>
                    <a:pt x="155" y="1098"/>
                  </a:lnTo>
                  <a:lnTo>
                    <a:pt x="157" y="1099"/>
                  </a:lnTo>
                  <a:lnTo>
                    <a:pt x="160" y="1100"/>
                  </a:lnTo>
                  <a:lnTo>
                    <a:pt x="163" y="1100"/>
                  </a:lnTo>
                  <a:lnTo>
                    <a:pt x="167" y="110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350" b="1">
                <a:latin typeface="+mj-lt"/>
              </a:endParaRPr>
            </a:p>
          </p:txBody>
        </p:sp>
        <p:sp>
          <p:nvSpPr>
            <p:cNvPr id="43031" name="Rectangle 23"/>
            <p:cNvSpPr>
              <a:spLocks noChangeArrowheads="1"/>
            </p:cNvSpPr>
            <p:nvPr/>
          </p:nvSpPr>
          <p:spPr bwMode="auto">
            <a:xfrm>
              <a:off x="7189876" y="2652356"/>
              <a:ext cx="1252231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+mj-lt"/>
                </a:rPr>
                <a:t>Oil &amp; </a:t>
              </a:r>
              <a:r>
                <a:rPr lang="en-US" b="1" dirty="0" smtClean="0">
                  <a:latin typeface="+mj-lt"/>
                </a:rPr>
                <a:t>PCBs</a:t>
              </a:r>
              <a:endParaRPr lang="en-US" b="1" dirty="0">
                <a:latin typeface="+mj-lt"/>
              </a:endParaRPr>
            </a:p>
          </p:txBody>
        </p:sp>
        <p:sp>
          <p:nvSpPr>
            <p:cNvPr id="43032" name="Rectangle 24"/>
            <p:cNvSpPr>
              <a:spLocks noChangeArrowheads="1"/>
            </p:cNvSpPr>
            <p:nvPr/>
          </p:nvSpPr>
          <p:spPr bwMode="auto">
            <a:xfrm>
              <a:off x="7199812" y="3008210"/>
              <a:ext cx="931812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+mj-lt"/>
                </a:rPr>
                <a:t>Water</a:t>
              </a:r>
              <a:endParaRPr lang="en-US" sz="750" b="1" dirty="0">
                <a:latin typeface="+mj-lt"/>
              </a:endParaRPr>
            </a:p>
          </p:txBody>
        </p:sp>
        <p:cxnSp>
          <p:nvCxnSpPr>
            <p:cNvPr id="4" name="Straight Arrow Connector 3"/>
            <p:cNvCxnSpPr>
              <a:stCxn id="43031" idx="1"/>
            </p:cNvCxnSpPr>
            <p:nvPr/>
          </p:nvCxnSpPr>
          <p:spPr>
            <a:xfrm flipH="1">
              <a:off x="6858000" y="2824519"/>
              <a:ext cx="331876" cy="5750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6984375" y="3176943"/>
              <a:ext cx="331876" cy="5750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90683" y="1746643"/>
            <a:ext cx="4324038" cy="2270762"/>
            <a:chOff x="231727" y="1671887"/>
            <a:chExt cx="4324038" cy="2270762"/>
          </a:xfrm>
        </p:grpSpPr>
        <p:pic>
          <p:nvPicPr>
            <p:cNvPr id="21" name="Picture 2" descr="https://upload.wikimedia.org/wikipedia/commons/thumb/4/49/Polychlorinated_biphenyl_structure.svg/2000px-Polychlorinated_biphenyl_structure.svg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727" y="1671887"/>
              <a:ext cx="4324038" cy="194581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1545201" y="3598323"/>
              <a:ext cx="1622016" cy="344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209</a:t>
              </a:r>
              <a:r>
                <a:rPr lang="en-US" b="1" dirty="0" smtClean="0">
                  <a:latin typeface="+mj-lt"/>
                </a:rPr>
                <a:t> Congeners</a:t>
              </a:r>
              <a:endParaRPr lang="en-US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6722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PCBs (~1950-1978)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88438" y="4687941"/>
            <a:ext cx="993061" cy="2981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7866" tIns="33338" rIns="67866" bIns="333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500" b="1">
                <a:latin typeface="+mj-lt"/>
              </a:rPr>
              <a:t>Plasticizer</a:t>
            </a:r>
            <a:endParaRPr lang="en-US" sz="1500" b="1" baseline="30000">
              <a:latin typeface="+mj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12838" y="1721286"/>
            <a:ext cx="1561857" cy="1330186"/>
            <a:chOff x="993114" y="1721613"/>
            <a:chExt cx="1561857" cy="1330186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106791" y="2753639"/>
              <a:ext cx="1334501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Dielectric fluid</a:t>
              </a:r>
            </a:p>
          </p:txBody>
        </p:sp>
        <p:pic>
          <p:nvPicPr>
            <p:cNvPr id="15" name="Picture 1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93114" y="1721613"/>
              <a:ext cx="1561857" cy="10461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" name="Group 10"/>
          <p:cNvGrpSpPr/>
          <p:nvPr/>
        </p:nvGrpSpPr>
        <p:grpSpPr>
          <a:xfrm>
            <a:off x="6449861" y="3413001"/>
            <a:ext cx="1639796" cy="1424020"/>
            <a:chOff x="3683497" y="1640301"/>
            <a:chExt cx="1639796" cy="142402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83497" y="2766161"/>
              <a:ext cx="1340913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Hydraulic fluid</a:t>
              </a:r>
            </a:p>
          </p:txBody>
        </p:sp>
        <p:pic>
          <p:nvPicPr>
            <p:cNvPr id="16" name="Picture 1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4026" y="1640301"/>
              <a:ext cx="1599267" cy="10726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0" name="Group 19"/>
          <p:cNvGrpSpPr/>
          <p:nvPr/>
        </p:nvGrpSpPr>
        <p:grpSpPr>
          <a:xfrm>
            <a:off x="3587810" y="1739698"/>
            <a:ext cx="1744230" cy="1481031"/>
            <a:chOff x="6436232" y="1526151"/>
            <a:chExt cx="1744230" cy="1481031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481598" y="2709022"/>
              <a:ext cx="1653498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Heat transfer fluid</a:t>
              </a:r>
            </a:p>
          </p:txBody>
        </p:sp>
        <p:pic>
          <p:nvPicPr>
            <p:cNvPr id="17" name="Picture 1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36232" y="1526151"/>
              <a:ext cx="1744230" cy="1149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8" name="Picture 1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8438" y="3204524"/>
            <a:ext cx="1412218" cy="14761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4803565" y="5102201"/>
            <a:ext cx="1746472" cy="1498138"/>
            <a:chOff x="3456270" y="3487963"/>
            <a:chExt cx="1746472" cy="1498138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456270" y="4687941"/>
              <a:ext cx="1746472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Vacuum pump fluid</a:t>
              </a:r>
              <a:endParaRPr lang="en-US" sz="1500" b="1" baseline="30000" dirty="0">
                <a:latin typeface="+mj-lt"/>
              </a:endParaRPr>
            </a:p>
          </p:txBody>
        </p:sp>
        <p:pic>
          <p:nvPicPr>
            <p:cNvPr id="19" name="Picture 16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20521" y="3487963"/>
              <a:ext cx="1617971" cy="1235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"/>
          <p:cNvGrpSpPr/>
          <p:nvPr/>
        </p:nvGrpSpPr>
        <p:grpSpPr>
          <a:xfrm>
            <a:off x="2563718" y="5548479"/>
            <a:ext cx="2048184" cy="1051860"/>
            <a:chOff x="3705321" y="5307163"/>
            <a:chExt cx="2048184" cy="1051860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168267" y="6060863"/>
              <a:ext cx="1086035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>
                  <a:latin typeface="+mj-lt"/>
                </a:rPr>
                <a:t>Cutting oils</a:t>
              </a:r>
              <a:endParaRPr lang="en-US" sz="1500" b="1" baseline="30000">
                <a:latin typeface="+mj-lt"/>
              </a:endParaRPr>
            </a:p>
          </p:txBody>
        </p:sp>
        <p:pic>
          <p:nvPicPr>
            <p:cNvPr id="21" name="Picture 18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05321" y="5307163"/>
              <a:ext cx="2048184" cy="6473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7" name="Group 26"/>
          <p:cNvGrpSpPr/>
          <p:nvPr/>
        </p:nvGrpSpPr>
        <p:grpSpPr>
          <a:xfrm>
            <a:off x="6761985" y="5240960"/>
            <a:ext cx="1056825" cy="1131609"/>
            <a:chOff x="6761985" y="5240960"/>
            <a:chExt cx="1056825" cy="1131609"/>
          </a:xfrm>
        </p:grpSpPr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6782271" y="6074409"/>
              <a:ext cx="1015503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Lubricants</a:t>
              </a:r>
            </a:p>
          </p:txBody>
        </p:sp>
        <p:pic>
          <p:nvPicPr>
            <p:cNvPr id="22" name="Picture 19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761985" y="5240960"/>
              <a:ext cx="1056825" cy="8334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" name="Group 2"/>
          <p:cNvGrpSpPr/>
          <p:nvPr/>
        </p:nvGrpSpPr>
        <p:grpSpPr>
          <a:xfrm>
            <a:off x="295984" y="5374656"/>
            <a:ext cx="2098557" cy="1239503"/>
            <a:chOff x="1038851" y="5119520"/>
            <a:chExt cx="2098557" cy="1239503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038851" y="6060863"/>
              <a:ext cx="2098557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>
                  <a:latin typeface="+mj-lt"/>
                </a:rPr>
                <a:t>Gaskets &amp; Damping felt</a:t>
              </a:r>
              <a:endParaRPr lang="en-US" sz="1500" b="1" baseline="30000">
                <a:latin typeface="+mj-lt"/>
              </a:endParaRPr>
            </a:p>
          </p:txBody>
        </p:sp>
        <p:pic>
          <p:nvPicPr>
            <p:cNvPr id="23" name="Picture 20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362536" y="5119520"/>
              <a:ext cx="1449628" cy="8647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4" name="Group 23"/>
          <p:cNvGrpSpPr/>
          <p:nvPr/>
        </p:nvGrpSpPr>
        <p:grpSpPr>
          <a:xfrm>
            <a:off x="5877880" y="1734495"/>
            <a:ext cx="2484874" cy="1427149"/>
            <a:chOff x="5889286" y="2067821"/>
            <a:chExt cx="2484874" cy="1427149"/>
          </a:xfrm>
        </p:grpSpPr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5889286" y="2965978"/>
              <a:ext cx="2484874" cy="5289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Construction </a:t>
              </a:r>
              <a:r>
                <a:rPr lang="en-US" sz="1500" b="1" dirty="0" smtClean="0">
                  <a:latin typeface="+mj-lt"/>
                </a:rPr>
                <a:t>materials (ex. caulk, sealants, tiles, etc.)</a:t>
              </a:r>
              <a:endParaRPr lang="en-US" sz="1500" b="1" baseline="30000" dirty="0">
                <a:latin typeface="+mj-lt"/>
              </a:endParaRPr>
            </a:p>
          </p:txBody>
        </p:sp>
        <p:pic>
          <p:nvPicPr>
            <p:cNvPr id="26" name="Picture 14"/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286278" y="2067821"/>
              <a:ext cx="1615740" cy="8610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0" name="Group 29"/>
          <p:cNvGrpSpPr/>
          <p:nvPr/>
        </p:nvGrpSpPr>
        <p:grpSpPr>
          <a:xfrm>
            <a:off x="3463854" y="3354304"/>
            <a:ext cx="2212947" cy="1428043"/>
            <a:chOff x="3463854" y="3354304"/>
            <a:chExt cx="2212947" cy="1428043"/>
          </a:xfrm>
        </p:grpSpPr>
        <p:pic>
          <p:nvPicPr>
            <p:cNvPr id="1026" name="Picture 2" descr="Figure 2.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4046" y="3354304"/>
              <a:ext cx="1791757" cy="11298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3463854" y="4484187"/>
              <a:ext cx="2212947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 dirty="0" smtClean="0">
                  <a:latin typeface="+mj-lt"/>
                </a:rPr>
                <a:t>Fluorescent light ballasts</a:t>
              </a:r>
              <a:endParaRPr lang="en-US" sz="15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88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of PCBs </a:t>
            </a:r>
            <a:r>
              <a:rPr lang="en-US" sz="1800" dirty="0"/>
              <a:t>(continued)   	</a:t>
            </a:r>
            <a:r>
              <a:rPr lang="en-US" sz="36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837-7A07-413C-8879-1786A5498AB5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765089" y="1706573"/>
            <a:ext cx="1908174" cy="1875485"/>
            <a:chOff x="3342332" y="1672929"/>
            <a:chExt cx="1908174" cy="1875485"/>
          </a:xfrm>
        </p:grpSpPr>
        <p:pic>
          <p:nvPicPr>
            <p:cNvPr id="6" name="Picture 1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08283" y="1672929"/>
              <a:ext cx="1073348" cy="11965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3342332" y="3019422"/>
              <a:ext cx="1908174" cy="5289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>
                  <a:latin typeface="+mj-lt"/>
                </a:rPr>
                <a:t>Carbonless copy paper</a:t>
              </a:r>
            </a:p>
          </p:txBody>
        </p:sp>
      </p:grp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7057692" y="6242391"/>
            <a:ext cx="1170289" cy="2981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7866" tIns="33338" rIns="67866" bIns="333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500" b="1" dirty="0">
                <a:latin typeface="+mj-lt"/>
              </a:rPr>
              <a:t>Casting Wax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40175" y="2231678"/>
            <a:ext cx="2296997" cy="948129"/>
            <a:chOff x="666315" y="2394423"/>
            <a:chExt cx="2296997" cy="948129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1303053" y="3044392"/>
              <a:ext cx="1023519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Adhesives </a:t>
              </a:r>
              <a:endParaRPr lang="en-US" sz="1500" b="1" baseline="30000" dirty="0">
                <a:latin typeface="+mj-lt"/>
              </a:endParaRPr>
            </a:p>
          </p:txBody>
        </p:sp>
        <p:pic>
          <p:nvPicPr>
            <p:cNvPr id="17" name="Picture 12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6315" y="2394423"/>
              <a:ext cx="2296997" cy="5893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3" name="Group 32"/>
          <p:cNvGrpSpPr/>
          <p:nvPr/>
        </p:nvGrpSpPr>
        <p:grpSpPr>
          <a:xfrm>
            <a:off x="457200" y="3505648"/>
            <a:ext cx="2662948" cy="1412765"/>
            <a:chOff x="457200" y="3611759"/>
            <a:chExt cx="2662948" cy="1412765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02715" y="4726364"/>
              <a:ext cx="1624196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 dirty="0" err="1">
                  <a:latin typeface="+mj-lt"/>
                </a:rPr>
                <a:t>Dedusting</a:t>
              </a:r>
              <a:r>
                <a:rPr lang="en-US" sz="1500" b="1" dirty="0">
                  <a:latin typeface="+mj-lt"/>
                </a:rPr>
                <a:t> Agents</a:t>
              </a:r>
              <a:endParaRPr lang="en-US" sz="1500" b="1" baseline="30000" dirty="0">
                <a:latin typeface="+mj-lt"/>
              </a:endParaRPr>
            </a:p>
          </p:txBody>
        </p:sp>
        <p:pic>
          <p:nvPicPr>
            <p:cNvPr id="19" name="Picture 15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" y="3611759"/>
              <a:ext cx="2662948" cy="1052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" name="Group 6"/>
          <p:cNvGrpSpPr/>
          <p:nvPr/>
        </p:nvGrpSpPr>
        <p:grpSpPr>
          <a:xfrm>
            <a:off x="3690754" y="3901235"/>
            <a:ext cx="1953919" cy="1221778"/>
            <a:chOff x="3507336" y="4005167"/>
            <a:chExt cx="1953919" cy="1221778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507336" y="4697953"/>
              <a:ext cx="1953919" cy="5289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Electric cable insulation</a:t>
              </a:r>
              <a:endParaRPr lang="en-US" sz="1500" b="1" baseline="30000" dirty="0">
                <a:latin typeface="+mj-lt"/>
              </a:endParaRPr>
            </a:p>
          </p:txBody>
        </p:sp>
        <p:pic>
          <p:nvPicPr>
            <p:cNvPr id="20" name="Picture 16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1250" y="4005167"/>
              <a:ext cx="1846093" cy="5923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0" name="Group 9"/>
          <p:cNvGrpSpPr/>
          <p:nvPr/>
        </p:nvGrpSpPr>
        <p:grpSpPr>
          <a:xfrm>
            <a:off x="3898762" y="5505535"/>
            <a:ext cx="2158130" cy="914250"/>
            <a:chOff x="3837348" y="5626301"/>
            <a:chExt cx="2158130" cy="914250"/>
          </a:xfrm>
        </p:grpSpPr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837348" y="6242391"/>
              <a:ext cx="1763657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500" b="1">
                  <a:latin typeface="+mj-lt"/>
                </a:rPr>
                <a:t>Pesticide extenders</a:t>
              </a:r>
              <a:endParaRPr lang="en-US" sz="1500" b="1" baseline="30000">
                <a:latin typeface="+mj-lt"/>
              </a:endParaRPr>
            </a:p>
          </p:txBody>
        </p:sp>
        <p:pic>
          <p:nvPicPr>
            <p:cNvPr id="22" name="Picture 20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54630" y="5645600"/>
              <a:ext cx="437834" cy="6249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2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18519" y="5626301"/>
              <a:ext cx="976959" cy="6472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4" name="Picture 22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5111" y="5388772"/>
            <a:ext cx="166638" cy="822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5" name="Picture 23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78199" y="5261101"/>
            <a:ext cx="695961" cy="10213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8" name="Group 17"/>
          <p:cNvGrpSpPr/>
          <p:nvPr/>
        </p:nvGrpSpPr>
        <p:grpSpPr>
          <a:xfrm>
            <a:off x="692454" y="5333843"/>
            <a:ext cx="2205509" cy="1206708"/>
            <a:chOff x="692454" y="5333843"/>
            <a:chExt cx="2205509" cy="1206708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951583" y="6242391"/>
              <a:ext cx="1429078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Inks and </a:t>
              </a:r>
              <a:r>
                <a:rPr lang="en-US" sz="1500" b="1" dirty="0" smtClean="0">
                  <a:latin typeface="+mj-lt"/>
                </a:rPr>
                <a:t>paints</a:t>
              </a:r>
              <a:endParaRPr lang="en-US" sz="1500" b="1" baseline="30000" dirty="0">
                <a:latin typeface="+mj-lt"/>
              </a:endParaRPr>
            </a:p>
          </p:txBody>
        </p: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2175863" y="5333843"/>
              <a:ext cx="722100" cy="924879"/>
              <a:chOff x="1462" y="3048"/>
              <a:chExt cx="442" cy="623"/>
            </a:xfrm>
          </p:grpSpPr>
          <p:sp>
            <p:nvSpPr>
              <p:cNvPr id="28" name="Rectangle 18"/>
              <p:cNvSpPr>
                <a:spLocks noChangeArrowheads="1"/>
              </p:cNvSpPr>
              <p:nvPr/>
            </p:nvSpPr>
            <p:spPr bwMode="auto">
              <a:xfrm>
                <a:off x="1504" y="3104"/>
                <a:ext cx="40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350" b="1">
                  <a:latin typeface="+mj-lt"/>
                </a:endParaRPr>
              </a:p>
            </p:txBody>
          </p:sp>
          <p:pic>
            <p:nvPicPr>
              <p:cNvPr id="29" name="Picture 19"/>
              <p:cNvPicPr>
                <a:picLocks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462" y="3048"/>
                <a:ext cx="442" cy="6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26" name="Picture 24"/>
            <p:cNvPicPr>
              <a:picLocks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92454" y="5605518"/>
              <a:ext cx="846262" cy="5567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" name="Group 2"/>
          <p:cNvGrpSpPr/>
          <p:nvPr/>
        </p:nvGrpSpPr>
        <p:grpSpPr>
          <a:xfrm>
            <a:off x="6641371" y="3893445"/>
            <a:ext cx="2002929" cy="1174048"/>
            <a:chOff x="6046123" y="3861164"/>
            <a:chExt cx="2002929" cy="1174048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220052" y="4737052"/>
              <a:ext cx="1656704" cy="298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>
                  <a:latin typeface="+mj-lt"/>
                </a:rPr>
                <a:t>Fuel tank coatings</a:t>
              </a:r>
              <a:endParaRPr lang="en-US" sz="1500" b="1" baseline="30000">
                <a:latin typeface="+mj-lt"/>
              </a:endParaRPr>
            </a:p>
          </p:txBody>
        </p:sp>
        <p:pic>
          <p:nvPicPr>
            <p:cNvPr id="27" name="Picture 25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046123" y="3861164"/>
              <a:ext cx="2002929" cy="7912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0" name="Group 29"/>
          <p:cNvGrpSpPr/>
          <p:nvPr/>
        </p:nvGrpSpPr>
        <p:grpSpPr>
          <a:xfrm>
            <a:off x="6444125" y="1744030"/>
            <a:ext cx="2397420" cy="1695657"/>
            <a:chOff x="5832960" y="3158647"/>
            <a:chExt cx="2397420" cy="1695657"/>
          </a:xfrm>
        </p:grpSpPr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5832960" y="4334545"/>
              <a:ext cx="2397420" cy="5197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500" b="1" dirty="0">
                  <a:latin typeface="+mj-lt"/>
                </a:rPr>
                <a:t>Microscopy</a:t>
              </a:r>
            </a:p>
            <a:p>
              <a:pPr algn="ctr">
                <a:spcBef>
                  <a:spcPct val="20000"/>
                </a:spcBef>
              </a:pPr>
              <a:r>
                <a:rPr lang="en-US" sz="1200" b="1" dirty="0">
                  <a:latin typeface="+mj-lt"/>
                </a:rPr>
                <a:t>(mounting media &amp; immersion oil)</a:t>
              </a:r>
            </a:p>
          </p:txBody>
        </p:sp>
        <p:pic>
          <p:nvPicPr>
            <p:cNvPr id="32" name="Picture 17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557814" y="3158647"/>
              <a:ext cx="846396" cy="11618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6202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Concerns &amp;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775191"/>
            <a:ext cx="8369300" cy="4879609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Cancer – </a:t>
            </a:r>
            <a:r>
              <a:rPr lang="en-US" sz="2400" dirty="0" smtClean="0"/>
              <a:t>Shown to cause cancer in animals and are probable human carcinogens</a:t>
            </a:r>
          </a:p>
          <a:p>
            <a:pPr lvl="1"/>
            <a:r>
              <a:rPr lang="en-US" sz="2000" dirty="0" smtClean="0"/>
              <a:t>12 congeners are “dioxin-like”</a:t>
            </a:r>
          </a:p>
          <a:p>
            <a:endParaRPr lang="en-US" sz="2400" dirty="0" smtClean="0"/>
          </a:p>
          <a:p>
            <a:r>
              <a:rPr lang="en-US" sz="2400" b="1" dirty="0" smtClean="0"/>
              <a:t>Non-Cancer – </a:t>
            </a:r>
            <a:r>
              <a:rPr lang="en-US" sz="2400" dirty="0" smtClean="0"/>
              <a:t>Cause significant effects in the immune, reproductive, nervous, integumentary (skin), and endocrine systems</a:t>
            </a:r>
          </a:p>
          <a:p>
            <a:endParaRPr lang="en-US" sz="2400" dirty="0" smtClean="0"/>
          </a:p>
          <a:p>
            <a:r>
              <a:rPr lang="en-US" sz="2400" b="1" dirty="0" smtClean="0"/>
              <a:t>Environmental Transport - </a:t>
            </a:r>
            <a:r>
              <a:rPr lang="en-US" sz="2400" dirty="0" smtClean="0"/>
              <a:t>Persistent, bioaccumulative, and can be transported long distances </a:t>
            </a:r>
          </a:p>
          <a:p>
            <a:pPr lvl="1"/>
            <a:r>
              <a:rPr lang="en-US" sz="2400" dirty="0" smtClean="0"/>
              <a:t>To this day, are found in animals, snow, and sea water in areas far away from where they were released into the environment.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PCBs – Regulatory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752599"/>
            <a:ext cx="8521700" cy="499871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Manufactured in U.S. from 1929 – 1979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TSCA passed by Congress in 1976</a:t>
            </a:r>
          </a:p>
          <a:p>
            <a:pPr lvl="1"/>
            <a:r>
              <a:rPr lang="en-US" dirty="0" smtClean="0"/>
              <a:t>TSCA Section 6(e) banned the manufacture and use of PCBs </a:t>
            </a:r>
          </a:p>
          <a:p>
            <a:pPr lvl="1"/>
            <a:r>
              <a:rPr lang="en-US" dirty="0" smtClean="0"/>
              <a:t>Allowed EPA to authorize limited uses through a rulemaking process</a:t>
            </a:r>
          </a:p>
          <a:p>
            <a:pPr lvl="1"/>
            <a:r>
              <a:rPr lang="en-US" dirty="0" smtClean="0"/>
              <a:t>EPA </a:t>
            </a:r>
            <a:r>
              <a:rPr lang="en-US" dirty="0"/>
              <a:t>issued </a:t>
            </a:r>
            <a:r>
              <a:rPr lang="en-US" dirty="0" smtClean="0"/>
              <a:t>regulations in 1979  on the use, manufacturing, processing, distribution in commerce, cleanup, and disposal of PCBs </a:t>
            </a:r>
          </a:p>
          <a:p>
            <a:pPr lvl="1"/>
            <a:r>
              <a:rPr lang="en-US" dirty="0" smtClean="0"/>
              <a:t>1998 “Mega Rule” – major </a:t>
            </a:r>
            <a:r>
              <a:rPr lang="en-US" dirty="0"/>
              <a:t>changes to the cleanup and disposal </a:t>
            </a:r>
            <a:r>
              <a:rPr lang="en-US" dirty="0" smtClean="0"/>
              <a:t>sections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TSCA PCB Regulations found at 40 CFR 761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PCB Cleanup and Disposal Program evolved separately from other cleanup and disposal programs</a:t>
            </a:r>
          </a:p>
          <a:p>
            <a:pPr lvl="1"/>
            <a:r>
              <a:rPr lang="en-US" dirty="0" smtClean="0"/>
              <a:t>Transferred the program to the “RCRA Office” (Office of Resource Conservation and Recovery) in 2007 but the regs stayed the same</a:t>
            </a:r>
          </a:p>
          <a:p>
            <a:pPr lvl="1"/>
            <a:r>
              <a:rPr lang="en-US" dirty="0" smtClean="0"/>
              <a:t>Regulations regarding the use of PCBs are still managed by the TSCA program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657F-2B0D-4A00-926C-CB99C12CEFDD}" type="slidenum">
              <a:rPr lang="en-US" smtClean="0"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626393" y="2468888"/>
            <a:ext cx="5891213" cy="369332"/>
            <a:chOff x="1981200" y="1295400"/>
            <a:chExt cx="5891213" cy="369332"/>
          </a:xfrm>
        </p:grpSpPr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6653213" y="1295400"/>
              <a:ext cx="1219200" cy="36933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TSCA</a:t>
              </a:r>
              <a:endParaRPr lang="en-US" b="1" dirty="0"/>
            </a:p>
          </p:txBody>
        </p: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1981200" y="1295400"/>
              <a:ext cx="1365250" cy="36933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RCRA</a:t>
              </a:r>
              <a:endParaRPr lang="en-US" b="1" dirty="0"/>
            </a:p>
          </p:txBody>
        </p: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905103" y="3649988"/>
            <a:ext cx="2005806" cy="64633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Regional Implementation</a:t>
            </a:r>
            <a:endParaRPr lang="en-US" b="1" dirty="0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306115" y="3649988"/>
            <a:ext cx="2005806" cy="64633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Regional Implementation</a:t>
            </a:r>
            <a:endParaRPr lang="en-US" b="1" dirty="0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088824" y="5108087"/>
            <a:ext cx="2440385" cy="36933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State Implementation</a:t>
            </a:r>
            <a:endParaRPr lang="en-US" b="1" dirty="0"/>
          </a:p>
        </p:txBody>
      </p:sp>
      <p:cxnSp>
        <p:nvCxnSpPr>
          <p:cNvPr id="12" name="Straight Arrow Connector 11"/>
          <p:cNvCxnSpPr>
            <a:stCxn id="6" idx="2"/>
            <a:endCxn id="8" idx="0"/>
          </p:cNvCxnSpPr>
          <p:nvPr/>
        </p:nvCxnSpPr>
        <p:spPr>
          <a:xfrm>
            <a:off x="2309018" y="2838220"/>
            <a:ext cx="0" cy="8117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908005" y="2838220"/>
            <a:ext cx="0" cy="8117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09017" y="4296319"/>
            <a:ext cx="0" cy="8117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831752" y="5603127"/>
            <a:ext cx="7480496" cy="139058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118872" lvl="0" algn="ctr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en-US" sz="2600" dirty="0" smtClean="0">
                <a:solidFill>
                  <a:prstClr val="black"/>
                </a:solidFill>
                <a:ea typeface="+mn-ea"/>
                <a:cs typeface="+mn-cs"/>
              </a:rPr>
              <a:t>PCBs at your cleanup? </a:t>
            </a:r>
          </a:p>
          <a:p>
            <a:pPr marL="118872" lvl="0" algn="ctr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en-US" sz="2600" i="1" dirty="0" smtClean="0">
                <a:solidFill>
                  <a:prstClr val="black"/>
                </a:solidFill>
                <a:ea typeface="+mn-ea"/>
                <a:cs typeface="+mn-cs"/>
              </a:rPr>
              <a:t>Contact your Regional PCB Coordinator </a:t>
            </a:r>
            <a:r>
              <a:rPr lang="en-US" sz="2600" i="1" dirty="0">
                <a:solidFill>
                  <a:prstClr val="black"/>
                </a:solidFill>
                <a:ea typeface="+mn-ea"/>
                <a:cs typeface="+mn-cs"/>
              </a:rPr>
              <a:t>e</a:t>
            </a:r>
            <a:r>
              <a:rPr lang="en-US" sz="2600" i="1" dirty="0" smtClean="0">
                <a:solidFill>
                  <a:prstClr val="black"/>
                </a:solidFill>
                <a:ea typeface="+mn-ea"/>
                <a:cs typeface="+mn-cs"/>
              </a:rPr>
              <a:t>arly</a:t>
            </a:r>
            <a:endParaRPr lang="en-US" sz="2600" i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 of PCB Regs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7945" y="1620701"/>
            <a:ext cx="6032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lvl="0" algn="ctr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en-US" sz="2400" b="1" dirty="0"/>
              <a:t>Unlike RCRA, </a:t>
            </a:r>
            <a:r>
              <a:rPr lang="en-US" sz="2400" b="1" dirty="0" smtClean="0"/>
              <a:t>TSCA </a:t>
            </a:r>
            <a:r>
              <a:rPr lang="en-US" sz="2400" b="1" i="1" u="sng" dirty="0" smtClean="0"/>
              <a:t>not</a:t>
            </a:r>
            <a:r>
              <a:rPr lang="en-US" sz="2400" b="1" dirty="0" smtClean="0"/>
              <a:t> </a:t>
            </a:r>
            <a:r>
              <a:rPr lang="en-US" sz="2400" b="1" dirty="0"/>
              <a:t>delegated to States</a:t>
            </a:r>
            <a:endParaRPr 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42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F2A541D-CB7D-42C6-8468-83C402822F12}" vid="{F06A458D-D51A-414F-B030-7B8030C0F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DC7A2418-E567-44BD-85AD-D65F02C33781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EBE80B6F-05D0-4496-97A7-DA98030E3548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AD082707-A939-472B-8C7A-8630E864D07D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B067FC04-7105-4BBD-BAAF-AA0334A4E4DD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409AD903-57F1-45F1-9BF5-568DA4D80F0B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7C8DCA12-E628-4F17-8783-C2DF9C004C99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E3281BAF-5670-4F8C-9E3E-8B2654A8764D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2A577730-44D9-4F09-B08B-8B5B7C367465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BAE1F3E0-8B02-456C-AFC6-1999A6EDD21F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44009D31-2352-408A-B0CB-C55C829B52E8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64D1EFDD-65F5-41FF-A151-B5DC0CEB04BB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D8B2407-B2B9-4ECC-BFDB-64905BE09647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D1338D97-B52D-486C-85E2-C03177757B60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8FA0D730-2E6C-4342-BD09-3F4C3A553436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D2A173A4-C261-4AEA-86F5-29A995DAC70C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2457B200-5D21-4CF2-820B-C7E71784FC1A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D0D4CDDD-EFDF-435B-8A05-7256A87353C3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A6F215BC-599D-420E-A8A3-5E4832685D7E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38E38D1B-5332-40C9-A44D-E9C861587D7C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86187777-FB1F-4EB9-981B-66B41B62DE75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72F1EF53-F578-4610-B5BC-F2837BF808E5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153498B1-0A95-4EDC-9AF8-82B95D1BC5AA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A05C34A-3C40-4B62-9E62-D6912E681A33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4FC149F4-B021-4AEC-947B-63452613D25D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75049883-F6E0-443F-847D-6E3888833BE0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D92A22AD-ACD3-4B80-9778-69F0E8D068F9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A1211C45-7548-4805-9C85-2F71CA276C03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24BFCC52-4343-4D0B-A2DF-F895FF2EA56F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E5D5EC00-46A9-4DE6-B1F2-CA5F89E49C7F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A2BC270C-E0D0-4647-B363-ED1AE02E9FA0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5138D7DE-AE97-4C86-AAF4-B751E3A26351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BEA47E93-211B-4508-8F70-2B78D0F715C2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E50F40D6-EA2C-41AB-849D-572A3AC8480D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823096A7-EB89-484B-88E1-F151D8ECF2A6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44BF98D5-42AF-4FB1-9EAC-61DE1ECB130E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F229B5EC-49BB-423F-A04C-1178B63A6A81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37FB0A94-BA26-4B16-BDC3-F1A619452137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120BD622-DC67-47B3-973A-1DC40772E6A8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262717A9-3036-48DA-8FF7-6D430BC4D26B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F5C47B28-727A-4B5D-818E-076CED5E69F8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40859C1E-694F-4601-A698-00BDCF5071DD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3725580B-3C30-48A4-89F7-13ED95F206D0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80322025-2111-480E-9739-E6A7970DEE75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B71AAFE5-0120-4F44-A16A-65BB187C0A2A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4D7C258F-5441-4E39-921F-FCACDCD9A24C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A20DFC31-10E6-4828-A58F-3EA25226250A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89326C5D-C445-4FFA-8E09-697B6822B3BE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0D6ECA92-2C69-4834-AEB4-8AF858B156FA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4A0D904E-74E1-468E-8B34-2763AE8D1B4F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E9A6EE21-04B3-437E-9530-3B7A12A523FA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B9BFB8B9-7DB0-4707-8399-5F7B40467D54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2CB0A193-796B-4D15-9B1C-2BC3A701A90C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A80109C3-D858-4958-8938-B9AF99552A85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721CEB0E-1E8F-4150-8B1F-624A73D457FA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6AEF21D8-50C3-47F4-B2F3-721EE49674B8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337AF871-9E8C-4A69-99DE-6334C0BE7CF8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D2268296-45C7-4451-B4A4-71CC99C76BEB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EF401FF5-29DF-492E-9424-1E539B4F9DE9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F51C6A63-0DD6-4BF2-A1FB-EB527B3B27A4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125A8129-8C45-40D7-BDB5-7112104A3C33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5307419E-8530-437F-B3B7-122D45ACAC74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FA4A8C01-239B-4DF3-89FC-ED816FD64EA9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49B6C955-E4BD-47FF-A4E6-B503F04B0B5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6465</TotalTime>
  <Words>1284</Words>
  <Application>Microsoft Office PowerPoint</Application>
  <PresentationFormat>On-screen Show (4:3)</PresentationFormat>
  <Paragraphs>365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Theme1</vt:lpstr>
      <vt:lpstr>RCRA Expert Brownbag Series: PCBs 101</vt:lpstr>
      <vt:lpstr>Outline – PCBs 101</vt:lpstr>
      <vt:lpstr>Physical Properties of PCBs</vt:lpstr>
      <vt:lpstr>Chemical Properties of PCBs</vt:lpstr>
      <vt:lpstr>Uses of PCBs (~1950-1978)</vt:lpstr>
      <vt:lpstr>Uses of PCBs (continued)     </vt:lpstr>
      <vt:lpstr>Health Concerns &amp; Transport</vt:lpstr>
      <vt:lpstr>PCBs – Regulatory History</vt:lpstr>
      <vt:lpstr>Implementation of PCB Regs</vt:lpstr>
      <vt:lpstr>PCB Regulations 40 CFR 761</vt:lpstr>
      <vt:lpstr>Main Types of PCB Wastes</vt:lpstr>
      <vt:lpstr>PowerPoint Presentation</vt:lpstr>
      <vt:lpstr>PowerPoint Presentation</vt:lpstr>
      <vt:lpstr>PCB Remediation Waste  Cleanup and Disposal Option Basics</vt:lpstr>
      <vt:lpstr>PCB Disposal Options</vt:lpstr>
      <vt:lpstr>Resources</vt:lpstr>
      <vt:lpstr>Indicators that you might have PCBs on your hands</vt:lpstr>
      <vt:lpstr>Key Advice</vt:lpstr>
      <vt:lpstr>EPA Regional PCB Coordinators</vt:lpstr>
      <vt:lpstr>Appendix</vt:lpstr>
      <vt:lpstr>Outline of the PCB Regulations  40 CFR §761</vt:lpstr>
      <vt:lpstr>Outline of the PCB Regulations  40 CFR §761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RCRA Expert Brownbag Series: PCBs</dc:title>
  <dc:creator>Kohm, Steve</dc:creator>
  <cp:lastModifiedBy>Kohm, Steve</cp:lastModifiedBy>
  <cp:revision>149</cp:revision>
  <cp:lastPrinted>2016-02-01T15:12:44Z</cp:lastPrinted>
  <dcterms:created xsi:type="dcterms:W3CDTF">2015-12-09T19:57:24Z</dcterms:created>
  <dcterms:modified xsi:type="dcterms:W3CDTF">2016-02-04T19:38:21Z</dcterms:modified>
</cp:coreProperties>
</file>