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9"/>
  </p:sldMasterIdLst>
  <p:notesMasterIdLst>
    <p:notesMasterId r:id="rId35"/>
  </p:notesMasterIdLst>
  <p:handoutMasterIdLst>
    <p:handoutMasterId r:id="rId36"/>
  </p:handoutMasterIdLst>
  <p:sldIdLst>
    <p:sldId id="598" r:id="rId10"/>
    <p:sldId id="562" r:id="rId11"/>
    <p:sldId id="337" r:id="rId12"/>
    <p:sldId id="563" r:id="rId13"/>
    <p:sldId id="579" r:id="rId14"/>
    <p:sldId id="586" r:id="rId15"/>
    <p:sldId id="580" r:id="rId16"/>
    <p:sldId id="595" r:id="rId17"/>
    <p:sldId id="581" r:id="rId18"/>
    <p:sldId id="587" r:id="rId19"/>
    <p:sldId id="589" r:id="rId20"/>
    <p:sldId id="582" r:id="rId21"/>
    <p:sldId id="583" r:id="rId22"/>
    <p:sldId id="584" r:id="rId23"/>
    <p:sldId id="596" r:id="rId24"/>
    <p:sldId id="597" r:id="rId25"/>
    <p:sldId id="594" r:id="rId26"/>
    <p:sldId id="588" r:id="rId27"/>
    <p:sldId id="590" r:id="rId28"/>
    <p:sldId id="554" r:id="rId29"/>
    <p:sldId id="591" r:id="rId30"/>
    <p:sldId id="592" r:id="rId31"/>
    <p:sldId id="593" r:id="rId32"/>
    <p:sldId id="555" r:id="rId33"/>
    <p:sldId id="565"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0B0"/>
    <a:srgbClr val="4DE1EA"/>
    <a:srgbClr val="008080"/>
    <a:srgbClr val="006666"/>
    <a:srgbClr val="006600"/>
    <a:srgbClr val="339933"/>
    <a:srgbClr val="00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78980" autoAdjust="0"/>
  </p:normalViewPr>
  <p:slideViewPr>
    <p:cSldViewPr>
      <p:cViewPr varScale="1">
        <p:scale>
          <a:sx n="55" d="100"/>
          <a:sy n="55" d="100"/>
        </p:scale>
        <p:origin x="1627" y="43"/>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notesViewPr>
    <p:cSldViewPr>
      <p:cViewPr varScale="1">
        <p:scale>
          <a:sx n="49" d="100"/>
          <a:sy n="49" d="100"/>
        </p:scale>
        <p:origin x="265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70583" cy="482027"/>
          </a:xfrm>
          <a:prstGeom prst="rect">
            <a:avLst/>
          </a:prstGeom>
        </p:spPr>
        <p:txBody>
          <a:bodyPr vert="horz" lIns="94840" tIns="47421" rIns="94840" bIns="47421" rtlCol="0"/>
          <a:lstStyle>
            <a:lvl1pPr algn="l">
              <a:defRPr sz="1200"/>
            </a:lvl1pPr>
          </a:lstStyle>
          <a:p>
            <a:endParaRPr lang="en-US"/>
          </a:p>
        </p:txBody>
      </p:sp>
      <p:sp>
        <p:nvSpPr>
          <p:cNvPr id="3" name="Date Placeholder 2"/>
          <p:cNvSpPr>
            <a:spLocks noGrp="1"/>
          </p:cNvSpPr>
          <p:nvPr>
            <p:ph type="dt" sz="quarter" idx="1"/>
          </p:nvPr>
        </p:nvSpPr>
        <p:spPr>
          <a:xfrm>
            <a:off x="4142963" y="2"/>
            <a:ext cx="3170583" cy="482027"/>
          </a:xfrm>
          <a:prstGeom prst="rect">
            <a:avLst/>
          </a:prstGeom>
        </p:spPr>
        <p:txBody>
          <a:bodyPr vert="horz" lIns="94840" tIns="47421" rIns="94840" bIns="47421" rtlCol="0"/>
          <a:lstStyle>
            <a:lvl1pPr algn="r">
              <a:defRPr sz="1200"/>
            </a:lvl1pPr>
          </a:lstStyle>
          <a:p>
            <a:fld id="{4B19510F-295A-4C40-B2AF-F5C579220BCF}" type="datetimeFigureOut">
              <a:rPr lang="en-US" smtClean="0"/>
              <a:t>3/1/2016</a:t>
            </a:fld>
            <a:endParaRPr lang="en-US"/>
          </a:p>
        </p:txBody>
      </p:sp>
      <p:sp>
        <p:nvSpPr>
          <p:cNvPr id="4" name="Footer Placeholder 3"/>
          <p:cNvSpPr>
            <a:spLocks noGrp="1"/>
          </p:cNvSpPr>
          <p:nvPr>
            <p:ph type="ftr" sz="quarter" idx="2"/>
          </p:nvPr>
        </p:nvSpPr>
        <p:spPr>
          <a:xfrm>
            <a:off x="1" y="9119174"/>
            <a:ext cx="3170583" cy="482027"/>
          </a:xfrm>
          <a:prstGeom prst="rect">
            <a:avLst/>
          </a:prstGeom>
        </p:spPr>
        <p:txBody>
          <a:bodyPr vert="horz" lIns="94840" tIns="47421" rIns="94840" bIns="47421" rtlCol="0" anchor="b"/>
          <a:lstStyle>
            <a:lvl1pPr algn="l">
              <a:defRPr sz="1200"/>
            </a:lvl1pPr>
          </a:lstStyle>
          <a:p>
            <a:r>
              <a:rPr lang="en-US" smtClean="0"/>
              <a:t>10/29/15: RCRA Expert Webinar Series -     How Does a Rookie Survive State Authorization?</a:t>
            </a:r>
            <a:endParaRPr lang="en-US"/>
          </a:p>
        </p:txBody>
      </p:sp>
      <p:sp>
        <p:nvSpPr>
          <p:cNvPr id="5" name="Slide Number Placeholder 4"/>
          <p:cNvSpPr>
            <a:spLocks noGrp="1"/>
          </p:cNvSpPr>
          <p:nvPr>
            <p:ph type="sldNum" sz="quarter" idx="3"/>
          </p:nvPr>
        </p:nvSpPr>
        <p:spPr>
          <a:xfrm>
            <a:off x="4142963" y="9119174"/>
            <a:ext cx="3170583" cy="482027"/>
          </a:xfrm>
          <a:prstGeom prst="rect">
            <a:avLst/>
          </a:prstGeom>
        </p:spPr>
        <p:txBody>
          <a:bodyPr vert="horz" lIns="94840" tIns="47421" rIns="94840" bIns="47421" rtlCol="0" anchor="b"/>
          <a:lstStyle>
            <a:lvl1pPr algn="r">
              <a:defRPr sz="1200"/>
            </a:lvl1pPr>
          </a:lstStyle>
          <a:p>
            <a:fld id="{6107E1DE-44FF-4976-9E13-B8650AE69422}" type="slidenum">
              <a:rPr lang="en-US" smtClean="0"/>
              <a:t>‹#›</a:t>
            </a:fld>
            <a:endParaRPr lang="en-US"/>
          </a:p>
        </p:txBody>
      </p:sp>
    </p:spTree>
    <p:extLst>
      <p:ext uri="{BB962C8B-B14F-4D97-AF65-F5344CB8AC3E}">
        <p14:creationId xmlns:p14="http://schemas.microsoft.com/office/powerpoint/2010/main" val="199744154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0" cy="480060"/>
          </a:xfrm>
          <a:prstGeom prst="rect">
            <a:avLst/>
          </a:prstGeom>
        </p:spPr>
        <p:txBody>
          <a:bodyPr vert="horz" lIns="96638" tIns="48318" rIns="96638" bIns="48318" rtlCol="0"/>
          <a:lstStyle>
            <a:lvl1pPr algn="l">
              <a:defRPr sz="1200"/>
            </a:lvl1pPr>
          </a:lstStyle>
          <a:p>
            <a:endParaRPr lang="en-US" dirty="0"/>
          </a:p>
        </p:txBody>
      </p:sp>
      <p:sp>
        <p:nvSpPr>
          <p:cNvPr id="3" name="Date Placeholder 2"/>
          <p:cNvSpPr>
            <a:spLocks noGrp="1"/>
          </p:cNvSpPr>
          <p:nvPr>
            <p:ph type="dt" idx="1"/>
          </p:nvPr>
        </p:nvSpPr>
        <p:spPr>
          <a:xfrm>
            <a:off x="4143590" y="0"/>
            <a:ext cx="3169920" cy="480060"/>
          </a:xfrm>
          <a:prstGeom prst="rect">
            <a:avLst/>
          </a:prstGeom>
        </p:spPr>
        <p:txBody>
          <a:bodyPr vert="horz" lIns="96638" tIns="48318" rIns="96638" bIns="48318" rtlCol="0"/>
          <a:lstStyle>
            <a:lvl1pPr algn="r">
              <a:defRPr sz="1200"/>
            </a:lvl1pPr>
          </a:lstStyle>
          <a:p>
            <a:fld id="{74A90B2E-34C5-4001-8DD0-DD59B4864EC2}" type="datetimeFigureOut">
              <a:rPr lang="en-US" smtClean="0"/>
              <a:pPr/>
              <a:t>3/1/2016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8" tIns="48318" rIns="96638" bIns="48318"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38" tIns="48318" rIns="96638" bIns="483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119475"/>
            <a:ext cx="3169920" cy="480060"/>
          </a:xfrm>
          <a:prstGeom prst="rect">
            <a:avLst/>
          </a:prstGeom>
        </p:spPr>
        <p:txBody>
          <a:bodyPr vert="horz" lIns="96638" tIns="48318" rIns="96638" bIns="48318" rtlCol="0" anchor="b"/>
          <a:lstStyle>
            <a:lvl1pPr algn="l">
              <a:defRPr sz="1200"/>
            </a:lvl1pPr>
          </a:lstStyle>
          <a:p>
            <a:r>
              <a:rPr lang="en-US" smtClean="0"/>
              <a:t>10/29/15: RCRA Expert Webinar Series -     How Does a Rookie Survive State Authorization?</a:t>
            </a:r>
            <a:endParaRPr lang="en-US" dirty="0"/>
          </a:p>
        </p:txBody>
      </p:sp>
      <p:sp>
        <p:nvSpPr>
          <p:cNvPr id="7" name="Slide Number Placeholder 6"/>
          <p:cNvSpPr>
            <a:spLocks noGrp="1"/>
          </p:cNvSpPr>
          <p:nvPr>
            <p:ph type="sldNum" sz="quarter" idx="5"/>
          </p:nvPr>
        </p:nvSpPr>
        <p:spPr>
          <a:xfrm>
            <a:off x="4143590" y="9119475"/>
            <a:ext cx="3169920" cy="480060"/>
          </a:xfrm>
          <a:prstGeom prst="rect">
            <a:avLst/>
          </a:prstGeom>
        </p:spPr>
        <p:txBody>
          <a:bodyPr vert="horz" lIns="96638" tIns="48318" rIns="96638" bIns="48318" rtlCol="0" anchor="b"/>
          <a:lstStyle>
            <a:lvl1pPr algn="r">
              <a:defRPr sz="1200"/>
            </a:lvl1pPr>
          </a:lstStyle>
          <a:p>
            <a:fld id="{4D2EE607-FC2B-4A90-B5A7-A1B877402938}" type="slidenum">
              <a:rPr lang="en-US" smtClean="0"/>
              <a:pPr/>
              <a:t>‹#›</a:t>
            </a:fld>
            <a:endParaRPr lang="en-US" dirty="0"/>
          </a:p>
        </p:txBody>
      </p:sp>
    </p:spTree>
    <p:extLst>
      <p:ext uri="{BB962C8B-B14F-4D97-AF65-F5344CB8AC3E}">
        <p14:creationId xmlns:p14="http://schemas.microsoft.com/office/powerpoint/2010/main" val="39744270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DD476-FB0C-42AA-BCFC-A48755DBA093}" type="slidenum">
              <a:rPr lang="en-US" smtClean="0"/>
              <a:pPr/>
              <a:t>1</a:t>
            </a:fld>
            <a:endParaRPr lang="en-US" dirty="0"/>
          </a:p>
        </p:txBody>
      </p:sp>
    </p:spTree>
    <p:extLst>
      <p:ext uri="{BB962C8B-B14F-4D97-AF65-F5344CB8AC3E}">
        <p14:creationId xmlns:p14="http://schemas.microsoft.com/office/powerpoint/2010/main" val="3275495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10/29/15: RCRA Expert Webinar Series -     How Does a Rookie Survive State Authorization?</a:t>
            </a:r>
            <a:endParaRPr lang="en-US" dirty="0"/>
          </a:p>
        </p:txBody>
      </p:sp>
      <p:sp>
        <p:nvSpPr>
          <p:cNvPr id="6" name="Slide Number Placeholder 5"/>
          <p:cNvSpPr>
            <a:spLocks noGrp="1"/>
          </p:cNvSpPr>
          <p:nvPr>
            <p:ph type="sldNum" sz="quarter" idx="12"/>
          </p:nvPr>
        </p:nvSpPr>
        <p:spPr/>
        <p:txBody>
          <a:bodyPr/>
          <a:lstStyle/>
          <a:p>
            <a:fld id="{4D2EE607-FC2B-4A90-B5A7-A1B877402938}" type="slidenum">
              <a:rPr lang="en-US" smtClean="0"/>
              <a:pPr/>
              <a:t>2</a:t>
            </a:fld>
            <a:endParaRPr lang="en-US" dirty="0"/>
          </a:p>
        </p:txBody>
      </p:sp>
    </p:spTree>
    <p:extLst>
      <p:ext uri="{BB962C8B-B14F-4D97-AF65-F5344CB8AC3E}">
        <p14:creationId xmlns:p14="http://schemas.microsoft.com/office/powerpoint/2010/main" val="169877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411">
              <a:defRPr/>
            </a:pPr>
            <a:r>
              <a:rPr lang="en-US" dirty="0"/>
              <a:t>Notes:</a:t>
            </a:r>
          </a:p>
          <a:p>
            <a:endParaRPr lang="en-US" sz="1100" dirty="0"/>
          </a:p>
        </p:txBody>
      </p:sp>
      <p:sp>
        <p:nvSpPr>
          <p:cNvPr id="4" name="Slide Number Placeholder 3"/>
          <p:cNvSpPr>
            <a:spLocks noGrp="1"/>
          </p:cNvSpPr>
          <p:nvPr>
            <p:ph type="sldNum" sz="quarter" idx="10"/>
          </p:nvPr>
        </p:nvSpPr>
        <p:spPr/>
        <p:txBody>
          <a:bodyPr/>
          <a:lstStyle/>
          <a:p>
            <a:fld id="{4D2EE607-FC2B-4A90-B5A7-A1B877402938}" type="slidenum">
              <a:rPr lang="en-US" smtClean="0"/>
              <a:pPr/>
              <a:t>3</a:t>
            </a:fld>
            <a:endParaRPr lang="en-US" dirty="0"/>
          </a:p>
        </p:txBody>
      </p:sp>
      <p:sp>
        <p:nvSpPr>
          <p:cNvPr id="5" name="Footer Placeholder 4"/>
          <p:cNvSpPr>
            <a:spLocks noGrp="1"/>
          </p:cNvSpPr>
          <p:nvPr>
            <p:ph type="ftr" sz="quarter" idx="11"/>
          </p:nvPr>
        </p:nvSpPr>
        <p:spPr/>
        <p:txBody>
          <a:bodyPr/>
          <a:lstStyle/>
          <a:p>
            <a:r>
              <a:rPr lang="en-US" smtClean="0"/>
              <a:t>10/29/15: RCRA Expert Webinar Series -     How Does a Rookie Survive State Authorization?</a:t>
            </a:r>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65986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10/29/15: RCRA Expert Webinar Series -     How Does a Rookie Survive State Authorization?</a:t>
            </a:r>
            <a:endParaRPr lang="en-US" dirty="0"/>
          </a:p>
        </p:txBody>
      </p:sp>
      <p:sp>
        <p:nvSpPr>
          <p:cNvPr id="6" name="Slide Number Placeholder 5"/>
          <p:cNvSpPr>
            <a:spLocks noGrp="1"/>
          </p:cNvSpPr>
          <p:nvPr>
            <p:ph type="sldNum" sz="quarter" idx="12"/>
          </p:nvPr>
        </p:nvSpPr>
        <p:spPr/>
        <p:txBody>
          <a:bodyPr/>
          <a:lstStyle/>
          <a:p>
            <a:fld id="{4D2EE607-FC2B-4A90-B5A7-A1B877402938}" type="slidenum">
              <a:rPr lang="en-US" smtClean="0"/>
              <a:pPr/>
              <a:t>4</a:t>
            </a:fld>
            <a:endParaRPr lang="en-US" dirty="0"/>
          </a:p>
        </p:txBody>
      </p:sp>
    </p:spTree>
    <p:extLst>
      <p:ext uri="{BB962C8B-B14F-4D97-AF65-F5344CB8AC3E}">
        <p14:creationId xmlns:p14="http://schemas.microsoft.com/office/powerpoint/2010/main" val="2567939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T/F</a:t>
            </a:r>
            <a:r>
              <a:rPr lang="en-US" baseline="0" dirty="0" smtClean="0"/>
              <a:t> quiz here:   True or False:  A material that is legitimately recycled is not a solid waste.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10/29/15: RCRA Expert Webinar Series -     How Does a Rookie Survive State Authorization?</a:t>
            </a:r>
            <a:endParaRPr lang="en-US" dirty="0"/>
          </a:p>
        </p:txBody>
      </p:sp>
      <p:sp>
        <p:nvSpPr>
          <p:cNvPr id="6" name="Slide Number Placeholder 5"/>
          <p:cNvSpPr>
            <a:spLocks noGrp="1"/>
          </p:cNvSpPr>
          <p:nvPr>
            <p:ph type="sldNum" sz="quarter" idx="12"/>
          </p:nvPr>
        </p:nvSpPr>
        <p:spPr/>
        <p:txBody>
          <a:bodyPr/>
          <a:lstStyle/>
          <a:p>
            <a:fld id="{4D2EE607-FC2B-4A90-B5A7-A1B877402938}" type="slidenum">
              <a:rPr lang="en-US" smtClean="0"/>
              <a:pPr/>
              <a:t>13</a:t>
            </a:fld>
            <a:endParaRPr lang="en-US" dirty="0"/>
          </a:p>
        </p:txBody>
      </p:sp>
    </p:spTree>
    <p:extLst>
      <p:ext uri="{BB962C8B-B14F-4D97-AF65-F5344CB8AC3E}">
        <p14:creationId xmlns:p14="http://schemas.microsoft.com/office/powerpoint/2010/main" val="395690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smtClean="0"/>
              <a:t>10/29/15: RCRA Expert Webinar Series -     How Does a Rookie Survive State Authorization?</a:t>
            </a:r>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35496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smtClean="0"/>
              <a:t>10/29/15: RCRA Expert Webinar Series -     How Does a Rookie Survive State Authorization?</a:t>
            </a:r>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55526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EE607-FC2B-4A90-B5A7-A1B877402938}"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dirty="0" smtClean="0"/>
              <a:t>10/29/15: RCRA Expert Webinar Series -     How Does a Rookie Survive State Authorization?</a:t>
            </a:r>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317788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02E2D5D-86E8-476D-87F2-BD540EF84A3E}" type="datetime1">
              <a:rPr lang="en-US" smtClean="0">
                <a:solidFill>
                  <a:prstClr val="black">
                    <a:tint val="75000"/>
                  </a:prstClr>
                </a:solidFill>
              </a:rPr>
              <a:pPr/>
              <a:t>3/1/2016</a:t>
            </a:fld>
            <a:endParaRPr lang="en-US" dirty="0">
              <a:solidFill>
                <a:prstClr val="black">
                  <a:tint val="75000"/>
                </a:prstClr>
              </a:solidFill>
            </a:endParaRPr>
          </a:p>
        </p:txBody>
      </p:sp>
      <p:sp>
        <p:nvSpPr>
          <p:cNvPr id="19" name="Footer Placeholder 18"/>
          <p:cNvSpPr>
            <a:spLocks noGrp="1"/>
          </p:cNvSpPr>
          <p:nvPr>
            <p:ph type="ftr" sz="quarter" idx="11"/>
          </p:nvPr>
        </p:nvSpPr>
        <p:spPr/>
        <p:txBody>
          <a:bodyPr/>
          <a:lstStyle/>
          <a:p>
            <a:endParaRPr lang="en-US" dirty="0">
              <a:solidFill>
                <a:prstClr val="black">
                  <a:tint val="75000"/>
                </a:prstClr>
              </a:solidFill>
            </a:endParaRPr>
          </a:p>
        </p:txBody>
      </p:sp>
      <p:sp>
        <p:nvSpPr>
          <p:cNvPr id="27" name="Slide Number Placeholder 2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43D670-9322-43F1-A4F0-E5DA515470F7}" type="datetime1">
              <a:rPr lang="en-US" smtClean="0">
                <a:solidFill>
                  <a:prstClr val="black">
                    <a:tint val="75000"/>
                  </a:prstClr>
                </a:solidFill>
              </a:rPr>
              <a:pPr/>
              <a:t>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1C058F-34B6-4FAE-BBEC-17571D37B9B1}" type="datetime1">
              <a:rPr lang="en-US" smtClean="0">
                <a:solidFill>
                  <a:prstClr val="black">
                    <a:tint val="75000"/>
                  </a:prstClr>
                </a:solidFill>
              </a:rPr>
              <a:pPr/>
              <a:t>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spd="med">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16458F-85C1-4D7C-8283-16ABA66CDECF}" type="datetime1">
              <a:rPr lang="en-US" smtClean="0">
                <a:solidFill>
                  <a:prstClr val="black">
                    <a:tint val="75000"/>
                  </a:prstClr>
                </a:solidFill>
              </a:rPr>
              <a:pPr/>
              <a:t>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798A1A-FC57-40B7-9F20-9DE91E46CDE0}" type="datetime1">
              <a:rPr lang="en-US" smtClean="0">
                <a:solidFill>
                  <a:prstClr val="black">
                    <a:tint val="75000"/>
                  </a:prstClr>
                </a:solidFill>
              </a:rPr>
              <a:pPr/>
              <a:t>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ECE774-F00A-4437-8620-7EDF003563F6}" type="datetime1">
              <a:rPr lang="en-US" smtClean="0">
                <a:solidFill>
                  <a:prstClr val="black">
                    <a:tint val="75000"/>
                  </a:prstClr>
                </a:solidFill>
              </a:rPr>
              <a:pPr/>
              <a:t>3/1/2016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0B5B696-C5EC-4D47-8832-67D437550298}" type="datetime1">
              <a:rPr lang="en-US" smtClean="0">
                <a:solidFill>
                  <a:prstClr val="black">
                    <a:tint val="75000"/>
                  </a:prstClr>
                </a:solidFill>
              </a:rPr>
              <a:pPr/>
              <a:t>3/1/2016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15E2A7-29E3-4814-A722-7CCEA1A492AB}" type="datetime1">
              <a:rPr lang="en-US" smtClean="0">
                <a:solidFill>
                  <a:prstClr val="black">
                    <a:tint val="75000"/>
                  </a:prstClr>
                </a:solidFill>
              </a:rPr>
              <a:pPr/>
              <a:t>3/1/2016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A773D-6175-4033-9864-AB5DAB855A7F}" type="datetime1">
              <a:rPr lang="en-US" smtClean="0">
                <a:solidFill>
                  <a:prstClr val="black">
                    <a:tint val="75000"/>
                  </a:prstClr>
                </a:solidFill>
              </a:rPr>
              <a:pPr/>
              <a:t>3/1/2016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2648B1-CF2E-4664-AB2C-0BE7EF62EE85}" type="datetime1">
              <a:rPr lang="en-US" smtClean="0">
                <a:solidFill>
                  <a:prstClr val="black">
                    <a:tint val="75000"/>
                  </a:prstClr>
                </a:solidFill>
              </a:rPr>
              <a:pPr/>
              <a:t>3/1/2016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9FE288-83FC-4EFB-A3C1-BD3EED47BEB7}" type="datetime1">
              <a:rPr lang="en-US" smtClean="0">
                <a:solidFill>
                  <a:prstClr val="black">
                    <a:tint val="75000"/>
                  </a:prstClr>
                </a:solidFill>
              </a:rPr>
              <a:pPr/>
              <a:t>3/1/2016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7C86A4-3FBC-4CC8-992C-14B91C5FB2BA}" type="datetime1">
              <a:rPr lang="en-US" smtClean="0">
                <a:solidFill>
                  <a:prstClr val="black">
                    <a:tint val="75000"/>
                  </a:prstClr>
                </a:solidFill>
              </a:rPr>
              <a:pPr/>
              <a:t>3/1/2016</a:t>
            </a:fld>
            <a:endParaRPr lang="en-US" dirty="0">
              <a:solidFill>
                <a:prstClr val="black">
                  <a:tint val="75000"/>
                </a:prst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prstClr val="black">
                  <a:tint val="75000"/>
                </a:prst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med">
    <p:wipe/>
  </p:transition>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CHECKLIST%20TO%20ASSIST%20IN%20EVALUATING%20WHETHER%20COMMERCIAL%20CHEMICAL%20PRODUCTS%20ARE%20SOLID%20AND%20HAZARDOUS%20WASTE%20UNDER%20THE%20RESOURCE%20CONSERVATION%20AND%20RECOVERY%20AC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3.epa.gov/epawaste/hazard/dsw/tool.htm#s1" TargetMode="Externa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3.epa.gov/epawaste/hazard/dsw/tool.htm" TargetMode="External"/><Relationship Id="rId2" Type="http://schemas.openxmlformats.org/officeDocument/2006/relationships/hyperlink" Target="http://www.gpo.gov/fdsys/pkg/CFR-2012-title40-vol27/xml/CFR-2012-title40-vol27-sec261-2.xml" TargetMode="External"/><Relationship Id="rId1" Type="http://schemas.openxmlformats.org/officeDocument/2006/relationships/slideLayout" Target="../slideLayouts/slideLayout2.xml"/><Relationship Id="rId6" Type="http://schemas.openxmlformats.org/officeDocument/2006/relationships/hyperlink" Target="http://www3.epa.gov/epawaste/inforesources/pubs/orientat/index.htm" TargetMode="External"/><Relationship Id="rId5" Type="http://schemas.openxmlformats.org/officeDocument/2006/relationships/hyperlink" Target="http://www3.epa.gov/epawaste/inforesources/pubs/orientat/rom31.pdf" TargetMode="External"/><Relationship Id="rId4" Type="http://schemas.openxmlformats.org/officeDocument/2006/relationships/hyperlink" Target="http://www3.epa.gov/epawaste/hazard/dsw/compendium.ht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3.epa.gov/epawaste/inforesources/pubs/training/defsw.pdf" TargetMode="External"/><Relationship Id="rId2" Type="http://schemas.openxmlformats.org/officeDocument/2006/relationships/hyperlink" Target="http://www3.epa.gov/epawaste/hazard/dsw/downloads/soliddef.pdf" TargetMode="External"/><Relationship Id="rId1" Type="http://schemas.openxmlformats.org/officeDocument/2006/relationships/slideLayout" Target="../slideLayouts/slideLayout2.xml"/><Relationship Id="rId5" Type="http://schemas.openxmlformats.org/officeDocument/2006/relationships/hyperlink" Target="http://www3.epa.gov/epawaste/hazard/dsw/hsm-inspector-checklist.pdf" TargetMode="External"/><Relationship Id="rId4" Type="http://schemas.openxmlformats.org/officeDocument/2006/relationships/hyperlink" Target="http://www3.epa.gov/epawaste/inforesources/pubs/training/excl.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epa.gov/enviro/html/rcris/" TargetMode="External"/><Relationship Id="rId2" Type="http://schemas.openxmlformats.org/officeDocument/2006/relationships/hyperlink" Target="http://www.epa.gov/rcraonlin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clu-in.org/conf/tio/rcraexpert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50455" y="1301028"/>
            <a:ext cx="6347714" cy="4419600"/>
          </a:xfrm>
        </p:spPr>
        <p:txBody>
          <a:bodyPr>
            <a:normAutofit fontScale="90000"/>
          </a:bodyPr>
          <a:lstStyle/>
          <a:p>
            <a:r>
              <a:rPr lang="en-US" sz="2200" dirty="0"/>
              <a:t>DISCLAIMER</a:t>
            </a:r>
            <a:br>
              <a:rPr lang="en-US" sz="2200" dirty="0"/>
            </a:br>
            <a:r>
              <a:rPr lang="en-US" sz="2200" dirty="0" smtClean="0"/>
              <a:t/>
            </a:r>
            <a:br>
              <a:rPr lang="en-US" sz="2200" dirty="0" smtClean="0"/>
            </a:br>
            <a:r>
              <a:rPr lang="en-US" sz="2200" dirty="0" smtClean="0"/>
              <a:t>Notice</a:t>
            </a:r>
            <a:r>
              <a:rPr lang="en-US" sz="2200" dirty="0"/>
              <a:t>: This presentation has been provided as part of a U.S. Environmental Protection Agency webinar. The document does not constitute EPA policy. Mention of trade names or commercial products does not constitute endorsement or recommendation for use. Links to non-EPA web sites do not imply any official EPA endorsement of or a responsibility for the opinions, ideas, data, or products presented at those locations or guarantee the validity of the information provided. Links to non-EPA servers are provided solely as a pointer to information that might be useful to EPA staff and the public.  </a:t>
            </a:r>
            <a:br>
              <a:rPr lang="en-US" sz="2200" dirty="0"/>
            </a:b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5029200"/>
            <a:ext cx="3171825" cy="1438275"/>
          </a:xfrm>
          <a:prstGeom prst="rect">
            <a:avLst/>
          </a:prstGeom>
        </p:spPr>
      </p:pic>
    </p:spTree>
    <p:extLst>
      <p:ext uri="{BB962C8B-B14F-4D97-AF65-F5344CB8AC3E}">
        <p14:creationId xmlns:p14="http://schemas.microsoft.com/office/powerpoint/2010/main" val="1078121292"/>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229" y="990600"/>
            <a:ext cx="8534400" cy="5730875"/>
          </a:xfrm>
        </p:spPr>
        <p:txBody>
          <a:bodyPr>
            <a:normAutofit fontScale="92500" lnSpcReduction="20000"/>
          </a:bodyPr>
          <a:lstStyle/>
          <a:p>
            <a:pPr marL="0" indent="0">
              <a:buNone/>
            </a:pPr>
            <a:endParaRPr lang="en-US" dirty="0" smtClean="0"/>
          </a:p>
          <a:p>
            <a:r>
              <a:rPr lang="en-US" dirty="0" smtClean="0"/>
              <a:t>There are a </a:t>
            </a:r>
            <a:r>
              <a:rPr lang="en-US" u="sng" dirty="0" smtClean="0"/>
              <a:t>lot</a:t>
            </a:r>
            <a:r>
              <a:rPr lang="en-US" dirty="0" smtClean="0"/>
              <a:t> of exclusions from the definition of solid waste found in 40 CFR 261.4 that range from fairly simple (e.g., closed-loop recycling) to very complex (e.g., the verified recycling exclusion, promulgated in the new DSW rule in January 2015).</a:t>
            </a:r>
          </a:p>
          <a:p>
            <a:pPr marL="0" indent="0">
              <a:buNone/>
            </a:pPr>
            <a:endParaRPr lang="en-US" dirty="0" smtClean="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a:p>
          <a:p>
            <a:endParaRPr lang="en-US" dirty="0" smtClean="0"/>
          </a:p>
          <a:p>
            <a:endParaRPr lang="en-US" dirty="0" smtClean="0"/>
          </a:p>
          <a:p>
            <a:r>
              <a:rPr lang="en-US" dirty="0" smtClean="0"/>
              <a:t>There’s no time to discuss them today, but luckily we don’t have to!  There’s a DSW tool online that will walk you through it:</a:t>
            </a:r>
          </a:p>
          <a:p>
            <a:pPr marL="0" indent="0">
              <a:buNone/>
            </a:pPr>
            <a:endParaRPr lang="en-US" sz="900" dirty="0" smtClean="0"/>
          </a:p>
          <a:p>
            <a:pPr marL="0" indent="0">
              <a:buNone/>
            </a:pPr>
            <a:r>
              <a:rPr lang="en-US" dirty="0"/>
              <a:t>http://www3.epa.gov/epawaste/hazard/dsw/tool.htm</a:t>
            </a: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10</a:t>
            </a:fld>
            <a:endParaRPr lang="en-US" dirty="0">
              <a:solidFill>
                <a:prstClr val="black">
                  <a:tint val="75000"/>
                </a:prstClr>
              </a:solidFill>
            </a:endParaRPr>
          </a:p>
        </p:txBody>
      </p:sp>
      <p:sp>
        <p:nvSpPr>
          <p:cNvPr id="5" name="Title 1"/>
          <p:cNvSpPr>
            <a:spLocks noGrp="1"/>
          </p:cNvSpPr>
          <p:nvPr>
            <p:ph type="title"/>
          </p:nvPr>
        </p:nvSpPr>
        <p:spPr>
          <a:xfrm>
            <a:off x="581468" y="538595"/>
            <a:ext cx="8205355" cy="904009"/>
          </a:xfrm>
        </p:spPr>
        <p:txBody>
          <a:bodyPr/>
          <a:lstStyle/>
          <a:p>
            <a:r>
              <a:rPr lang="en-US" dirty="0" smtClean="0"/>
              <a:t>Is it Excluded?</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 y="2971800"/>
            <a:ext cx="4127761" cy="2362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8312" y="2991132"/>
            <a:ext cx="4405706" cy="2495267"/>
          </a:xfrm>
          <a:prstGeom prst="rect">
            <a:avLst/>
          </a:prstGeom>
        </p:spPr>
      </p:pic>
    </p:spTree>
    <p:extLst>
      <p:ext uri="{BB962C8B-B14F-4D97-AF65-F5344CB8AC3E}">
        <p14:creationId xmlns:p14="http://schemas.microsoft.com/office/powerpoint/2010/main" val="1227709150"/>
      </p:ext>
    </p:extLst>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394480"/>
            <a:ext cx="8229600" cy="1143000"/>
          </a:xfrm>
        </p:spPr>
        <p:txBody>
          <a:bodyPr/>
          <a:lstStyle/>
          <a:p>
            <a:r>
              <a:rPr lang="en-US" dirty="0" smtClean="0"/>
              <a:t>Is it a Military Munition?</a:t>
            </a:r>
            <a:endParaRPr lang="en-US" dirty="0"/>
          </a:p>
        </p:txBody>
      </p:sp>
      <p:sp>
        <p:nvSpPr>
          <p:cNvPr id="3" name="Content Placeholder 2"/>
          <p:cNvSpPr>
            <a:spLocks noGrp="1"/>
          </p:cNvSpPr>
          <p:nvPr>
            <p:ph idx="1"/>
          </p:nvPr>
        </p:nvSpPr>
        <p:spPr>
          <a:xfrm>
            <a:off x="457200" y="1676401"/>
            <a:ext cx="8229600" cy="5045074"/>
          </a:xfrm>
        </p:spPr>
        <p:txBody>
          <a:bodyPr>
            <a:normAutofit fontScale="92500" lnSpcReduction="20000"/>
          </a:bodyPr>
          <a:lstStyle/>
          <a:p>
            <a:r>
              <a:rPr lang="en-US" dirty="0" smtClean="0"/>
              <a:t>Military munitions are a special case – they </a:t>
            </a:r>
          </a:p>
          <a:p>
            <a:pPr marL="0" indent="0">
              <a:buNone/>
            </a:pPr>
            <a:r>
              <a:rPr lang="en-US" dirty="0" smtClean="0"/>
              <a:t>    get their own definition of solid waste </a:t>
            </a:r>
          </a:p>
          <a:p>
            <a:pPr marL="0" indent="0">
              <a:buNone/>
            </a:pPr>
            <a:r>
              <a:rPr lang="en-US" dirty="0" smtClean="0"/>
              <a:t>    regulations at 40 CFR 266.202.</a:t>
            </a:r>
          </a:p>
          <a:p>
            <a:endParaRPr lang="en-US" dirty="0" smtClean="0"/>
          </a:p>
          <a:p>
            <a:r>
              <a:rPr lang="en-US" dirty="0" smtClean="0"/>
              <a:t>Military munitions are not solid wastes when:</a:t>
            </a:r>
          </a:p>
          <a:p>
            <a:pPr lvl="1"/>
            <a:r>
              <a:rPr lang="en-US" dirty="0" smtClean="0"/>
              <a:t>Used for the intended purpose(e.g., lead shot).</a:t>
            </a:r>
          </a:p>
          <a:p>
            <a:pPr lvl="1"/>
            <a:r>
              <a:rPr lang="en-US" dirty="0" smtClean="0"/>
              <a:t>Recycled (e.g., reused, repaired).</a:t>
            </a:r>
          </a:p>
          <a:p>
            <a:endParaRPr lang="en-US" dirty="0" smtClean="0"/>
          </a:p>
          <a:p>
            <a:r>
              <a:rPr lang="en-US" dirty="0" smtClean="0"/>
              <a:t>Military munitions are solid wastes when:</a:t>
            </a:r>
          </a:p>
          <a:p>
            <a:pPr lvl="1"/>
            <a:r>
              <a:rPr lang="en-US" dirty="0" smtClean="0"/>
              <a:t>Unused munitions</a:t>
            </a:r>
          </a:p>
          <a:p>
            <a:pPr lvl="2"/>
            <a:r>
              <a:rPr lang="en-US" dirty="0" smtClean="0"/>
              <a:t>Disposed of, removed from storage, deteriorated, declared a solid waste.</a:t>
            </a:r>
          </a:p>
          <a:p>
            <a:pPr lvl="1"/>
            <a:r>
              <a:rPr lang="en-US" dirty="0" smtClean="0"/>
              <a:t>Used munitions</a:t>
            </a:r>
          </a:p>
          <a:p>
            <a:pPr lvl="2"/>
            <a:r>
              <a:rPr lang="en-US" dirty="0" smtClean="0"/>
              <a:t>Retrieved &amp; disposed of on-site or sent off-site for treatment or disposal.</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FF75B4CE-5129-41CA-A75E-F2AE589D1F47}"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6935648" y="1139480"/>
            <a:ext cx="1979752" cy="2822920"/>
          </a:xfrm>
          <a:prstGeom prst="rect">
            <a:avLst/>
          </a:prstGeom>
        </p:spPr>
      </p:pic>
    </p:spTree>
    <p:extLst>
      <p:ext uri="{BB962C8B-B14F-4D97-AF65-F5344CB8AC3E}">
        <p14:creationId xmlns:p14="http://schemas.microsoft.com/office/powerpoint/2010/main" val="3590283233"/>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45" y="481058"/>
            <a:ext cx="8205355" cy="904009"/>
          </a:xfrm>
        </p:spPr>
        <p:txBody>
          <a:bodyPr/>
          <a:lstStyle/>
          <a:p>
            <a:r>
              <a:rPr lang="en-US" dirty="0" smtClean="0"/>
              <a:t>Is it Abandoned?</a:t>
            </a:r>
            <a:endParaRPr lang="en-US"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12</a:t>
            </a:fld>
            <a:endParaRPr lang="en-US" dirty="0">
              <a:solidFill>
                <a:prstClr val="black">
                  <a:tint val="75000"/>
                </a:prstClr>
              </a:solidFill>
            </a:endParaRPr>
          </a:p>
        </p:txBody>
      </p:sp>
      <p:pic>
        <p:nvPicPr>
          <p:cNvPr id="7" name="Content Placeholder 6"/>
          <p:cNvPicPr>
            <a:picLocks noGrp="1" noChangeAspect="1"/>
          </p:cNvPicPr>
          <p:nvPr>
            <p:ph idx="1"/>
          </p:nvPr>
        </p:nvPicPr>
        <p:blipFill>
          <a:blip r:embed="rId2"/>
          <a:stretch>
            <a:fillRect/>
          </a:stretch>
        </p:blipFill>
        <p:spPr>
          <a:xfrm>
            <a:off x="1752600" y="1440873"/>
            <a:ext cx="5181600" cy="3588939"/>
          </a:xfrm>
          <a:prstGeom prst="rect">
            <a:avLst/>
          </a:prstGeom>
        </p:spPr>
      </p:pic>
      <p:sp>
        <p:nvSpPr>
          <p:cNvPr id="8" name="TextBox 7"/>
          <p:cNvSpPr txBox="1"/>
          <p:nvPr/>
        </p:nvSpPr>
        <p:spPr>
          <a:xfrm>
            <a:off x="457200" y="5141424"/>
            <a:ext cx="8686800" cy="1569660"/>
          </a:xfrm>
          <a:prstGeom prst="rect">
            <a:avLst/>
          </a:prstGeom>
          <a:noFill/>
        </p:spPr>
        <p:txBody>
          <a:bodyPr wrap="square" rtlCol="0">
            <a:spAutoFit/>
          </a:bodyPr>
          <a:lstStyle/>
          <a:p>
            <a:r>
              <a:rPr lang="en-US" sz="2400" dirty="0" smtClean="0">
                <a:latin typeface="+mj-lt"/>
              </a:rPr>
              <a:t>A material is a solid waste when it’s been “abandoned.”  Abandonment is easy to show when it’s been landfilled or burned in an incinerator. But how can you tell when something has been abandoned, and when someone is just storing it to be used later?</a:t>
            </a:r>
            <a:endParaRPr lang="en-US" sz="2400" dirty="0">
              <a:latin typeface="+mj-lt"/>
            </a:endParaRPr>
          </a:p>
        </p:txBody>
      </p:sp>
    </p:spTree>
    <p:extLst>
      <p:ext uri="{BB962C8B-B14F-4D97-AF65-F5344CB8AC3E}">
        <p14:creationId xmlns:p14="http://schemas.microsoft.com/office/powerpoint/2010/main" val="2464768820"/>
      </p:ext>
    </p:extLst>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59" y="304800"/>
            <a:ext cx="8229600" cy="1143000"/>
          </a:xfrm>
        </p:spPr>
        <p:txBody>
          <a:bodyPr>
            <a:normAutofit fontScale="90000"/>
          </a:bodyPr>
          <a:lstStyle/>
          <a:p>
            <a:r>
              <a:rPr lang="en-US" dirty="0" smtClean="0"/>
              <a:t>It depends on the type of material!</a:t>
            </a:r>
            <a:endParaRPr lang="en-US" dirty="0"/>
          </a:p>
        </p:txBody>
      </p:sp>
      <p:sp>
        <p:nvSpPr>
          <p:cNvPr id="3" name="Content Placeholder 2"/>
          <p:cNvSpPr>
            <a:spLocks noGrp="1"/>
          </p:cNvSpPr>
          <p:nvPr>
            <p:ph idx="1"/>
          </p:nvPr>
        </p:nvSpPr>
        <p:spPr>
          <a:xfrm>
            <a:off x="152400" y="1484889"/>
            <a:ext cx="8620991" cy="5054023"/>
          </a:xfrm>
        </p:spPr>
        <p:txBody>
          <a:bodyPr>
            <a:normAutofit fontScale="92500"/>
          </a:bodyPr>
          <a:lstStyle/>
          <a:p>
            <a:pPr marL="0" indent="0">
              <a:buNone/>
            </a:pPr>
            <a:r>
              <a:rPr lang="en-US" dirty="0" smtClean="0"/>
              <a:t>Is it an unused commercial chemical product (CCP)?</a:t>
            </a:r>
          </a:p>
          <a:p>
            <a:pPr marL="0" indent="0">
              <a:buNone/>
            </a:pPr>
            <a:endParaRPr lang="en-US" sz="800" dirty="0" smtClean="0"/>
          </a:p>
          <a:p>
            <a:r>
              <a:rPr lang="en-US" dirty="0" smtClean="0"/>
              <a:t>Commercial chemical products don’t have specific time limits attached to their storage. However, there is guidance available for determining when a CCP is a solid waste.</a:t>
            </a:r>
          </a:p>
          <a:p>
            <a:pPr marL="0" indent="0">
              <a:buNone/>
            </a:pPr>
            <a:endParaRPr lang="en-US" sz="800" dirty="0" smtClean="0"/>
          </a:p>
          <a:p>
            <a:pPr marL="0" indent="0">
              <a:buNone/>
            </a:pPr>
            <a:r>
              <a:rPr lang="en-US" sz="1500" dirty="0" smtClean="0">
                <a:hlinkClick r:id="rId3" action="ppaction://hlinkfile"/>
              </a:rPr>
              <a:t>CHECKLIST </a:t>
            </a:r>
            <a:r>
              <a:rPr lang="en-US" sz="1500" dirty="0">
                <a:hlinkClick r:id="rId3" action="ppaction://hlinkfile"/>
              </a:rPr>
              <a:t>TO ASSIST IN EVALUATING WHETHER COMMERCIAL CHEMICAL PRODUCTS ARE SOLID AND HAZARDOUS WASTE UNDER THE RESOURCE CONSERVATION AND RECOVERY </a:t>
            </a:r>
            <a:r>
              <a:rPr lang="en-US" sz="1500" dirty="0" smtClean="0">
                <a:hlinkClick r:id="rId3" action="ppaction://hlinkfile"/>
              </a:rPr>
              <a:t>ACT</a:t>
            </a:r>
            <a:endParaRPr lang="en-US" sz="1500" dirty="0" smtClean="0"/>
          </a:p>
          <a:p>
            <a:pPr marL="0" indent="0">
              <a:buNone/>
            </a:pPr>
            <a:endParaRPr lang="en-US" sz="1200" dirty="0" smtClean="0"/>
          </a:p>
          <a:p>
            <a:pPr marL="0" indent="0">
              <a:buNone/>
            </a:pPr>
            <a:r>
              <a:rPr lang="en-US" dirty="0" smtClean="0"/>
              <a:t>Is it anything else that’s a secondary material (e.g. spent material, byproduct, sludge, etc.)?</a:t>
            </a:r>
          </a:p>
          <a:p>
            <a:pPr marL="0" indent="0">
              <a:buNone/>
            </a:pPr>
            <a:endParaRPr lang="en-US" sz="900" dirty="0" smtClean="0"/>
          </a:p>
          <a:p>
            <a:r>
              <a:rPr lang="en-US" dirty="0" smtClean="0"/>
              <a:t>These materials are subject to “speculative accumulation” limits, which means that (1) it must have a feasible means of recycling, and (2) 75% must be recycled or moved offsite for recycling every calendar year.</a:t>
            </a:r>
            <a:endParaRPr lang="en-US"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4125264043"/>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marL="0" indent="0">
              <a:buNone/>
            </a:pPr>
            <a:endParaRPr lang="en-US" smtClean="0"/>
          </a:p>
          <a:p>
            <a:pPr marL="0" indent="0">
              <a:buNone/>
            </a:pPr>
            <a:endParaRPr lang="en-US"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14</a:t>
            </a:fld>
            <a:endParaRPr lang="en-US" dirty="0">
              <a:solidFill>
                <a:prstClr val="black">
                  <a:tint val="75000"/>
                </a:prstClr>
              </a:solidFill>
            </a:endParaRPr>
          </a:p>
        </p:txBody>
      </p:sp>
      <p:sp>
        <p:nvSpPr>
          <p:cNvPr id="5" name="TextBox 4"/>
          <p:cNvSpPr txBox="1"/>
          <p:nvPr/>
        </p:nvSpPr>
        <p:spPr>
          <a:xfrm>
            <a:off x="1" y="980209"/>
            <a:ext cx="8686800" cy="6124754"/>
          </a:xfrm>
          <a:prstGeom prst="rect">
            <a:avLst/>
          </a:prstGeom>
          <a:noFill/>
        </p:spPr>
        <p:txBody>
          <a:bodyPr wrap="square" rtlCol="0">
            <a:spAutoFit/>
          </a:bodyPr>
          <a:lstStyle/>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smtClean="0"/>
              <a:t>Some types of hazardous secondary materials being recycled </a:t>
            </a:r>
            <a:r>
              <a:rPr lang="en-US" sz="2400" u="sng" dirty="0" smtClean="0"/>
              <a:t>almost always</a:t>
            </a:r>
            <a:r>
              <a:rPr lang="en-US" sz="2400" dirty="0" smtClean="0"/>
              <a:t> are regulated as solid waste</a:t>
            </a:r>
          </a:p>
          <a:p>
            <a:pPr marL="742950" lvl="1" indent="-285750">
              <a:buFont typeface="Arial" panose="020B0604020202020204" pitchFamily="34" charset="0"/>
              <a:buChar char="•"/>
            </a:pPr>
            <a:r>
              <a:rPr lang="en-US" sz="2200" dirty="0" smtClean="0"/>
              <a:t>Burning for energy recovery</a:t>
            </a:r>
          </a:p>
          <a:p>
            <a:pPr marL="742950" lvl="1" indent="-285750">
              <a:buFont typeface="Arial" panose="020B0604020202020204" pitchFamily="34" charset="0"/>
              <a:buChar char="•"/>
            </a:pPr>
            <a:r>
              <a:rPr lang="en-US" sz="2200" dirty="0" smtClean="0"/>
              <a:t>“Use constituting disposal” (use in or on the land)</a:t>
            </a:r>
          </a:p>
          <a:p>
            <a:pPr marL="742950" lvl="1" indent="-285750">
              <a:buFont typeface="Arial" panose="020B0604020202020204" pitchFamily="34" charset="0"/>
              <a:buChar char="•"/>
            </a:pPr>
            <a:endParaRPr lang="en-US" sz="800" dirty="0"/>
          </a:p>
          <a:p>
            <a:pPr marL="342900" indent="-342900">
              <a:buFont typeface="Arial" panose="020B0604020202020204" pitchFamily="34" charset="0"/>
              <a:buChar char="•"/>
            </a:pPr>
            <a:r>
              <a:rPr lang="en-US" sz="2400" dirty="0" smtClean="0"/>
              <a:t>Some types of hazardous waste recycling are regulated under </a:t>
            </a:r>
            <a:r>
              <a:rPr lang="en-US" sz="2400" u="sng" dirty="0" smtClean="0"/>
              <a:t>alternative hazardous waste management </a:t>
            </a:r>
            <a:r>
              <a:rPr lang="en-US" sz="2400" dirty="0" smtClean="0"/>
              <a:t>standards.</a:t>
            </a:r>
          </a:p>
          <a:p>
            <a:pPr marL="800100" lvl="1" indent="-342900">
              <a:buFont typeface="Arial" panose="020B0604020202020204" pitchFamily="34" charset="0"/>
              <a:buChar char="•"/>
            </a:pPr>
            <a:r>
              <a:rPr lang="en-US" sz="2200" dirty="0" smtClean="0"/>
              <a:t>Lead acid battery recycling</a:t>
            </a:r>
          </a:p>
          <a:p>
            <a:pPr marL="800100" lvl="1" indent="-342900">
              <a:buFont typeface="Arial" panose="020B0604020202020204" pitchFamily="34" charset="0"/>
              <a:buChar char="•"/>
            </a:pPr>
            <a:r>
              <a:rPr lang="en-US" sz="2200" dirty="0" smtClean="0"/>
              <a:t>Precious metals recycling</a:t>
            </a:r>
          </a:p>
          <a:p>
            <a:endParaRPr lang="en-US" sz="800" dirty="0"/>
          </a:p>
          <a:p>
            <a:pPr marL="342900" indent="-342900">
              <a:buFont typeface="Arial" panose="020B0604020202020204" pitchFamily="34" charset="0"/>
              <a:buChar char="•"/>
            </a:pPr>
            <a:r>
              <a:rPr lang="en-US" sz="2400" dirty="0" smtClean="0"/>
              <a:t>Some types of hazardous waste recycling are almost never regulated as waste management.</a:t>
            </a:r>
          </a:p>
          <a:p>
            <a:pPr marL="800100" lvl="1" indent="-342900">
              <a:buFont typeface="Arial" panose="020B0604020202020204" pitchFamily="34" charset="0"/>
              <a:buChar char="•"/>
            </a:pPr>
            <a:r>
              <a:rPr lang="en-US" sz="2200" dirty="0" smtClean="0"/>
              <a:t>Used directly as an effective substitute for a product or ingredient (when not burned for energy recovery or used on the land).</a:t>
            </a:r>
          </a:p>
          <a:p>
            <a:endParaRPr lang="en-US" sz="800" dirty="0"/>
          </a:p>
          <a:p>
            <a:pPr marL="285750" indent="-285750">
              <a:buFont typeface="Arial" panose="020B0604020202020204" pitchFamily="34" charset="0"/>
              <a:buChar char="•"/>
            </a:pPr>
            <a:r>
              <a:rPr lang="en-US" sz="2400" dirty="0" smtClean="0"/>
              <a:t>Then there are specific solid waste recycling exclusions, which are part of the list of exclusions mentioned earlier. </a:t>
            </a:r>
            <a:endParaRPr lang="en-US" sz="2400" dirty="0"/>
          </a:p>
        </p:txBody>
      </p:sp>
      <p:sp>
        <p:nvSpPr>
          <p:cNvPr id="6" name="Title 1"/>
          <p:cNvSpPr>
            <a:spLocks noGrp="1"/>
          </p:cNvSpPr>
          <p:nvPr>
            <p:ph type="title"/>
          </p:nvPr>
        </p:nvSpPr>
        <p:spPr>
          <a:xfrm>
            <a:off x="1219200" y="401613"/>
            <a:ext cx="7467600" cy="904009"/>
          </a:xfrm>
        </p:spPr>
        <p:txBody>
          <a:bodyPr/>
          <a:lstStyle/>
          <a:p>
            <a:r>
              <a:rPr lang="en-US" dirty="0" smtClean="0"/>
              <a:t>Is it Recycled?</a:t>
            </a:r>
            <a:endParaRPr lang="en-US" dirty="0"/>
          </a:p>
        </p:txBody>
      </p:sp>
    </p:spTree>
    <p:extLst>
      <p:ext uri="{BB962C8B-B14F-4D97-AF65-F5344CB8AC3E}">
        <p14:creationId xmlns:p14="http://schemas.microsoft.com/office/powerpoint/2010/main" val="2365129483"/>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078" y="341630"/>
            <a:ext cx="8229600" cy="1143000"/>
          </a:xfrm>
        </p:spPr>
        <p:txBody>
          <a:bodyPr/>
          <a:lstStyle/>
          <a:p>
            <a:r>
              <a:rPr lang="en-US" dirty="0" smtClean="0"/>
              <a:t>Is it Reclaimed?</a:t>
            </a:r>
            <a:endParaRPr lang="en-US" dirty="0"/>
          </a:p>
        </p:txBody>
      </p:sp>
      <p:sp>
        <p:nvSpPr>
          <p:cNvPr id="3" name="Content Placeholder 2"/>
          <p:cNvSpPr>
            <a:spLocks noGrp="1"/>
          </p:cNvSpPr>
          <p:nvPr>
            <p:ph idx="1"/>
          </p:nvPr>
        </p:nvSpPr>
        <p:spPr>
          <a:xfrm>
            <a:off x="169127" y="1484630"/>
            <a:ext cx="8534400" cy="5373370"/>
          </a:xfrm>
        </p:spPr>
        <p:txBody>
          <a:bodyPr/>
          <a:lstStyle/>
          <a:p>
            <a:r>
              <a:rPr lang="en-US" sz="2400" dirty="0" smtClean="0"/>
              <a:t>Regulation of reclamation (i.e., processing a hazardous secondary material to either </a:t>
            </a:r>
            <a:r>
              <a:rPr lang="en-US" altLang="en-US" sz="2400" dirty="0" smtClean="0"/>
              <a:t>recover </a:t>
            </a:r>
            <a:r>
              <a:rPr lang="en-US" altLang="en-US" sz="2400" dirty="0"/>
              <a:t>usable </a:t>
            </a:r>
            <a:r>
              <a:rPr lang="en-US" altLang="en-US" sz="2400" dirty="0" smtClean="0"/>
              <a:t>products or regenerate the original product) depends on the material:</a:t>
            </a:r>
          </a:p>
          <a:p>
            <a:pPr marL="0" indent="0">
              <a:buNone/>
            </a:pPr>
            <a:endParaRPr lang="en-US" altLang="en-US" sz="800" dirty="0" smtClean="0"/>
          </a:p>
          <a:p>
            <a:pPr lvl="1"/>
            <a:r>
              <a:rPr lang="en-US" altLang="en-US" dirty="0" smtClean="0"/>
              <a:t>Commercial chemical products and </a:t>
            </a:r>
            <a:r>
              <a:rPr lang="en-US" altLang="en-US" u="sng" dirty="0" smtClean="0"/>
              <a:t>characteristic</a:t>
            </a:r>
            <a:r>
              <a:rPr lang="en-US" altLang="en-US" dirty="0" smtClean="0"/>
              <a:t> by-products and sludges are not solid waste when reclaimed.</a:t>
            </a:r>
          </a:p>
          <a:p>
            <a:pPr lvl="1"/>
            <a:r>
              <a:rPr lang="en-US" altLang="en-US" u="sng" dirty="0" smtClean="0"/>
              <a:t>Listed</a:t>
            </a:r>
            <a:r>
              <a:rPr lang="en-US" altLang="en-US" dirty="0" smtClean="0"/>
              <a:t> by-products and sludges are solid wastes when reclaimed, </a:t>
            </a:r>
            <a:r>
              <a:rPr lang="en-US" altLang="en-US" u="sng" dirty="0" smtClean="0"/>
              <a:t>unless</a:t>
            </a:r>
            <a:r>
              <a:rPr lang="en-US" altLang="en-US" dirty="0" smtClean="0"/>
              <a:t> the company is operating under one of the new DSW exclusions:</a:t>
            </a:r>
          </a:p>
          <a:p>
            <a:pPr marL="685800" lvl="1" indent="-342900">
              <a:buFont typeface="+mj-lt"/>
              <a:buAutoNum type="arabicPeriod"/>
            </a:pPr>
            <a:r>
              <a:rPr lang="en-US" sz="2000" dirty="0"/>
              <a:t>Generator Controlled Exclusion </a:t>
            </a:r>
            <a:r>
              <a:rPr lang="en-US" sz="2000" dirty="0" smtClean="0"/>
              <a:t>(recycling onsite, within the same company or through certain toll manufacturing agreements.</a:t>
            </a:r>
          </a:p>
          <a:p>
            <a:pPr marL="685800" lvl="1" indent="-342900">
              <a:buFont typeface="+mj-lt"/>
              <a:buAutoNum type="arabicPeriod"/>
            </a:pPr>
            <a:r>
              <a:rPr lang="en-US" sz="2000" dirty="0" smtClean="0"/>
              <a:t>Verified </a:t>
            </a:r>
            <a:r>
              <a:rPr lang="en-US" sz="2000" dirty="0"/>
              <a:t>Recycling Exclusion (</a:t>
            </a:r>
            <a:r>
              <a:rPr lang="en-US" sz="2000" dirty="0" smtClean="0"/>
              <a:t>recycling at a verified recycler)</a:t>
            </a:r>
            <a:endParaRPr lang="en-US" sz="2000" dirty="0"/>
          </a:p>
          <a:p>
            <a:pPr marL="685800" lvl="1" indent="-342900">
              <a:buFont typeface="+mj-lt"/>
              <a:buAutoNum type="arabicPeriod"/>
            </a:pPr>
            <a:r>
              <a:rPr lang="en-US" sz="2000" dirty="0"/>
              <a:t>Remanufacturing Exclusion </a:t>
            </a:r>
            <a:r>
              <a:rPr lang="en-US" sz="2000" dirty="0" smtClean="0"/>
              <a:t>(higher-valued solvents sent for remanufacturing)</a:t>
            </a:r>
            <a:endParaRPr lang="en-US" sz="2000" dirty="0"/>
          </a:p>
          <a:p>
            <a:pPr lvl="2"/>
            <a:endParaRPr lang="en-US" altLang="en-US" u="sng"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999795710"/>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Scrap metal recycling	</a:t>
            </a:r>
            <a:endParaRPr lang="en-US" dirty="0"/>
          </a:p>
        </p:txBody>
      </p:sp>
      <p:sp>
        <p:nvSpPr>
          <p:cNvPr id="3" name="Content Placeholder 2"/>
          <p:cNvSpPr>
            <a:spLocks noGrp="1"/>
          </p:cNvSpPr>
          <p:nvPr>
            <p:ph idx="1"/>
          </p:nvPr>
        </p:nvSpPr>
        <p:spPr/>
        <p:txBody>
          <a:bodyPr/>
          <a:lstStyle/>
          <a:p>
            <a:pPr marL="0" indent="0">
              <a:buNone/>
            </a:pPr>
            <a:r>
              <a:rPr lang="en-US" dirty="0" smtClean="0"/>
              <a:t>In general, scrap metal recycling is not regulated under RCRA:</a:t>
            </a:r>
          </a:p>
          <a:p>
            <a:pPr marL="0" indent="0">
              <a:buNone/>
            </a:pPr>
            <a:endParaRPr lang="en-US" sz="800" dirty="0" smtClean="0"/>
          </a:p>
          <a:p>
            <a:r>
              <a:rPr lang="en-US" dirty="0" smtClean="0"/>
              <a:t>Excluded scrap metal (processed scrap metal, home scrap metal and prompt scrap metal) </a:t>
            </a:r>
            <a:r>
              <a:rPr lang="en-US" u="sng" dirty="0" smtClean="0"/>
              <a:t>is not </a:t>
            </a:r>
            <a:r>
              <a:rPr lang="en-US" dirty="0" smtClean="0"/>
              <a:t>a solid waste when recycled. (40 CFR 261.4(a)(13))</a:t>
            </a:r>
          </a:p>
          <a:p>
            <a:endParaRPr lang="en-US" sz="800" dirty="0" smtClean="0"/>
          </a:p>
          <a:p>
            <a:r>
              <a:rPr lang="en-US" dirty="0" smtClean="0"/>
              <a:t>Other types of scrap metal </a:t>
            </a:r>
            <a:r>
              <a:rPr lang="en-US" u="sng" dirty="0" smtClean="0"/>
              <a:t>are solid waste </a:t>
            </a:r>
            <a:r>
              <a:rPr lang="en-US" dirty="0" smtClean="0"/>
              <a:t>when recycled, but that </a:t>
            </a:r>
            <a:r>
              <a:rPr lang="en-US" u="sng" dirty="0" smtClean="0"/>
              <a:t>recycling is exempt </a:t>
            </a:r>
            <a:r>
              <a:rPr lang="en-US" dirty="0" smtClean="0"/>
              <a:t>from hazardous waste regulations (40 CFR 261.6)</a:t>
            </a:r>
            <a:endParaRPr lang="en-US"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485264101"/>
      </p:ext>
    </p:extLst>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2020"/>
            <a:ext cx="8229600" cy="1143000"/>
          </a:xfrm>
        </p:spPr>
        <p:txBody>
          <a:bodyPr/>
          <a:lstStyle/>
          <a:p>
            <a:r>
              <a:rPr lang="en-US" dirty="0" smtClean="0"/>
              <a:t>Legitimate recycling	</a:t>
            </a:r>
            <a:endParaRPr lang="en-US" dirty="0"/>
          </a:p>
        </p:txBody>
      </p:sp>
      <p:sp>
        <p:nvSpPr>
          <p:cNvPr id="3" name="Content Placeholder 2"/>
          <p:cNvSpPr>
            <a:spLocks noGrp="1"/>
          </p:cNvSpPr>
          <p:nvPr>
            <p:ph idx="1"/>
          </p:nvPr>
        </p:nvSpPr>
        <p:spPr>
          <a:xfrm>
            <a:off x="76200" y="1219200"/>
            <a:ext cx="8610600" cy="5105400"/>
          </a:xfrm>
        </p:spPr>
        <p:txBody>
          <a:bodyPr/>
          <a:lstStyle/>
          <a:p>
            <a:r>
              <a:rPr lang="en-US" dirty="0" smtClean="0"/>
              <a:t>No matter why type of recycling we’re talking about, in order to be excluded or subject to reduced requirements, the recycling must be legitimate and not sham.</a:t>
            </a:r>
          </a:p>
          <a:p>
            <a:r>
              <a:rPr lang="en-US" dirty="0" smtClean="0"/>
              <a:t>The definition of legitimate recycling is the topic of next month’s webinar, but here’s an example.</a:t>
            </a:r>
            <a:endParaRPr lang="en-US"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17</a:t>
            </a:fld>
            <a:endParaRPr lang="en-US" dirty="0">
              <a:solidFill>
                <a:prstClr val="black">
                  <a:tint val="75000"/>
                </a:prstClr>
              </a:solidFill>
            </a:endParaRPr>
          </a:p>
        </p:txBody>
      </p:sp>
      <p:sp>
        <p:nvSpPr>
          <p:cNvPr id="5" name="Text Placeholder 2"/>
          <p:cNvSpPr txBox="1">
            <a:spLocks/>
          </p:cNvSpPr>
          <p:nvPr/>
        </p:nvSpPr>
        <p:spPr>
          <a:xfrm>
            <a:off x="303212" y="3235324"/>
            <a:ext cx="4192588" cy="879476"/>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altLang="en-US" sz="1800" b="1" u="sng" dirty="0" smtClean="0"/>
              <a:t>Legitimate</a:t>
            </a:r>
            <a:r>
              <a:rPr lang="en-US" altLang="en-US" sz="1800" b="1" dirty="0" smtClean="0"/>
              <a:t>: Lead-contaminated foundry sands reused in foundry molds</a:t>
            </a:r>
          </a:p>
        </p:txBody>
      </p:sp>
      <p:sp>
        <p:nvSpPr>
          <p:cNvPr id="6" name="Text Placeholder 7"/>
          <p:cNvSpPr txBox="1">
            <a:spLocks/>
          </p:cNvSpPr>
          <p:nvPr/>
        </p:nvSpPr>
        <p:spPr>
          <a:xfrm>
            <a:off x="4570412" y="3263033"/>
            <a:ext cx="4041775" cy="639763"/>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altLang="en-US" sz="1800" b="1" u="sng" dirty="0" smtClean="0"/>
              <a:t>Sham</a:t>
            </a:r>
            <a:r>
              <a:rPr lang="en-US" altLang="en-US" sz="1800" b="1" dirty="0" smtClean="0"/>
              <a:t>:  Lead-contaminated foundry sands reused as playground sand</a:t>
            </a:r>
          </a:p>
        </p:txBody>
      </p:sp>
      <p:pic>
        <p:nvPicPr>
          <p:cNvPr id="7" name="Content Placeholder 11" descr="sand mol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1000" y="4114800"/>
            <a:ext cx="3505200" cy="2514600"/>
          </a:xfrm>
          <a:prstGeom prst="rect">
            <a:avLst/>
          </a:prstGeom>
        </p:spPr>
      </p:pic>
      <p:pic>
        <p:nvPicPr>
          <p:cNvPr id="8" name="Content Placeholder 16" descr="playground sa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572000" y="4114800"/>
            <a:ext cx="3767138" cy="2514600"/>
          </a:xfrm>
          <a:prstGeom prst="rect">
            <a:avLst/>
          </a:prstGeom>
        </p:spPr>
      </p:pic>
    </p:spTree>
    <p:extLst>
      <p:ext uri="{BB962C8B-B14F-4D97-AF65-F5344CB8AC3E}">
        <p14:creationId xmlns:p14="http://schemas.microsoft.com/office/powerpoint/2010/main" val="405453250"/>
      </p:ext>
    </p:extLst>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9000"/>
                    </a14:imgEffect>
                    <a14:imgEffect>
                      <a14:brightnessContrast contrast="50000"/>
                    </a14:imgEffect>
                  </a14:imgLayer>
                </a14:imgProps>
              </a:ext>
              <a:ext uri="{28A0092B-C50C-407E-A947-70E740481C1C}">
                <a14:useLocalDpi xmlns:a14="http://schemas.microsoft.com/office/drawing/2010/main" val="0"/>
              </a:ext>
            </a:extLst>
          </a:blip>
          <a:srcRect t="3301" b="18510"/>
          <a:stretch/>
        </p:blipFill>
        <p:spPr>
          <a:xfrm>
            <a:off x="152400" y="777875"/>
            <a:ext cx="8941445" cy="5943600"/>
          </a:xfrm>
        </p:spPr>
      </p:pic>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18</a:t>
            </a:fld>
            <a:endParaRPr lang="en-US" dirty="0">
              <a:solidFill>
                <a:prstClr val="black">
                  <a:tint val="75000"/>
                </a:prstClr>
              </a:solidFill>
            </a:endParaRPr>
          </a:p>
        </p:txBody>
      </p:sp>
      <p:sp>
        <p:nvSpPr>
          <p:cNvPr id="6" name="TextBox 5"/>
          <p:cNvSpPr txBox="1"/>
          <p:nvPr/>
        </p:nvSpPr>
        <p:spPr>
          <a:xfrm>
            <a:off x="304800" y="1600200"/>
            <a:ext cx="8610600" cy="830997"/>
          </a:xfrm>
          <a:prstGeom prst="rect">
            <a:avLst/>
          </a:prstGeom>
          <a:solidFill>
            <a:schemeClr val="bg1"/>
          </a:solidFill>
        </p:spPr>
        <p:txBody>
          <a:bodyPr wrap="square" rtlCol="0">
            <a:spAutoFit/>
          </a:bodyPr>
          <a:lstStyle/>
          <a:p>
            <a:r>
              <a:rPr lang="en-US" sz="2400" dirty="0" smtClean="0"/>
              <a:t>Boston College blackboard picture explaining to law students how RCRA regulation of recycling works.</a:t>
            </a:r>
            <a:endParaRPr lang="en-US" sz="2400" dirty="0"/>
          </a:p>
        </p:txBody>
      </p:sp>
    </p:spTree>
    <p:extLst>
      <p:ext uri="{BB962C8B-B14F-4D97-AF65-F5344CB8AC3E}">
        <p14:creationId xmlns:p14="http://schemas.microsoft.com/office/powerpoint/2010/main" val="4050886368"/>
      </p:ext>
    </p:extLst>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274678"/>
            <a:ext cx="4190999" cy="4284678"/>
          </a:xfrm>
        </p:spPr>
      </p:pic>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19</a:t>
            </a:fld>
            <a:endParaRPr lang="en-US" dirty="0">
              <a:solidFill>
                <a:prstClr val="black">
                  <a:tint val="75000"/>
                </a:prstClr>
              </a:solidFill>
            </a:endParaRPr>
          </a:p>
        </p:txBody>
      </p:sp>
      <p:sp>
        <p:nvSpPr>
          <p:cNvPr id="8" name="Title 1"/>
          <p:cNvSpPr>
            <a:spLocks noGrp="1"/>
          </p:cNvSpPr>
          <p:nvPr>
            <p:ph type="title"/>
          </p:nvPr>
        </p:nvSpPr>
        <p:spPr>
          <a:xfrm>
            <a:off x="838200" y="505226"/>
            <a:ext cx="8205355" cy="904009"/>
          </a:xfrm>
        </p:spPr>
        <p:txBody>
          <a:bodyPr/>
          <a:lstStyle/>
          <a:p>
            <a:r>
              <a:rPr lang="en-US" dirty="0" smtClean="0"/>
              <a:t>Need Help?</a:t>
            </a:r>
            <a:endParaRPr lang="en-US" dirty="0"/>
          </a:p>
        </p:txBody>
      </p:sp>
      <p:sp>
        <p:nvSpPr>
          <p:cNvPr id="9" name="TextBox 8"/>
          <p:cNvSpPr txBox="1"/>
          <p:nvPr/>
        </p:nvSpPr>
        <p:spPr>
          <a:xfrm>
            <a:off x="457200" y="1447800"/>
            <a:ext cx="7772400" cy="1200329"/>
          </a:xfrm>
          <a:prstGeom prst="rect">
            <a:avLst/>
          </a:prstGeom>
          <a:noFill/>
        </p:spPr>
        <p:txBody>
          <a:bodyPr wrap="square" rtlCol="0">
            <a:spAutoFit/>
          </a:bodyPr>
          <a:lstStyle/>
          <a:p>
            <a:pPr algn="ctr"/>
            <a:r>
              <a:rPr lang="en-US" sz="2400" b="1" dirty="0"/>
              <a:t>DSW Decision Tool </a:t>
            </a:r>
            <a:r>
              <a:rPr lang="en-US" sz="2400" b="1" dirty="0" smtClean="0"/>
              <a:t>v2</a:t>
            </a:r>
          </a:p>
          <a:p>
            <a:pPr algn="ctr"/>
            <a:r>
              <a:rPr lang="en-US" sz="2400" dirty="0">
                <a:hlinkClick r:id="rId3"/>
              </a:rPr>
              <a:t>http://</a:t>
            </a:r>
            <a:r>
              <a:rPr lang="en-US" sz="2400" dirty="0" smtClean="0">
                <a:hlinkClick r:id="rId3"/>
              </a:rPr>
              <a:t>www3.epa.gov/epawaste/hazard/dsw/tool.htm#s1</a:t>
            </a:r>
            <a:endParaRPr lang="en-US" sz="2400" dirty="0" smtClean="0"/>
          </a:p>
          <a:p>
            <a:pPr algn="ctr"/>
            <a:endParaRPr lang="en-US" sz="2400" dirty="0"/>
          </a:p>
        </p:txBody>
      </p:sp>
    </p:spTree>
    <p:extLst>
      <p:ext uri="{BB962C8B-B14F-4D97-AF65-F5344CB8AC3E}">
        <p14:creationId xmlns:p14="http://schemas.microsoft.com/office/powerpoint/2010/main" val="1969277337"/>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2</a:t>
            </a:fld>
            <a:endParaRPr lang="en-US" dirty="0">
              <a:solidFill>
                <a:prstClr val="black">
                  <a:tint val="75000"/>
                </a:prstClr>
              </a:solidFill>
            </a:endParaRPr>
          </a:p>
        </p:txBody>
      </p:sp>
      <p:pic>
        <p:nvPicPr>
          <p:cNvPr id="8" name="Picture 7"/>
          <p:cNvPicPr>
            <a:picLocks noChangeAspect="1"/>
          </p:cNvPicPr>
          <p:nvPr/>
        </p:nvPicPr>
        <p:blipFill>
          <a:blip r:embed="rId3"/>
          <a:stretch>
            <a:fillRect/>
          </a:stretch>
        </p:blipFill>
        <p:spPr>
          <a:xfrm>
            <a:off x="3544744" y="-3614"/>
            <a:ext cx="1828959" cy="1700931"/>
          </a:xfrm>
          <a:prstGeom prst="rect">
            <a:avLst/>
          </a:prstGeom>
        </p:spPr>
      </p:pic>
      <p:sp>
        <p:nvSpPr>
          <p:cNvPr id="9" name="TextBox 8"/>
          <p:cNvSpPr txBox="1"/>
          <p:nvPr/>
        </p:nvSpPr>
        <p:spPr>
          <a:xfrm>
            <a:off x="832104" y="1797004"/>
            <a:ext cx="7854696" cy="1200329"/>
          </a:xfrm>
          <a:prstGeom prst="rect">
            <a:avLst/>
          </a:prstGeom>
          <a:noFill/>
        </p:spPr>
        <p:txBody>
          <a:bodyPr wrap="square" rtlCol="0">
            <a:spAutoFit/>
          </a:bodyPr>
          <a:lstStyle/>
          <a:p>
            <a:pPr algn="ctr"/>
            <a:r>
              <a:rPr lang="en-US" sz="4000" b="1" dirty="0" smtClean="0">
                <a:solidFill>
                  <a:prstClr val="white"/>
                </a:solidFill>
                <a:latin typeface="Arial" panose="020B0604020202020204" pitchFamily="34" charset="0"/>
                <a:ea typeface="Calibri" panose="020F0502020204030204" pitchFamily="34" charset="0"/>
              </a:rPr>
              <a:t>RCRA Expert Brownbag Series</a:t>
            </a:r>
          </a:p>
          <a:p>
            <a:pPr algn="ctr"/>
            <a:r>
              <a:rPr lang="en-US" sz="3200" b="1" dirty="0" smtClean="0">
                <a:solidFill>
                  <a:prstClr val="white"/>
                </a:solidFill>
                <a:latin typeface="Arial" panose="020B0604020202020204" pitchFamily="34" charset="0"/>
                <a:ea typeface="Calibri" panose="020F0502020204030204" pitchFamily="34" charset="0"/>
              </a:rPr>
              <a:t>The Definition of Solid Waste</a:t>
            </a:r>
          </a:p>
        </p:txBody>
      </p:sp>
      <p:sp>
        <p:nvSpPr>
          <p:cNvPr id="10" name="TextBox 9"/>
          <p:cNvSpPr txBox="1"/>
          <p:nvPr/>
        </p:nvSpPr>
        <p:spPr>
          <a:xfrm>
            <a:off x="849938" y="3733800"/>
            <a:ext cx="7702296" cy="1477328"/>
          </a:xfrm>
          <a:prstGeom prst="rect">
            <a:avLst/>
          </a:prstGeom>
          <a:noFill/>
        </p:spPr>
        <p:txBody>
          <a:bodyPr wrap="square" rtlCol="0">
            <a:spAutoFit/>
          </a:bodyPr>
          <a:lstStyle/>
          <a:p>
            <a:pPr algn="ctr"/>
            <a:r>
              <a:rPr lang="en-US" sz="2000" b="1" dirty="0" smtClean="0">
                <a:solidFill>
                  <a:prstClr val="white"/>
                </a:solidFill>
                <a:latin typeface="Arial" panose="020B0604020202020204" pitchFamily="34" charset="0"/>
                <a:ea typeface="Calibri" panose="020F0502020204030204" pitchFamily="34" charset="0"/>
              </a:rPr>
              <a:t>Presented By:</a:t>
            </a:r>
          </a:p>
          <a:p>
            <a:pPr algn="ctr"/>
            <a:endParaRPr lang="en-US" sz="2400" b="1" dirty="0" smtClean="0">
              <a:solidFill>
                <a:prstClr val="white"/>
              </a:solidFill>
              <a:latin typeface="Arial" panose="020B0604020202020204" pitchFamily="34" charset="0"/>
              <a:ea typeface="Calibri" panose="020F0502020204030204" pitchFamily="34" charset="0"/>
            </a:endParaRPr>
          </a:p>
          <a:p>
            <a:pPr algn="ctr">
              <a:lnSpc>
                <a:spcPct val="115000"/>
              </a:lnSpc>
            </a:pPr>
            <a:r>
              <a:rPr lang="en-US" sz="2400" b="1" dirty="0" smtClean="0">
                <a:solidFill>
                  <a:prstClr val="white"/>
                </a:solidFill>
                <a:latin typeface="Arial" panose="020B0604020202020204" pitchFamily="34" charset="0"/>
                <a:ea typeface="Calibri" panose="020F0502020204030204" pitchFamily="34" charset="0"/>
              </a:rPr>
              <a:t>Tracy Atagi</a:t>
            </a:r>
          </a:p>
          <a:p>
            <a:pPr algn="ctr">
              <a:lnSpc>
                <a:spcPct val="115000"/>
              </a:lnSpc>
            </a:pPr>
            <a:r>
              <a:rPr lang="en-US" sz="1600" b="1" dirty="0" smtClean="0">
                <a:solidFill>
                  <a:prstClr val="white"/>
                </a:solidFill>
                <a:latin typeface="Arial" panose="020B0604020202020204" pitchFamily="34" charset="0"/>
                <a:ea typeface="Calibri" panose="020F0502020204030204" pitchFamily="34" charset="0"/>
              </a:rPr>
              <a:t>EPA Headquarters</a:t>
            </a:r>
            <a:endParaRPr lang="en-US" sz="2000" b="1" dirty="0" smtClean="0">
              <a:solidFill>
                <a:prstClr val="white"/>
              </a:solidFill>
              <a:latin typeface="Arial" panose="020B0604020202020204" pitchFamily="34" charset="0"/>
              <a:ea typeface="Calibri" panose="020F0502020204030204" pitchFamily="34" charset="0"/>
            </a:endParaRPr>
          </a:p>
        </p:txBody>
      </p:sp>
      <p:sp>
        <p:nvSpPr>
          <p:cNvPr id="11" name="TextBox 10"/>
          <p:cNvSpPr txBox="1"/>
          <p:nvPr/>
        </p:nvSpPr>
        <p:spPr>
          <a:xfrm>
            <a:off x="1251512" y="6204000"/>
            <a:ext cx="6899148" cy="286682"/>
          </a:xfrm>
          <a:prstGeom prst="rect">
            <a:avLst/>
          </a:prstGeom>
          <a:noFill/>
        </p:spPr>
        <p:txBody>
          <a:bodyPr wrap="square" rtlCol="0">
            <a:spAutoFit/>
          </a:bodyPr>
          <a:lstStyle/>
          <a:p>
            <a:pPr algn="ctr">
              <a:lnSpc>
                <a:spcPct val="115000"/>
              </a:lnSpc>
            </a:pPr>
            <a:r>
              <a:rPr lang="en-US" sz="1200" b="1" dirty="0" smtClean="0">
                <a:solidFill>
                  <a:prstClr val="white"/>
                </a:solidFill>
                <a:latin typeface="Arial" panose="020B0604020202020204" pitchFamily="34" charset="0"/>
                <a:ea typeface="Calibri" panose="020F0502020204030204" pitchFamily="34" charset="0"/>
              </a:rPr>
              <a:t>March 3, 2016</a:t>
            </a:r>
            <a:endParaRPr lang="en-US" sz="1200" b="1" dirty="0">
              <a:solidFill>
                <a:prstClr val="white"/>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109240314"/>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T030001416.PNG"/>
          <p:cNvPicPr>
            <a:picLocks noChangeAspect="1"/>
          </p:cNvPicPr>
          <p:nvPr/>
        </p:nvPicPr>
        <p:blipFill>
          <a:blip r:embed="rId3" cstate="print"/>
          <a:stretch>
            <a:fillRect/>
          </a:stretch>
        </p:blipFill>
        <p:spPr>
          <a:xfrm>
            <a:off x="-48039" y="16329"/>
            <a:ext cx="9144000" cy="6858000"/>
          </a:xfrm>
          <a:prstGeom prst="rect">
            <a:avLst/>
          </a:prstGeom>
        </p:spPr>
      </p:pic>
      <p:sp>
        <p:nvSpPr>
          <p:cNvPr id="2" name="Title 1"/>
          <p:cNvSpPr>
            <a:spLocks noGrp="1"/>
          </p:cNvSpPr>
          <p:nvPr>
            <p:ph type="ctrTitle"/>
          </p:nvPr>
        </p:nvSpPr>
        <p:spPr>
          <a:xfrm>
            <a:off x="511629" y="685800"/>
            <a:ext cx="7772400" cy="2133600"/>
          </a:xfrm>
        </p:spPr>
        <p:txBody>
          <a:bodyPr>
            <a:noAutofit/>
          </a:bodyPr>
          <a:lstStyle/>
          <a:p>
            <a:pPr algn="ctr"/>
            <a:r>
              <a:rPr lang="en-US" sz="6600" dirty="0" smtClean="0">
                <a:solidFill>
                  <a:srgbClr val="0070C0"/>
                </a:solidFill>
                <a:latin typeface="Comic Sans MS" pitchFamily="66" charset="0"/>
              </a:rPr>
              <a:t>GO TO </a:t>
            </a:r>
            <a:br>
              <a:rPr lang="en-US" sz="6600" dirty="0" smtClean="0">
                <a:solidFill>
                  <a:srgbClr val="0070C0"/>
                </a:solidFill>
                <a:latin typeface="Comic Sans MS" pitchFamily="66" charset="0"/>
              </a:rPr>
            </a:br>
            <a:r>
              <a:rPr lang="en-US" sz="6600" dirty="0" smtClean="0">
                <a:solidFill>
                  <a:srgbClr val="0070C0"/>
                </a:solidFill>
                <a:latin typeface="Comic Sans MS" pitchFamily="66" charset="0"/>
              </a:rPr>
              <a:t>RESOURCES</a:t>
            </a:r>
            <a:endParaRPr lang="en-US" sz="6600" b="1" dirty="0">
              <a:solidFill>
                <a:srgbClr val="0070C0"/>
              </a:solidFill>
              <a:latin typeface="Comic Sans MS" pitchFamily="66" charset="0"/>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20</a:t>
            </a:fld>
            <a:endParaRPr lang="en-US" dirty="0">
              <a:solidFill>
                <a:prstClr val="black">
                  <a:tint val="75000"/>
                </a:prstClr>
              </a:solidFill>
            </a:endParaRPr>
          </a:p>
        </p:txBody>
      </p:sp>
      <p:sp>
        <p:nvSpPr>
          <p:cNvPr id="6" name="Title 1"/>
          <p:cNvSpPr txBox="1">
            <a:spLocks/>
          </p:cNvSpPr>
          <p:nvPr/>
        </p:nvSpPr>
        <p:spPr>
          <a:xfrm>
            <a:off x="371061" y="1015579"/>
            <a:ext cx="8305800" cy="5232821"/>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marL="576262" algn="l"/>
            <a:endParaRPr lang="en-US" sz="6000"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608582"/>
      </p:ext>
    </p:extLst>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0"/>
            <a:ext cx="8229600" cy="1143000"/>
          </a:xfrm>
        </p:spPr>
        <p:txBody>
          <a:bodyPr/>
          <a:lstStyle/>
          <a:p>
            <a:r>
              <a:rPr lang="en-US" dirty="0" smtClean="0"/>
              <a:t>DSW Resources </a:t>
            </a:r>
            <a:endParaRPr lang="en-US" dirty="0"/>
          </a:p>
        </p:txBody>
      </p:sp>
      <p:sp>
        <p:nvSpPr>
          <p:cNvPr id="3" name="Content Placeholder 2"/>
          <p:cNvSpPr>
            <a:spLocks noGrp="1"/>
          </p:cNvSpPr>
          <p:nvPr>
            <p:ph idx="1"/>
          </p:nvPr>
        </p:nvSpPr>
        <p:spPr>
          <a:xfrm>
            <a:off x="152400" y="1752600"/>
            <a:ext cx="8610600" cy="4968874"/>
          </a:xfrm>
        </p:spPr>
        <p:txBody>
          <a:bodyPr>
            <a:normAutofit fontScale="77500" lnSpcReduction="20000"/>
          </a:bodyPr>
          <a:lstStyle/>
          <a:p>
            <a:r>
              <a:rPr lang="en-US" dirty="0" smtClean="0"/>
              <a:t>DSW </a:t>
            </a:r>
            <a:r>
              <a:rPr lang="en-US" dirty="0"/>
              <a:t>regulations — </a:t>
            </a:r>
            <a:r>
              <a:rPr lang="en-US" dirty="0">
                <a:hlinkClick r:id="rId2"/>
              </a:rPr>
              <a:t>Section 261.2</a:t>
            </a:r>
            <a:r>
              <a:rPr lang="en-US" dirty="0"/>
              <a:t> provides the definition of solid waste for the purposes of hazardous waste regulations.</a:t>
            </a:r>
            <a:br>
              <a:rPr lang="en-US" dirty="0"/>
            </a:br>
            <a:endParaRPr lang="en-US" dirty="0"/>
          </a:p>
          <a:p>
            <a:r>
              <a:rPr lang="en-US" dirty="0"/>
              <a:t>The </a:t>
            </a:r>
            <a:r>
              <a:rPr lang="en-US" dirty="0">
                <a:hlinkClick r:id="rId3" action="ppaction://hlinkfile"/>
              </a:rPr>
              <a:t>Definition of Solid Waste Tool</a:t>
            </a:r>
            <a:r>
              <a:rPr lang="en-US" dirty="0"/>
              <a:t> — An interactive guide through the DSW regulations, with links to key resources, to help one determine if a material is subject to RCRA hazardous waste regulations</a:t>
            </a:r>
            <a:r>
              <a:rPr lang="en-US" dirty="0" smtClean="0"/>
              <a:t>.</a:t>
            </a:r>
          </a:p>
          <a:p>
            <a:pPr marL="0" indent="0">
              <a:buNone/>
            </a:pPr>
            <a:endParaRPr lang="en-US" dirty="0" smtClean="0"/>
          </a:p>
          <a:p>
            <a:r>
              <a:rPr lang="en-US" dirty="0">
                <a:hlinkClick r:id="rId4" action="ppaction://hlinkfile"/>
              </a:rPr>
              <a:t>DSW Compendium</a:t>
            </a:r>
            <a:r>
              <a:rPr lang="en-US" dirty="0"/>
              <a:t> — A collection of written materials maintained by the Office of Resource Conservation and Recovery (ORCR)that addresses specific issues related to the federal definition of solid waste. </a:t>
            </a:r>
            <a:br>
              <a:rPr lang="en-US" dirty="0"/>
            </a:br>
            <a:endParaRPr lang="en-US" dirty="0"/>
          </a:p>
          <a:p>
            <a:r>
              <a:rPr lang="en-US" dirty="0">
                <a:hlinkClick r:id="rId5" action="ppaction://hlinkfile"/>
              </a:rPr>
              <a:t>RCRA Orientation Manual, Section III: Managing Hazardous Waste - RCRA Subtitle C, Chapter 1: Hazardous Waste Identification (PDF)</a:t>
            </a:r>
            <a:r>
              <a:rPr lang="en-US" dirty="0"/>
              <a:t> (26 pp, 400)— The RCRA Orientation Manual contains introductory information on the solid and hazardous waste management programs under RCRA. The first part of this chapter discusses the definition of solid waste and exclusions from the definition of solid waste. The full manual can be accessed </a:t>
            </a:r>
            <a:r>
              <a:rPr lang="en-US" dirty="0">
                <a:hlinkClick r:id="rId6" action="ppaction://hlinkfile"/>
              </a:rPr>
              <a:t>here</a:t>
            </a:r>
            <a:r>
              <a:rPr lang="en-US" dirty="0"/>
              <a:t>. </a:t>
            </a:r>
            <a:endParaRPr lang="en-US" dirty="0" smtClean="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4169119955"/>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DSW Resources </a:t>
            </a:r>
            <a:r>
              <a:rPr lang="en-US" dirty="0" smtClean="0"/>
              <a:t>(continued)</a:t>
            </a:r>
            <a:endParaRPr lang="en-US" dirty="0"/>
          </a:p>
        </p:txBody>
      </p:sp>
      <p:sp>
        <p:nvSpPr>
          <p:cNvPr id="3" name="Content Placeholder 2"/>
          <p:cNvSpPr>
            <a:spLocks noGrp="1"/>
          </p:cNvSpPr>
          <p:nvPr>
            <p:ph idx="1"/>
          </p:nvPr>
        </p:nvSpPr>
        <p:spPr>
          <a:xfrm>
            <a:off x="228600" y="1447799"/>
            <a:ext cx="8763000" cy="5410201"/>
          </a:xfrm>
        </p:spPr>
        <p:txBody>
          <a:bodyPr>
            <a:normAutofit fontScale="92500" lnSpcReduction="20000"/>
          </a:bodyPr>
          <a:lstStyle/>
          <a:p>
            <a:endParaRPr lang="en-US" dirty="0"/>
          </a:p>
          <a:p>
            <a:r>
              <a:rPr lang="en-US" sz="2500" dirty="0">
                <a:hlinkClick r:id="rId2" action="ppaction://hlinkfile"/>
              </a:rPr>
              <a:t>Definition of Solid Waste and Recycling (PDF)</a:t>
            </a:r>
            <a:r>
              <a:rPr lang="en-US" sz="2500" dirty="0"/>
              <a:t> (32 pp, 540 Kb) — This slideshow from the Office of Resource Conservation and Recovery provides an overview of the definition of RCRA Hotline Training modules: </a:t>
            </a:r>
            <a:endParaRPr lang="en-US" sz="2500" dirty="0" smtClean="0"/>
          </a:p>
          <a:p>
            <a:pPr marL="0" indent="0">
              <a:buNone/>
            </a:pPr>
            <a:endParaRPr lang="en-US" sz="900" dirty="0"/>
          </a:p>
          <a:p>
            <a:pPr lvl="1"/>
            <a:r>
              <a:rPr lang="en-US" sz="2500" dirty="0">
                <a:hlinkClick r:id="rId3" action="ppaction://hlinkfile"/>
              </a:rPr>
              <a:t>Definition of Solid Waste and Hazardous Waste Recycling (PDF)</a:t>
            </a:r>
            <a:r>
              <a:rPr lang="en-US" sz="2500" dirty="0"/>
              <a:t> (23 pp, 69K) — Provides an overview of definition of solid waste and hazardous waste recycling regulation under RCRA. </a:t>
            </a:r>
          </a:p>
          <a:p>
            <a:pPr lvl="1"/>
            <a:r>
              <a:rPr lang="en-US" sz="2500" dirty="0">
                <a:hlinkClick r:id="rId4" action="ppaction://hlinkfile"/>
              </a:rPr>
              <a:t>Solid and Hazardous Waste Exclusions (PDF)</a:t>
            </a:r>
            <a:r>
              <a:rPr lang="en-US" sz="2500" dirty="0"/>
              <a:t> (29 pp, 87K) — Provides an overview of exclusions from the definition of solid waste and exclusions from the Definition of Hazardous Waste. </a:t>
            </a:r>
          </a:p>
          <a:p>
            <a:pPr lvl="1"/>
            <a:endParaRPr lang="en-US" sz="900" dirty="0"/>
          </a:p>
          <a:p>
            <a:r>
              <a:rPr lang="en-US" sz="2500" dirty="0">
                <a:hlinkClick r:id="rId5" action="ppaction://hlinkfile"/>
              </a:rPr>
              <a:t>DSW Inspector's Checklist (PDF)</a:t>
            </a:r>
            <a:r>
              <a:rPr lang="en-US" sz="2500" dirty="0"/>
              <a:t> (52 pp, 473.17K) A series of checklists that assist regulatory authorities with monitoring compliance of the definition of solid waste regulations in 40 CFR 261.2 </a:t>
            </a:r>
          </a:p>
          <a:p>
            <a:endParaRPr lang="en-US" sz="2500"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023336364"/>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RCRA Resources</a:t>
            </a:r>
            <a:endParaRPr lang="en-US" dirty="0"/>
          </a:p>
        </p:txBody>
      </p:sp>
      <p:sp>
        <p:nvSpPr>
          <p:cNvPr id="3" name="Content Placeholder 2"/>
          <p:cNvSpPr>
            <a:spLocks noGrp="1"/>
          </p:cNvSpPr>
          <p:nvPr>
            <p:ph idx="1"/>
          </p:nvPr>
        </p:nvSpPr>
        <p:spPr/>
        <p:txBody>
          <a:bodyPr>
            <a:normAutofit fontScale="70000" lnSpcReduction="20000"/>
          </a:bodyPr>
          <a:lstStyle/>
          <a:p>
            <a:r>
              <a:rPr lang="en-US" sz="2800" dirty="0">
                <a:hlinkClick r:id="rId2"/>
              </a:rPr>
              <a:t>RCRA Online</a:t>
            </a:r>
            <a:r>
              <a:rPr lang="en-US" sz="2800" dirty="0"/>
              <a:t> — An electronic database that indexes thousands of letters, memoranda, publications, and questions and answers issued by the Office of Resource Conservation and Recovery (ORCR). These documents include EPA interpretations of the RCRA regulations governing the management of </a:t>
            </a:r>
            <a:r>
              <a:rPr lang="en-US" sz="2800" dirty="0" smtClean="0"/>
              <a:t>solid</a:t>
            </a:r>
            <a:r>
              <a:rPr lang="en-US" sz="2800" dirty="0"/>
              <a:t> </a:t>
            </a:r>
            <a:r>
              <a:rPr lang="en-US" sz="2800" dirty="0" smtClean="0"/>
              <a:t>and hazardous waste. </a:t>
            </a:r>
            <a:r>
              <a:rPr lang="en-US" sz="2800" dirty="0"/>
              <a:t>RCRA Online allows users to locate documents through topical, full text, and advanced search functions. RCRA Online also allows users to view the actual text of the documents identified in a search. </a:t>
            </a:r>
          </a:p>
          <a:p>
            <a:endParaRPr lang="en-US" sz="2800" dirty="0"/>
          </a:p>
          <a:p>
            <a:r>
              <a:rPr lang="en-US" sz="2800" dirty="0">
                <a:hlinkClick r:id="rId3"/>
              </a:rPr>
              <a:t>RCRAInfo</a:t>
            </a:r>
            <a:r>
              <a:rPr lang="en-US" sz="2800" dirty="0"/>
              <a:t> — A national program management and inventory system about hazardous waste handlers. This system can be used to determine identification and location data for specific hazardous waste handlers, and to find a wide range of information on treatment, storage, and disposal facilities regarding permit/closure status, compliance with Federal and State regulations, and cleanup activities. </a:t>
            </a:r>
          </a:p>
          <a:p>
            <a:endParaRPr lang="en-US"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3989473868"/>
      </p:ext>
    </p:extLst>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T030001416.PNG"/>
          <p:cNvPicPr>
            <a:picLocks noChangeAspect="1"/>
          </p:cNvPicPr>
          <p:nvPr/>
        </p:nvPicPr>
        <p:blipFill>
          <a:blip r:embed="rId3" cstate="print"/>
          <a:stretch>
            <a:fillRect/>
          </a:stretch>
        </p:blipFill>
        <p:spPr>
          <a:xfrm>
            <a:off x="0" y="0"/>
            <a:ext cx="9144000" cy="6892212"/>
          </a:xfrm>
          <a:prstGeom prst="rect">
            <a:avLst/>
          </a:prstGeom>
        </p:spPr>
      </p:pic>
      <p:sp>
        <p:nvSpPr>
          <p:cNvPr id="2" name="Title 1"/>
          <p:cNvSpPr>
            <a:spLocks noGrp="1"/>
          </p:cNvSpPr>
          <p:nvPr>
            <p:ph type="ctrTitle"/>
          </p:nvPr>
        </p:nvSpPr>
        <p:spPr>
          <a:xfrm>
            <a:off x="685800" y="381000"/>
            <a:ext cx="7772400" cy="2133599"/>
          </a:xfrm>
        </p:spPr>
        <p:txBody>
          <a:bodyPr>
            <a:normAutofit/>
          </a:bodyPr>
          <a:lstStyle/>
          <a:p>
            <a:pPr algn="ctr"/>
            <a:r>
              <a:rPr lang="en-US" sz="6000" dirty="0" smtClean="0">
                <a:solidFill>
                  <a:srgbClr val="0070C0"/>
                </a:solidFill>
                <a:latin typeface="Comic Sans MS" pitchFamily="66" charset="0"/>
              </a:rPr>
              <a:t>FINAL QUESTIONS?</a:t>
            </a:r>
            <a:endParaRPr lang="en-US" sz="6000" b="1" dirty="0">
              <a:solidFill>
                <a:srgbClr val="0070C0"/>
              </a:solidFill>
              <a:latin typeface="Comic Sans MS" pitchFamily="66" charset="0"/>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514296812"/>
      </p:ext>
    </p:extLst>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591312"/>
          </a:xfrm>
        </p:spPr>
        <p:txBody>
          <a:bodyPr>
            <a:noAutofit/>
          </a:bodyPr>
          <a:lstStyle/>
          <a:p>
            <a:pPr marL="0" marR="0" algn="ctr">
              <a:lnSpc>
                <a:spcPct val="107000"/>
              </a:lnSpc>
              <a:spcBef>
                <a:spcPts val="0"/>
              </a:spcBef>
              <a:spcAft>
                <a:spcPts val="800"/>
              </a:spcAft>
            </a:pPr>
            <a:r>
              <a:rPr lang="en-US" sz="4000" b="1" dirty="0" smtClean="0">
                <a:latin typeface="Calibri" panose="020F0502020204030204" pitchFamily="34" charset="0"/>
                <a:ea typeface="Calibri" panose="020F0502020204030204" pitchFamily="34" charset="0"/>
                <a:cs typeface="Times New Roman" panose="02020603050405020304" pitchFamily="18" charset="0"/>
              </a:rPr>
              <a:t>Where Can You Find Information </a:t>
            </a:r>
            <a:br>
              <a:rPr lang="en-US" sz="4000" b="1" dirty="0" smtClean="0">
                <a:latin typeface="Calibri" panose="020F0502020204030204" pitchFamily="34" charset="0"/>
                <a:ea typeface="Calibri" panose="020F0502020204030204" pitchFamily="34" charset="0"/>
                <a:cs typeface="Times New Roman" panose="02020603050405020304" pitchFamily="18" charset="0"/>
              </a:rPr>
            </a:br>
            <a:r>
              <a:rPr lang="en-US" sz="4000" b="1" dirty="0" smtClean="0">
                <a:latin typeface="Calibri" panose="020F0502020204030204" pitchFamily="34" charset="0"/>
                <a:ea typeface="Calibri" panose="020F0502020204030204" pitchFamily="34" charset="0"/>
                <a:cs typeface="Times New Roman" panose="02020603050405020304" pitchFamily="18" charset="0"/>
              </a:rPr>
              <a:t>About the Webinar?</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457200" y="1565275"/>
            <a:ext cx="8229600" cy="4785995"/>
          </a:xfrm>
        </p:spPr>
        <p:txBody>
          <a:bodyPr>
            <a:normAutofit/>
          </a:bodyPr>
          <a:lstStyle/>
          <a:p>
            <a:r>
              <a:rPr lang="en-US" sz="2800" dirty="0">
                <a:latin typeface="Arial" panose="020B0604020202020204" pitchFamily="34" charset="0"/>
                <a:cs typeface="Arial" panose="020B0604020202020204" pitchFamily="34" charset="0"/>
              </a:rPr>
              <a:t>All of the materials, including the recording of the webinar, will be posted </a:t>
            </a:r>
            <a:r>
              <a:rPr lang="en-US" sz="2800" dirty="0" smtClean="0">
                <a:latin typeface="Arial" panose="020B0604020202020204" pitchFamily="34" charset="0"/>
                <a:cs typeface="Arial" panose="020B0604020202020204" pitchFamily="34" charset="0"/>
              </a:rPr>
              <a:t>to:</a:t>
            </a:r>
          </a:p>
          <a:p>
            <a:pPr marL="0" indent="0">
              <a:buNone/>
            </a:pPr>
            <a:r>
              <a:rPr lang="en-US" sz="2800" dirty="0" smtClean="0">
                <a:latin typeface="Arial" panose="020B0604020202020204" pitchFamily="34" charset="0"/>
                <a:cs typeface="Arial" panose="020B0604020202020204" pitchFamily="34" charset="0"/>
              </a:rPr>
              <a:t>	</a:t>
            </a:r>
            <a:r>
              <a:rPr lang="en-US" sz="2800" dirty="0" smtClean="0">
                <a:solidFill>
                  <a:srgbClr val="1B10B0"/>
                </a:solidFill>
                <a:latin typeface="Arial" panose="020B0604020202020204" pitchFamily="34" charset="0"/>
                <a:cs typeface="Arial" panose="020B0604020202020204" pitchFamily="34" charset="0"/>
                <a:hlinkClick r:id="rId3"/>
              </a:rPr>
              <a:t>https</a:t>
            </a:r>
            <a:r>
              <a:rPr lang="en-US" sz="2800" dirty="0">
                <a:solidFill>
                  <a:srgbClr val="1B10B0"/>
                </a:solidFill>
                <a:latin typeface="Arial" panose="020B0604020202020204" pitchFamily="34" charset="0"/>
                <a:cs typeface="Arial" panose="020B0604020202020204" pitchFamily="34" charset="0"/>
                <a:hlinkClick r:id="rId3"/>
              </a:rPr>
              <a:t>://</a:t>
            </a:r>
            <a:r>
              <a:rPr lang="en-US" sz="2800" dirty="0" smtClean="0">
                <a:solidFill>
                  <a:srgbClr val="1B10B0"/>
                </a:solidFill>
                <a:latin typeface="Arial" panose="020B0604020202020204" pitchFamily="34" charset="0"/>
                <a:cs typeface="Arial" panose="020B0604020202020204" pitchFamily="34" charset="0"/>
                <a:hlinkClick r:id="rId3"/>
              </a:rPr>
              <a:t>clu-in.org/conf/tio/rcraexpert/</a:t>
            </a:r>
            <a:endParaRPr lang="en-US" sz="2800" dirty="0" smtClean="0">
              <a:solidFill>
                <a:srgbClr val="1B10B0"/>
              </a:solidFill>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Once </a:t>
            </a:r>
            <a:r>
              <a:rPr lang="en-US" sz="2800" dirty="0">
                <a:latin typeface="Arial" panose="020B0604020202020204" pitchFamily="34" charset="0"/>
                <a:cs typeface="Arial" panose="020B0604020202020204" pitchFamily="34" charset="0"/>
              </a:rPr>
              <a:t>the presentation and recording are posted, visitors to the site will need </a:t>
            </a:r>
            <a:r>
              <a:rPr lang="en-US" sz="2800" dirty="0" smtClean="0">
                <a:latin typeface="Arial" panose="020B0604020202020204" pitchFamily="34" charset="0"/>
                <a:cs typeface="Arial" panose="020B0604020202020204" pitchFamily="34" charset="0"/>
              </a:rPr>
              <a:t>to:</a:t>
            </a:r>
          </a:p>
          <a:p>
            <a:pPr lvl="1"/>
            <a:r>
              <a:rPr lang="en-US" sz="2800" dirty="0" smtClean="0">
                <a:latin typeface="Arial" panose="020B0604020202020204" pitchFamily="34" charset="0"/>
                <a:cs typeface="Arial" panose="020B0604020202020204" pitchFamily="34" charset="0"/>
              </a:rPr>
              <a:t>Click </a:t>
            </a:r>
            <a:r>
              <a:rPr lang="en-US" sz="2800" dirty="0">
                <a:latin typeface="Arial" panose="020B0604020202020204" pitchFamily="34" charset="0"/>
                <a:cs typeface="Arial" panose="020B0604020202020204" pitchFamily="34" charset="0"/>
              </a:rPr>
              <a:t>on the “Links to Additional Resources” at the bottom of the page for the presentation </a:t>
            </a:r>
            <a:r>
              <a:rPr lang="en-US" sz="2800" dirty="0" smtClean="0">
                <a:latin typeface="Arial" panose="020B0604020202020204" pitchFamily="34" charset="0"/>
                <a:cs typeface="Arial" panose="020B0604020202020204" pitchFamily="34" charset="0"/>
              </a:rPr>
              <a:t>document; and</a:t>
            </a:r>
          </a:p>
          <a:p>
            <a:pPr lvl="1"/>
            <a:r>
              <a:rPr lang="en-US" sz="2800" dirty="0" smtClean="0">
                <a:latin typeface="Arial" panose="020B0604020202020204" pitchFamily="34" charset="0"/>
                <a:cs typeface="Arial" panose="020B0604020202020204" pitchFamily="34" charset="0"/>
              </a:rPr>
              <a:t>Click </a:t>
            </a:r>
            <a:r>
              <a:rPr lang="en-US" sz="2800" dirty="0">
                <a:latin typeface="Arial" panose="020B0604020202020204" pitchFamily="34" charset="0"/>
                <a:cs typeface="Arial" panose="020B0604020202020204" pitchFamily="34" charset="0"/>
              </a:rPr>
              <a:t>on the “Go To Seminar” to view the recording.</a:t>
            </a:r>
          </a:p>
          <a:p>
            <a:pPr marL="0" indent="0">
              <a:buNone/>
            </a:pP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25</a:t>
            </a:fld>
            <a:endParaRPr lang="en-US" dirty="0">
              <a:solidFill>
                <a:prstClr val="black">
                  <a:tint val="75000"/>
                </a:prstClr>
              </a:solidFill>
            </a:endParaRPr>
          </a:p>
        </p:txBody>
      </p:sp>
      <p:cxnSp>
        <p:nvCxnSpPr>
          <p:cNvPr id="5" name="Straight Connector 4"/>
          <p:cNvCxnSpPr/>
          <p:nvPr/>
        </p:nvCxnSpPr>
        <p:spPr>
          <a:xfrm>
            <a:off x="152400" y="1295400"/>
            <a:ext cx="8763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970936"/>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3"/>
            <a:ext cx="8229600" cy="1050927"/>
          </a:xfrm>
        </p:spPr>
        <p:txBody>
          <a:bodyPr>
            <a:normAutofit/>
          </a:bodyPr>
          <a:lstStyle/>
          <a:p>
            <a:pPr algn="ctr"/>
            <a:r>
              <a:rPr lang="en-US" sz="4000" dirty="0">
                <a:cs typeface="Times New Roman" pitchFamily="18" charset="0"/>
              </a:rPr>
              <a:t>What is the </a:t>
            </a:r>
            <a:r>
              <a:rPr lang="en-US" sz="4000" dirty="0" smtClean="0">
                <a:cs typeface="Times New Roman" pitchFamily="18" charset="0"/>
              </a:rPr>
              <a:t>Purpose </a:t>
            </a:r>
            <a:r>
              <a:rPr lang="en-US" sz="4000" dirty="0">
                <a:cs typeface="Times New Roman" pitchFamily="18" charset="0"/>
              </a:rPr>
              <a:t>of this Webinar</a:t>
            </a:r>
            <a:r>
              <a:rPr lang="en-US" sz="4000" dirty="0" smtClean="0">
                <a:cs typeface="Times New Roman" pitchFamily="18" charset="0"/>
              </a:rPr>
              <a:t>?</a:t>
            </a:r>
            <a:endParaRPr lang="en-US" sz="4000" dirty="0">
              <a:cs typeface="Times New Roman" pitchFamily="18" charset="0"/>
            </a:endParaRPr>
          </a:p>
        </p:txBody>
      </p:sp>
      <p:sp>
        <p:nvSpPr>
          <p:cNvPr id="3" name="Content Placeholder 2"/>
          <p:cNvSpPr>
            <a:spLocks noGrp="1"/>
          </p:cNvSpPr>
          <p:nvPr>
            <p:ph idx="1"/>
          </p:nvPr>
        </p:nvSpPr>
        <p:spPr>
          <a:xfrm>
            <a:off x="152400" y="1387475"/>
            <a:ext cx="8686800" cy="5470524"/>
          </a:xfrm>
        </p:spPr>
        <p:txBody>
          <a:bodyPr>
            <a:noAutofit/>
          </a:bodyPr>
          <a:lstStyle/>
          <a:p>
            <a:r>
              <a:rPr lang="en-US" sz="3200" dirty="0" smtClean="0">
                <a:latin typeface="+mj-lt"/>
                <a:cs typeface="Times New Roman" pitchFamily="18" charset="0"/>
              </a:rPr>
              <a:t>This webinar is intended to provide a roadmap of the </a:t>
            </a:r>
            <a:r>
              <a:rPr lang="en-US" sz="3200" u="sng" dirty="0" smtClean="0">
                <a:latin typeface="+mj-lt"/>
                <a:cs typeface="Times New Roman" pitchFamily="18" charset="0"/>
              </a:rPr>
              <a:t>right questions to ask </a:t>
            </a:r>
            <a:r>
              <a:rPr lang="en-US" sz="3200" dirty="0" smtClean="0">
                <a:latin typeface="+mj-lt"/>
                <a:cs typeface="Times New Roman" pitchFamily="18" charset="0"/>
              </a:rPr>
              <a:t>when dealing with the RCRA definition of solid waste (DSW).</a:t>
            </a:r>
          </a:p>
          <a:p>
            <a:r>
              <a:rPr lang="en-US" sz="3200" dirty="0" smtClean="0">
                <a:latin typeface="+mj-lt"/>
                <a:cs typeface="Times New Roman" pitchFamily="18" charset="0"/>
              </a:rPr>
              <a:t>This webinar is </a:t>
            </a:r>
            <a:r>
              <a:rPr lang="en-US" sz="3200" u="sng" dirty="0" smtClean="0">
                <a:latin typeface="+mj-lt"/>
                <a:cs typeface="Times New Roman" pitchFamily="18" charset="0"/>
              </a:rPr>
              <a:t>not a training</a:t>
            </a:r>
            <a:r>
              <a:rPr lang="en-US" sz="3200" dirty="0" smtClean="0">
                <a:latin typeface="+mj-lt"/>
                <a:cs typeface="Times New Roman" pitchFamily="18" charset="0"/>
              </a:rPr>
              <a:t>; in general, you won’t find </a:t>
            </a:r>
            <a:r>
              <a:rPr lang="en-US" sz="3200" dirty="0">
                <a:latin typeface="+mj-lt"/>
                <a:cs typeface="Times New Roman" pitchFamily="18" charset="0"/>
              </a:rPr>
              <a:t>s</a:t>
            </a:r>
            <a:r>
              <a:rPr lang="en-US" sz="3200" dirty="0" smtClean="0">
                <a:latin typeface="+mj-lt"/>
                <a:cs typeface="Times New Roman" pitchFamily="18" charset="0"/>
              </a:rPr>
              <a:t>pecific answers to DSW here</a:t>
            </a:r>
          </a:p>
          <a:p>
            <a:r>
              <a:rPr lang="en-US" sz="3200" dirty="0" smtClean="0">
                <a:latin typeface="+mj-lt"/>
                <a:cs typeface="Times New Roman" pitchFamily="18" charset="0"/>
              </a:rPr>
              <a:t>However, by the end of the webinar, you should </a:t>
            </a:r>
            <a:r>
              <a:rPr lang="en-US" sz="3200" u="sng" dirty="0" smtClean="0">
                <a:latin typeface="+mj-lt"/>
                <a:cs typeface="Times New Roman" pitchFamily="18" charset="0"/>
              </a:rPr>
              <a:t>know where to find those answers</a:t>
            </a:r>
            <a:r>
              <a:rPr lang="en-US" sz="3200" dirty="0" smtClean="0">
                <a:latin typeface="+mj-lt"/>
                <a:cs typeface="Times New Roman" pitchFamily="18" charset="0"/>
              </a:rPr>
              <a:t>.</a:t>
            </a:r>
          </a:p>
          <a:p>
            <a:r>
              <a:rPr lang="en-US" sz="3200" dirty="0" smtClean="0">
                <a:latin typeface="+mj-lt"/>
                <a:cs typeface="Times New Roman" pitchFamily="18" charset="0"/>
              </a:rPr>
              <a:t>A separate webinar on the definition of legitimate recycling will be presented April 6.</a:t>
            </a:r>
            <a:endParaRPr lang="en-US" sz="32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3</a:t>
            </a:fld>
            <a:endParaRPr lang="en-US" dirty="0">
              <a:solidFill>
                <a:prstClr val="black">
                  <a:tint val="75000"/>
                </a:prstClr>
              </a:solidFill>
            </a:endParaRPr>
          </a:p>
        </p:txBody>
      </p:sp>
      <p:cxnSp>
        <p:nvCxnSpPr>
          <p:cNvPr id="5" name="Straight Connector 4"/>
          <p:cNvCxnSpPr/>
          <p:nvPr/>
        </p:nvCxnSpPr>
        <p:spPr>
          <a:xfrm>
            <a:off x="152400" y="1295400"/>
            <a:ext cx="87630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4</a:t>
            </a:fld>
            <a:endParaRPr lang="en-US" dirty="0">
              <a:solidFill>
                <a:prstClr val="black">
                  <a:tint val="75000"/>
                </a:prstClr>
              </a:solidFill>
            </a:endParaRPr>
          </a:p>
        </p:txBody>
      </p:sp>
      <p:sp>
        <p:nvSpPr>
          <p:cNvPr id="13" name="Subtitle 9"/>
          <p:cNvSpPr txBox="1">
            <a:spLocks/>
          </p:cNvSpPr>
          <p:nvPr/>
        </p:nvSpPr>
        <p:spPr>
          <a:xfrm>
            <a:off x="3659195" y="2008002"/>
            <a:ext cx="5147508" cy="963798"/>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endParaRPr lang="en-US" sz="1800" b="1" dirty="0">
              <a:latin typeface="Arial" panose="020B0604020202020204" pitchFamily="34" charset="0"/>
              <a:cs typeface="Arial" panose="020B0604020202020204" pitchFamily="34" charset="0"/>
            </a:endParaRPr>
          </a:p>
        </p:txBody>
      </p:sp>
      <p:sp>
        <p:nvSpPr>
          <p:cNvPr id="14" name="Subtitle 9"/>
          <p:cNvSpPr>
            <a:spLocks noGrp="1"/>
          </p:cNvSpPr>
          <p:nvPr>
            <p:ph type="subTitle" idx="1"/>
          </p:nvPr>
        </p:nvSpPr>
        <p:spPr>
          <a:xfrm>
            <a:off x="228600" y="609600"/>
            <a:ext cx="8578103" cy="5875971"/>
          </a:xfrm>
        </p:spPr>
        <p:txBody>
          <a:bodyPr>
            <a:normAutofit lnSpcReduction="10000"/>
          </a:bodyPr>
          <a:lstStyle/>
          <a:p>
            <a:pPr algn="ctr"/>
            <a:r>
              <a:rPr lang="en-US" altLang="en-US" sz="2800" dirty="0" smtClean="0"/>
              <a:t>RCRA </a:t>
            </a:r>
            <a:r>
              <a:rPr lang="en-US" altLang="en-US" sz="2800" dirty="0"/>
              <a:t>Section 1004(27</a:t>
            </a:r>
            <a:r>
              <a:rPr lang="en-US" altLang="en-US" sz="2800" dirty="0" smtClean="0"/>
              <a:t>)</a:t>
            </a:r>
            <a:endParaRPr lang="en-US" sz="2800" b="1" dirty="0">
              <a:latin typeface="Arial" panose="020B0604020202020204" pitchFamily="34" charset="0"/>
              <a:cs typeface="Arial" panose="020B0604020202020204" pitchFamily="34" charset="0"/>
            </a:endParaRPr>
          </a:p>
          <a:p>
            <a:pPr algn="l"/>
            <a:r>
              <a:rPr lang="en-US" altLang="en-US" dirty="0"/>
              <a:t>“The term “solid waste” means any garbage, refuse, sludge from a waste treatment plant, water supply treatment plant, or air pollution control facility and other discarded material, including solid, liquid, semisolid, or contained gaseous material resulting from industrial, commercial, mining, and agricultural</a:t>
            </a:r>
            <a:r>
              <a:rPr lang="en-US" altLang="en-US" i="1" dirty="0"/>
              <a:t> </a:t>
            </a:r>
            <a:r>
              <a:rPr lang="en-US" altLang="en-US" dirty="0"/>
              <a:t>operations, and from community activities, but does not include</a:t>
            </a:r>
            <a:r>
              <a:rPr lang="en-US" altLang="en-US" dirty="0" smtClean="0"/>
              <a:t>…”</a:t>
            </a:r>
          </a:p>
          <a:p>
            <a:pPr algn="l"/>
            <a:endParaRPr lang="en-US" altLang="en-US" dirty="0" smtClean="0"/>
          </a:p>
          <a:p>
            <a:pPr algn="l"/>
            <a:r>
              <a:rPr lang="en-US" altLang="en-US" i="1" dirty="0" smtClean="0"/>
              <a:t>Q: Wait a minute, you’re saying </a:t>
            </a:r>
            <a:r>
              <a:rPr lang="en-US" i="1" dirty="0" smtClean="0"/>
              <a:t>a </a:t>
            </a:r>
            <a:r>
              <a:rPr lang="en-US" i="1" dirty="0"/>
              <a:t>“solid waste” doesn’t </a:t>
            </a:r>
            <a:r>
              <a:rPr lang="en-US" i="1" dirty="0" smtClean="0"/>
              <a:t>actually have </a:t>
            </a:r>
            <a:r>
              <a:rPr lang="en-US" i="1" dirty="0"/>
              <a:t>to be </a:t>
            </a:r>
            <a:r>
              <a:rPr lang="en-US" i="1" dirty="0" smtClean="0"/>
              <a:t>solid?</a:t>
            </a:r>
          </a:p>
          <a:p>
            <a:pPr algn="l"/>
            <a:endParaRPr lang="en-US" dirty="0"/>
          </a:p>
          <a:p>
            <a:pPr algn="l"/>
            <a:r>
              <a:rPr lang="en-US" dirty="0" smtClean="0"/>
              <a:t>A: That’s </a:t>
            </a:r>
            <a:r>
              <a:rPr lang="en-US" dirty="0"/>
              <a:t>correct! It can </a:t>
            </a:r>
            <a:r>
              <a:rPr lang="en-US" altLang="en-US" dirty="0"/>
              <a:t>include solid, liquid, semisolid, or contained gaseous material</a:t>
            </a:r>
            <a:r>
              <a:rPr lang="en-US" altLang="en-US" dirty="0" smtClean="0"/>
              <a:t>.  But that’s just the beginning…</a:t>
            </a:r>
            <a:endParaRPr lang="en-US" altLang="en-US" dirty="0"/>
          </a:p>
          <a:p>
            <a:pPr algn="l"/>
            <a:endParaRPr lang="en-US" altLang="en-US" dirty="0" smtClean="0"/>
          </a:p>
          <a:p>
            <a:pPr algn="l"/>
            <a:endParaRPr lang="en-US" altLang="en-US" dirty="0"/>
          </a:p>
          <a:p>
            <a:pPr algn="l"/>
            <a:endParaRPr lang="en-US" altLang="en-US" dirty="0"/>
          </a:p>
          <a:p>
            <a:pPr algn="l"/>
            <a:endParaRPr lang="en-US" b="1" dirty="0" smtClean="0">
              <a:latin typeface="Arial" panose="020B0604020202020204" pitchFamily="34" charset="0"/>
              <a:cs typeface="Arial" panose="020B0604020202020204" pitchFamily="34" charset="0"/>
            </a:endParaRPr>
          </a:p>
          <a:p>
            <a:pPr algn="l"/>
            <a:endParaRPr lang="en-US" b="1" dirty="0">
              <a:latin typeface="Arial" panose="020B0604020202020204" pitchFamily="34" charset="0"/>
              <a:cs typeface="Arial" panose="020B0604020202020204" pitchFamily="34" charset="0"/>
            </a:endParaRPr>
          </a:p>
          <a:p>
            <a:pPr algn="l"/>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148966"/>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686800" cy="6324600"/>
          </a:xfrm>
        </p:spPr>
        <p:txBody>
          <a:bodyPr>
            <a:normAutofit fontScale="92500"/>
          </a:bodyPr>
          <a:lstStyle/>
          <a:p>
            <a:pPr marL="0" indent="0">
              <a:spcBef>
                <a:spcPts val="0"/>
              </a:spcBef>
              <a:buNone/>
            </a:pPr>
            <a:r>
              <a:rPr lang="en-US" sz="3000" b="1" dirty="0" smtClean="0">
                <a:solidFill>
                  <a:schemeClr val="tx2"/>
                </a:solidFill>
                <a:latin typeface="+mj-lt"/>
              </a:rPr>
              <a:t>        Why Does It Matter if a Material is a Solid Waste?</a:t>
            </a:r>
          </a:p>
          <a:p>
            <a:pPr marL="0" indent="0">
              <a:spcBef>
                <a:spcPts val="0"/>
              </a:spcBef>
              <a:buNone/>
            </a:pPr>
            <a:endParaRPr lang="en-US" sz="800" dirty="0"/>
          </a:p>
          <a:p>
            <a:pPr>
              <a:spcBef>
                <a:spcPts val="0"/>
              </a:spcBef>
            </a:pPr>
            <a:r>
              <a:rPr lang="en-US" dirty="0" smtClean="0"/>
              <a:t>EPA’s authority to regulate a material stems from it first being defined as a “solid waste.” If a material isn’t a solid waste, then RCRA doesn’t regulate it – even if it is hazardous!</a:t>
            </a:r>
          </a:p>
          <a:p>
            <a:endParaRPr lang="en-US" sz="900" dirty="0" smtClean="0"/>
          </a:p>
          <a:p>
            <a:r>
              <a:rPr lang="en-US" dirty="0" smtClean="0"/>
              <a:t>There are </a:t>
            </a:r>
            <a:r>
              <a:rPr lang="en-US" u="sng" dirty="0" smtClean="0"/>
              <a:t>different</a:t>
            </a:r>
            <a:r>
              <a:rPr lang="en-US" dirty="0" smtClean="0"/>
              <a:t> “definitions of solid waste” that apply in different cases. For example:</a:t>
            </a:r>
          </a:p>
          <a:p>
            <a:pPr lvl="1"/>
            <a:r>
              <a:rPr lang="en-US" dirty="0" smtClean="0"/>
              <a:t>The </a:t>
            </a:r>
            <a:r>
              <a:rPr lang="en-US" u="sng" dirty="0" smtClean="0"/>
              <a:t>statutory definition of solid waste </a:t>
            </a:r>
            <a:r>
              <a:rPr lang="en-US" dirty="0" smtClean="0"/>
              <a:t>at RCRA section 1004(27) applies to certain clean up and emergency response authorities.</a:t>
            </a:r>
          </a:p>
          <a:p>
            <a:pPr lvl="1"/>
            <a:r>
              <a:rPr lang="en-US" dirty="0" smtClean="0"/>
              <a:t>The</a:t>
            </a:r>
            <a:r>
              <a:rPr lang="en-US" u="sng" dirty="0" smtClean="0"/>
              <a:t> non-hazardous regulatory definition </a:t>
            </a:r>
            <a:r>
              <a:rPr lang="en-US" dirty="0" smtClean="0"/>
              <a:t>of solid waste at 40 CFR 241 applies to certain non-hazardous material burned as fuel (and is important for how the combustion unit is regulated under the Clean Air Act)</a:t>
            </a:r>
          </a:p>
          <a:p>
            <a:pPr lvl="1"/>
            <a:r>
              <a:rPr lang="en-US" dirty="0" smtClean="0"/>
              <a:t>                                 The </a:t>
            </a:r>
            <a:r>
              <a:rPr lang="en-US" u="sng" dirty="0" smtClean="0"/>
              <a:t>hazardous regulatory definition </a:t>
            </a:r>
            <a:r>
              <a:rPr lang="en-US" dirty="0" smtClean="0"/>
              <a:t>of solid waste at 40 CFR 261.2 applies for the purposes of RCRA Subtitle C regulations (e.g., hazardous waste manifest and permitting requirements, etc).</a:t>
            </a: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5</a:t>
            </a:fld>
            <a:endParaRPr lang="en-US" dirty="0">
              <a:solidFill>
                <a:prstClr val="black">
                  <a:tint val="75000"/>
                </a:prstClr>
              </a:solidFill>
            </a:endParaRPr>
          </a:p>
        </p:txBody>
      </p:sp>
      <p:sp>
        <p:nvSpPr>
          <p:cNvPr id="5" name="Right Arrow 4"/>
          <p:cNvSpPr/>
          <p:nvPr/>
        </p:nvSpPr>
        <p:spPr>
          <a:xfrm>
            <a:off x="1035205" y="5391614"/>
            <a:ext cx="2057400" cy="484632"/>
          </a:xfrm>
          <a:prstGeom prst="rightArrow">
            <a:avLst/>
          </a:prstGeom>
          <a:solidFill>
            <a:srgbClr val="1B1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Today’s focus</a:t>
            </a:r>
            <a:endParaRPr lang="en-US" dirty="0"/>
          </a:p>
        </p:txBody>
      </p:sp>
    </p:spTree>
    <p:extLst>
      <p:ext uri="{BB962C8B-B14F-4D97-AF65-F5344CB8AC3E}">
        <p14:creationId xmlns:p14="http://schemas.microsoft.com/office/powerpoint/2010/main" val="3934219063"/>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lnSpcReduction="10000"/>
          </a:bodyPr>
          <a:lstStyle/>
          <a:p>
            <a:pPr marL="0" indent="0">
              <a:buNone/>
            </a:pPr>
            <a:r>
              <a:rPr lang="en-US" dirty="0" smtClean="0"/>
              <a:t>Do you have questions on the definition of solid waste for purposes </a:t>
            </a:r>
            <a:r>
              <a:rPr lang="en-US" u="sng" dirty="0" smtClean="0"/>
              <a:t>other</a:t>
            </a:r>
            <a:r>
              <a:rPr lang="en-US" dirty="0" smtClean="0"/>
              <a:t> than RCRA Subtitle C hazardous waste regulations?</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Time to phone a friend!</a:t>
            </a:r>
          </a:p>
          <a:p>
            <a:pPr marL="0" indent="0">
              <a:buNone/>
            </a:pPr>
            <a:r>
              <a:rPr lang="en-US" dirty="0" smtClean="0"/>
              <a:t>Tracy Atagi 703-308-8672</a:t>
            </a:r>
            <a:endParaRPr lang="en-US"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6</a:t>
            </a:fld>
            <a:endParaRPr lang="en-US"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133600"/>
            <a:ext cx="3513474" cy="2971800"/>
          </a:xfrm>
          <a:prstGeom prst="rect">
            <a:avLst/>
          </a:prstGeom>
        </p:spPr>
      </p:pic>
    </p:spTree>
    <p:extLst>
      <p:ext uri="{BB962C8B-B14F-4D97-AF65-F5344CB8AC3E}">
        <p14:creationId xmlns:p14="http://schemas.microsoft.com/office/powerpoint/2010/main" val="3205767984"/>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5400" dirty="0"/>
              <a:t>The </a:t>
            </a:r>
            <a:r>
              <a:rPr lang="en-US" sz="5400" dirty="0" smtClean="0"/>
              <a:t>Basics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0" indent="0">
              <a:buNone/>
            </a:pPr>
            <a:endParaRPr lang="en-US" sz="900" dirty="0"/>
          </a:p>
          <a:p>
            <a:pPr marL="0" indent="0">
              <a:buNone/>
            </a:pPr>
            <a:r>
              <a:rPr lang="en-US" sz="2800" dirty="0" smtClean="0"/>
              <a:t>What </a:t>
            </a:r>
            <a:r>
              <a:rPr lang="en-US" sz="2800" dirty="0"/>
              <a:t>do I need to know to determine if something is a solid waste for </a:t>
            </a:r>
            <a:r>
              <a:rPr lang="en-US" sz="2800" dirty="0" smtClean="0"/>
              <a:t>purposes of RCRA hazardous waste regulation?</a:t>
            </a:r>
          </a:p>
          <a:p>
            <a:pPr marL="0" indent="0">
              <a:buNone/>
            </a:pPr>
            <a:endParaRPr lang="en-US" sz="900" dirty="0"/>
          </a:p>
          <a:p>
            <a:pPr marL="514350" indent="-514350">
              <a:buAutoNum type="arabicParenBoth"/>
            </a:pPr>
            <a:r>
              <a:rPr lang="en-US" sz="2800" dirty="0" smtClean="0"/>
              <a:t>What is the material?</a:t>
            </a:r>
          </a:p>
          <a:p>
            <a:pPr marL="514350" indent="-514350">
              <a:buAutoNum type="arabicParenBoth"/>
            </a:pPr>
            <a:r>
              <a:rPr lang="en-US" sz="2800" dirty="0" smtClean="0"/>
              <a:t>What is being done with the material?</a:t>
            </a:r>
          </a:p>
          <a:p>
            <a:pPr marL="514350" indent="-514350">
              <a:buAutoNum type="arabicParenBoth"/>
            </a:pPr>
            <a:endParaRPr lang="en-US" sz="800" dirty="0"/>
          </a:p>
          <a:p>
            <a:pPr marL="0" indent="0">
              <a:buNone/>
            </a:pPr>
            <a:r>
              <a:rPr lang="en-US" sz="2800" dirty="0" smtClean="0"/>
              <a:t>In most cases, </a:t>
            </a:r>
            <a:r>
              <a:rPr lang="en-US" sz="2800" u="sng" dirty="0" smtClean="0"/>
              <a:t>both</a:t>
            </a:r>
            <a:r>
              <a:rPr lang="en-US" sz="2800" dirty="0"/>
              <a:t> </a:t>
            </a:r>
            <a:r>
              <a:rPr lang="en-US" sz="2800" dirty="0" smtClean="0"/>
              <a:t>these questions need to be answered.  </a:t>
            </a:r>
          </a:p>
          <a:p>
            <a:pPr marL="0" indent="0">
              <a:buNone/>
            </a:pPr>
            <a:endParaRPr lang="en-US" sz="800" dirty="0" smtClean="0"/>
          </a:p>
          <a:p>
            <a:r>
              <a:rPr lang="en-US" sz="2800" dirty="0" smtClean="0"/>
              <a:t>The same material might be a solid waste in some cases, and not others.</a:t>
            </a:r>
          </a:p>
          <a:p>
            <a:r>
              <a:rPr lang="en-US" sz="2800" dirty="0" smtClean="0"/>
              <a:t>The same management practice might be solid waste management in some cases, and not others. </a:t>
            </a:r>
            <a:endParaRPr lang="en-US" sz="2800"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696490622"/>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745"/>
            <a:ext cx="8229600" cy="1143000"/>
          </a:xfrm>
        </p:spPr>
        <p:txBody>
          <a:bodyPr/>
          <a:lstStyle/>
          <a:p>
            <a:r>
              <a:rPr lang="en-US" dirty="0" smtClean="0"/>
              <a:t>What is the material?</a:t>
            </a:r>
            <a:endParaRPr lang="en-US" dirty="0"/>
          </a:p>
        </p:txBody>
      </p:sp>
      <p:sp>
        <p:nvSpPr>
          <p:cNvPr id="3" name="Content Placeholder 2"/>
          <p:cNvSpPr>
            <a:spLocks noGrp="1"/>
          </p:cNvSpPr>
          <p:nvPr>
            <p:ph idx="1"/>
          </p:nvPr>
        </p:nvSpPr>
        <p:spPr>
          <a:xfrm>
            <a:off x="457200" y="1562745"/>
            <a:ext cx="8229600" cy="4986886"/>
          </a:xfrm>
        </p:spPr>
        <p:txBody>
          <a:bodyPr>
            <a:normAutofit fontScale="85000" lnSpcReduction="10000"/>
          </a:bodyPr>
          <a:lstStyle/>
          <a:p>
            <a:r>
              <a:rPr lang="en-US" altLang="en-US" dirty="0"/>
              <a:t>Commercial Chemical </a:t>
            </a:r>
            <a:r>
              <a:rPr lang="en-US" altLang="en-US" dirty="0" smtClean="0"/>
              <a:t>Product</a:t>
            </a:r>
          </a:p>
          <a:p>
            <a:pPr lvl="1"/>
            <a:r>
              <a:rPr lang="en-US" altLang="en-US" dirty="0"/>
              <a:t>Unused product (e.g., off-specification chemical</a:t>
            </a:r>
            <a:r>
              <a:rPr lang="en-US" altLang="en-US" dirty="0" smtClean="0"/>
              <a:t>)</a:t>
            </a:r>
            <a:endParaRPr lang="en-US" altLang="en-US" dirty="0"/>
          </a:p>
          <a:p>
            <a:r>
              <a:rPr lang="en-US" altLang="en-US" dirty="0" smtClean="0"/>
              <a:t>Spent Materials</a:t>
            </a:r>
          </a:p>
          <a:p>
            <a:pPr lvl="1"/>
            <a:r>
              <a:rPr lang="en-US" altLang="en-US" dirty="0"/>
              <a:t>Any material that has been used and, as a result of contamination, can no longer serve its intended purpose without undergoing regeneration, reclamation or </a:t>
            </a:r>
            <a:r>
              <a:rPr lang="en-US" altLang="en-US" dirty="0" smtClean="0"/>
              <a:t>reprocessing.</a:t>
            </a:r>
            <a:endParaRPr lang="en-US" altLang="en-US" dirty="0"/>
          </a:p>
          <a:p>
            <a:r>
              <a:rPr lang="en-US" altLang="en-US" dirty="0" smtClean="0"/>
              <a:t>Sludges</a:t>
            </a:r>
          </a:p>
          <a:p>
            <a:pPr lvl="1"/>
            <a:r>
              <a:rPr lang="en-US" altLang="en-US" dirty="0"/>
              <a:t>A</a:t>
            </a:r>
            <a:r>
              <a:rPr lang="en-US" altLang="en-US" dirty="0" smtClean="0"/>
              <a:t>ny </a:t>
            </a:r>
            <a:r>
              <a:rPr lang="en-US" altLang="en-US" dirty="0"/>
              <a:t>solid, semisolid, or liquid waste generated from a </a:t>
            </a:r>
            <a:r>
              <a:rPr lang="en-US" altLang="en-US" dirty="0" smtClean="0"/>
              <a:t>wastewater </a:t>
            </a:r>
            <a:r>
              <a:rPr lang="en-US" altLang="en-US" dirty="0"/>
              <a:t>treatment plant, water supply treatment plant, or air pollution control facility </a:t>
            </a:r>
            <a:r>
              <a:rPr lang="en-US" altLang="en-US" dirty="0" smtClean="0"/>
              <a:t>(not including </a:t>
            </a:r>
            <a:r>
              <a:rPr lang="en-US" altLang="en-US" dirty="0"/>
              <a:t>the treated </a:t>
            </a:r>
            <a:r>
              <a:rPr lang="en-US" altLang="en-US" dirty="0" smtClean="0"/>
              <a:t>effluent)</a:t>
            </a:r>
            <a:endParaRPr lang="en-US" altLang="en-US" dirty="0"/>
          </a:p>
          <a:p>
            <a:r>
              <a:rPr lang="en-US" altLang="en-US" dirty="0" smtClean="0"/>
              <a:t>By-products</a:t>
            </a:r>
          </a:p>
          <a:p>
            <a:pPr lvl="1"/>
            <a:r>
              <a:rPr lang="en-US" altLang="en-US" dirty="0" smtClean="0"/>
              <a:t>Material </a:t>
            </a:r>
            <a:r>
              <a:rPr lang="en-US" altLang="en-US" dirty="0"/>
              <a:t>that is not one of the primary products of a production process and is not solely or separately produced by the production process</a:t>
            </a:r>
          </a:p>
          <a:p>
            <a:r>
              <a:rPr lang="en-US" altLang="en-US" dirty="0" smtClean="0"/>
              <a:t>Scrap </a:t>
            </a:r>
            <a:r>
              <a:rPr lang="en-US" altLang="en-US" dirty="0"/>
              <a:t>Metal</a:t>
            </a:r>
          </a:p>
          <a:p>
            <a:endParaRPr lang="en-US"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03757597"/>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38428"/>
            <a:ext cx="8610600" cy="785572"/>
          </a:xfrm>
        </p:spPr>
        <p:txBody>
          <a:bodyPr>
            <a:noAutofit/>
          </a:bodyPr>
          <a:lstStyle/>
          <a:p>
            <a:r>
              <a:rPr lang="en-US" sz="4000" dirty="0"/>
              <a:t>Solid Waste: The Simple </a:t>
            </a:r>
            <a:r>
              <a:rPr lang="en-US" sz="4000" dirty="0" smtClean="0"/>
              <a:t>Determinations</a:t>
            </a:r>
            <a:endParaRPr lang="en-US" sz="4000" dirty="0"/>
          </a:p>
        </p:txBody>
      </p:sp>
      <p:sp>
        <p:nvSpPr>
          <p:cNvPr id="3" name="Content Placeholder 2"/>
          <p:cNvSpPr>
            <a:spLocks noGrp="1"/>
          </p:cNvSpPr>
          <p:nvPr>
            <p:ph idx="1"/>
          </p:nvPr>
        </p:nvSpPr>
        <p:spPr>
          <a:xfrm>
            <a:off x="457200" y="1523999"/>
            <a:ext cx="8229600" cy="5197475"/>
          </a:xfrm>
        </p:spPr>
        <p:txBody>
          <a:bodyPr>
            <a:normAutofit lnSpcReduction="10000"/>
          </a:bodyPr>
          <a:lstStyle/>
          <a:p>
            <a:pPr marL="0" indent="0">
              <a:buNone/>
            </a:pPr>
            <a:r>
              <a:rPr lang="en-US" dirty="0" smtClean="0"/>
              <a:t>There are a few cases where it’s simple to determine something is a solid waste:</a:t>
            </a:r>
          </a:p>
          <a:p>
            <a:pPr lvl="1"/>
            <a:r>
              <a:rPr lang="en-US" dirty="0" smtClean="0"/>
              <a:t>It’s been disposed of in a landfill.</a:t>
            </a:r>
          </a:p>
          <a:p>
            <a:pPr lvl="1"/>
            <a:r>
              <a:rPr lang="en-US" dirty="0" smtClean="0"/>
              <a:t>It’s been burned in an incinerator.</a:t>
            </a:r>
          </a:p>
          <a:p>
            <a:pPr lvl="1"/>
            <a:r>
              <a:rPr lang="en-US" dirty="0" smtClean="0"/>
              <a:t>It’s one of the specific types waste that EPA determined is “inherently waste-like” in 40 CFR 261.2(d)</a:t>
            </a:r>
          </a:p>
          <a:p>
            <a:endParaRPr lang="en-US" dirty="0" smtClean="0"/>
          </a:p>
          <a:p>
            <a:pPr marL="0" indent="0">
              <a:buNone/>
            </a:pPr>
            <a:r>
              <a:rPr lang="en-US" dirty="0" smtClean="0"/>
              <a:t>(Okay, that third one isn’t that simple, but those are rare wastes that are too dangerous to recycle and you’ll hopefully never encounter them).</a:t>
            </a:r>
          </a:p>
          <a:p>
            <a:endParaRPr lang="en-US" dirty="0" smtClean="0"/>
          </a:p>
          <a:p>
            <a:pPr marL="0" indent="0">
              <a:buNone/>
            </a:pPr>
            <a:r>
              <a:rPr lang="en-US" dirty="0" smtClean="0"/>
              <a:t>Everything else? It gets a little trickier.</a:t>
            </a:r>
            <a:endParaRPr lang="en-US" dirty="0"/>
          </a:p>
        </p:txBody>
      </p:sp>
      <p:sp>
        <p:nvSpPr>
          <p:cNvPr id="4" name="Slide Number Placeholder 3"/>
          <p:cNvSpPr>
            <a:spLocks noGrp="1"/>
          </p:cNvSpPr>
          <p:nvPr>
            <p:ph type="sldNum" sz="quarter" idx="12"/>
          </p:nvPr>
        </p:nvSpPr>
        <p:spPr/>
        <p:txBody>
          <a:bodyPr/>
          <a:lstStyle/>
          <a:p>
            <a:fld id="{FF75B4CE-5129-41CA-A75E-F2AE589D1F47}" type="slidenum">
              <a:rPr lang="en-US" smtClean="0"/>
              <a:pPr/>
              <a:t>9</a:t>
            </a:fld>
            <a:endParaRPr lang="en-US" dirty="0"/>
          </a:p>
        </p:txBody>
      </p:sp>
    </p:spTree>
    <p:extLst>
      <p:ext uri="{BB962C8B-B14F-4D97-AF65-F5344CB8AC3E}">
        <p14:creationId xmlns:p14="http://schemas.microsoft.com/office/powerpoint/2010/main" val="483816041"/>
      </p:ext>
    </p:extLst>
  </p:cSld>
  <p:clrMapOvr>
    <a:masterClrMapping/>
  </p:clrMapOvr>
  <p:transition spd="med">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B5394"/>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mso-contentType ?>
<FormTemplates xmlns="http://schemas.microsoft.com/sharepoint/v3/contenttype/forms">
  <Display>DocumentLibraryForm</Display>
  <Edit>AssetEditForm</Edit>
  <New>DocumentLibraryForm</New>
</FormTemplates>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740920A-DDF4-4F9A-B027-624ADF4BCE3E}">
  <ds:schemaRefs>
    <ds:schemaRef ds:uri="ESRI.ArcGIS.Mapping.OfficeIntegration.PowerPointInfo"/>
  </ds:schemaRefs>
</ds:datastoreItem>
</file>

<file path=customXml/itemProps2.xml><?xml version="1.0" encoding="utf-8"?>
<ds:datastoreItem xmlns:ds="http://schemas.openxmlformats.org/officeDocument/2006/customXml" ds:itemID="{C279C1A7-B51A-4E33-BE3C-38C03E8D883C}">
  <ds:schemaRefs>
    <ds:schemaRef ds:uri="ESRI.ArcGIS.Mapping.OfficeIntegration.PowerPointInfo"/>
  </ds:schemaRefs>
</ds:datastoreItem>
</file>

<file path=customXml/itemProps3.xml><?xml version="1.0" encoding="utf-8"?>
<ds:datastoreItem xmlns:ds="http://schemas.openxmlformats.org/officeDocument/2006/customXml" ds:itemID="{7E173DFB-509B-4173-92C0-16EA9752C075}">
  <ds:schemaRefs>
    <ds:schemaRef ds:uri="http://schemas.microsoft.com/sharepoint/v3/contenttype/forms"/>
  </ds:schemaRefs>
</ds:datastoreItem>
</file>

<file path=customXml/itemProps4.xml><?xml version="1.0" encoding="utf-8"?>
<ds:datastoreItem xmlns:ds="http://schemas.openxmlformats.org/officeDocument/2006/customXml" ds:itemID="{B9AD7386-B781-4277-967E-51F1EC522FCA}">
  <ds:schemaRefs>
    <ds:schemaRef ds:uri="ESRI.ArcGIS.Mapping.OfficeIntegration.PowerPointInfo"/>
  </ds:schemaRefs>
</ds:datastoreItem>
</file>

<file path=customXml/itemProps5.xml><?xml version="1.0" encoding="utf-8"?>
<ds:datastoreItem xmlns:ds="http://schemas.openxmlformats.org/officeDocument/2006/customXml" ds:itemID="{6887FCF1-1C2F-4257-93DA-27FFAE997FF8}">
  <ds:schemaRefs>
    <ds:schemaRef ds:uri="ESRI.ArcGIS.Mapping.OfficeIntegration.PowerPointInfo"/>
  </ds:schemaRefs>
</ds:datastoreItem>
</file>

<file path=customXml/itemProps6.xml><?xml version="1.0" encoding="utf-8"?>
<ds:datastoreItem xmlns:ds="http://schemas.openxmlformats.org/officeDocument/2006/customXml" ds:itemID="{58887751-A5D0-45F3-8168-B69DD2B2631A}">
  <ds:schemaRefs>
    <ds:schemaRef ds:uri="ESRI.ArcGIS.Mapping.OfficeIntegration.PowerPointInfo"/>
  </ds:schemaRefs>
</ds:datastoreItem>
</file>

<file path=customXml/itemProps7.xml><?xml version="1.0" encoding="utf-8"?>
<ds:datastoreItem xmlns:ds="http://schemas.openxmlformats.org/officeDocument/2006/customXml" ds:itemID="{36A1893B-6A6B-4234-B386-8BE9142C8030}">
  <ds:schemaRefs>
    <ds:schemaRef ds:uri="ESRI.ArcGIS.Mapping.OfficeIntegration.PowerPointInfo"/>
  </ds:schemaRefs>
</ds:datastoreItem>
</file>

<file path=customXml/itemProps8.xml><?xml version="1.0" encoding="utf-8"?>
<ds:datastoreItem xmlns:ds="http://schemas.openxmlformats.org/officeDocument/2006/customXml" ds:itemID="{69A5A464-DA42-45FB-B8F6-85D9740C896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Flow</Template>
  <TotalTime>0</TotalTime>
  <Words>1949</Words>
  <Application>Microsoft Office PowerPoint</Application>
  <PresentationFormat>On-screen Show (4:3)</PresentationFormat>
  <Paragraphs>222</Paragraphs>
  <Slides>25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Comic Sans MS</vt:lpstr>
      <vt:lpstr>Constantia</vt:lpstr>
      <vt:lpstr>Times New Roman</vt:lpstr>
      <vt:lpstr>Wingdings 2</vt:lpstr>
      <vt:lpstr>Flow</vt:lpstr>
      <vt:lpstr>DISCLAIMER  Notice: This presentation has been provided as part of a U.S. Environmental Protection Agency webinar. The document does not constitute EPA policy. Mention of trade names or commercial products does not constitute endorsement or recommendation for use. Links to non-EPA web sites do not imply any official EPA endorsement of or a responsibility for the opinions, ideas, data, or products presented at those locations or guarantee the validity of the information provided. Links to non-EPA servers are provided solely as a pointer to information that might be useful to EPA staff and the public.   </vt:lpstr>
      <vt:lpstr>PowerPoint Presentation</vt:lpstr>
      <vt:lpstr>What is the Purpose of this Webinar?</vt:lpstr>
      <vt:lpstr>PowerPoint Presentation</vt:lpstr>
      <vt:lpstr>PowerPoint Presentation</vt:lpstr>
      <vt:lpstr>PowerPoint Presentation</vt:lpstr>
      <vt:lpstr>The Basics</vt:lpstr>
      <vt:lpstr>What is the material?</vt:lpstr>
      <vt:lpstr>Solid Waste: The Simple Determinations</vt:lpstr>
      <vt:lpstr>Is it Excluded?</vt:lpstr>
      <vt:lpstr>Is it a Military Munition?</vt:lpstr>
      <vt:lpstr>Is it Abandoned?</vt:lpstr>
      <vt:lpstr>It depends on the type of material!</vt:lpstr>
      <vt:lpstr>Is it Recycled?</vt:lpstr>
      <vt:lpstr>Is it Reclaimed?</vt:lpstr>
      <vt:lpstr>Scrap metal recycling </vt:lpstr>
      <vt:lpstr>Legitimate recycling </vt:lpstr>
      <vt:lpstr>PowerPoint Presentation</vt:lpstr>
      <vt:lpstr>Need Help?</vt:lpstr>
      <vt:lpstr>GO TO  RESOURCES</vt:lpstr>
      <vt:lpstr>DSW Resources </vt:lpstr>
      <vt:lpstr>DSW Resources (continued)</vt:lpstr>
      <vt:lpstr>General RCRA Resources</vt:lpstr>
      <vt:lpstr>FINAL QUESTIONS?</vt:lpstr>
      <vt:lpstr>Where Can You Find Information  About the Webinar?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2010-10-22T16:39:22Z</dcterms:created>
  <dcterms:modified xsi:type="dcterms:W3CDTF">2016-03-01T19:06:06Z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TC102011642</vt:lpwstr>
  </property>
</Properties>
</file>