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7.jpg" ContentType="image/jpeg"/>
  <Override PartName="/ppt/notesSlides/notesSlide16.xml" ContentType="application/vnd.openxmlformats-officedocument.presentationml.notesSlide+xml"/>
  <Override PartName="/ppt/media/image8.JP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11.JPG" ContentType="image/jpeg"/>
  <Override PartName="/ppt/notesSlides/notesSlide22.xml" ContentType="application/vnd.openxmlformats-officedocument.presentationml.notesSlide+xml"/>
  <Override PartName="/ppt/media/image12.JP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16.JPG" ContentType="image/jpeg"/>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media/image27.JPG" ContentType="image/jpeg"/>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media/image34.JPG" ContentType="image/jpeg"/>
  <Override PartName="/ppt/notesSlides/notesSlide52.xml" ContentType="application/vnd.openxmlformats-officedocument.presentationml.notesSlide+xml"/>
  <Override PartName="/ppt/notesSlides/notesSlide53.xml" ContentType="application/vnd.openxmlformats-officedocument.presentationml.notesSlide+xml"/>
  <Override PartName="/ppt/media/image35.JPG" ContentType="image/jpeg"/>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media/image38.JPG" ContentType="image/jpeg"/>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2"/>
  </p:notesMasterIdLst>
  <p:handoutMasterIdLst>
    <p:handoutMasterId r:id="rId63"/>
  </p:handoutMasterIdLst>
  <p:sldIdLst>
    <p:sldId id="256" r:id="rId2"/>
    <p:sldId id="328" r:id="rId3"/>
    <p:sldId id="390" r:id="rId4"/>
    <p:sldId id="365" r:id="rId5"/>
    <p:sldId id="366" r:id="rId6"/>
    <p:sldId id="395" r:id="rId7"/>
    <p:sldId id="389" r:id="rId8"/>
    <p:sldId id="364" r:id="rId9"/>
    <p:sldId id="409" r:id="rId10"/>
    <p:sldId id="371" r:id="rId11"/>
    <p:sldId id="372" r:id="rId12"/>
    <p:sldId id="396" r:id="rId13"/>
    <p:sldId id="310" r:id="rId14"/>
    <p:sldId id="311" r:id="rId15"/>
    <p:sldId id="352" r:id="rId16"/>
    <p:sldId id="403" r:id="rId17"/>
    <p:sldId id="317" r:id="rId18"/>
    <p:sldId id="345" r:id="rId19"/>
    <p:sldId id="346" r:id="rId20"/>
    <p:sldId id="353" r:id="rId21"/>
    <p:sldId id="404" r:id="rId22"/>
    <p:sldId id="405" r:id="rId23"/>
    <p:sldId id="312" r:id="rId24"/>
    <p:sldId id="313" r:id="rId25"/>
    <p:sldId id="359" r:id="rId26"/>
    <p:sldId id="406" r:id="rId27"/>
    <p:sldId id="397" r:id="rId28"/>
    <p:sldId id="314" r:id="rId29"/>
    <p:sldId id="315" r:id="rId30"/>
    <p:sldId id="360" r:id="rId31"/>
    <p:sldId id="407" r:id="rId32"/>
    <p:sldId id="408" r:id="rId33"/>
    <p:sldId id="330" r:id="rId34"/>
    <p:sldId id="410" r:id="rId35"/>
    <p:sldId id="337" r:id="rId36"/>
    <p:sldId id="338" r:id="rId37"/>
    <p:sldId id="413" r:id="rId38"/>
    <p:sldId id="361" r:id="rId39"/>
    <p:sldId id="378" r:id="rId40"/>
    <p:sldId id="275" r:id="rId41"/>
    <p:sldId id="307" r:id="rId42"/>
    <p:sldId id="264" r:id="rId43"/>
    <p:sldId id="411" r:id="rId44"/>
    <p:sldId id="277" r:id="rId45"/>
    <p:sldId id="374" r:id="rId46"/>
    <p:sldId id="393" r:id="rId47"/>
    <p:sldId id="375" r:id="rId48"/>
    <p:sldId id="278" r:id="rId49"/>
    <p:sldId id="280" r:id="rId50"/>
    <p:sldId id="400" r:id="rId51"/>
    <p:sldId id="325" r:id="rId52"/>
    <p:sldId id="326" r:id="rId53"/>
    <p:sldId id="327" r:id="rId54"/>
    <p:sldId id="399" r:id="rId55"/>
    <p:sldId id="281" r:id="rId56"/>
    <p:sldId id="282" r:id="rId57"/>
    <p:sldId id="283" r:id="rId58"/>
    <p:sldId id="381" r:id="rId59"/>
    <p:sldId id="398" r:id="rId60"/>
    <p:sldId id="383" r:id="rId61"/>
  </p:sldIdLst>
  <p:sldSz cx="9144000" cy="6858000" type="screen4x3"/>
  <p:notesSz cx="7010400" cy="9296400"/>
  <p:custDataLst>
    <p:tags r:id="rId64"/>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gur, Charles" initials="FC" lastIdx="13" clrIdx="0">
    <p:extLst>
      <p:ext uri="{19B8F6BF-5375-455C-9EA6-DF929625EA0E}">
        <p15:presenceInfo xmlns:p15="http://schemas.microsoft.com/office/powerpoint/2012/main" userId="S-1-5-21-1339303556-449845944-1601390327-890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66FF"/>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4788" autoAdjust="0"/>
    <p:restoredTop sz="86381" autoAdjust="0"/>
  </p:normalViewPr>
  <p:slideViewPr>
    <p:cSldViewPr>
      <p:cViewPr varScale="1">
        <p:scale>
          <a:sx n="65" d="100"/>
          <a:sy n="65" d="100"/>
        </p:scale>
        <p:origin x="830" y="48"/>
      </p:cViewPr>
      <p:guideLst>
        <p:guide orient="horz" pos="2160"/>
        <p:guide pos="2880"/>
      </p:guideLst>
    </p:cSldViewPr>
  </p:slideViewPr>
  <p:outlineViewPr>
    <p:cViewPr>
      <p:scale>
        <a:sx n="100" d="100"/>
        <a:sy n="100" d="100"/>
      </p:scale>
      <p:origin x="0" y="-242448"/>
    </p:cViewPr>
  </p:outlineViewPr>
  <p:notesTextViewPr>
    <p:cViewPr>
      <p:scale>
        <a:sx n="100" d="100"/>
        <a:sy n="100" d="100"/>
      </p:scale>
      <p:origin x="0" y="-173"/>
    </p:cViewPr>
  </p:notesTextViewPr>
  <p:sorterViewPr>
    <p:cViewPr>
      <p:scale>
        <a:sx n="66" d="100"/>
        <a:sy n="66" d="100"/>
      </p:scale>
      <p:origin x="0" y="-5669"/>
    </p:cViewPr>
  </p:sorterViewPr>
  <p:notesViewPr>
    <p:cSldViewPr>
      <p:cViewPr varScale="1">
        <p:scale>
          <a:sx n="90" d="100"/>
          <a:sy n="90" d="100"/>
        </p:scale>
        <p:origin x="181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C0534-FCED-41C2-83B0-EBC9A8F667DD}" type="doc">
      <dgm:prSet loTypeId="urn:microsoft.com/office/officeart/2005/8/layout/process2" loCatId="process" qsTypeId="urn:microsoft.com/office/officeart/2005/8/quickstyle/simple1" qsCatId="simple" csTypeId="urn:microsoft.com/office/officeart/2005/8/colors/accent1_2" csCatId="accent1" phldr="1"/>
      <dgm:spPr/>
    </dgm:pt>
    <dgm:pt modelId="{52036E64-DC21-4F2C-B9AC-77452BBCE8AF}">
      <dgm:prSet phldrT="[Text]" custT="1"/>
      <dgm:spPr>
        <a:solidFill>
          <a:schemeClr val="accent2">
            <a:lumMod val="40000"/>
            <a:lumOff val="60000"/>
          </a:schemeClr>
        </a:solidFill>
      </dgm:spPr>
      <dgm:t>
        <a:bodyPr/>
        <a:lstStyle/>
        <a:p>
          <a:r>
            <a:rPr lang="en-US" sz="2800" dirty="0" smtClean="0"/>
            <a:t>RCRA Facility Assessment</a:t>
          </a:r>
        </a:p>
        <a:p>
          <a:r>
            <a:rPr lang="en-US" sz="2800" dirty="0" smtClean="0"/>
            <a:t>RFA</a:t>
          </a:r>
          <a:endParaRPr lang="en-US" sz="2800" dirty="0"/>
        </a:p>
      </dgm:t>
    </dgm:pt>
    <dgm:pt modelId="{2B4852D8-0CE3-47D1-8CC5-8487C2E53A39}" type="parTrans" cxnId="{DB4BD788-0CF6-45E3-8CBF-9A7CBE2FEC43}">
      <dgm:prSet/>
      <dgm:spPr/>
      <dgm:t>
        <a:bodyPr/>
        <a:lstStyle/>
        <a:p>
          <a:endParaRPr lang="en-US"/>
        </a:p>
      </dgm:t>
    </dgm:pt>
    <dgm:pt modelId="{4D607450-7CFF-4F1F-A0B9-9B69030D610A}" type="sibTrans" cxnId="{DB4BD788-0CF6-45E3-8CBF-9A7CBE2FEC43}">
      <dgm:prSet/>
      <dgm:spPr/>
      <dgm:t>
        <a:bodyPr/>
        <a:lstStyle/>
        <a:p>
          <a:endParaRPr lang="en-US" dirty="0"/>
        </a:p>
      </dgm:t>
    </dgm:pt>
    <dgm:pt modelId="{40DB43A7-22F3-469E-886C-A87E19CEA301}">
      <dgm:prSet phldrT="[Text]" custT="1"/>
      <dgm:spPr>
        <a:solidFill>
          <a:schemeClr val="accent2">
            <a:lumMod val="40000"/>
            <a:lumOff val="60000"/>
          </a:schemeClr>
        </a:solidFill>
      </dgm:spPr>
      <dgm:t>
        <a:bodyPr/>
        <a:lstStyle/>
        <a:p>
          <a:r>
            <a:rPr lang="en-US" sz="2800" dirty="0" smtClean="0"/>
            <a:t>RCRA Site Investigation</a:t>
          </a:r>
        </a:p>
        <a:p>
          <a:r>
            <a:rPr lang="en-US" sz="2800" dirty="0" smtClean="0"/>
            <a:t>RFI</a:t>
          </a:r>
          <a:endParaRPr lang="en-US" sz="2800" dirty="0"/>
        </a:p>
      </dgm:t>
    </dgm:pt>
    <dgm:pt modelId="{224B5EDC-77AA-4C6C-AA1E-6B03D2635FF9}" type="parTrans" cxnId="{6DD86125-37FF-4CE1-B120-B0EDEA803E3F}">
      <dgm:prSet/>
      <dgm:spPr/>
      <dgm:t>
        <a:bodyPr/>
        <a:lstStyle/>
        <a:p>
          <a:endParaRPr lang="en-US"/>
        </a:p>
      </dgm:t>
    </dgm:pt>
    <dgm:pt modelId="{BA144CCD-AE60-4B6B-8951-7D6D0BFE9675}" type="sibTrans" cxnId="{6DD86125-37FF-4CE1-B120-B0EDEA803E3F}">
      <dgm:prSet/>
      <dgm:spPr/>
      <dgm:t>
        <a:bodyPr/>
        <a:lstStyle/>
        <a:p>
          <a:endParaRPr lang="en-US"/>
        </a:p>
      </dgm:t>
    </dgm:pt>
    <dgm:pt modelId="{C6A662A2-1DF1-4B11-96F5-FED54BD9D709}" type="pres">
      <dgm:prSet presAssocID="{F8AC0534-FCED-41C2-83B0-EBC9A8F667DD}" presName="linearFlow" presStyleCnt="0">
        <dgm:presLayoutVars>
          <dgm:resizeHandles val="exact"/>
        </dgm:presLayoutVars>
      </dgm:prSet>
      <dgm:spPr/>
    </dgm:pt>
    <dgm:pt modelId="{6420941C-B7A0-4C99-A5E2-FB522D900162}" type="pres">
      <dgm:prSet presAssocID="{52036E64-DC21-4F2C-B9AC-77452BBCE8AF}" presName="node" presStyleLbl="node1" presStyleIdx="0" presStyleCnt="2" custScaleY="65258" custLinFactNeighborX="-749" custLinFactNeighborY="41660">
        <dgm:presLayoutVars>
          <dgm:bulletEnabled val="1"/>
        </dgm:presLayoutVars>
      </dgm:prSet>
      <dgm:spPr/>
      <dgm:t>
        <a:bodyPr/>
        <a:lstStyle/>
        <a:p>
          <a:endParaRPr lang="en-US"/>
        </a:p>
      </dgm:t>
    </dgm:pt>
    <dgm:pt modelId="{9F23395A-9984-4C5A-B329-3B1870E9F257}" type="pres">
      <dgm:prSet presAssocID="{4D607450-7CFF-4F1F-A0B9-9B69030D610A}" presName="sibTrans" presStyleLbl="sibTrans2D1" presStyleIdx="0" presStyleCnt="1" custLinFactNeighborX="-21547" custLinFactNeighborY="174"/>
      <dgm:spPr/>
      <dgm:t>
        <a:bodyPr/>
        <a:lstStyle/>
        <a:p>
          <a:endParaRPr lang="en-US"/>
        </a:p>
      </dgm:t>
    </dgm:pt>
    <dgm:pt modelId="{3B47F4C5-F2E2-4CEA-B7A0-D288F39B32E4}" type="pres">
      <dgm:prSet presAssocID="{4D607450-7CFF-4F1F-A0B9-9B69030D610A}" presName="connectorText" presStyleLbl="sibTrans2D1" presStyleIdx="0" presStyleCnt="1"/>
      <dgm:spPr/>
      <dgm:t>
        <a:bodyPr/>
        <a:lstStyle/>
        <a:p>
          <a:endParaRPr lang="en-US"/>
        </a:p>
      </dgm:t>
    </dgm:pt>
    <dgm:pt modelId="{DE381D33-A934-467E-9DF3-F2CB1969411C}" type="pres">
      <dgm:prSet presAssocID="{40DB43A7-22F3-469E-886C-A87E19CEA301}" presName="node" presStyleLbl="node1" presStyleIdx="1" presStyleCnt="2" custScaleY="90510" custLinFactNeighborX="321" custLinFactNeighborY="13855">
        <dgm:presLayoutVars>
          <dgm:bulletEnabled val="1"/>
        </dgm:presLayoutVars>
      </dgm:prSet>
      <dgm:spPr/>
      <dgm:t>
        <a:bodyPr/>
        <a:lstStyle/>
        <a:p>
          <a:endParaRPr lang="en-US"/>
        </a:p>
      </dgm:t>
    </dgm:pt>
  </dgm:ptLst>
  <dgm:cxnLst>
    <dgm:cxn modelId="{9380AC1C-2667-44A6-8E10-E8EEE6F70025}" type="presOf" srcId="{F8AC0534-FCED-41C2-83B0-EBC9A8F667DD}" destId="{C6A662A2-1DF1-4B11-96F5-FED54BD9D709}" srcOrd="0" destOrd="0" presId="urn:microsoft.com/office/officeart/2005/8/layout/process2"/>
    <dgm:cxn modelId="{BC40EE61-41C5-408E-8CD3-19F312FA0280}" type="presOf" srcId="{52036E64-DC21-4F2C-B9AC-77452BBCE8AF}" destId="{6420941C-B7A0-4C99-A5E2-FB522D900162}" srcOrd="0" destOrd="0" presId="urn:microsoft.com/office/officeart/2005/8/layout/process2"/>
    <dgm:cxn modelId="{DB4BD788-0CF6-45E3-8CBF-9A7CBE2FEC43}" srcId="{F8AC0534-FCED-41C2-83B0-EBC9A8F667DD}" destId="{52036E64-DC21-4F2C-B9AC-77452BBCE8AF}" srcOrd="0" destOrd="0" parTransId="{2B4852D8-0CE3-47D1-8CC5-8487C2E53A39}" sibTransId="{4D607450-7CFF-4F1F-A0B9-9B69030D610A}"/>
    <dgm:cxn modelId="{ACB2F278-8A46-45F2-8004-BDF6D614C08A}" type="presOf" srcId="{40DB43A7-22F3-469E-886C-A87E19CEA301}" destId="{DE381D33-A934-467E-9DF3-F2CB1969411C}" srcOrd="0" destOrd="0" presId="urn:microsoft.com/office/officeart/2005/8/layout/process2"/>
    <dgm:cxn modelId="{49ECB3A2-0A13-488D-9116-EBB72D8D76FD}" type="presOf" srcId="{4D607450-7CFF-4F1F-A0B9-9B69030D610A}" destId="{9F23395A-9984-4C5A-B329-3B1870E9F257}" srcOrd="0" destOrd="0" presId="urn:microsoft.com/office/officeart/2005/8/layout/process2"/>
    <dgm:cxn modelId="{88BD82B4-CF99-45DF-9988-2647B2C4CE3C}" type="presOf" srcId="{4D607450-7CFF-4F1F-A0B9-9B69030D610A}" destId="{3B47F4C5-F2E2-4CEA-B7A0-D288F39B32E4}" srcOrd="1" destOrd="0" presId="urn:microsoft.com/office/officeart/2005/8/layout/process2"/>
    <dgm:cxn modelId="{6DD86125-37FF-4CE1-B120-B0EDEA803E3F}" srcId="{F8AC0534-FCED-41C2-83B0-EBC9A8F667DD}" destId="{40DB43A7-22F3-469E-886C-A87E19CEA301}" srcOrd="1" destOrd="0" parTransId="{224B5EDC-77AA-4C6C-AA1E-6B03D2635FF9}" sibTransId="{BA144CCD-AE60-4B6B-8951-7D6D0BFE9675}"/>
    <dgm:cxn modelId="{FEFFE067-8657-4DAD-B16F-B98FCD7CFAA6}" type="presParOf" srcId="{C6A662A2-1DF1-4B11-96F5-FED54BD9D709}" destId="{6420941C-B7A0-4C99-A5E2-FB522D900162}" srcOrd="0" destOrd="0" presId="urn:microsoft.com/office/officeart/2005/8/layout/process2"/>
    <dgm:cxn modelId="{D1F27D7B-28D1-4F3B-9CC2-8F83E90A7F79}" type="presParOf" srcId="{C6A662A2-1DF1-4B11-96F5-FED54BD9D709}" destId="{9F23395A-9984-4C5A-B329-3B1870E9F257}" srcOrd="1" destOrd="0" presId="urn:microsoft.com/office/officeart/2005/8/layout/process2"/>
    <dgm:cxn modelId="{21CFDCA2-6C4D-4CF9-BC19-57542385821C}" type="presParOf" srcId="{9F23395A-9984-4C5A-B329-3B1870E9F257}" destId="{3B47F4C5-F2E2-4CEA-B7A0-D288F39B32E4}" srcOrd="0" destOrd="0" presId="urn:microsoft.com/office/officeart/2005/8/layout/process2"/>
    <dgm:cxn modelId="{A247073F-B110-4B4B-B793-1F5D6ED678C8}" type="presParOf" srcId="{C6A662A2-1DF1-4B11-96F5-FED54BD9D709}" destId="{DE381D33-A934-467E-9DF3-F2CB1969411C}"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AC0534-FCED-41C2-83B0-EBC9A8F667DD}" type="doc">
      <dgm:prSet loTypeId="urn:microsoft.com/office/officeart/2005/8/layout/process2" loCatId="process" qsTypeId="urn:microsoft.com/office/officeart/2005/8/quickstyle/simple1" qsCatId="simple" csTypeId="urn:microsoft.com/office/officeart/2005/8/colors/accent1_2" csCatId="accent1" phldr="1"/>
      <dgm:spPr/>
    </dgm:pt>
    <dgm:pt modelId="{40DB43A7-22F3-469E-886C-A87E19CEA301}">
      <dgm:prSet phldrT="[Text]"/>
      <dgm:spPr>
        <a:solidFill>
          <a:schemeClr val="accent2">
            <a:lumMod val="40000"/>
            <a:lumOff val="60000"/>
          </a:schemeClr>
        </a:solidFill>
      </dgm:spPr>
      <dgm:t>
        <a:bodyPr/>
        <a:lstStyle/>
        <a:p>
          <a:r>
            <a:rPr lang="en-US" dirty="0" smtClean="0"/>
            <a:t>Interim Measures</a:t>
          </a:r>
        </a:p>
        <a:p>
          <a:r>
            <a:rPr lang="en-US" dirty="0" smtClean="0"/>
            <a:t>IMs</a:t>
          </a:r>
        </a:p>
        <a:p>
          <a:r>
            <a:rPr lang="en-US" dirty="0" smtClean="0"/>
            <a:t>Corrective Measures Study</a:t>
          </a:r>
        </a:p>
        <a:p>
          <a:r>
            <a:rPr lang="en-US" dirty="0" smtClean="0"/>
            <a:t>CMS</a:t>
          </a:r>
        </a:p>
      </dgm:t>
    </dgm:pt>
    <dgm:pt modelId="{224B5EDC-77AA-4C6C-AA1E-6B03D2635FF9}" type="parTrans" cxnId="{6DD86125-37FF-4CE1-B120-B0EDEA803E3F}">
      <dgm:prSet/>
      <dgm:spPr/>
      <dgm:t>
        <a:bodyPr/>
        <a:lstStyle/>
        <a:p>
          <a:endParaRPr lang="en-US"/>
        </a:p>
      </dgm:t>
    </dgm:pt>
    <dgm:pt modelId="{BA144CCD-AE60-4B6B-8951-7D6D0BFE9675}" type="sibTrans" cxnId="{6DD86125-37FF-4CE1-B120-B0EDEA803E3F}">
      <dgm:prSet/>
      <dgm:spPr/>
      <dgm:t>
        <a:bodyPr/>
        <a:lstStyle/>
        <a:p>
          <a:endParaRPr lang="en-US" dirty="0"/>
        </a:p>
      </dgm:t>
    </dgm:pt>
    <dgm:pt modelId="{60B1E5EC-528F-4A8D-9630-35A2F0E5DEF5}">
      <dgm:prSet phldrT="[Text]"/>
      <dgm:spPr>
        <a:solidFill>
          <a:schemeClr val="accent2">
            <a:lumMod val="40000"/>
            <a:lumOff val="60000"/>
          </a:schemeClr>
        </a:solidFill>
      </dgm:spPr>
      <dgm:t>
        <a:bodyPr/>
        <a:lstStyle/>
        <a:p>
          <a:r>
            <a:rPr lang="en-US" dirty="0" smtClean="0"/>
            <a:t>Corrective Measures Implementation</a:t>
          </a:r>
        </a:p>
        <a:p>
          <a:r>
            <a:rPr lang="en-US" dirty="0" smtClean="0"/>
            <a:t>CMI</a:t>
          </a:r>
          <a:endParaRPr lang="en-US" dirty="0"/>
        </a:p>
      </dgm:t>
    </dgm:pt>
    <dgm:pt modelId="{AFC87612-D0C9-4A98-AFEA-D917C6B62DC2}" type="parTrans" cxnId="{D2DC212F-2F1B-43BA-A415-34BEADAA0EB2}">
      <dgm:prSet/>
      <dgm:spPr/>
      <dgm:t>
        <a:bodyPr/>
        <a:lstStyle/>
        <a:p>
          <a:endParaRPr lang="en-US"/>
        </a:p>
      </dgm:t>
    </dgm:pt>
    <dgm:pt modelId="{0BA650B5-2467-4F10-93D3-B7F8D01EDD5C}" type="sibTrans" cxnId="{D2DC212F-2F1B-43BA-A415-34BEADAA0EB2}">
      <dgm:prSet/>
      <dgm:spPr/>
      <dgm:t>
        <a:bodyPr/>
        <a:lstStyle/>
        <a:p>
          <a:endParaRPr lang="en-US"/>
        </a:p>
      </dgm:t>
    </dgm:pt>
    <dgm:pt modelId="{C6A662A2-1DF1-4B11-96F5-FED54BD9D709}" type="pres">
      <dgm:prSet presAssocID="{F8AC0534-FCED-41C2-83B0-EBC9A8F667DD}" presName="linearFlow" presStyleCnt="0">
        <dgm:presLayoutVars>
          <dgm:resizeHandles val="exact"/>
        </dgm:presLayoutVars>
      </dgm:prSet>
      <dgm:spPr/>
    </dgm:pt>
    <dgm:pt modelId="{DE381D33-A934-467E-9DF3-F2CB1969411C}" type="pres">
      <dgm:prSet presAssocID="{40DB43A7-22F3-469E-886C-A87E19CEA301}" presName="node" presStyleLbl="node1" presStyleIdx="0" presStyleCnt="2" custScaleX="92763" custScaleY="67414" custLinFactNeighborX="1522" custLinFactNeighborY="-61">
        <dgm:presLayoutVars>
          <dgm:bulletEnabled val="1"/>
        </dgm:presLayoutVars>
      </dgm:prSet>
      <dgm:spPr/>
      <dgm:t>
        <a:bodyPr/>
        <a:lstStyle/>
        <a:p>
          <a:endParaRPr lang="en-US"/>
        </a:p>
      </dgm:t>
    </dgm:pt>
    <dgm:pt modelId="{141BF87F-6095-43F0-8479-0F774118CDD0}" type="pres">
      <dgm:prSet presAssocID="{BA144CCD-AE60-4B6B-8951-7D6D0BFE9675}" presName="sibTrans" presStyleLbl="sibTrans2D1" presStyleIdx="0" presStyleCnt="1" custAng="51468" custLinFactNeighborX="-8286" custLinFactNeighborY="-3807"/>
      <dgm:spPr/>
      <dgm:t>
        <a:bodyPr/>
        <a:lstStyle/>
        <a:p>
          <a:endParaRPr lang="en-US"/>
        </a:p>
      </dgm:t>
    </dgm:pt>
    <dgm:pt modelId="{392B43E6-3075-4E06-9A87-5C59638ED6C2}" type="pres">
      <dgm:prSet presAssocID="{BA144CCD-AE60-4B6B-8951-7D6D0BFE9675}" presName="connectorText" presStyleLbl="sibTrans2D1" presStyleIdx="0" presStyleCnt="1"/>
      <dgm:spPr/>
      <dgm:t>
        <a:bodyPr/>
        <a:lstStyle/>
        <a:p>
          <a:endParaRPr lang="en-US"/>
        </a:p>
      </dgm:t>
    </dgm:pt>
    <dgm:pt modelId="{8ACF46A4-9880-41FC-9396-8ED0D84E470A}" type="pres">
      <dgm:prSet presAssocID="{60B1E5EC-528F-4A8D-9630-35A2F0E5DEF5}" presName="node" presStyleLbl="node1" presStyleIdx="1" presStyleCnt="2" custScaleX="88219" custScaleY="37964" custLinFactNeighborX="2375" custLinFactNeighborY="-291">
        <dgm:presLayoutVars>
          <dgm:bulletEnabled val="1"/>
        </dgm:presLayoutVars>
      </dgm:prSet>
      <dgm:spPr/>
      <dgm:t>
        <a:bodyPr/>
        <a:lstStyle/>
        <a:p>
          <a:endParaRPr lang="en-US"/>
        </a:p>
      </dgm:t>
    </dgm:pt>
  </dgm:ptLst>
  <dgm:cxnLst>
    <dgm:cxn modelId="{6DD86125-37FF-4CE1-B120-B0EDEA803E3F}" srcId="{F8AC0534-FCED-41C2-83B0-EBC9A8F667DD}" destId="{40DB43A7-22F3-469E-886C-A87E19CEA301}" srcOrd="0" destOrd="0" parTransId="{224B5EDC-77AA-4C6C-AA1E-6B03D2635FF9}" sibTransId="{BA144CCD-AE60-4B6B-8951-7D6D0BFE9675}"/>
    <dgm:cxn modelId="{D22185EE-7C9C-4BB5-869C-8930A8C5BD11}" type="presOf" srcId="{F8AC0534-FCED-41C2-83B0-EBC9A8F667DD}" destId="{C6A662A2-1DF1-4B11-96F5-FED54BD9D709}" srcOrd="0" destOrd="0" presId="urn:microsoft.com/office/officeart/2005/8/layout/process2"/>
    <dgm:cxn modelId="{D2DC212F-2F1B-43BA-A415-34BEADAA0EB2}" srcId="{F8AC0534-FCED-41C2-83B0-EBC9A8F667DD}" destId="{60B1E5EC-528F-4A8D-9630-35A2F0E5DEF5}" srcOrd="1" destOrd="0" parTransId="{AFC87612-D0C9-4A98-AFEA-D917C6B62DC2}" sibTransId="{0BA650B5-2467-4F10-93D3-B7F8D01EDD5C}"/>
    <dgm:cxn modelId="{678594A3-AB0D-465A-B373-61237CAF349F}" type="presOf" srcId="{BA144CCD-AE60-4B6B-8951-7D6D0BFE9675}" destId="{392B43E6-3075-4E06-9A87-5C59638ED6C2}" srcOrd="1" destOrd="0" presId="urn:microsoft.com/office/officeart/2005/8/layout/process2"/>
    <dgm:cxn modelId="{0E8A426C-612C-4399-B395-E8F2ADBF9121}" type="presOf" srcId="{40DB43A7-22F3-469E-886C-A87E19CEA301}" destId="{DE381D33-A934-467E-9DF3-F2CB1969411C}" srcOrd="0" destOrd="0" presId="urn:microsoft.com/office/officeart/2005/8/layout/process2"/>
    <dgm:cxn modelId="{30A2B4F2-1A6A-4141-A760-651ED3788374}" type="presOf" srcId="{60B1E5EC-528F-4A8D-9630-35A2F0E5DEF5}" destId="{8ACF46A4-9880-41FC-9396-8ED0D84E470A}" srcOrd="0" destOrd="0" presId="urn:microsoft.com/office/officeart/2005/8/layout/process2"/>
    <dgm:cxn modelId="{E19ABBEC-36EB-4E00-9F96-67C697A6BF7F}" type="presOf" srcId="{BA144CCD-AE60-4B6B-8951-7D6D0BFE9675}" destId="{141BF87F-6095-43F0-8479-0F774118CDD0}" srcOrd="0" destOrd="0" presId="urn:microsoft.com/office/officeart/2005/8/layout/process2"/>
    <dgm:cxn modelId="{3778C20A-6712-489F-A74C-B3D3F4EFA926}" type="presParOf" srcId="{C6A662A2-1DF1-4B11-96F5-FED54BD9D709}" destId="{DE381D33-A934-467E-9DF3-F2CB1969411C}" srcOrd="0" destOrd="0" presId="urn:microsoft.com/office/officeart/2005/8/layout/process2"/>
    <dgm:cxn modelId="{70174AE6-2AF8-4114-A3FD-CF432C661DFA}" type="presParOf" srcId="{C6A662A2-1DF1-4B11-96F5-FED54BD9D709}" destId="{141BF87F-6095-43F0-8479-0F774118CDD0}" srcOrd="1" destOrd="0" presId="urn:microsoft.com/office/officeart/2005/8/layout/process2"/>
    <dgm:cxn modelId="{EA22DA0F-0818-42AA-B3CD-15FB8AFADC19}" type="presParOf" srcId="{141BF87F-6095-43F0-8479-0F774118CDD0}" destId="{392B43E6-3075-4E06-9A87-5C59638ED6C2}" srcOrd="0" destOrd="0" presId="urn:microsoft.com/office/officeart/2005/8/layout/process2"/>
    <dgm:cxn modelId="{3D2D0409-693B-4989-AB39-7A8907AE9D98}" type="presParOf" srcId="{C6A662A2-1DF1-4B11-96F5-FED54BD9D709}" destId="{8ACF46A4-9880-41FC-9396-8ED0D84E470A}"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0941C-B7A0-4C99-A5E2-FB522D900162}">
      <dsp:nvSpPr>
        <dsp:cNvPr id="0" name=""/>
        <dsp:cNvSpPr/>
      </dsp:nvSpPr>
      <dsp:spPr>
        <a:xfrm>
          <a:off x="0" y="434137"/>
          <a:ext cx="5111749" cy="135159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RCRA Facility Assessment</a:t>
          </a:r>
        </a:p>
        <a:p>
          <a:pPr lvl="0" algn="ctr" defTabSz="1244600">
            <a:lnSpc>
              <a:spcPct val="90000"/>
            </a:lnSpc>
            <a:spcBef>
              <a:spcPct val="0"/>
            </a:spcBef>
            <a:spcAft>
              <a:spcPct val="35000"/>
            </a:spcAft>
          </a:pPr>
          <a:r>
            <a:rPr lang="en-US" sz="2800" kern="1200" dirty="0" smtClean="0"/>
            <a:t>RFA</a:t>
          </a:r>
          <a:endParaRPr lang="en-US" sz="2800" kern="1200" dirty="0"/>
        </a:p>
      </dsp:txBody>
      <dsp:txXfrm>
        <a:off x="39587" y="473724"/>
        <a:ext cx="5032575" cy="1272417"/>
      </dsp:txXfrm>
    </dsp:sp>
    <dsp:sp modelId="{9F23395A-9984-4C5A-B329-3B1870E9F257}">
      <dsp:nvSpPr>
        <dsp:cNvPr id="0" name=""/>
        <dsp:cNvSpPr/>
      </dsp:nvSpPr>
      <dsp:spPr>
        <a:xfrm rot="5400000">
          <a:off x="2230226" y="1624777"/>
          <a:ext cx="455153" cy="932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5400000">
        <a:off x="2178198" y="1863209"/>
        <a:ext cx="559210" cy="318607"/>
      </dsp:txXfrm>
    </dsp:sp>
    <dsp:sp modelId="{DE381D33-A934-467E-9DF3-F2CB1969411C}">
      <dsp:nvSpPr>
        <dsp:cNvPr id="0" name=""/>
        <dsp:cNvSpPr/>
      </dsp:nvSpPr>
      <dsp:spPr>
        <a:xfrm>
          <a:off x="0" y="2392601"/>
          <a:ext cx="5111749" cy="1874598"/>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RCRA Site Investigation</a:t>
          </a:r>
        </a:p>
        <a:p>
          <a:pPr lvl="0" algn="ctr" defTabSz="1244600">
            <a:lnSpc>
              <a:spcPct val="90000"/>
            </a:lnSpc>
            <a:spcBef>
              <a:spcPct val="0"/>
            </a:spcBef>
            <a:spcAft>
              <a:spcPct val="35000"/>
            </a:spcAft>
          </a:pPr>
          <a:r>
            <a:rPr lang="en-US" sz="2800" kern="1200" dirty="0" smtClean="0"/>
            <a:t>RFI</a:t>
          </a:r>
          <a:endParaRPr lang="en-US" sz="2800" kern="1200" dirty="0"/>
        </a:p>
      </dsp:txBody>
      <dsp:txXfrm>
        <a:off x="54905" y="2447506"/>
        <a:ext cx="5001939" cy="1764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81D33-A934-467E-9DF3-F2CB1969411C}">
      <dsp:nvSpPr>
        <dsp:cNvPr id="0" name=""/>
        <dsp:cNvSpPr/>
      </dsp:nvSpPr>
      <dsp:spPr>
        <a:xfrm>
          <a:off x="457209" y="0"/>
          <a:ext cx="4339737" cy="1752129"/>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Interim Measures</a:t>
          </a:r>
        </a:p>
        <a:p>
          <a:pPr lvl="0" algn="ctr" defTabSz="800100">
            <a:lnSpc>
              <a:spcPct val="90000"/>
            </a:lnSpc>
            <a:spcBef>
              <a:spcPct val="0"/>
            </a:spcBef>
            <a:spcAft>
              <a:spcPct val="35000"/>
            </a:spcAft>
          </a:pPr>
          <a:r>
            <a:rPr lang="en-US" sz="1800" kern="1200" dirty="0" smtClean="0"/>
            <a:t>IMs</a:t>
          </a:r>
        </a:p>
        <a:p>
          <a:pPr lvl="0" algn="ctr" defTabSz="800100">
            <a:lnSpc>
              <a:spcPct val="90000"/>
            </a:lnSpc>
            <a:spcBef>
              <a:spcPct val="0"/>
            </a:spcBef>
            <a:spcAft>
              <a:spcPct val="35000"/>
            </a:spcAft>
          </a:pPr>
          <a:r>
            <a:rPr lang="en-US" sz="1800" kern="1200" dirty="0" smtClean="0"/>
            <a:t>Corrective Measures Study</a:t>
          </a:r>
        </a:p>
        <a:p>
          <a:pPr lvl="0" algn="ctr" defTabSz="800100">
            <a:lnSpc>
              <a:spcPct val="90000"/>
            </a:lnSpc>
            <a:spcBef>
              <a:spcPct val="0"/>
            </a:spcBef>
            <a:spcAft>
              <a:spcPct val="35000"/>
            </a:spcAft>
          </a:pPr>
          <a:r>
            <a:rPr lang="en-US" sz="1800" kern="1200" dirty="0" smtClean="0"/>
            <a:t>CMS</a:t>
          </a:r>
        </a:p>
      </dsp:txBody>
      <dsp:txXfrm>
        <a:off x="508527" y="51318"/>
        <a:ext cx="4237101" cy="1649493"/>
      </dsp:txXfrm>
    </dsp:sp>
    <dsp:sp modelId="{141BF87F-6095-43F0-8479-0F774118CDD0}">
      <dsp:nvSpPr>
        <dsp:cNvPr id="0" name=""/>
        <dsp:cNvSpPr/>
      </dsp:nvSpPr>
      <dsp:spPr>
        <a:xfrm rot="5400000">
          <a:off x="2083352" y="1770747"/>
          <a:ext cx="972007" cy="1169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2218483" y="1869531"/>
        <a:ext cx="701746" cy="680405"/>
      </dsp:txXfrm>
    </dsp:sp>
    <dsp:sp modelId="{8ACF46A4-9880-41FC-9396-8ED0D84E470A}">
      <dsp:nvSpPr>
        <dsp:cNvPr id="0" name=""/>
        <dsp:cNvSpPr/>
      </dsp:nvSpPr>
      <dsp:spPr>
        <a:xfrm>
          <a:off x="603407" y="3047994"/>
          <a:ext cx="4127155" cy="986706"/>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Corrective Measures Implementation</a:t>
          </a:r>
        </a:p>
        <a:p>
          <a:pPr lvl="0" algn="ctr" defTabSz="800100">
            <a:lnSpc>
              <a:spcPct val="90000"/>
            </a:lnSpc>
            <a:spcBef>
              <a:spcPct val="0"/>
            </a:spcBef>
            <a:spcAft>
              <a:spcPct val="35000"/>
            </a:spcAft>
          </a:pPr>
          <a:r>
            <a:rPr lang="en-US" sz="1800" kern="1200" dirty="0" smtClean="0"/>
            <a:t>CMI</a:t>
          </a:r>
          <a:endParaRPr lang="en-US" sz="1800" kern="1200" dirty="0"/>
        </a:p>
      </dsp:txBody>
      <dsp:txXfrm>
        <a:off x="632307" y="3076894"/>
        <a:ext cx="4069355" cy="9289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1024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dirty="0"/>
          </a:p>
        </p:txBody>
      </p:sp>
      <p:sp>
        <p:nvSpPr>
          <p:cNvPr id="1024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1024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F02343DC-3900-4F56-A373-FF7EF92A85E4}" type="slidenum">
              <a:rPr lang="en-US"/>
              <a:pPr>
                <a:defRPr/>
              </a:pPr>
              <a:t>‹#›</a:t>
            </a:fld>
            <a:endParaRPr lang="en-US" dirty="0"/>
          </a:p>
        </p:txBody>
      </p:sp>
    </p:spTree>
    <p:extLst>
      <p:ext uri="{BB962C8B-B14F-4D97-AF65-F5344CB8AC3E}">
        <p14:creationId xmlns:p14="http://schemas.microsoft.com/office/powerpoint/2010/main" val="4062426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2928AE36-5E84-473B-82C2-AD91C91B1890}" type="slidenum">
              <a:rPr lang="en-US"/>
              <a:pPr>
                <a:defRPr/>
              </a:pPr>
              <a:t>‹#›</a:t>
            </a:fld>
            <a:endParaRPr lang="en-US" dirty="0"/>
          </a:p>
        </p:txBody>
      </p:sp>
    </p:spTree>
    <p:extLst>
      <p:ext uri="{BB962C8B-B14F-4D97-AF65-F5344CB8AC3E}">
        <p14:creationId xmlns:p14="http://schemas.microsoft.com/office/powerpoint/2010/main" val="22501611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2.epa.gov/enforcement/guidance-rcra-corrective-action-inspec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2.epa.gov/enforcement/guidance-rcra-corrective-action-inspec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2.epa.gov/enforcement/guidance-rcra-corrective-action-inspectio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pa.gov/epawaste/hazard/correctiveaction/pdfs/ca-evcd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epa.gov/epawaste/hazard/correctiveaction/eis/index.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epa.gov/quality/qapps.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www.epa.gov/quality/qs-docs/overview-final.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epa.gov/wastes/hazard/correctiveaction/resources/guidance/ics/ic_memo.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epa.gov/epawaste/hazard/correctiveaction/training/vision/mod9.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epa.gov/region4/sesd/fbqstp/Sample-and-Evidence-Management.pdf"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iki.epa.gov/inspector/index.php/3500.1_Required_Training#.E2.96.BANETI_eLearning_Center"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pa.gov/waste/hazard/correctiveaction/facility/index.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epa.gov/epawaste/hazard/correctiveaction/pdfs/rcracorrective.pdf"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2.epa.gov/enforcement/supplemental-environmental-projects-sep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pa.gov/epawaste/hazard/correctiveaction/resources/guidance/pdfs/result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pa.gov/wastes/hazard/correctiveaction/resources/guidance/pdfs/gwhb041404.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1C07E57-9626-4FA8-9DD9-5C92D54B6B3F}" type="slidenum">
              <a:rPr lang="en-US" smtClean="0">
                <a:latin typeface="Arial" pitchFamily="34" charset="0"/>
                <a:ea typeface="ＭＳ Ｐゴシック"/>
                <a:cs typeface="ＭＳ Ｐゴシック"/>
              </a:rPr>
              <a:pPr/>
              <a:t>1</a:t>
            </a:fld>
            <a:endParaRPr lang="en-US" dirty="0" smtClean="0">
              <a:latin typeface="Arial" pitchFamily="34" charset="0"/>
              <a:ea typeface="ＭＳ Ｐゴシック"/>
              <a:cs typeface="ＭＳ Ｐゴシック"/>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endParaRPr>
          </a:p>
        </p:txBody>
      </p:sp>
    </p:spTree>
    <p:extLst>
      <p:ext uri="{BB962C8B-B14F-4D97-AF65-F5344CB8AC3E}">
        <p14:creationId xmlns:p14="http://schemas.microsoft.com/office/powerpoint/2010/main" val="138525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The next two slides provide a general description of typical RCRA CA process steps; the steps are covered in more detail later in this section.</a:t>
            </a:r>
          </a:p>
          <a:p>
            <a:pPr marL="171450" indent="-171450">
              <a:buFont typeface="Arial" panose="020B0604020202020204" pitchFamily="34" charset="0"/>
              <a:buChar char="•"/>
            </a:pPr>
            <a:r>
              <a:rPr lang="en-US" dirty="0" smtClean="0"/>
              <a:t>These steps may be combined or conducted in phases.</a:t>
            </a:r>
          </a:p>
          <a:p>
            <a:endParaRPr lang="en-US" dirty="0" smtClean="0"/>
          </a:p>
          <a:p>
            <a:endParaRPr lang="en-US" b="1" dirty="0" smtClean="0"/>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10</a:t>
            </a:fld>
            <a:endParaRPr lang="en-US" dirty="0"/>
          </a:p>
        </p:txBody>
      </p:sp>
    </p:spTree>
    <p:extLst>
      <p:ext uri="{BB962C8B-B14F-4D97-AF65-F5344CB8AC3E}">
        <p14:creationId xmlns:p14="http://schemas.microsoft.com/office/powerpoint/2010/main" val="746952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0"/>
            <a:ext cx="5140960" cy="4338320"/>
          </a:xfrm>
        </p:spPr>
        <p:txBody>
          <a:bodyPr>
            <a:normAutofit/>
          </a:bodyPr>
          <a:lstStyle/>
          <a:p>
            <a:endParaRPr lang="en-US" sz="1100" dirty="0"/>
          </a:p>
          <a:p>
            <a:endParaRPr lang="en-US" sz="1100" dirty="0"/>
          </a:p>
          <a:p>
            <a:pPr>
              <a:buFont typeface="Arial" pitchFamily="34" charset="0"/>
              <a:buChar char="•"/>
            </a:pPr>
            <a:endParaRPr lang="en-US" sz="1100" dirty="0"/>
          </a:p>
          <a:p>
            <a:endParaRPr lang="en-US" sz="1100" b="1" dirty="0"/>
          </a:p>
          <a:p>
            <a:endParaRPr lang="en-US" sz="1100" b="1"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11</a:t>
            </a:fld>
            <a:endParaRPr lang="en-US" dirty="0"/>
          </a:p>
        </p:txBody>
      </p:sp>
    </p:spTree>
    <p:extLst>
      <p:ext uri="{BB962C8B-B14F-4D97-AF65-F5344CB8AC3E}">
        <p14:creationId xmlns:p14="http://schemas.microsoft.com/office/powerpoint/2010/main" val="113974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0"/>
            <a:ext cx="5140960" cy="4415790"/>
          </a:xfrm>
        </p:spPr>
        <p:txBody>
          <a:bodyPr/>
          <a:lstStyle/>
          <a:p>
            <a:r>
              <a:rPr lang="en-US" sz="1100" b="1" dirty="0"/>
              <a:t>RCRA Facility Assessment (RFA) </a:t>
            </a:r>
            <a:r>
              <a:rPr lang="en-US" sz="1100" dirty="0"/>
              <a:t>-  </a:t>
            </a:r>
            <a:r>
              <a:rPr lang="en-US" sz="1100" dirty="0" smtClean="0"/>
              <a:t>the </a:t>
            </a:r>
            <a:r>
              <a:rPr lang="en-US" sz="1100" dirty="0"/>
              <a:t>first element in most cleanup programs is an initial site assessment. During this phase, information is gathered on site conditions, releases of hazardous </a:t>
            </a:r>
            <a:r>
              <a:rPr lang="en-US" sz="1100" dirty="0" smtClean="0"/>
              <a:t>waste, </a:t>
            </a:r>
            <a:r>
              <a:rPr lang="en-US" sz="1100" dirty="0"/>
              <a:t>potential releases, and exposure pathways to determine whether a cleanup may be </a:t>
            </a:r>
            <a:r>
              <a:rPr lang="en-US" sz="1100" dirty="0" smtClean="0"/>
              <a:t>necessary.</a:t>
            </a:r>
            <a:endParaRPr lang="en-US" sz="1100" dirty="0"/>
          </a:p>
          <a:p>
            <a:pPr marL="171450" indent="-171450">
              <a:buFont typeface="Arial" panose="020B0604020202020204" pitchFamily="34" charset="0"/>
              <a:buChar char="•"/>
            </a:pPr>
            <a:r>
              <a:rPr lang="en-US" sz="1100" dirty="0" smtClean="0"/>
              <a:t>Identify the following:</a:t>
            </a:r>
          </a:p>
          <a:p>
            <a:pPr marL="628650" lvl="1" indent="-171450">
              <a:buFont typeface="Wingdings" panose="05000000000000000000" pitchFamily="2" charset="2"/>
              <a:buChar char="§"/>
            </a:pPr>
            <a:r>
              <a:rPr lang="en-US" sz="1100" b="1" dirty="0"/>
              <a:t>S</a:t>
            </a:r>
            <a:r>
              <a:rPr lang="en-US" sz="1100" b="1" dirty="0" smtClean="0"/>
              <a:t>olid Waste Management Units </a:t>
            </a:r>
            <a:r>
              <a:rPr lang="en-US" sz="1100" b="1" dirty="0"/>
              <a:t>(</a:t>
            </a:r>
            <a:r>
              <a:rPr lang="en-US" sz="1100" b="1" dirty="0" smtClean="0"/>
              <a:t>SWMUs</a:t>
            </a:r>
            <a:r>
              <a:rPr lang="en-US" sz="1100" dirty="0" smtClean="0"/>
              <a:t>)</a:t>
            </a:r>
            <a:r>
              <a:rPr lang="en-US" sz="1100" b="1" dirty="0" smtClean="0"/>
              <a:t>*</a:t>
            </a:r>
            <a:r>
              <a:rPr lang="en-US" sz="1100" dirty="0" smtClean="0"/>
              <a:t> - any </a:t>
            </a:r>
            <a:r>
              <a:rPr lang="en-US" sz="1100" dirty="0"/>
              <a:t>discernible </a:t>
            </a:r>
            <a:r>
              <a:rPr lang="en-US" sz="1100" dirty="0" smtClean="0"/>
              <a:t>units </a:t>
            </a:r>
            <a:r>
              <a:rPr lang="en-US" sz="1100" dirty="0"/>
              <a:t>at which wastes have been placed at any time </a:t>
            </a:r>
            <a:r>
              <a:rPr lang="en-US" sz="1100" dirty="0" smtClean="0"/>
              <a:t>irrespective </a:t>
            </a:r>
            <a:r>
              <a:rPr lang="en-US" sz="1100" dirty="0"/>
              <a:t>whether the </a:t>
            </a:r>
            <a:r>
              <a:rPr lang="en-US" sz="1100" dirty="0" smtClean="0"/>
              <a:t>units were </a:t>
            </a:r>
            <a:r>
              <a:rPr lang="en-US" sz="1100" dirty="0"/>
              <a:t>intended for the management of solid or hazardous </a:t>
            </a:r>
            <a:r>
              <a:rPr lang="en-US" sz="1100" dirty="0" smtClean="0"/>
              <a:t>waste</a:t>
            </a:r>
            <a:r>
              <a:rPr lang="en-US" sz="1100" dirty="0"/>
              <a:t>. Such units include any area at a facility at which solid wastes have been routinely and systematically </a:t>
            </a:r>
            <a:r>
              <a:rPr lang="en-US" sz="1100" dirty="0" smtClean="0"/>
              <a:t>released.</a:t>
            </a:r>
          </a:p>
          <a:p>
            <a:pPr marL="628650" lvl="1" indent="-171450">
              <a:buFont typeface="Wingdings" panose="05000000000000000000" pitchFamily="2" charset="2"/>
              <a:buChar char="§"/>
            </a:pPr>
            <a:r>
              <a:rPr lang="en-US" sz="1100" b="1" dirty="0" smtClean="0"/>
              <a:t>Hazardous </a:t>
            </a:r>
            <a:r>
              <a:rPr lang="en-US" sz="1100" b="1" dirty="0"/>
              <a:t>Waste Management </a:t>
            </a:r>
            <a:r>
              <a:rPr lang="en-US" sz="1100" b="1" dirty="0" smtClean="0"/>
              <a:t>Units (HWMUs) </a:t>
            </a:r>
            <a:r>
              <a:rPr lang="en-US" sz="1100" dirty="0" smtClean="0"/>
              <a:t>– a subset </a:t>
            </a:r>
            <a:r>
              <a:rPr lang="en-US" sz="1100" dirty="0"/>
              <a:t>of </a:t>
            </a:r>
            <a:r>
              <a:rPr lang="en-US" sz="1100" dirty="0" smtClean="0"/>
              <a:t>SWMUs containing </a:t>
            </a:r>
            <a:r>
              <a:rPr lang="en-US" sz="1100" dirty="0"/>
              <a:t>hazardous waste.</a:t>
            </a:r>
          </a:p>
          <a:p>
            <a:pPr marL="628650" lvl="1" indent="-171450">
              <a:buFont typeface="Wingdings" panose="05000000000000000000" pitchFamily="2" charset="2"/>
              <a:buChar char="§"/>
            </a:pPr>
            <a:r>
              <a:rPr lang="en-US" sz="1100" b="1" dirty="0" smtClean="0"/>
              <a:t>Areas of Concern (AOCs)</a:t>
            </a:r>
            <a:r>
              <a:rPr lang="en-US" sz="1100" dirty="0" smtClean="0"/>
              <a:t> - areas </a:t>
            </a:r>
            <a:r>
              <a:rPr lang="en-US" sz="1100" dirty="0"/>
              <a:t>that </a:t>
            </a:r>
            <a:r>
              <a:rPr lang="en-US" sz="1100" dirty="0" smtClean="0"/>
              <a:t>have received, </a:t>
            </a:r>
            <a:r>
              <a:rPr lang="en-US" sz="1100" dirty="0"/>
              <a:t>at any time, solid or hazardous waste </a:t>
            </a:r>
            <a:r>
              <a:rPr lang="en-US" sz="1100" dirty="0" smtClean="0"/>
              <a:t>through </a:t>
            </a:r>
            <a:r>
              <a:rPr lang="en-US" sz="1100" dirty="0"/>
              <a:t>the </a:t>
            </a:r>
            <a:r>
              <a:rPr lang="en-US" sz="1100" dirty="0" smtClean="0"/>
              <a:t>deliberate placement </a:t>
            </a:r>
            <a:r>
              <a:rPr lang="en-US" sz="1100" dirty="0"/>
              <a:t>of the waste or because of </a:t>
            </a:r>
            <a:r>
              <a:rPr lang="en-US" sz="1100" dirty="0" smtClean="0"/>
              <a:t>accidental releases </a:t>
            </a:r>
            <a:r>
              <a:rPr lang="en-US" sz="1100" dirty="0"/>
              <a:t>or </a:t>
            </a:r>
            <a:r>
              <a:rPr lang="en-US" sz="1100" dirty="0" smtClean="0"/>
              <a:t>spills.</a:t>
            </a:r>
          </a:p>
          <a:p>
            <a:pPr marL="171450" indent="-171450">
              <a:buFont typeface="Arial" panose="020B0604020202020204" pitchFamily="34" charset="0"/>
              <a:buChar char="•"/>
            </a:pPr>
            <a:r>
              <a:rPr lang="en-US" sz="1100" dirty="0" smtClean="0"/>
              <a:t>Determine </a:t>
            </a:r>
            <a:r>
              <a:rPr lang="en-US" sz="1100" dirty="0"/>
              <a:t>if </a:t>
            </a:r>
            <a:r>
              <a:rPr lang="en-US" sz="1100" dirty="0" smtClean="0"/>
              <a:t>there </a:t>
            </a:r>
            <a:r>
              <a:rPr lang="en-US" sz="1100" dirty="0"/>
              <a:t>is evidence of releases </a:t>
            </a:r>
            <a:r>
              <a:rPr lang="en-US" sz="1100" dirty="0" smtClean="0"/>
              <a:t>that have </a:t>
            </a:r>
            <a:r>
              <a:rPr lang="en-US" sz="1100" dirty="0"/>
              <a:t>occurred or the potential for releases from each </a:t>
            </a:r>
            <a:r>
              <a:rPr lang="en-US" sz="1100" dirty="0" smtClean="0"/>
              <a:t>SWMU/AOC.</a:t>
            </a:r>
            <a:endParaRPr lang="en-US" sz="1100" dirty="0"/>
          </a:p>
          <a:p>
            <a:pPr marL="171450" indent="-171450">
              <a:buFont typeface="Arial" panose="020B0604020202020204" pitchFamily="34" charset="0"/>
              <a:buChar char="•"/>
            </a:pPr>
            <a:r>
              <a:rPr lang="en-US" sz="1100" dirty="0" smtClean="0"/>
              <a:t>The RFA is generally </a:t>
            </a:r>
            <a:r>
              <a:rPr lang="en-US" sz="1100" dirty="0"/>
              <a:t>conducted by the state or EPA.</a:t>
            </a:r>
          </a:p>
          <a:p>
            <a:r>
              <a:rPr lang="en-US" sz="1100" b="1" dirty="0"/>
              <a:t>Note</a:t>
            </a:r>
            <a:r>
              <a:rPr lang="en-US" sz="1100" dirty="0"/>
              <a:t>:  RFA is also known as the Preliminary Assessment/Visual Site Inspection or </a:t>
            </a:r>
            <a:r>
              <a:rPr lang="en-US" sz="1100" dirty="0" smtClean="0"/>
              <a:t>Preliminary </a:t>
            </a:r>
            <a:r>
              <a:rPr lang="en-US" sz="1100" dirty="0"/>
              <a:t>Review/Visual Site Inspection (PA/VSI or PR/VSI</a:t>
            </a:r>
            <a:r>
              <a:rPr lang="en-US" sz="1100" dirty="0" smtClean="0"/>
              <a:t>).</a:t>
            </a:r>
          </a:p>
          <a:p>
            <a:r>
              <a:rPr lang="en-US" sz="1100" dirty="0"/>
              <a:t>*See </a:t>
            </a:r>
            <a:r>
              <a:rPr lang="en-US" sz="1100" i="1" dirty="0"/>
              <a:t>May 1, 1996  </a:t>
            </a:r>
            <a:r>
              <a:rPr lang="en-US" sz="1100" i="1" dirty="0" smtClean="0"/>
              <a:t>“Advance </a:t>
            </a:r>
            <a:r>
              <a:rPr lang="en-US" sz="1100" i="1" dirty="0"/>
              <a:t>Notice of Proposed Rulemaking for Corrective Action for Releases from Solid Waste </a:t>
            </a:r>
            <a:r>
              <a:rPr lang="en-US" sz="1100" i="1" dirty="0" smtClean="0"/>
              <a:t>Management </a:t>
            </a:r>
            <a:r>
              <a:rPr lang="en-US" sz="1100" i="1" dirty="0"/>
              <a:t>Units at Hazardous Waste Management </a:t>
            </a:r>
            <a:r>
              <a:rPr lang="en-US" sz="1100" i="1" dirty="0" smtClean="0"/>
              <a:t>Facilities” </a:t>
            </a:r>
            <a:r>
              <a:rPr lang="en-US" sz="1100" dirty="0"/>
              <a:t>61 FR 19442-19443.</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12</a:t>
            </a:fld>
            <a:endParaRPr lang="en-US" dirty="0"/>
          </a:p>
        </p:txBody>
      </p:sp>
    </p:spTree>
    <p:extLst>
      <p:ext uri="{BB962C8B-B14F-4D97-AF65-F5344CB8AC3E}">
        <p14:creationId xmlns:p14="http://schemas.microsoft.com/office/powerpoint/2010/main" val="3735957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0"/>
            <a:ext cx="5140960" cy="4271010"/>
          </a:xfrm>
        </p:spPr>
        <p:txBody>
          <a:bodyPr>
            <a:normAutofit fontScale="25000" lnSpcReduction="20000"/>
          </a:bodyPr>
          <a:lstStyle/>
          <a:p>
            <a:pPr>
              <a:lnSpc>
                <a:spcPct val="120000"/>
              </a:lnSpc>
            </a:pPr>
            <a:r>
              <a:rPr lang="en-US" sz="4800" b="1" dirty="0" smtClean="0"/>
              <a:t>RCRA  Facility Investigation (RFI)</a:t>
            </a:r>
            <a:r>
              <a:rPr lang="en-US" sz="4800" dirty="0" smtClean="0"/>
              <a:t> – </a:t>
            </a:r>
            <a:r>
              <a:rPr lang="en-US" sz="4000" dirty="0" smtClean="0"/>
              <a:t>determine the nature and extent of any contamination of a RCRA facility. </a:t>
            </a:r>
          </a:p>
          <a:p>
            <a:pPr marL="685800" indent="-228600">
              <a:lnSpc>
                <a:spcPct val="120000"/>
              </a:lnSpc>
              <a:buFont typeface="Arial" panose="020B0604020202020204" pitchFamily="34" charset="0"/>
              <a:buChar char="•"/>
            </a:pPr>
            <a:r>
              <a:rPr lang="en-US" sz="4000" dirty="0"/>
              <a:t>A release assessment is an optional step that may be performed as the first phase of an RFI to focus or streamline the RFI.  A release assessment may help determine if the RFI should focus on one area before another and/or if interim measures are </a:t>
            </a:r>
            <a:r>
              <a:rPr lang="en-US" sz="4000" dirty="0" smtClean="0"/>
              <a:t>necessary. </a:t>
            </a:r>
          </a:p>
          <a:p>
            <a:pPr marL="685800" indent="-228600">
              <a:lnSpc>
                <a:spcPct val="120000"/>
              </a:lnSpc>
              <a:buFont typeface="Arial" panose="020B0604020202020204" pitchFamily="34" charset="0"/>
              <a:buChar char="•"/>
            </a:pPr>
            <a:r>
              <a:rPr lang="en-US" sz="4000" dirty="0" smtClean="0">
                <a:solidFill>
                  <a:srgbClr val="000000"/>
                </a:solidFill>
              </a:rPr>
              <a:t>An RFI Work Plan or equivalent Sampling and Analysis Plan (SAP) lays out the initial approach to the investigation of the releases to the environmental media (i.e., soil, surface water, groundwater or air) including the media to be sampled, the locations, the methods for collecting the samples and methods for analyzing the samples.</a:t>
            </a:r>
          </a:p>
          <a:p>
            <a:pPr marL="685800" indent="-228600">
              <a:lnSpc>
                <a:spcPct val="120000"/>
              </a:lnSpc>
              <a:buFont typeface="Arial" panose="020B0604020202020204" pitchFamily="34" charset="0"/>
              <a:buChar char="•"/>
            </a:pPr>
            <a:r>
              <a:rPr lang="en-US" sz="4000" dirty="0" smtClean="0">
                <a:solidFill>
                  <a:srgbClr val="000000"/>
                </a:solidFill>
              </a:rPr>
              <a:t>The plans are based on known or observed historical hazardous materials and/or hazardous waste managed and/or known or potential releases at the site/facility and the suspected locations of those waste management units, areas or releases.</a:t>
            </a:r>
          </a:p>
          <a:p>
            <a:pPr marL="685800" indent="-228600">
              <a:lnSpc>
                <a:spcPct val="120000"/>
              </a:lnSpc>
              <a:buFont typeface="Arial" panose="020B0604020202020204" pitchFamily="34" charset="0"/>
              <a:buChar char="•"/>
            </a:pPr>
            <a:r>
              <a:rPr lang="en-US" sz="4000" dirty="0" smtClean="0"/>
              <a:t>Ensure that representative samples of observed or suspected releases have been appropriately collected pursuant to an established Quality Assurance Project Plan (QAPP).</a:t>
            </a:r>
          </a:p>
          <a:p>
            <a:pPr marL="685800" indent="-228600">
              <a:lnSpc>
                <a:spcPct val="120000"/>
              </a:lnSpc>
              <a:buFont typeface="Arial" panose="020B0604020202020204" pitchFamily="34" charset="0"/>
              <a:buChar char="•"/>
            </a:pPr>
            <a:r>
              <a:rPr lang="en-US" sz="4000" dirty="0" smtClean="0"/>
              <a:t>Other data may be gathered to support Corrective Measure Study (CMS) or Interim Measures; may evaluate the need for further investigation and/or CA.</a:t>
            </a:r>
          </a:p>
          <a:p>
            <a:pPr marL="685800" indent="-228600">
              <a:lnSpc>
                <a:spcPct val="120000"/>
              </a:lnSpc>
              <a:buFont typeface="Arial" panose="020B0604020202020204" pitchFamily="34" charset="0"/>
              <a:buChar char="•"/>
            </a:pPr>
            <a:r>
              <a:rPr lang="en-US" sz="4000" dirty="0" smtClean="0"/>
              <a:t>Assess the validity of the Conceptual Site Model (CSM), potential impacts to nearby receptors (e.g., water well survey) and need for Human Health Risk Assessment and Screening Level Ecological Risk Assessment.</a:t>
            </a:r>
          </a:p>
          <a:p>
            <a:pPr marL="685800" indent="-228600">
              <a:lnSpc>
                <a:spcPct val="120000"/>
              </a:lnSpc>
              <a:buFont typeface="Arial" panose="020B0604020202020204" pitchFamily="34" charset="0"/>
              <a:buChar char="•"/>
            </a:pPr>
            <a:r>
              <a:rPr lang="en-US" sz="4000" dirty="0" smtClean="0"/>
              <a:t>The RFI is conducted by the owner/operator of facility.</a:t>
            </a:r>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13</a:t>
            </a:fld>
            <a:endParaRPr lang="en-US" dirty="0"/>
          </a:p>
        </p:txBody>
      </p:sp>
    </p:spTree>
    <p:extLst>
      <p:ext uri="{BB962C8B-B14F-4D97-AF65-F5344CB8AC3E}">
        <p14:creationId xmlns:p14="http://schemas.microsoft.com/office/powerpoint/2010/main" val="99866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RCRA Facility Investigation (RFI)</a:t>
            </a:r>
          </a:p>
          <a:p>
            <a:pPr marL="628650" lvl="1" indent="-171450">
              <a:buFont typeface="Wingdings" panose="05000000000000000000" pitchFamily="2" charset="2"/>
              <a:buChar char="§"/>
            </a:pPr>
            <a:r>
              <a:rPr lang="en-US" dirty="0" smtClean="0"/>
              <a:t>Common sampling types:</a:t>
            </a:r>
          </a:p>
          <a:p>
            <a:pPr marL="1085850" lvl="2" indent="-171450">
              <a:buFont typeface="Wingdings" panose="05000000000000000000" pitchFamily="2" charset="2"/>
              <a:buChar char="§"/>
            </a:pPr>
            <a:r>
              <a:rPr lang="en-US" dirty="0" smtClean="0"/>
              <a:t>Groundwater - m</a:t>
            </a:r>
            <a:r>
              <a:rPr lang="en-US" dirty="0" smtClean="0">
                <a:solidFill>
                  <a:srgbClr val="000000"/>
                </a:solidFill>
              </a:rPr>
              <a:t>onitoring </a:t>
            </a:r>
            <a:r>
              <a:rPr lang="en-US" dirty="0">
                <a:solidFill>
                  <a:srgbClr val="000000"/>
                </a:solidFill>
              </a:rPr>
              <a:t>wells </a:t>
            </a:r>
            <a:endParaRPr lang="en-US" dirty="0" smtClean="0">
              <a:solidFill>
                <a:srgbClr val="000000"/>
              </a:solidFill>
            </a:endParaRPr>
          </a:p>
          <a:p>
            <a:pPr marL="1085850" lvl="2" indent="-171450">
              <a:buFont typeface="Wingdings" panose="05000000000000000000" pitchFamily="2" charset="2"/>
              <a:buChar char="§"/>
            </a:pPr>
            <a:r>
              <a:rPr lang="en-US" dirty="0" smtClean="0">
                <a:solidFill>
                  <a:srgbClr val="000000"/>
                </a:solidFill>
              </a:rPr>
              <a:t>Surface soil</a:t>
            </a:r>
          </a:p>
          <a:p>
            <a:pPr marL="1085850" lvl="2" indent="-171450">
              <a:buFont typeface="Wingdings" panose="05000000000000000000" pitchFamily="2" charset="2"/>
              <a:buChar char="§"/>
            </a:pPr>
            <a:r>
              <a:rPr lang="en-US" dirty="0" smtClean="0"/>
              <a:t>Air </a:t>
            </a:r>
            <a:r>
              <a:rPr lang="en-US" dirty="0"/>
              <a:t>– </a:t>
            </a:r>
            <a:r>
              <a:rPr lang="en-US" dirty="0" smtClean="0"/>
              <a:t>indoor </a:t>
            </a:r>
            <a:r>
              <a:rPr lang="en-US" dirty="0"/>
              <a:t>air sampling may be needed when there is potential vapor intrusion (VI) from contaminated groundwater or soils. There is potential interference from household chemicals</a:t>
            </a:r>
            <a:r>
              <a:rPr lang="en-US" dirty="0" smtClean="0"/>
              <a:t>.</a:t>
            </a:r>
          </a:p>
          <a:p>
            <a:pPr marL="1085850" lvl="2" indent="-171450">
              <a:buFont typeface="Wingdings" panose="05000000000000000000" pitchFamily="2" charset="2"/>
              <a:buChar char="§"/>
            </a:pPr>
            <a:r>
              <a:rPr lang="en-US" dirty="0" smtClean="0"/>
              <a:t>Subsurface</a:t>
            </a:r>
            <a:endParaRPr lang="en-US" dirty="0"/>
          </a:p>
          <a:p>
            <a:pPr marL="1085850" lvl="2" indent="-171450">
              <a:buFont typeface="Wingdings" panose="05000000000000000000" pitchFamily="2" charset="2"/>
              <a:buChar char="§"/>
            </a:pPr>
            <a:r>
              <a:rPr lang="en-US" dirty="0" smtClean="0"/>
              <a:t>Surface </a:t>
            </a:r>
            <a:r>
              <a:rPr lang="en-US" dirty="0"/>
              <a:t>Water </a:t>
            </a:r>
          </a:p>
          <a:p>
            <a:pPr marL="1085850" lvl="2" indent="-171450">
              <a:buFont typeface="Wingdings" panose="05000000000000000000" pitchFamily="2" charset="2"/>
              <a:buChar char="§"/>
            </a:pPr>
            <a:r>
              <a:rPr lang="en-US" dirty="0" smtClean="0"/>
              <a:t>Benthic </a:t>
            </a:r>
            <a:r>
              <a:rPr lang="en-US" dirty="0"/>
              <a:t>Sediment Sampling </a:t>
            </a:r>
            <a:r>
              <a:rPr lang="en-US" dirty="0" smtClean="0"/>
              <a:t>- sediment </a:t>
            </a:r>
            <a:r>
              <a:rPr lang="en-US" dirty="0"/>
              <a:t>at the bottom of a lake or river in which the presence </a:t>
            </a:r>
            <a:r>
              <a:rPr lang="en-US" dirty="0" smtClean="0"/>
              <a:t>or </a:t>
            </a:r>
            <a:r>
              <a:rPr lang="en-US" dirty="0"/>
              <a:t>lack </a:t>
            </a:r>
            <a:r>
              <a:rPr lang="en-US" dirty="0" smtClean="0"/>
              <a:t>of </a:t>
            </a:r>
            <a:r>
              <a:rPr lang="en-US" dirty="0"/>
              <a:t>presence of certain organisms indicates the health of the water </a:t>
            </a:r>
            <a:r>
              <a:rPr lang="en-US" dirty="0" smtClean="0"/>
              <a:t>body.</a:t>
            </a:r>
          </a:p>
          <a:p>
            <a:pPr marL="1085850" lvl="2" indent="-171450">
              <a:buFont typeface="Wingdings" panose="05000000000000000000" pitchFamily="2" charset="2"/>
              <a:buChar char="§"/>
            </a:pPr>
            <a:endParaRPr lang="en-US" dirty="0"/>
          </a:p>
          <a:p>
            <a:pPr>
              <a:buNone/>
            </a:pPr>
            <a:endParaRPr lang="en-US" sz="1100"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14</a:t>
            </a:fld>
            <a:endParaRPr lang="en-US" dirty="0"/>
          </a:p>
        </p:txBody>
      </p:sp>
    </p:spTree>
    <p:extLst>
      <p:ext uri="{BB962C8B-B14F-4D97-AF65-F5344CB8AC3E}">
        <p14:creationId xmlns:p14="http://schemas.microsoft.com/office/powerpoint/2010/main" val="3188167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Case Example</a:t>
            </a:r>
            <a:endParaRPr lang="en-US" sz="1200" b="1"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200" dirty="0" smtClean="0"/>
              <a:t>In the State of Arkansas there is a facility that manufactured refrigerators, trash compactors and ice makers.  </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smtClean="0"/>
              <a:t>The main Contaminant of Concern (COC) is trichloroethylene (TCE).</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smtClean="0"/>
              <a:t>Numerous rounds of sampling confirmed elevated levels of TCE in the soil and groundwater.</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smtClean="0"/>
              <a:t>The on-site and off-site groundwater plume has TCE levels greater than the Maximum Contaminant Level (MCL).</a:t>
            </a:r>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15</a:t>
            </a:fld>
            <a:endParaRPr lang="en-US" dirty="0"/>
          </a:p>
        </p:txBody>
      </p:sp>
    </p:spTree>
    <p:extLst>
      <p:ext uri="{BB962C8B-B14F-4D97-AF65-F5344CB8AC3E}">
        <p14:creationId xmlns:p14="http://schemas.microsoft.com/office/powerpoint/2010/main" val="1692238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Case Example</a:t>
            </a:r>
          </a:p>
          <a:p>
            <a:r>
              <a:rPr lang="en-US" dirty="0" smtClean="0">
                <a:latin typeface="Arial" panose="020B0604020202020204" pitchFamily="34" charset="0"/>
                <a:cs typeface="Arial" panose="020B0604020202020204" pitchFamily="34" charset="0"/>
              </a:rPr>
              <a:t>Conceptual Site Model</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Potential human exposure:</a:t>
            </a:r>
          </a:p>
          <a:p>
            <a:pPr marL="457200" lvl="4" indent="-301752">
              <a:buFont typeface="Wingdings" panose="05000000000000000000" pitchFamily="2" charset="2"/>
              <a:buChar char="§"/>
            </a:pPr>
            <a:r>
              <a:rPr lang="en-US" dirty="0" smtClean="0">
                <a:latin typeface="Arial" panose="020B0604020202020204" pitchFamily="34" charset="0"/>
                <a:cs typeface="Arial" panose="020B0604020202020204" pitchFamily="34" charset="0"/>
              </a:rPr>
              <a:t>Groundwater ingestion</a:t>
            </a:r>
          </a:p>
          <a:p>
            <a:pPr marL="457200" lvl="4" indent="-301752">
              <a:buFont typeface="Wingdings" panose="05000000000000000000" pitchFamily="2" charset="2"/>
              <a:buChar char="§"/>
            </a:pPr>
            <a:r>
              <a:rPr lang="en-US" dirty="0" smtClean="0">
                <a:latin typeface="Arial" panose="020B0604020202020204" pitchFamily="34" charset="0"/>
                <a:cs typeface="Arial" panose="020B0604020202020204" pitchFamily="34" charset="0"/>
              </a:rPr>
              <a:t>Vapor intrusion</a:t>
            </a:r>
          </a:p>
          <a:p>
            <a:pPr marL="457200" lvl="4" indent="-301752">
              <a:buFont typeface="Wingdings" panose="05000000000000000000" pitchFamily="2" charset="2"/>
              <a:buChar char="§"/>
            </a:pPr>
            <a:r>
              <a:rPr lang="en-US" dirty="0" smtClean="0">
                <a:latin typeface="Arial" panose="020B0604020202020204" pitchFamily="34" charset="0"/>
                <a:cs typeface="Arial" panose="020B0604020202020204" pitchFamily="34" charset="0"/>
              </a:rPr>
              <a:t>Groundwater contact (waters)</a:t>
            </a:r>
          </a:p>
          <a:p>
            <a:pPr marL="457200" lvl="4" indent="-301752">
              <a:buFont typeface="Wingdings" panose="05000000000000000000" pitchFamily="2" charset="2"/>
              <a:buChar char="§"/>
            </a:pPr>
            <a:r>
              <a:rPr lang="en-US" dirty="0" smtClean="0">
                <a:latin typeface="Arial" panose="020B0604020202020204" pitchFamily="34" charset="0"/>
                <a:cs typeface="Arial" panose="020B0604020202020204" pitchFamily="34" charset="0"/>
              </a:rPr>
              <a:t>Direct soil contact (workers and trespassers)</a:t>
            </a:r>
          </a:p>
          <a:p>
            <a:pPr marL="1241298" lvl="6" indent="-1714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Potential </a:t>
            </a:r>
            <a:r>
              <a:rPr lang="en-US" dirty="0" smtClean="0">
                <a:latin typeface="Arial" panose="020B0604020202020204" pitchFamily="34" charset="0"/>
                <a:cs typeface="Arial" panose="020B0604020202020204" pitchFamily="34" charset="0"/>
              </a:rPr>
              <a:t>on-site </a:t>
            </a:r>
            <a:r>
              <a:rPr lang="en-US" dirty="0">
                <a:latin typeface="Arial" panose="020B0604020202020204" pitchFamily="34" charset="0"/>
                <a:cs typeface="Arial" panose="020B0604020202020204" pitchFamily="34" charset="0"/>
              </a:rPr>
              <a:t>risks for current and future exposure to personnel</a:t>
            </a:r>
            <a:r>
              <a:rPr lang="en-US" dirty="0" smtClean="0">
                <a:latin typeface="Arial" panose="020B0604020202020204" pitchFamily="34" charset="0"/>
                <a:cs typeface="Arial" panose="020B0604020202020204" pitchFamily="34" charset="0"/>
              </a:rPr>
              <a:t>:</a:t>
            </a:r>
          </a:p>
          <a:p>
            <a:pPr lvl="1" indent="-287338">
              <a:buFont typeface="Wingdings" panose="05000000000000000000" pitchFamily="2" charset="2"/>
              <a:buChar char="§"/>
            </a:pPr>
            <a:r>
              <a:rPr lang="en-US" dirty="0" smtClean="0">
                <a:latin typeface="Arial" panose="020B0604020202020204" pitchFamily="34" charset="0"/>
                <a:cs typeface="Arial" panose="020B0604020202020204" pitchFamily="34" charset="0"/>
              </a:rPr>
              <a:t>Routine workers</a:t>
            </a:r>
            <a:endParaRPr lang="en-US" dirty="0">
              <a:latin typeface="Arial" panose="020B0604020202020204" pitchFamily="34" charset="0"/>
              <a:cs typeface="Arial" panose="020B0604020202020204" pitchFamily="34" charset="0"/>
            </a:endParaRPr>
          </a:p>
          <a:p>
            <a:pPr marL="457200" lvl="2" indent="-287338">
              <a:buFont typeface="Wingdings" panose="05000000000000000000" pitchFamily="2" charset="2"/>
              <a:buChar char="§"/>
            </a:pPr>
            <a:r>
              <a:rPr lang="en-US" dirty="0">
                <a:latin typeface="Arial" panose="020B0604020202020204" pitchFamily="34" charset="0"/>
                <a:cs typeface="Arial" panose="020B0604020202020204" pitchFamily="34" charset="0"/>
              </a:rPr>
              <a:t>Maintenance </a:t>
            </a:r>
            <a:r>
              <a:rPr lang="en-US" dirty="0" smtClean="0">
                <a:latin typeface="Arial" panose="020B0604020202020204" pitchFamily="34" charset="0"/>
                <a:cs typeface="Arial" panose="020B0604020202020204" pitchFamily="34" charset="0"/>
              </a:rPr>
              <a:t>workers</a:t>
            </a:r>
            <a:endParaRPr lang="en-US" dirty="0">
              <a:latin typeface="Arial" panose="020B0604020202020204" pitchFamily="34" charset="0"/>
              <a:cs typeface="Arial" panose="020B0604020202020204" pitchFamily="34" charset="0"/>
            </a:endParaRPr>
          </a:p>
          <a:p>
            <a:pPr marL="457200" lvl="2" indent="-287338">
              <a:buFont typeface="Wingdings" panose="05000000000000000000" pitchFamily="2" charset="2"/>
              <a:buChar char="§"/>
            </a:pPr>
            <a:r>
              <a:rPr lang="en-US" dirty="0">
                <a:latin typeface="Arial" panose="020B0604020202020204" pitchFamily="34" charset="0"/>
                <a:cs typeface="Arial" panose="020B0604020202020204" pitchFamily="34" charset="0"/>
              </a:rPr>
              <a:t>Construction </a:t>
            </a:r>
            <a:r>
              <a:rPr lang="en-US" dirty="0" smtClean="0">
                <a:latin typeface="Arial" panose="020B0604020202020204" pitchFamily="34" charset="0"/>
                <a:cs typeface="Arial" panose="020B0604020202020204" pitchFamily="34" charset="0"/>
              </a:rPr>
              <a:t>workers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Potential </a:t>
            </a:r>
            <a:r>
              <a:rPr lang="en-US" dirty="0" smtClean="0">
                <a:latin typeface="Arial" panose="020B0604020202020204" pitchFamily="34" charset="0"/>
                <a:cs typeface="Arial" panose="020B0604020202020204" pitchFamily="34" charset="0"/>
              </a:rPr>
              <a:t>off-site </a:t>
            </a:r>
            <a:r>
              <a:rPr lang="en-US" dirty="0">
                <a:latin typeface="Arial" panose="020B0604020202020204" pitchFamily="34" charset="0"/>
                <a:cs typeface="Arial" panose="020B0604020202020204" pitchFamily="34" charset="0"/>
              </a:rPr>
              <a:t>risks for current and future exposure to personnel:</a:t>
            </a:r>
          </a:p>
          <a:p>
            <a:pPr marL="457200" lvl="2" indent="-287338">
              <a:buFont typeface="Wingdings" panose="05000000000000000000" pitchFamily="2" charset="2"/>
              <a:buChar char="§"/>
            </a:pPr>
            <a:r>
              <a:rPr lang="en-US" dirty="0">
                <a:latin typeface="Arial" panose="020B0604020202020204" pitchFamily="34" charset="0"/>
                <a:cs typeface="Arial" panose="020B0604020202020204" pitchFamily="34" charset="0"/>
              </a:rPr>
              <a:t>Residents </a:t>
            </a:r>
          </a:p>
          <a:p>
            <a:pPr marL="457200" lvl="2" indent="-287338">
              <a:buFont typeface="Wingdings" panose="05000000000000000000" pitchFamily="2" charset="2"/>
              <a:buChar char="§"/>
            </a:pPr>
            <a:r>
              <a:rPr lang="en-US" dirty="0">
                <a:latin typeface="Arial" panose="020B0604020202020204" pitchFamily="34" charset="0"/>
                <a:cs typeface="Arial" panose="020B0604020202020204" pitchFamily="34" charset="0"/>
              </a:rPr>
              <a:t>Routine </a:t>
            </a:r>
            <a:r>
              <a:rPr lang="en-US" dirty="0" smtClean="0">
                <a:latin typeface="Arial" panose="020B0604020202020204" pitchFamily="34" charset="0"/>
                <a:cs typeface="Arial" panose="020B0604020202020204" pitchFamily="34" charset="0"/>
              </a:rPr>
              <a:t>workers</a:t>
            </a:r>
            <a:endParaRPr lang="en-US" dirty="0">
              <a:latin typeface="Arial" panose="020B0604020202020204" pitchFamily="34" charset="0"/>
              <a:cs typeface="Arial" panose="020B0604020202020204" pitchFamily="34" charset="0"/>
            </a:endParaRPr>
          </a:p>
          <a:p>
            <a:pPr marL="457200" lvl="2" indent="-287338">
              <a:buFont typeface="Wingdings" panose="05000000000000000000" pitchFamily="2" charset="2"/>
              <a:buChar char="§"/>
            </a:pPr>
            <a:r>
              <a:rPr lang="en-US" dirty="0">
                <a:latin typeface="Arial" panose="020B0604020202020204" pitchFamily="34" charset="0"/>
                <a:cs typeface="Arial" panose="020B0604020202020204" pitchFamily="34" charset="0"/>
              </a:rPr>
              <a:t>Maintenance workers </a:t>
            </a:r>
          </a:p>
          <a:p>
            <a:pPr marL="155448" lvl="4"/>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16</a:t>
            </a:fld>
            <a:endParaRPr lang="en-US" dirty="0"/>
          </a:p>
        </p:txBody>
      </p:sp>
    </p:spTree>
    <p:extLst>
      <p:ext uri="{BB962C8B-B14F-4D97-AF65-F5344CB8AC3E}">
        <p14:creationId xmlns:p14="http://schemas.microsoft.com/office/powerpoint/2010/main" val="148489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Interim Measures (IMs)</a:t>
            </a:r>
            <a:endParaRPr lang="en-US" b="1" dirty="0"/>
          </a:p>
          <a:p>
            <a:pPr marL="285750" indent="-285750">
              <a:buFont typeface="Arial" panose="020B0604020202020204" pitchFamily="34" charset="0"/>
              <a:buChar char="•"/>
            </a:pPr>
            <a:r>
              <a:rPr lang="en-US" sz="1300" dirty="0" smtClean="0"/>
              <a:t>While </a:t>
            </a:r>
            <a:r>
              <a:rPr lang="en-US" sz="1300" dirty="0"/>
              <a:t>site characterization is underway or before a final remedy is selected, there is often a need for </a:t>
            </a:r>
            <a:r>
              <a:rPr lang="en-US" sz="1300" dirty="0" smtClean="0"/>
              <a:t>interim measures to </a:t>
            </a:r>
            <a:r>
              <a:rPr lang="en-US" sz="1300" dirty="0"/>
              <a:t>control or abate ongoing risks to human health and the environment in advance of the final remedy selection. </a:t>
            </a:r>
            <a:r>
              <a:rPr lang="en-US" sz="1300" dirty="0" smtClean="0"/>
              <a:t>Identify </a:t>
            </a:r>
            <a:r>
              <a:rPr lang="en-US" sz="1300" dirty="0"/>
              <a:t>and implement </a:t>
            </a:r>
            <a:r>
              <a:rPr lang="en-US" sz="1300" dirty="0" smtClean="0"/>
              <a:t>IMs </a:t>
            </a:r>
            <a:r>
              <a:rPr lang="en-US" sz="1300" dirty="0"/>
              <a:t>if </a:t>
            </a:r>
            <a:r>
              <a:rPr lang="en-US" sz="1300" dirty="0" smtClean="0"/>
              <a:t>appropriate.</a:t>
            </a:r>
          </a:p>
          <a:p>
            <a:pPr marL="285750" indent="-285750">
              <a:buFont typeface="Arial" panose="020B0604020202020204" pitchFamily="34" charset="0"/>
              <a:buChar char="•"/>
            </a:pPr>
            <a:r>
              <a:rPr lang="en-US" sz="1300" dirty="0" smtClean="0"/>
              <a:t>IMs are often </a:t>
            </a:r>
            <a:r>
              <a:rPr lang="en-US" sz="1300" dirty="0"/>
              <a:t>implemented for efficiency or opportunity such as hot spot removal, but also may be used to address more urgent threats like high potential for exposure or contaminants migrating off site toward drinking water </a:t>
            </a:r>
            <a:r>
              <a:rPr lang="en-US" sz="1300" dirty="0" smtClean="0"/>
              <a:t>wells.</a:t>
            </a:r>
          </a:p>
          <a:p>
            <a:pPr marL="285750" indent="-285750">
              <a:buFont typeface="Arial" panose="020B0604020202020204" pitchFamily="34" charset="0"/>
              <a:buChar char="•"/>
            </a:pPr>
            <a:r>
              <a:rPr lang="en-US" sz="1300" dirty="0" smtClean="0"/>
              <a:t>IMs may </a:t>
            </a:r>
            <a:r>
              <a:rPr lang="en-US" sz="1300" dirty="0"/>
              <a:t>become part of the final </a:t>
            </a:r>
            <a:r>
              <a:rPr lang="en-US" sz="1300" dirty="0" smtClean="0"/>
              <a:t>remedy.</a:t>
            </a:r>
          </a:p>
          <a:p>
            <a:pPr marL="285750" indent="-285750">
              <a:buFont typeface="Arial" panose="020B0604020202020204" pitchFamily="34" charset="0"/>
              <a:buChar char="•"/>
            </a:pPr>
            <a:r>
              <a:rPr lang="en-US" sz="1300" dirty="0" smtClean="0"/>
              <a:t>Many </a:t>
            </a:r>
            <a:r>
              <a:rPr lang="en-US" sz="1300" dirty="0"/>
              <a:t>of the technologies and other aspects of this section also apply to Corrective Measures Implementation (CMI) </a:t>
            </a:r>
            <a:r>
              <a:rPr lang="en-US" sz="1300" dirty="0" smtClean="0"/>
              <a:t>inspections.</a:t>
            </a:r>
          </a:p>
          <a:p>
            <a:pPr marL="285750" indent="-285750">
              <a:buFont typeface="Arial" panose="020B0604020202020204" pitchFamily="34" charset="0"/>
              <a:buChar char="•"/>
            </a:pPr>
            <a:r>
              <a:rPr lang="en-US" sz="1300" dirty="0" smtClean="0"/>
              <a:t>IMs are implemented </a:t>
            </a:r>
            <a:r>
              <a:rPr lang="en-US" sz="1300" dirty="0"/>
              <a:t>by </a:t>
            </a:r>
            <a:r>
              <a:rPr lang="en-US" sz="1300" dirty="0" smtClean="0"/>
              <a:t>the owner/operator </a:t>
            </a:r>
            <a:r>
              <a:rPr lang="en-US" sz="1300" dirty="0"/>
              <a:t>of </a:t>
            </a:r>
            <a:r>
              <a:rPr lang="en-US" sz="1300" dirty="0" smtClean="0"/>
              <a:t>the facility.</a:t>
            </a:r>
            <a:endParaRPr lang="en-US" sz="1300"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17</a:t>
            </a:fld>
            <a:endParaRPr lang="en-US" dirty="0"/>
          </a:p>
        </p:txBody>
      </p:sp>
    </p:spTree>
    <p:extLst>
      <p:ext uri="{BB962C8B-B14F-4D97-AF65-F5344CB8AC3E}">
        <p14:creationId xmlns:p14="http://schemas.microsoft.com/office/powerpoint/2010/main" val="1527413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Interim Measures (IMs)</a:t>
            </a:r>
          </a:p>
          <a:p>
            <a:pPr marL="171450" indent="-171450">
              <a:buFont typeface="Arial" panose="020B0604020202020204" pitchFamily="34" charset="0"/>
              <a:buChar char="•"/>
            </a:pPr>
            <a:r>
              <a:rPr lang="en-US" dirty="0" smtClean="0"/>
              <a:t>Corrective Action Management Units or CAMUs</a:t>
            </a:r>
            <a:r>
              <a:rPr lang="en-US" dirty="0"/>
              <a:t> are special units created under the Resource Conservation and Recovery Act (RCRA) to facilitate treatment, storage, and disposal of hazardous wastes managed for implementing </a:t>
            </a:r>
            <a:r>
              <a:rPr lang="en-US" dirty="0" smtClean="0"/>
              <a:t>cleanup.  </a:t>
            </a:r>
          </a:p>
          <a:p>
            <a:pPr marL="171450" indent="-171450">
              <a:buFont typeface="Arial" panose="020B0604020202020204" pitchFamily="34" charset="0"/>
              <a:buChar char="•"/>
            </a:pPr>
            <a:r>
              <a:rPr lang="en-US" dirty="0" smtClean="0"/>
              <a:t>CAMUs also remove </a:t>
            </a:r>
            <a:r>
              <a:rPr lang="en-US" dirty="0"/>
              <a:t>the disincentives to cleanup that the application of RCRA to these wastes can sometimes impose (e.g., triggering Land Disposal Restrictions</a:t>
            </a:r>
            <a:r>
              <a:rPr lang="en-US" dirty="0" smtClean="0"/>
              <a:t>).  For </a:t>
            </a:r>
            <a:r>
              <a:rPr lang="en-US" dirty="0"/>
              <a:t>more </a:t>
            </a:r>
            <a:r>
              <a:rPr lang="en-US" dirty="0" smtClean="0"/>
              <a:t>information, see</a:t>
            </a:r>
            <a:r>
              <a:rPr lang="en-US" dirty="0"/>
              <a:t> </a:t>
            </a:r>
            <a:r>
              <a:rPr lang="en-US" dirty="0">
                <a:solidFill>
                  <a:schemeClr val="accent1">
                    <a:lumMod val="50000"/>
                  </a:schemeClr>
                </a:solidFill>
              </a:rPr>
              <a:t>http://</a:t>
            </a:r>
            <a:r>
              <a:rPr lang="en-US" dirty="0" smtClean="0">
                <a:solidFill>
                  <a:schemeClr val="accent1">
                    <a:lumMod val="50000"/>
                  </a:schemeClr>
                </a:solidFill>
              </a:rPr>
              <a:t>www.epa.gov/wastes/hazard/correctiveaction/resources/guidance/acamur.htm</a:t>
            </a:r>
            <a:endParaRPr lang="en-US" dirty="0" smtClean="0"/>
          </a:p>
          <a:p>
            <a:pPr marL="171450" indent="-171450">
              <a:buFont typeface="Arial" panose="020B0604020202020204" pitchFamily="34" charset="0"/>
              <a:buChar char="•"/>
            </a:pPr>
            <a:r>
              <a:rPr lang="en-US" dirty="0" smtClean="0"/>
              <a:t>While CAMUs</a:t>
            </a:r>
            <a:r>
              <a:rPr lang="en-US" baseline="0" dirty="0" smtClean="0"/>
              <a:t> are relatively rare, they </a:t>
            </a:r>
            <a:r>
              <a:rPr lang="en-US" dirty="0" smtClean="0"/>
              <a:t>may be</a:t>
            </a:r>
            <a:r>
              <a:rPr lang="en-US" baseline="0" dirty="0" smtClean="0"/>
              <a:t> important options for Interim Measures</a:t>
            </a:r>
            <a:r>
              <a:rPr lang="en-US" dirty="0" smtClean="0"/>
              <a:t> because they provide increased flexibility for managing remediation wastes during corrective action.</a:t>
            </a:r>
          </a:p>
          <a:p>
            <a:pPr marL="712384" lvl="1" indent="-229123">
              <a:buFont typeface="Courier New" pitchFamily="49" charset="0"/>
              <a:buChar char="o"/>
            </a:pPr>
            <a:endParaRPr lang="en-US" dirty="0" smtClean="0"/>
          </a:p>
          <a:p>
            <a:pPr marL="171450" indent="-171450">
              <a:buFont typeface="Arial" panose="020B0604020202020204" pitchFamily="34" charset="0"/>
              <a:buChar char="•"/>
            </a:pPr>
            <a:endParaRPr lang="en-US" dirty="0" smtClean="0">
              <a:solidFill>
                <a:srgbClr val="000000"/>
              </a:solidFill>
            </a:endParaRPr>
          </a:p>
          <a:p>
            <a:pPr marL="628650" lvl="1" indent="-171450">
              <a:buFont typeface="Arial" panose="020B0604020202020204" pitchFamily="34" charset="0"/>
              <a:buChar char="•"/>
            </a:pPr>
            <a:endParaRPr lang="en-US" dirty="0">
              <a:solidFill>
                <a:srgbClr val="000000"/>
              </a:solidFill>
            </a:endParaRPr>
          </a:p>
          <a:p>
            <a:endParaRPr lang="en-US" dirty="0" smtClean="0"/>
          </a:p>
          <a:p>
            <a:pPr lvl="1">
              <a:buFontTx/>
              <a:buChar char="-"/>
            </a:pPr>
            <a:endParaRPr lang="en-US" dirty="0" smtClean="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18</a:t>
            </a:fld>
            <a:endParaRPr lang="en-US" dirty="0"/>
          </a:p>
        </p:txBody>
      </p:sp>
    </p:spTree>
    <p:extLst>
      <p:ext uri="{BB962C8B-B14F-4D97-AF65-F5344CB8AC3E}">
        <p14:creationId xmlns:p14="http://schemas.microsoft.com/office/powerpoint/2010/main" val="3356535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Interim Measures (IMs) can include:</a:t>
            </a:r>
          </a:p>
          <a:p>
            <a:pPr marL="171450" lvl="1" indent="-171450">
              <a:buFont typeface="Arial" panose="020B0604020202020204" pitchFamily="34" charset="0"/>
              <a:buChar char="•"/>
            </a:pPr>
            <a:r>
              <a:rPr lang="en-US" dirty="0" smtClean="0">
                <a:solidFill>
                  <a:srgbClr val="000000"/>
                </a:solidFill>
              </a:rPr>
              <a:t>Waste </a:t>
            </a:r>
            <a:r>
              <a:rPr lang="en-US" dirty="0">
                <a:solidFill>
                  <a:srgbClr val="000000"/>
                </a:solidFill>
              </a:rPr>
              <a:t>excavation or </a:t>
            </a:r>
            <a:r>
              <a:rPr lang="en-US" dirty="0" smtClean="0">
                <a:solidFill>
                  <a:srgbClr val="000000"/>
                </a:solidFill>
              </a:rPr>
              <a:t>removal;</a:t>
            </a:r>
          </a:p>
          <a:p>
            <a:pPr marL="171450" lvl="1" indent="-171450">
              <a:buFont typeface="Arial" panose="020B0604020202020204" pitchFamily="34" charset="0"/>
              <a:buChar char="•"/>
            </a:pPr>
            <a:r>
              <a:rPr lang="en-US" dirty="0"/>
              <a:t>Soil </a:t>
            </a:r>
            <a:r>
              <a:rPr lang="en-US" dirty="0" smtClean="0"/>
              <a:t>stabilization;</a:t>
            </a:r>
            <a:endParaRPr lang="en-US" dirty="0"/>
          </a:p>
          <a:p>
            <a:pPr marL="171450" indent="-171450">
              <a:buFont typeface="Arial" panose="020B0604020202020204" pitchFamily="34" charset="0"/>
              <a:buChar char="•"/>
            </a:pPr>
            <a:r>
              <a:rPr lang="en-US" dirty="0" smtClean="0">
                <a:solidFill>
                  <a:srgbClr val="000000"/>
                </a:solidFill>
              </a:rPr>
              <a:t>Physical </a:t>
            </a:r>
            <a:r>
              <a:rPr lang="en-US" dirty="0">
                <a:solidFill>
                  <a:srgbClr val="000000"/>
                </a:solidFill>
              </a:rPr>
              <a:t>containment such as groundwater barrier systems and </a:t>
            </a:r>
            <a:r>
              <a:rPr lang="en-US" dirty="0" smtClean="0">
                <a:solidFill>
                  <a:srgbClr val="000000"/>
                </a:solidFill>
              </a:rPr>
              <a:t>fencing;</a:t>
            </a:r>
            <a:endParaRPr lang="en-US" dirty="0">
              <a:solidFill>
                <a:srgbClr val="000000"/>
              </a:solidFill>
            </a:endParaRPr>
          </a:p>
          <a:p>
            <a:pPr marL="171450" indent="-171450">
              <a:buFont typeface="Arial" panose="020B0604020202020204" pitchFamily="34" charset="0"/>
              <a:buChar char="•"/>
            </a:pPr>
            <a:r>
              <a:rPr lang="en-US" dirty="0" smtClean="0">
                <a:solidFill>
                  <a:srgbClr val="000000"/>
                </a:solidFill>
              </a:rPr>
              <a:t>Hydraulic </a:t>
            </a:r>
            <a:r>
              <a:rPr lang="en-US" dirty="0">
                <a:solidFill>
                  <a:srgbClr val="000000"/>
                </a:solidFill>
              </a:rPr>
              <a:t>containment such as groundwater pumping and treatment </a:t>
            </a:r>
            <a:r>
              <a:rPr lang="en-US" dirty="0" smtClean="0">
                <a:solidFill>
                  <a:srgbClr val="000000"/>
                </a:solidFill>
              </a:rPr>
              <a:t>systems; and / or</a:t>
            </a:r>
            <a:endParaRPr lang="en-US" sz="1400" dirty="0"/>
          </a:p>
          <a:p>
            <a:pPr marL="171450" indent="-171450">
              <a:buFont typeface="Arial" panose="020B0604020202020204" pitchFamily="34" charset="0"/>
              <a:buChar char="•"/>
            </a:pPr>
            <a:r>
              <a:rPr lang="en-US" dirty="0">
                <a:solidFill>
                  <a:srgbClr val="000000"/>
                </a:solidFill>
              </a:rPr>
              <a:t>Soil v</a:t>
            </a:r>
            <a:r>
              <a:rPr lang="en-US" dirty="0" smtClean="0">
                <a:solidFill>
                  <a:srgbClr val="000000"/>
                </a:solidFill>
              </a:rPr>
              <a:t>apor extraction.</a:t>
            </a:r>
          </a:p>
          <a:p>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19</a:t>
            </a:fld>
            <a:endParaRPr lang="en-US" dirty="0"/>
          </a:p>
        </p:txBody>
      </p:sp>
    </p:spTree>
    <p:extLst>
      <p:ext uri="{BB962C8B-B14F-4D97-AF65-F5344CB8AC3E}">
        <p14:creationId xmlns:p14="http://schemas.microsoft.com/office/powerpoint/2010/main" val="330311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7D2AE32-2C58-4063-A32E-DBA289C412F5}" type="slidenum">
              <a:rPr lang="en-US" smtClean="0">
                <a:latin typeface="Arial" pitchFamily="34" charset="0"/>
                <a:ea typeface="ＭＳ Ｐゴシック"/>
                <a:cs typeface="ＭＳ Ｐゴシック"/>
              </a:rPr>
              <a:pPr/>
              <a:t>2</a:t>
            </a:fld>
            <a:endParaRPr lang="en-US" dirty="0" smtClean="0">
              <a:latin typeface="Arial" pitchFamily="34" charset="0"/>
              <a:ea typeface="ＭＳ Ｐゴシック"/>
              <a:cs typeface="ＭＳ Ｐゴシック"/>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349396" indent="-349396">
              <a:buFont typeface="+mj-lt"/>
              <a:buAutoNum type="arabicPeriod"/>
            </a:pPr>
            <a:r>
              <a:rPr lang="en-US" dirty="0" smtClean="0"/>
              <a:t>Introduction – includes a definition of corrective action (CA) oversight and inspection [slides 3 – 9]</a:t>
            </a:r>
          </a:p>
          <a:p>
            <a:pPr marL="349396" indent="-349396">
              <a:buFont typeface="+mj-lt"/>
              <a:buAutoNum type="arabicPeriod"/>
            </a:pPr>
            <a:r>
              <a:rPr lang="en-US" dirty="0" smtClean="0"/>
              <a:t>Typical CA Process Steps [slides 10</a:t>
            </a:r>
            <a:r>
              <a:rPr lang="en-US" baseline="0" dirty="0" smtClean="0"/>
              <a:t> - 32</a:t>
            </a:r>
            <a:r>
              <a:rPr lang="en-US" dirty="0" smtClean="0"/>
              <a:t>]	</a:t>
            </a:r>
          </a:p>
          <a:p>
            <a:pPr marL="628650" lvl="1" indent="-171450">
              <a:buFont typeface="Arial" panose="020B0604020202020204" pitchFamily="34" charset="0"/>
              <a:buChar char="•"/>
            </a:pPr>
            <a:r>
              <a:rPr lang="en-US" dirty="0" smtClean="0"/>
              <a:t>RCRA Facility Assessment (RFA)</a:t>
            </a:r>
            <a:endParaRPr lang="en-US" dirty="0"/>
          </a:p>
          <a:p>
            <a:pPr marL="628650" lvl="1" indent="-171450">
              <a:buFont typeface="Arial" panose="020B0604020202020204" pitchFamily="34" charset="0"/>
              <a:buChar char="•"/>
            </a:pPr>
            <a:r>
              <a:rPr lang="en-US" dirty="0" smtClean="0"/>
              <a:t>RCRA Facility Inspection (RFI)</a:t>
            </a:r>
          </a:p>
          <a:p>
            <a:pPr marL="628650" lvl="1" indent="-171450">
              <a:buFont typeface="Arial" panose="020B0604020202020204" pitchFamily="34" charset="0"/>
              <a:buChar char="•"/>
            </a:pPr>
            <a:r>
              <a:rPr lang="en-US" dirty="0" smtClean="0"/>
              <a:t>Interim Measures (IM)</a:t>
            </a:r>
          </a:p>
          <a:p>
            <a:pPr marL="628650" lvl="1" indent="-171450">
              <a:buFont typeface="Arial" panose="020B0604020202020204" pitchFamily="34" charset="0"/>
              <a:buChar char="•"/>
            </a:pPr>
            <a:r>
              <a:rPr lang="en-US" dirty="0" smtClean="0"/>
              <a:t>Corrective Measures Study (CMS)</a:t>
            </a:r>
          </a:p>
          <a:p>
            <a:pPr marL="628650" lvl="1" indent="-171450">
              <a:buFont typeface="Arial" panose="020B0604020202020204" pitchFamily="34" charset="0"/>
              <a:buChar char="•"/>
            </a:pPr>
            <a:r>
              <a:rPr lang="en-US" dirty="0" smtClean="0"/>
              <a:t>Statement of Basis, Public Comment Period and Decision on Final Remedy / Response to Comments</a:t>
            </a:r>
            <a:endParaRPr lang="en-US" dirty="0"/>
          </a:p>
          <a:p>
            <a:pPr marL="628650" lvl="1" indent="-171450">
              <a:buFont typeface="Arial" panose="020B0604020202020204" pitchFamily="34" charset="0"/>
              <a:buChar char="•"/>
            </a:pPr>
            <a:r>
              <a:rPr lang="en-US" dirty="0" smtClean="0"/>
              <a:t>Corrective Measures Implementation (CMI)</a:t>
            </a:r>
          </a:p>
          <a:p>
            <a:pPr marL="338138" indent="-338138">
              <a:buFont typeface="+mj-lt"/>
              <a:buAutoNum type="arabicPeriod"/>
            </a:pPr>
            <a:r>
              <a:rPr lang="en-US" dirty="0" smtClean="0"/>
              <a:t>Preparing </a:t>
            </a:r>
            <a:r>
              <a:rPr lang="en-US" dirty="0"/>
              <a:t>for a CA Inspection [slides </a:t>
            </a:r>
            <a:r>
              <a:rPr lang="en-US" dirty="0" smtClean="0"/>
              <a:t>33</a:t>
            </a:r>
            <a:r>
              <a:rPr lang="en-US" baseline="0" dirty="0" smtClean="0"/>
              <a:t> - 41</a:t>
            </a:r>
            <a:r>
              <a:rPr lang="en-US" dirty="0" smtClean="0"/>
              <a:t>]</a:t>
            </a:r>
          </a:p>
          <a:p>
            <a:pPr marL="338138" indent="-338138">
              <a:buFont typeface="+mj-lt"/>
              <a:buAutoNum type="arabicPeriod"/>
            </a:pPr>
            <a:r>
              <a:rPr lang="en-US" dirty="0" smtClean="0"/>
              <a:t>Conducting a CA Inspection [slides 42</a:t>
            </a:r>
            <a:r>
              <a:rPr lang="en-US" baseline="0" dirty="0" smtClean="0"/>
              <a:t> - 48</a:t>
            </a:r>
            <a:r>
              <a:rPr lang="en-US" dirty="0" smtClean="0"/>
              <a:t>]</a:t>
            </a:r>
          </a:p>
          <a:p>
            <a:pPr marL="349415" indent="-349415">
              <a:buFont typeface="+mj-lt"/>
              <a:buAutoNum type="arabicPeriod"/>
            </a:pPr>
            <a:r>
              <a:rPr lang="en-US" dirty="0" smtClean="0"/>
              <a:t>Preparing a CA inspection Report [slides 49</a:t>
            </a:r>
            <a:r>
              <a:rPr lang="en-US" baseline="0" dirty="0" smtClean="0"/>
              <a:t> - 54</a:t>
            </a:r>
            <a:r>
              <a:rPr lang="en-US" dirty="0" smtClean="0"/>
              <a:t>]</a:t>
            </a:r>
          </a:p>
          <a:p>
            <a:pPr marL="349415" indent="-349415">
              <a:buFont typeface="+mj-lt"/>
              <a:buAutoNum type="arabicPeriod"/>
            </a:pPr>
            <a:r>
              <a:rPr lang="en-US" dirty="0" smtClean="0"/>
              <a:t>Developing the Case [slides 55</a:t>
            </a:r>
            <a:r>
              <a:rPr lang="en-US" baseline="0" dirty="0" smtClean="0"/>
              <a:t> - 58</a:t>
            </a:r>
            <a:r>
              <a:rPr lang="en-US" dirty="0" smtClean="0"/>
              <a:t>]</a:t>
            </a:r>
          </a:p>
          <a:p>
            <a:pPr marL="0" indent="0">
              <a:buFont typeface="+mj-lt"/>
              <a:buNone/>
            </a:pPr>
            <a:r>
              <a:rPr lang="en-US" dirty="0" smtClean="0"/>
              <a:t>Additional</a:t>
            </a:r>
            <a:r>
              <a:rPr lang="en-US" baseline="0" dirty="0" smtClean="0"/>
              <a:t> References [slide 59]</a:t>
            </a:r>
          </a:p>
          <a:p>
            <a:pPr marL="0" indent="0">
              <a:buFont typeface="+mj-lt"/>
              <a:buNone/>
            </a:pPr>
            <a:r>
              <a:rPr lang="en-US" baseline="0" dirty="0" smtClean="0"/>
              <a:t>Summary [slide</a:t>
            </a:r>
            <a:r>
              <a:rPr lang="en-US" dirty="0" smtClean="0"/>
              <a:t> 60]</a:t>
            </a:r>
          </a:p>
          <a:p>
            <a:pPr eaLnBrk="1" hangingPunct="1"/>
            <a:endParaRPr lang="en-US" dirty="0" smtClean="0">
              <a:latin typeface="Arial" pitchFamily="34" charset="0"/>
              <a:ea typeface="ＭＳ Ｐゴシック"/>
            </a:endParaRPr>
          </a:p>
        </p:txBody>
      </p:sp>
    </p:spTree>
    <p:extLst>
      <p:ext uri="{BB962C8B-B14F-4D97-AF65-F5344CB8AC3E}">
        <p14:creationId xmlns:p14="http://schemas.microsoft.com/office/powerpoint/2010/main" val="1434703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20</a:t>
            </a:fld>
            <a:endParaRPr lang="en-US" dirty="0"/>
          </a:p>
        </p:txBody>
      </p:sp>
    </p:spTree>
    <p:extLst>
      <p:ext uri="{BB962C8B-B14F-4D97-AF65-F5344CB8AC3E}">
        <p14:creationId xmlns:p14="http://schemas.microsoft.com/office/powerpoint/2010/main" val="150559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21</a:t>
            </a:fld>
            <a:endParaRPr lang="en-US" dirty="0"/>
          </a:p>
        </p:txBody>
      </p:sp>
    </p:spTree>
    <p:extLst>
      <p:ext uri="{BB962C8B-B14F-4D97-AF65-F5344CB8AC3E}">
        <p14:creationId xmlns:p14="http://schemas.microsoft.com/office/powerpoint/2010/main" val="3738965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22</a:t>
            </a:fld>
            <a:endParaRPr lang="en-US" dirty="0"/>
          </a:p>
        </p:txBody>
      </p:sp>
    </p:spTree>
    <p:extLst>
      <p:ext uri="{BB962C8B-B14F-4D97-AF65-F5344CB8AC3E}">
        <p14:creationId xmlns:p14="http://schemas.microsoft.com/office/powerpoint/2010/main" val="129807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Corrective Measures Study (CMS)</a:t>
            </a:r>
          </a:p>
          <a:p>
            <a:pPr marL="171450" lvl="1" indent="-171450">
              <a:buFont typeface="Arial" panose="020B0604020202020204" pitchFamily="34" charset="0"/>
              <a:buChar char="•"/>
            </a:pPr>
            <a:r>
              <a:rPr lang="en-US" dirty="0"/>
              <a:t>Identify and evaluate potential alternatives for the remediation of releases of hazardous waste or constituents that have been identified at </a:t>
            </a:r>
            <a:r>
              <a:rPr lang="en-US" dirty="0" smtClean="0"/>
              <a:t>and moving from the </a:t>
            </a:r>
            <a:r>
              <a:rPr lang="en-US" dirty="0"/>
              <a:t>facility</a:t>
            </a:r>
            <a:r>
              <a:rPr lang="en-US" dirty="0" smtClean="0"/>
              <a:t>.</a:t>
            </a:r>
          </a:p>
          <a:p>
            <a:pPr marL="171450" indent="-171450">
              <a:buFont typeface="Arial" panose="020B0604020202020204" pitchFamily="34" charset="0"/>
              <a:buChar char="•"/>
            </a:pPr>
            <a:r>
              <a:rPr lang="en-US" dirty="0" smtClean="0"/>
              <a:t>Before </a:t>
            </a:r>
            <a:r>
              <a:rPr lang="en-US" dirty="0"/>
              <a:t>choosing a cleanup approach, program </a:t>
            </a:r>
            <a:r>
              <a:rPr lang="en-US" dirty="0" smtClean="0"/>
              <a:t>implementers </a:t>
            </a:r>
            <a:r>
              <a:rPr lang="en-US" dirty="0"/>
              <a:t>and facility owners and operators will typically analyze a range of alternatives and evaluate their advantages and disadvantages relative to site-specific conditions. </a:t>
            </a:r>
            <a:endParaRPr lang="en-US" dirty="0" smtClean="0"/>
          </a:p>
          <a:p>
            <a:pPr marL="171450" indent="-171450">
              <a:buFont typeface="Arial" panose="020B0604020202020204" pitchFamily="34" charset="0"/>
              <a:buChar char="•"/>
            </a:pPr>
            <a:r>
              <a:rPr lang="en-US" dirty="0" smtClean="0"/>
              <a:t>Corrective </a:t>
            </a:r>
            <a:r>
              <a:rPr lang="en-US" dirty="0"/>
              <a:t>a</a:t>
            </a:r>
            <a:r>
              <a:rPr lang="en-US" dirty="0" smtClean="0"/>
              <a:t>ction and </a:t>
            </a:r>
            <a:r>
              <a:rPr lang="en-US" dirty="0"/>
              <a:t>remediation goals (i.e., cleanup standards) are proposed in association with the recommended remedy for </a:t>
            </a:r>
            <a:r>
              <a:rPr lang="en-US" dirty="0" smtClean="0"/>
              <a:t>EPA/state approval.</a:t>
            </a:r>
          </a:p>
          <a:p>
            <a:pPr marL="171450" indent="-171450">
              <a:buFont typeface="Arial" panose="020B0604020202020204" pitchFamily="34" charset="0"/>
              <a:buChar char="•"/>
            </a:pPr>
            <a:r>
              <a:rPr lang="en-US" dirty="0" smtClean="0"/>
              <a:t>Additional </a:t>
            </a:r>
            <a:r>
              <a:rPr lang="en-US" dirty="0"/>
              <a:t>studies may be needed to confirm the selection and implementation of the </a:t>
            </a:r>
            <a:r>
              <a:rPr lang="en-US" dirty="0" smtClean="0"/>
              <a:t>remedy.</a:t>
            </a:r>
          </a:p>
          <a:p>
            <a:pPr marL="171450" indent="-171450">
              <a:buFont typeface="Arial" panose="020B0604020202020204" pitchFamily="34" charset="0"/>
              <a:buChar char="•"/>
            </a:pPr>
            <a:r>
              <a:rPr lang="en-US" dirty="0" smtClean="0"/>
              <a:t>The CMS is conducted </a:t>
            </a:r>
            <a:r>
              <a:rPr lang="en-US" dirty="0"/>
              <a:t>by owner/operator of facility</a:t>
            </a:r>
            <a:r>
              <a:rPr lang="en-US" dirty="0" smtClean="0"/>
              <a:t>.</a:t>
            </a:r>
          </a:p>
          <a:p>
            <a:pPr marL="171450" lvl="2" indent="-171450">
              <a:buFont typeface="Arial" panose="020B0604020202020204" pitchFamily="34" charset="0"/>
              <a:buChar char="•"/>
            </a:pPr>
            <a:r>
              <a:rPr lang="en-US" dirty="0">
                <a:solidFill>
                  <a:srgbClr val="000000"/>
                </a:solidFill>
              </a:rPr>
              <a:t>See </a:t>
            </a:r>
            <a:r>
              <a:rPr lang="en-US" dirty="0">
                <a:solidFill>
                  <a:srgbClr val="FF0000"/>
                </a:solidFill>
                <a:hlinkClick r:id="rId3"/>
              </a:rPr>
              <a:t>http://www2.epa.gov/enforcement/guidance-rcra-corrective-action-inspection</a:t>
            </a:r>
            <a:r>
              <a:rPr lang="en-US" dirty="0">
                <a:solidFill>
                  <a:srgbClr val="FF0000"/>
                </a:solidFill>
              </a:rPr>
              <a:t>  </a:t>
            </a:r>
            <a:r>
              <a:rPr lang="en-US" dirty="0">
                <a:solidFill>
                  <a:srgbClr val="000000"/>
                </a:solidFill>
              </a:rPr>
              <a:t>for more information on common activities and issues for this phase of the RCRA CA process</a:t>
            </a:r>
            <a:r>
              <a:rPr lang="en-US" dirty="0" smtClean="0">
                <a:solidFill>
                  <a:srgbClr val="000000"/>
                </a:solidFill>
              </a:rPr>
              <a:t>.</a:t>
            </a: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23</a:t>
            </a:fld>
            <a:endParaRPr lang="en-US" dirty="0"/>
          </a:p>
        </p:txBody>
      </p:sp>
    </p:spTree>
    <p:extLst>
      <p:ext uri="{BB962C8B-B14F-4D97-AF65-F5344CB8AC3E}">
        <p14:creationId xmlns:p14="http://schemas.microsoft.com/office/powerpoint/2010/main" val="2079508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0"/>
            <a:ext cx="5140960" cy="4575810"/>
          </a:xfrm>
        </p:spPr>
        <p:txBody>
          <a:bodyPr>
            <a:normAutofit fontScale="92500" lnSpcReduction="20000"/>
          </a:bodyPr>
          <a:lstStyle/>
          <a:p>
            <a:r>
              <a:rPr lang="en-US" sz="1400" b="1" dirty="0" smtClean="0"/>
              <a:t>Corrective Measure Study (CMS)</a:t>
            </a:r>
          </a:p>
          <a:p>
            <a:pPr marL="285750" lvl="1" indent="-285750">
              <a:buFont typeface="Arial" panose="020B0604020202020204" pitchFamily="34" charset="0"/>
              <a:buChar char="•"/>
            </a:pPr>
            <a:r>
              <a:rPr lang="en-US" sz="1300" dirty="0"/>
              <a:t>Often the CMS is limited to activities that do not involve lab or field work that would be subject to inspections.  Some exceptions to this could </a:t>
            </a:r>
            <a:r>
              <a:rPr lang="en-US" sz="1300" dirty="0" smtClean="0"/>
              <a:t>include:  </a:t>
            </a:r>
          </a:p>
          <a:p>
            <a:pPr marL="742950" lvl="2" indent="-285750">
              <a:buFont typeface="Wingdings" panose="05000000000000000000" pitchFamily="2" charset="2"/>
              <a:buChar char="§"/>
            </a:pPr>
            <a:r>
              <a:rPr lang="en-US" sz="1300" dirty="0" smtClean="0"/>
              <a:t>A </a:t>
            </a:r>
            <a:r>
              <a:rPr lang="en-US" sz="1300" b="1" dirty="0" smtClean="0"/>
              <a:t>Bench Study</a:t>
            </a:r>
            <a:r>
              <a:rPr lang="en-US" sz="1300" dirty="0" smtClean="0"/>
              <a:t>, which is a laboratory </a:t>
            </a:r>
            <a:r>
              <a:rPr lang="en-US" sz="1300" dirty="0"/>
              <a:t>study in which small volumes of media are tested for the individual parameters of a treatment technology.</a:t>
            </a:r>
          </a:p>
          <a:p>
            <a:pPr marL="1200150" lvl="2" indent="-285750">
              <a:buFont typeface="Courier New" panose="02070309020205020404" pitchFamily="49" charset="0"/>
              <a:buChar char="o"/>
            </a:pPr>
            <a:r>
              <a:rPr lang="en-US" sz="1300" dirty="0"/>
              <a:t>m</a:t>
            </a:r>
            <a:r>
              <a:rPr lang="en-US" sz="1300" dirty="0" smtClean="0"/>
              <a:t>ay not reflect the reality of conditions at the site </a:t>
            </a:r>
          </a:p>
          <a:p>
            <a:pPr marL="1200150" lvl="2" indent="-285750">
              <a:buFont typeface="Courier New" panose="02070309020205020404" pitchFamily="49" charset="0"/>
              <a:buChar char="o"/>
            </a:pPr>
            <a:r>
              <a:rPr lang="en-US" sz="1300" dirty="0"/>
              <a:t>s</a:t>
            </a:r>
            <a:r>
              <a:rPr lang="en-US" sz="1300" dirty="0" smtClean="0"/>
              <a:t>hipment and handling of waste material may not be in compliance with regulations</a:t>
            </a:r>
          </a:p>
          <a:p>
            <a:pPr marL="1200150" lvl="2" indent="-285750">
              <a:buFont typeface="Courier New" panose="02070309020205020404" pitchFamily="49" charset="0"/>
              <a:buChar char="o"/>
            </a:pPr>
            <a:r>
              <a:rPr lang="en-US" sz="1300" dirty="0">
                <a:solidFill>
                  <a:srgbClr val="000000"/>
                </a:solidFill>
              </a:rPr>
              <a:t>d</a:t>
            </a:r>
            <a:r>
              <a:rPr lang="en-US" sz="1300" dirty="0" smtClean="0">
                <a:solidFill>
                  <a:srgbClr val="000000"/>
                </a:solidFill>
              </a:rPr>
              <a:t>epending on the case, wastes after the completion of the bench study may have to be sent back</a:t>
            </a:r>
          </a:p>
          <a:p>
            <a:pPr marL="742950" lvl="1" indent="-285750">
              <a:buFont typeface="Wingdings" panose="05000000000000000000" pitchFamily="2" charset="2"/>
              <a:buChar char="§"/>
            </a:pPr>
            <a:r>
              <a:rPr lang="en-US" sz="1300" dirty="0" smtClean="0">
                <a:solidFill>
                  <a:srgbClr val="000000"/>
                </a:solidFill>
              </a:rPr>
              <a:t>A </a:t>
            </a:r>
            <a:r>
              <a:rPr lang="en-US" sz="1300" b="1" dirty="0" smtClean="0">
                <a:solidFill>
                  <a:srgbClr val="000000"/>
                </a:solidFill>
              </a:rPr>
              <a:t>Pilot-Scale Study</a:t>
            </a:r>
            <a:r>
              <a:rPr lang="en-US" sz="1300" dirty="0" smtClean="0">
                <a:solidFill>
                  <a:srgbClr val="000000"/>
                </a:solidFill>
              </a:rPr>
              <a:t>, which is an o</a:t>
            </a:r>
            <a:r>
              <a:rPr lang="en-US" sz="1300" dirty="0" smtClean="0"/>
              <a:t>n-site </a:t>
            </a:r>
            <a:r>
              <a:rPr lang="en-US" sz="1300" dirty="0"/>
              <a:t>simulation of physical and chemical parameters of a full-scale treatment process.</a:t>
            </a:r>
            <a:endParaRPr lang="en-US" sz="1300" dirty="0">
              <a:solidFill>
                <a:srgbClr val="000000"/>
              </a:solidFill>
            </a:endParaRPr>
          </a:p>
          <a:p>
            <a:pPr marL="1200150" lvl="2" indent="-285750">
              <a:buFont typeface="Courier New" panose="02070309020205020404" pitchFamily="49" charset="0"/>
              <a:buChar char="o"/>
            </a:pPr>
            <a:r>
              <a:rPr lang="en-US" sz="1300" dirty="0">
                <a:solidFill>
                  <a:srgbClr val="000000"/>
                </a:solidFill>
              </a:rPr>
              <a:t>m</a:t>
            </a:r>
            <a:r>
              <a:rPr lang="en-US" sz="1300" dirty="0" smtClean="0">
                <a:solidFill>
                  <a:srgbClr val="000000"/>
                </a:solidFill>
              </a:rPr>
              <a:t>ay </a:t>
            </a:r>
            <a:r>
              <a:rPr lang="en-US" sz="1300" dirty="0">
                <a:solidFill>
                  <a:srgbClr val="000000"/>
                </a:solidFill>
              </a:rPr>
              <a:t>not be representative of actual waste materials </a:t>
            </a:r>
          </a:p>
          <a:p>
            <a:pPr marL="1200150" lvl="2" indent="-285750">
              <a:buFont typeface="Courier New" panose="02070309020205020404" pitchFamily="49" charset="0"/>
              <a:buChar char="o"/>
            </a:pPr>
            <a:r>
              <a:rPr lang="en-US" sz="1300" dirty="0">
                <a:solidFill>
                  <a:srgbClr val="000000"/>
                </a:solidFill>
              </a:rPr>
              <a:t>t</a:t>
            </a:r>
            <a:r>
              <a:rPr lang="en-US" sz="1300" dirty="0" smtClean="0">
                <a:solidFill>
                  <a:srgbClr val="000000"/>
                </a:solidFill>
              </a:rPr>
              <a:t>reatment</a:t>
            </a:r>
            <a:r>
              <a:rPr lang="en-US" sz="1300" dirty="0">
                <a:solidFill>
                  <a:srgbClr val="000000"/>
                </a:solidFill>
              </a:rPr>
              <a:t>, storage, and disposal </a:t>
            </a:r>
            <a:r>
              <a:rPr lang="en-US" sz="1300" dirty="0" smtClean="0">
                <a:solidFill>
                  <a:srgbClr val="000000"/>
                </a:solidFill>
              </a:rPr>
              <a:t>may </a:t>
            </a:r>
            <a:r>
              <a:rPr lang="en-US" sz="1300" dirty="0">
                <a:solidFill>
                  <a:srgbClr val="000000"/>
                </a:solidFill>
              </a:rPr>
              <a:t>not </a:t>
            </a:r>
            <a:r>
              <a:rPr lang="en-US" sz="1300" dirty="0" smtClean="0">
                <a:solidFill>
                  <a:srgbClr val="000000"/>
                </a:solidFill>
              </a:rPr>
              <a:t>be in </a:t>
            </a:r>
            <a:r>
              <a:rPr lang="en-US" sz="1300" dirty="0">
                <a:solidFill>
                  <a:srgbClr val="000000"/>
                </a:solidFill>
              </a:rPr>
              <a:t>compliance with </a:t>
            </a:r>
            <a:r>
              <a:rPr lang="en-US" sz="1300" dirty="0" smtClean="0">
                <a:solidFill>
                  <a:srgbClr val="000000"/>
                </a:solidFill>
              </a:rPr>
              <a:t>regulations</a:t>
            </a:r>
          </a:p>
          <a:p>
            <a:pPr marL="1200150" lvl="2" indent="-285750">
              <a:buFont typeface="Courier New" panose="02070309020205020404" pitchFamily="49" charset="0"/>
              <a:buChar char="o"/>
            </a:pPr>
            <a:r>
              <a:rPr lang="en-US" sz="1300" dirty="0">
                <a:solidFill>
                  <a:srgbClr val="000000"/>
                </a:solidFill>
              </a:rPr>
              <a:t>d</a:t>
            </a:r>
            <a:r>
              <a:rPr lang="en-US" sz="1300" dirty="0" smtClean="0">
                <a:solidFill>
                  <a:srgbClr val="000000"/>
                </a:solidFill>
              </a:rPr>
              <a:t>epending </a:t>
            </a:r>
            <a:r>
              <a:rPr lang="en-US" sz="1300" dirty="0">
                <a:solidFill>
                  <a:srgbClr val="000000"/>
                </a:solidFill>
              </a:rPr>
              <a:t>on the case, wastes after the completion of the </a:t>
            </a:r>
            <a:r>
              <a:rPr lang="en-US" sz="1300" dirty="0" smtClean="0">
                <a:solidFill>
                  <a:srgbClr val="000000"/>
                </a:solidFill>
              </a:rPr>
              <a:t>pilot-scale study may have </a:t>
            </a:r>
            <a:r>
              <a:rPr lang="en-US" sz="1300" dirty="0">
                <a:solidFill>
                  <a:srgbClr val="000000"/>
                </a:solidFill>
              </a:rPr>
              <a:t>to be sent </a:t>
            </a:r>
            <a:r>
              <a:rPr lang="en-US" sz="1300" dirty="0" smtClean="0">
                <a:solidFill>
                  <a:srgbClr val="000000"/>
                </a:solidFill>
              </a:rPr>
              <a:t>back</a:t>
            </a:r>
          </a:p>
          <a:p>
            <a:pPr marL="285750" indent="-285750">
              <a:buFont typeface="Arial" panose="020B0604020202020204" pitchFamily="34" charset="0"/>
              <a:buChar char="•"/>
            </a:pPr>
            <a:r>
              <a:rPr lang="en-US" sz="1300" dirty="0" smtClean="0"/>
              <a:t>Inspectors </a:t>
            </a:r>
            <a:r>
              <a:rPr lang="en-US" sz="1300" dirty="0"/>
              <a:t>who are not CA specialists should consult with CA specialists about their role in inspecting such studies</a:t>
            </a:r>
            <a:r>
              <a:rPr lang="en-US" sz="1300" dirty="0" smtClean="0"/>
              <a:t>.</a:t>
            </a:r>
          </a:p>
          <a:p>
            <a:pPr marL="285750" indent="-285750">
              <a:buFont typeface="Arial" panose="020B0604020202020204" pitchFamily="34" charset="0"/>
              <a:buChar char="•"/>
            </a:pPr>
            <a:r>
              <a:rPr lang="en-US" sz="1300" dirty="0" smtClean="0">
                <a:solidFill>
                  <a:srgbClr val="000000"/>
                </a:solidFill>
              </a:rPr>
              <a:t>For </a:t>
            </a:r>
            <a:r>
              <a:rPr lang="en-US" sz="1300" dirty="0">
                <a:solidFill>
                  <a:srgbClr val="000000"/>
                </a:solidFill>
              </a:rPr>
              <a:t>more information on pilot scale studies, </a:t>
            </a:r>
            <a:r>
              <a:rPr lang="en-US" sz="1300" dirty="0" smtClean="0">
                <a:solidFill>
                  <a:srgbClr val="000000"/>
                </a:solidFill>
              </a:rPr>
              <a:t>see</a:t>
            </a:r>
            <a:r>
              <a:rPr lang="en-US" dirty="0">
                <a:solidFill>
                  <a:srgbClr val="FF0000"/>
                </a:solidFill>
                <a:hlinkClick r:id="rId3"/>
              </a:rPr>
              <a:t> http://www2.epa.gov/enforcement/guidance-rcra-corrective-action-inspection</a:t>
            </a:r>
            <a:r>
              <a:rPr lang="en-US" dirty="0">
                <a:solidFill>
                  <a:srgbClr val="FF0000"/>
                </a:solidFill>
              </a:rPr>
              <a:t> </a:t>
            </a:r>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24</a:t>
            </a:fld>
            <a:endParaRPr lang="en-US" dirty="0"/>
          </a:p>
        </p:txBody>
      </p:sp>
    </p:spTree>
    <p:extLst>
      <p:ext uri="{BB962C8B-B14F-4D97-AF65-F5344CB8AC3E}">
        <p14:creationId xmlns:p14="http://schemas.microsoft.com/office/powerpoint/2010/main" val="3020082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b="1" dirty="0" smtClean="0"/>
              <a:t>Case Example:</a:t>
            </a:r>
          </a:p>
          <a:p>
            <a:pPr marL="0" indent="0">
              <a:buNone/>
            </a:pPr>
            <a:endParaRPr lang="en-US" b="1" dirty="0" smtClean="0"/>
          </a:p>
          <a:p>
            <a:pPr marL="171450" indent="-171450">
              <a:buFont typeface="Arial" panose="020B0604020202020204" pitchFamily="34" charset="0"/>
              <a:buChar char="•"/>
            </a:pPr>
            <a:r>
              <a:rPr lang="en-US" b="1" dirty="0" smtClean="0"/>
              <a:t>Pilot Tests</a:t>
            </a:r>
            <a:endParaRPr lang="en-US" dirty="0"/>
          </a:p>
          <a:p>
            <a:pPr marL="628650" lvl="1" indent="-171450">
              <a:buFont typeface="Wingdings" panose="05000000000000000000" pitchFamily="2" charset="2"/>
              <a:buChar char="§"/>
            </a:pPr>
            <a:r>
              <a:rPr lang="en-US" dirty="0"/>
              <a:t>On-site pilot test In Situ Chemical Oxidation (ISCO): </a:t>
            </a:r>
          </a:p>
          <a:p>
            <a:pPr marL="1144588" lvl="3" indent="-342900">
              <a:buFont typeface="Arial" panose="020B0604020202020204" pitchFamily="34" charset="0"/>
              <a:buChar char="•"/>
            </a:pPr>
            <a:r>
              <a:rPr lang="en-US" dirty="0"/>
              <a:t>Effectiveness limited by aquifer transmission</a:t>
            </a:r>
          </a:p>
          <a:p>
            <a:pPr marL="1258888" lvl="3" indent="-457200">
              <a:buFont typeface="Wingdings" panose="05000000000000000000" pitchFamily="2" charset="2"/>
              <a:buChar char="§"/>
            </a:pPr>
            <a:endParaRPr lang="en-US" dirty="0"/>
          </a:p>
          <a:p>
            <a:pPr marL="628650" lvl="1" indent="-171450">
              <a:buFont typeface="Wingdings" panose="05000000000000000000" pitchFamily="2" charset="2"/>
              <a:buChar char="§"/>
            </a:pPr>
            <a:r>
              <a:rPr lang="en-US" dirty="0"/>
              <a:t>Off-site pilot test In Situ Chemical Oxidation (ISCO):</a:t>
            </a:r>
          </a:p>
          <a:p>
            <a:pPr marL="1146175" lvl="1" indent="-350838">
              <a:buFont typeface="Arial" panose="020B0604020202020204" pitchFamily="34" charset="0"/>
              <a:buChar char="•"/>
            </a:pPr>
            <a:r>
              <a:rPr lang="en-US" dirty="0"/>
              <a:t>Effectiveness limited by aquifer transmission</a:t>
            </a:r>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25</a:t>
            </a:fld>
            <a:endParaRPr lang="en-US" dirty="0"/>
          </a:p>
        </p:txBody>
      </p:sp>
    </p:spTree>
    <p:extLst>
      <p:ext uri="{BB962C8B-B14F-4D97-AF65-F5344CB8AC3E}">
        <p14:creationId xmlns:p14="http://schemas.microsoft.com/office/powerpoint/2010/main" val="2443711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26</a:t>
            </a:fld>
            <a:endParaRPr lang="en-US" dirty="0"/>
          </a:p>
        </p:txBody>
      </p:sp>
    </p:spTree>
    <p:extLst>
      <p:ext uri="{BB962C8B-B14F-4D97-AF65-F5344CB8AC3E}">
        <p14:creationId xmlns:p14="http://schemas.microsoft.com/office/powerpoint/2010/main" val="1610511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Decision on Final Remedy:</a:t>
            </a:r>
          </a:p>
          <a:p>
            <a:pPr marL="171450" indent="-171450">
              <a:buFont typeface="Arial" panose="020B0604020202020204" pitchFamily="34" charset="0"/>
              <a:buChar char="•"/>
            </a:pPr>
            <a:r>
              <a:rPr lang="en-US" b="1" dirty="0" smtClean="0"/>
              <a:t>Statement </a:t>
            </a:r>
            <a:r>
              <a:rPr lang="en-US" b="1" dirty="0"/>
              <a:t>of Basis –  </a:t>
            </a:r>
            <a:r>
              <a:rPr lang="en-US" dirty="0"/>
              <a:t>d</a:t>
            </a:r>
            <a:r>
              <a:rPr lang="en-US" dirty="0" smtClean="0"/>
              <a:t>ocument </a:t>
            </a:r>
            <a:r>
              <a:rPr lang="en-US" dirty="0"/>
              <a:t>that seeks public input on the rationale for a proposed final </a:t>
            </a:r>
            <a:r>
              <a:rPr lang="en-US" dirty="0" smtClean="0"/>
              <a:t>remedy:</a:t>
            </a:r>
            <a:endParaRPr lang="en-US" dirty="0"/>
          </a:p>
          <a:p>
            <a:pPr marL="628650" lvl="1" indent="-171450">
              <a:buFont typeface="Wingdings" panose="05000000000000000000" pitchFamily="2" charset="2"/>
              <a:buChar char="§"/>
            </a:pPr>
            <a:r>
              <a:rPr lang="en-US" dirty="0"/>
              <a:t>d</a:t>
            </a:r>
            <a:r>
              <a:rPr lang="en-US" dirty="0" smtClean="0"/>
              <a:t>raft an order </a:t>
            </a:r>
            <a:r>
              <a:rPr lang="en-US" dirty="0"/>
              <a:t>or permit with a draft </a:t>
            </a:r>
            <a:r>
              <a:rPr lang="en-US" dirty="0" smtClean="0"/>
              <a:t>Statement </a:t>
            </a:r>
            <a:r>
              <a:rPr lang="en-US" dirty="0"/>
              <a:t>of </a:t>
            </a:r>
            <a:r>
              <a:rPr lang="en-US" dirty="0" smtClean="0"/>
              <a:t>Basis;</a:t>
            </a:r>
            <a:endParaRPr lang="en-US" dirty="0"/>
          </a:p>
          <a:p>
            <a:pPr marL="628650" lvl="1" indent="-171450">
              <a:buFont typeface="Wingdings" panose="05000000000000000000" pitchFamily="2" charset="2"/>
              <a:buChar char="§"/>
            </a:pPr>
            <a:r>
              <a:rPr lang="en-US" dirty="0"/>
              <a:t>i</a:t>
            </a:r>
            <a:r>
              <a:rPr lang="en-US" dirty="0" smtClean="0"/>
              <a:t>nform </a:t>
            </a:r>
            <a:r>
              <a:rPr lang="en-US" dirty="0"/>
              <a:t>the public and solicit public </a:t>
            </a:r>
            <a:r>
              <a:rPr lang="en-US" dirty="0" smtClean="0"/>
              <a:t>comment; and</a:t>
            </a:r>
            <a:endParaRPr lang="en-US" dirty="0"/>
          </a:p>
          <a:p>
            <a:pPr marL="628650" lvl="1" indent="-171450">
              <a:buFont typeface="Wingdings" panose="05000000000000000000" pitchFamily="2" charset="2"/>
              <a:buChar char="§"/>
            </a:pPr>
            <a:r>
              <a:rPr lang="en-US" dirty="0" smtClean="0"/>
              <a:t>drafted </a:t>
            </a:r>
            <a:r>
              <a:rPr lang="en-US" dirty="0"/>
              <a:t>by the state or </a:t>
            </a:r>
            <a:r>
              <a:rPr lang="en-US" dirty="0" smtClean="0"/>
              <a:t>EPA.</a:t>
            </a:r>
            <a:endParaRPr lang="en-US" dirty="0"/>
          </a:p>
          <a:p>
            <a:endParaRPr lang="en-US" dirty="0"/>
          </a:p>
          <a:p>
            <a:pPr marL="171450" indent="-171450">
              <a:buFont typeface="Arial" panose="020B0604020202020204" pitchFamily="34" charset="0"/>
              <a:buChar char="•"/>
            </a:pPr>
            <a:r>
              <a:rPr lang="en-US" b="1" dirty="0" smtClean="0"/>
              <a:t>Decision on Final Remedy / Response </a:t>
            </a:r>
            <a:r>
              <a:rPr lang="en-US" b="1" dirty="0"/>
              <a:t>to Comments – </a:t>
            </a:r>
            <a:r>
              <a:rPr lang="en-US" dirty="0" smtClean="0"/>
              <a:t>publicly </a:t>
            </a:r>
            <a:r>
              <a:rPr lang="en-US" dirty="0"/>
              <a:t>available record that documents the decision by the state or EPA about the final remedy for the </a:t>
            </a:r>
            <a:r>
              <a:rPr lang="en-US" dirty="0" smtClean="0"/>
              <a:t>facility:</a:t>
            </a:r>
            <a:endParaRPr lang="en-US" dirty="0"/>
          </a:p>
          <a:p>
            <a:pPr marL="628650" lvl="1" indent="-171450">
              <a:buFont typeface="Wingdings" panose="05000000000000000000" pitchFamily="2" charset="2"/>
              <a:buChar char="§"/>
            </a:pPr>
            <a:r>
              <a:rPr lang="en-US" dirty="0"/>
              <a:t>f</a:t>
            </a:r>
            <a:r>
              <a:rPr lang="en-US" dirty="0" smtClean="0"/>
              <a:t>ollows </a:t>
            </a:r>
            <a:r>
              <a:rPr lang="en-US" dirty="0"/>
              <a:t>public comment </a:t>
            </a:r>
            <a:r>
              <a:rPr lang="en-US" dirty="0" smtClean="0"/>
              <a:t>period;</a:t>
            </a:r>
          </a:p>
          <a:p>
            <a:pPr marL="628650" lvl="1" indent="-171450">
              <a:buFont typeface="Wingdings" panose="05000000000000000000" pitchFamily="2" charset="2"/>
              <a:buChar char="§"/>
            </a:pPr>
            <a:r>
              <a:rPr lang="en-US" dirty="0"/>
              <a:t>f</a:t>
            </a:r>
            <a:r>
              <a:rPr lang="en-US" dirty="0" smtClean="0"/>
              <a:t>inalize order </a:t>
            </a:r>
            <a:r>
              <a:rPr lang="en-US" dirty="0"/>
              <a:t>or permit with responsive summary to the public comments </a:t>
            </a:r>
            <a:r>
              <a:rPr lang="en-US" dirty="0" smtClean="0"/>
              <a:t>received; and</a:t>
            </a:r>
            <a:endParaRPr lang="en-US" dirty="0"/>
          </a:p>
          <a:p>
            <a:pPr marL="628650" lvl="1" indent="-171450">
              <a:buFont typeface="Wingdings" panose="05000000000000000000" pitchFamily="2" charset="2"/>
              <a:buChar char="§"/>
            </a:pPr>
            <a:r>
              <a:rPr lang="en-US" dirty="0"/>
              <a:t>d</a:t>
            </a:r>
            <a:r>
              <a:rPr lang="en-US" dirty="0" smtClean="0"/>
              <a:t>rafted </a:t>
            </a:r>
            <a:r>
              <a:rPr lang="en-US" dirty="0"/>
              <a:t>by the state or </a:t>
            </a:r>
            <a:r>
              <a:rPr lang="en-US" dirty="0" smtClean="0"/>
              <a:t>EPA.</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27</a:t>
            </a:fld>
            <a:endParaRPr lang="en-US" dirty="0"/>
          </a:p>
        </p:txBody>
      </p:sp>
    </p:spTree>
    <p:extLst>
      <p:ext uri="{BB962C8B-B14F-4D97-AF65-F5344CB8AC3E}">
        <p14:creationId xmlns:p14="http://schemas.microsoft.com/office/powerpoint/2010/main" val="2198892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Corrective Measures Implementation (CMI) </a:t>
            </a:r>
            <a:endParaRPr lang="en-US" b="1" dirty="0" smtClean="0"/>
          </a:p>
          <a:p>
            <a:pPr marL="171450" indent="-171450">
              <a:buFont typeface="Arial" panose="020B0604020202020204" pitchFamily="34" charset="0"/>
              <a:buChar char="•"/>
            </a:pPr>
            <a:r>
              <a:rPr lang="en-US" dirty="0" smtClean="0"/>
              <a:t>This is the </a:t>
            </a:r>
            <a:r>
              <a:rPr lang="en-US" dirty="0"/>
              <a:t>implementation of the cleanup remedy, based on the </a:t>
            </a:r>
            <a:r>
              <a:rPr lang="en-US" dirty="0" smtClean="0"/>
              <a:t>Statement </a:t>
            </a:r>
            <a:r>
              <a:rPr lang="en-US" dirty="0"/>
              <a:t>of </a:t>
            </a:r>
            <a:r>
              <a:rPr lang="en-US" dirty="0" smtClean="0"/>
              <a:t>Basis</a:t>
            </a:r>
            <a:r>
              <a:rPr lang="en-US" dirty="0"/>
              <a:t>, </a:t>
            </a:r>
            <a:r>
              <a:rPr lang="en-US" dirty="0" smtClean="0"/>
              <a:t>and typically </a:t>
            </a:r>
            <a:r>
              <a:rPr lang="en-US" dirty="0"/>
              <a:t>involves remedy design, remedy construction, remedy operation and maintenance, and </a:t>
            </a:r>
            <a:r>
              <a:rPr lang="en-US" dirty="0" smtClean="0"/>
              <a:t>remedy completion:</a:t>
            </a:r>
            <a:endParaRPr lang="en-US" dirty="0"/>
          </a:p>
          <a:p>
            <a:pPr marL="628650" lvl="1" indent="-171450">
              <a:buFont typeface="Wingdings" panose="05000000000000000000" pitchFamily="2" charset="2"/>
              <a:buChar char="§"/>
            </a:pPr>
            <a:r>
              <a:rPr lang="en-US" dirty="0"/>
              <a:t>m</a:t>
            </a:r>
            <a:r>
              <a:rPr lang="en-US" dirty="0" smtClean="0"/>
              <a:t>onitor </a:t>
            </a:r>
            <a:r>
              <a:rPr lang="en-US" dirty="0"/>
              <a:t>and analyze the performance of the corrective </a:t>
            </a:r>
            <a:r>
              <a:rPr lang="en-US" dirty="0" smtClean="0"/>
              <a:t>measures;</a:t>
            </a:r>
            <a:endParaRPr lang="en-US" dirty="0"/>
          </a:p>
          <a:p>
            <a:pPr marL="628650" lvl="1" indent="-171450">
              <a:buFont typeface="Wingdings" panose="05000000000000000000" pitchFamily="2" charset="2"/>
              <a:buChar char="§"/>
            </a:pPr>
            <a:r>
              <a:rPr lang="en-US" dirty="0"/>
              <a:t>m</a:t>
            </a:r>
            <a:r>
              <a:rPr lang="en-US" dirty="0" smtClean="0"/>
              <a:t>ay </a:t>
            </a:r>
            <a:r>
              <a:rPr lang="en-US" dirty="0"/>
              <a:t>include both engineering and institutional </a:t>
            </a:r>
            <a:r>
              <a:rPr lang="en-US" dirty="0" smtClean="0"/>
              <a:t>controls; and</a:t>
            </a:r>
            <a:endParaRPr lang="en-US" dirty="0"/>
          </a:p>
          <a:p>
            <a:pPr marL="628650" lvl="1" indent="-171450">
              <a:buFont typeface="Wingdings" panose="05000000000000000000" pitchFamily="2" charset="2"/>
              <a:buChar char="§"/>
            </a:pPr>
            <a:r>
              <a:rPr lang="en-US" dirty="0"/>
              <a:t>c</a:t>
            </a:r>
            <a:r>
              <a:rPr lang="en-US" dirty="0" smtClean="0"/>
              <a:t>onducted </a:t>
            </a:r>
            <a:r>
              <a:rPr lang="en-US" dirty="0"/>
              <a:t>by the owner/operator of the </a:t>
            </a:r>
            <a:r>
              <a:rPr lang="en-US" dirty="0" smtClean="0"/>
              <a:t>facility.</a:t>
            </a:r>
            <a:endParaRPr lang="en-US" dirty="0"/>
          </a:p>
          <a:p>
            <a:endParaRPr lang="en-US" dirty="0"/>
          </a:p>
          <a:p>
            <a:pPr marL="285750" indent="-285750">
              <a:buFont typeface="Arial" panose="020B0604020202020204" pitchFamily="34" charset="0"/>
              <a:buChar char="•"/>
            </a:pPr>
            <a:r>
              <a:rPr lang="en-US" dirty="0" smtClean="0">
                <a:solidFill>
                  <a:srgbClr val="000000"/>
                </a:solidFill>
              </a:rPr>
              <a:t>For </a:t>
            </a:r>
            <a:r>
              <a:rPr lang="en-US" dirty="0">
                <a:solidFill>
                  <a:srgbClr val="000000"/>
                </a:solidFill>
              </a:rPr>
              <a:t>more information, </a:t>
            </a:r>
            <a:r>
              <a:rPr lang="en-US" dirty="0" smtClean="0">
                <a:solidFill>
                  <a:srgbClr val="000000"/>
                </a:solidFill>
              </a:rPr>
              <a:t>see:</a:t>
            </a:r>
            <a:r>
              <a:rPr lang="en-US" dirty="0">
                <a:solidFill>
                  <a:srgbClr val="FF0000"/>
                </a:solidFill>
                <a:hlinkClick r:id="rId3"/>
              </a:rPr>
              <a:t> http://www2.epa.gov/enforcement/guidance-rcra-corrective-action-inspection</a:t>
            </a:r>
            <a:r>
              <a:rPr lang="en-US" dirty="0">
                <a:solidFill>
                  <a:srgbClr val="FF0000"/>
                </a:solidFill>
              </a:rPr>
              <a:t> </a:t>
            </a:r>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28</a:t>
            </a:fld>
            <a:endParaRPr lang="en-US" dirty="0"/>
          </a:p>
        </p:txBody>
      </p:sp>
    </p:spTree>
    <p:extLst>
      <p:ext uri="{BB962C8B-B14F-4D97-AF65-F5344CB8AC3E}">
        <p14:creationId xmlns:p14="http://schemas.microsoft.com/office/powerpoint/2010/main" val="4013796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Corrective Measures Implementation (CMI)</a:t>
            </a:r>
          </a:p>
          <a:p>
            <a:pPr marL="171450" indent="-171450">
              <a:buFont typeface="Arial" panose="020B0604020202020204" pitchFamily="34" charset="0"/>
              <a:buChar char="•"/>
            </a:pPr>
            <a:r>
              <a:rPr lang="en-US" dirty="0" smtClean="0"/>
              <a:t>Common activities include:</a:t>
            </a:r>
          </a:p>
          <a:p>
            <a:pPr marL="628650" lvl="1" indent="-171450">
              <a:buFont typeface="Wingdings" panose="05000000000000000000" pitchFamily="2" charset="2"/>
              <a:buChar char="§"/>
            </a:pPr>
            <a:r>
              <a:rPr lang="en-US" dirty="0" smtClean="0">
                <a:solidFill>
                  <a:srgbClr val="000000"/>
                </a:solidFill>
              </a:rPr>
              <a:t>Contaminated soil / debris excavation</a:t>
            </a:r>
          </a:p>
          <a:p>
            <a:pPr marL="628650" lvl="1" indent="-171450">
              <a:buFont typeface="Wingdings" panose="05000000000000000000" pitchFamily="2" charset="2"/>
              <a:buChar char="§"/>
            </a:pPr>
            <a:r>
              <a:rPr lang="en-US" dirty="0" smtClean="0">
                <a:solidFill>
                  <a:srgbClr val="000000"/>
                </a:solidFill>
              </a:rPr>
              <a:t>Soil </a:t>
            </a:r>
            <a:r>
              <a:rPr lang="en-US" dirty="0">
                <a:solidFill>
                  <a:srgbClr val="000000"/>
                </a:solidFill>
              </a:rPr>
              <a:t>v</a:t>
            </a:r>
            <a:r>
              <a:rPr lang="en-US" dirty="0" smtClean="0">
                <a:solidFill>
                  <a:srgbClr val="000000"/>
                </a:solidFill>
              </a:rPr>
              <a:t>apor extraction</a:t>
            </a:r>
          </a:p>
          <a:p>
            <a:pPr marL="628650" lvl="1" indent="-171450">
              <a:buFont typeface="Wingdings" panose="05000000000000000000" pitchFamily="2" charset="2"/>
              <a:buChar char="§"/>
            </a:pPr>
            <a:r>
              <a:rPr lang="en-US" dirty="0" smtClean="0">
                <a:solidFill>
                  <a:srgbClr val="000000"/>
                </a:solidFill>
              </a:rPr>
              <a:t>Bioremediation </a:t>
            </a:r>
            <a:r>
              <a:rPr lang="en-US" dirty="0">
                <a:solidFill>
                  <a:srgbClr val="000000"/>
                </a:solidFill>
              </a:rPr>
              <a:t>(in situ and ex </a:t>
            </a:r>
            <a:r>
              <a:rPr lang="en-US" dirty="0" smtClean="0">
                <a:solidFill>
                  <a:srgbClr val="000000"/>
                </a:solidFill>
              </a:rPr>
              <a:t>situ)</a:t>
            </a:r>
          </a:p>
          <a:p>
            <a:pPr marL="628650" lvl="1" indent="-171450">
              <a:buFont typeface="Wingdings" panose="05000000000000000000" pitchFamily="2" charset="2"/>
              <a:buChar char="§"/>
            </a:pPr>
            <a:r>
              <a:rPr lang="en-US" dirty="0" smtClean="0">
                <a:solidFill>
                  <a:srgbClr val="000000"/>
                </a:solidFill>
              </a:rPr>
              <a:t>Capping</a:t>
            </a:r>
          </a:p>
          <a:p>
            <a:pPr marL="628650" lvl="1" indent="-171450">
              <a:buFont typeface="Wingdings" panose="05000000000000000000" pitchFamily="2" charset="2"/>
              <a:buChar char="§"/>
            </a:pPr>
            <a:r>
              <a:rPr lang="en-US" dirty="0" smtClean="0">
                <a:solidFill>
                  <a:srgbClr val="000000"/>
                </a:solidFill>
              </a:rPr>
              <a:t>Air stripping</a:t>
            </a:r>
          </a:p>
          <a:p>
            <a:pPr marL="628650" lvl="1" indent="-171450">
              <a:buFont typeface="Wingdings" panose="05000000000000000000" pitchFamily="2" charset="2"/>
              <a:buChar char="§"/>
            </a:pPr>
            <a:r>
              <a:rPr lang="en-US" dirty="0" smtClean="0">
                <a:solidFill>
                  <a:srgbClr val="000000"/>
                </a:solidFill>
              </a:rPr>
              <a:t>Carbon filtration </a:t>
            </a:r>
            <a:r>
              <a:rPr lang="en-US" dirty="0">
                <a:solidFill>
                  <a:srgbClr val="000000"/>
                </a:solidFill>
              </a:rPr>
              <a:t>(liquids and </a:t>
            </a:r>
            <a:r>
              <a:rPr lang="en-US" dirty="0" smtClean="0">
                <a:solidFill>
                  <a:srgbClr val="000000"/>
                </a:solidFill>
              </a:rPr>
              <a:t>gases)</a:t>
            </a:r>
          </a:p>
          <a:p>
            <a:pPr marL="628650" lvl="1" indent="-171450">
              <a:buFont typeface="Wingdings" panose="05000000000000000000" pitchFamily="2" charset="2"/>
              <a:buChar char="§"/>
            </a:pPr>
            <a:r>
              <a:rPr lang="en-US" dirty="0" smtClean="0">
                <a:solidFill>
                  <a:srgbClr val="000000"/>
                </a:solidFill>
              </a:rPr>
              <a:t>Solidification </a:t>
            </a:r>
            <a:r>
              <a:rPr lang="en-US" dirty="0">
                <a:solidFill>
                  <a:srgbClr val="000000"/>
                </a:solidFill>
              </a:rPr>
              <a:t>and </a:t>
            </a:r>
            <a:r>
              <a:rPr lang="en-US" dirty="0" smtClean="0">
                <a:solidFill>
                  <a:srgbClr val="000000"/>
                </a:solidFill>
              </a:rPr>
              <a:t>stabilization </a:t>
            </a:r>
            <a:r>
              <a:rPr lang="en-US" dirty="0">
                <a:solidFill>
                  <a:srgbClr val="000000"/>
                </a:solidFill>
              </a:rPr>
              <a:t>(in situ and ex </a:t>
            </a:r>
            <a:r>
              <a:rPr lang="en-US" dirty="0" smtClean="0">
                <a:solidFill>
                  <a:srgbClr val="000000"/>
                </a:solidFill>
              </a:rPr>
              <a:t>situ)</a:t>
            </a:r>
          </a:p>
          <a:p>
            <a:pPr marL="1085850" lvl="2" indent="-171450">
              <a:buFont typeface="Courier New" panose="02070309020205020404" pitchFamily="49" charset="0"/>
              <a:buChar char="o"/>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29</a:t>
            </a:fld>
            <a:endParaRPr lang="en-US" dirty="0"/>
          </a:p>
        </p:txBody>
      </p:sp>
    </p:spTree>
    <p:extLst>
      <p:ext uri="{BB962C8B-B14F-4D97-AF65-F5344CB8AC3E}">
        <p14:creationId xmlns:p14="http://schemas.microsoft.com/office/powerpoint/2010/main" val="274577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7D2AE32-2C58-4063-A32E-DBA289C412F5}" type="slidenum">
              <a:rPr lang="en-US" smtClean="0">
                <a:latin typeface="Arial" pitchFamily="34" charset="0"/>
                <a:ea typeface="ＭＳ Ｐゴシック"/>
                <a:cs typeface="ＭＳ Ｐゴシック"/>
              </a:rPr>
              <a:pPr/>
              <a:t>3</a:t>
            </a:fld>
            <a:endParaRPr lang="en-US" dirty="0" smtClean="0">
              <a:latin typeface="Arial" pitchFamily="34" charset="0"/>
              <a:ea typeface="ＭＳ Ｐゴシック"/>
              <a:cs typeface="ＭＳ Ｐゴシック"/>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171450" lvl="1" indent="-171450" eaLnBrk="1" hangingPunct="1">
              <a:buFont typeface="Arial" panose="020B0604020202020204" pitchFamily="34" charset="0"/>
              <a:buChar char="•"/>
            </a:pPr>
            <a:r>
              <a:rPr lang="en-US" dirty="0" smtClean="0">
                <a:solidFill>
                  <a:srgbClr val="000000"/>
                </a:solidFill>
              </a:rPr>
              <a:t>This training will provide </a:t>
            </a:r>
            <a:r>
              <a:rPr lang="en-US" dirty="0">
                <a:solidFill>
                  <a:srgbClr val="000000"/>
                </a:solidFill>
              </a:rPr>
              <a:t>a fundamental understanding of the corrective action </a:t>
            </a:r>
            <a:r>
              <a:rPr lang="en-US" dirty="0" smtClean="0">
                <a:solidFill>
                  <a:srgbClr val="000000"/>
                </a:solidFill>
              </a:rPr>
              <a:t>process from start to finish.</a:t>
            </a:r>
            <a:endParaRPr lang="en-US" dirty="0">
              <a:solidFill>
                <a:srgbClr val="000000"/>
              </a:solidFill>
            </a:endParaRPr>
          </a:p>
          <a:p>
            <a:pPr marL="171450" indent="-171450" eaLnBrk="1" hangingPunct="1">
              <a:buFont typeface="Arial" panose="020B0604020202020204" pitchFamily="34" charset="0"/>
              <a:buChar char="•"/>
            </a:pPr>
            <a:r>
              <a:rPr lang="en-US" dirty="0" smtClean="0">
                <a:latin typeface="Arial" pitchFamily="34" charset="0"/>
                <a:ea typeface="ＭＳ Ｐゴシック"/>
              </a:rPr>
              <a:t>An emphasis will be placed on the inspections of corrective action (CA) sites.  If the CA inspection is to be a full review of the CA process, then the inspection should include an evaluation of the effectiveness of the current approach and recommendations to troubleshoot stalled investigations or remedy selections, as well as for ineffective CA measures or remedies.</a:t>
            </a:r>
          </a:p>
          <a:p>
            <a:pPr marL="171450" indent="-171450" eaLnBrk="1" hangingPunct="1">
              <a:buFont typeface="Arial" panose="020B0604020202020204" pitchFamily="34" charset="0"/>
              <a:buChar char="•"/>
            </a:pPr>
            <a:r>
              <a:rPr lang="en-US" dirty="0" smtClean="0">
                <a:latin typeface="Arial" pitchFamily="34" charset="0"/>
                <a:ea typeface="ＭＳ Ｐゴシック"/>
              </a:rPr>
              <a:t>For more information on RCRA CA </a:t>
            </a:r>
            <a:r>
              <a:rPr lang="en-US" dirty="0">
                <a:latin typeface="Arial" pitchFamily="34" charset="0"/>
                <a:ea typeface="ＭＳ Ｐゴシック"/>
              </a:rPr>
              <a:t>Code Events, see </a:t>
            </a:r>
            <a:r>
              <a:rPr lang="en-US" dirty="0">
                <a:solidFill>
                  <a:srgbClr val="FF0000"/>
                </a:solidFill>
                <a:latin typeface="Arial" pitchFamily="34" charset="0"/>
                <a:ea typeface="ＭＳ Ｐゴシック"/>
                <a:hlinkClick r:id="rId3"/>
              </a:rPr>
              <a:t>http://</a:t>
            </a:r>
            <a:r>
              <a:rPr lang="en-US" dirty="0" smtClean="0">
                <a:solidFill>
                  <a:srgbClr val="FF0000"/>
                </a:solidFill>
                <a:latin typeface="Arial" pitchFamily="34" charset="0"/>
                <a:ea typeface="ＭＳ Ｐゴシック"/>
                <a:hlinkClick r:id="rId3"/>
              </a:rPr>
              <a:t>www.epa.gov/epawaste/hazard/correctiveaction/pdfs/ca-evcds.pdf</a:t>
            </a:r>
            <a:endParaRPr lang="en-US" dirty="0" smtClean="0">
              <a:solidFill>
                <a:srgbClr val="FF0000"/>
              </a:solidFill>
              <a:latin typeface="Arial" pitchFamily="34" charset="0"/>
              <a:ea typeface="ＭＳ Ｐゴシック"/>
            </a:endParaRPr>
          </a:p>
          <a:p>
            <a:pPr marL="171450" indent="-171450" eaLnBrk="1" hangingPunct="1">
              <a:buFont typeface="Arial" panose="020B0604020202020204" pitchFamily="34" charset="0"/>
              <a:buChar char="•"/>
            </a:pPr>
            <a:endParaRPr lang="en-US" dirty="0" smtClean="0">
              <a:solidFill>
                <a:srgbClr val="000000"/>
              </a:solidFill>
              <a:latin typeface="Arial" pitchFamily="34" charset="0"/>
              <a:ea typeface="ＭＳ Ｐゴシック"/>
            </a:endParaRPr>
          </a:p>
        </p:txBody>
      </p:sp>
    </p:spTree>
    <p:extLst>
      <p:ext uri="{BB962C8B-B14F-4D97-AF65-F5344CB8AC3E}">
        <p14:creationId xmlns:p14="http://schemas.microsoft.com/office/powerpoint/2010/main" val="3737997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indent="0">
              <a:buNone/>
            </a:pPr>
            <a:r>
              <a:rPr lang="en-US" b="1" dirty="0" smtClean="0"/>
              <a:t>Case Example:</a:t>
            </a:r>
          </a:p>
          <a:p>
            <a:pPr marL="0" indent="0">
              <a:buNone/>
            </a:pPr>
            <a:endParaRPr lang="en-US" b="1" dirty="0" smtClean="0"/>
          </a:p>
          <a:p>
            <a:pPr marL="0" indent="0">
              <a:buNone/>
            </a:pPr>
            <a:r>
              <a:rPr lang="en-US" b="1" dirty="0" smtClean="0"/>
              <a:t>Remedies </a:t>
            </a:r>
            <a:r>
              <a:rPr lang="en-US" b="1" dirty="0"/>
              <a:t>Evaluated</a:t>
            </a:r>
          </a:p>
          <a:p>
            <a:pPr marL="857250" lvl="1" indent="-457200">
              <a:spcBef>
                <a:spcPts val="600"/>
              </a:spcBef>
              <a:buFont typeface="Arial" panose="020B0604020202020204" pitchFamily="34" charset="0"/>
              <a:buChar char="•"/>
            </a:pPr>
            <a:r>
              <a:rPr lang="en-US" dirty="0"/>
              <a:t>No Actions</a:t>
            </a:r>
          </a:p>
          <a:p>
            <a:pPr marL="857250" lvl="1" indent="-457200">
              <a:spcBef>
                <a:spcPts val="600"/>
              </a:spcBef>
              <a:buFont typeface="Arial" panose="020B0604020202020204" pitchFamily="34" charset="0"/>
              <a:buChar char="•"/>
            </a:pPr>
            <a:r>
              <a:rPr lang="en-US" dirty="0"/>
              <a:t>Institutional </a:t>
            </a:r>
            <a:r>
              <a:rPr lang="en-US" dirty="0" smtClean="0"/>
              <a:t>controls </a:t>
            </a:r>
            <a:endParaRPr lang="en-US" dirty="0"/>
          </a:p>
          <a:p>
            <a:pPr marL="857250" lvl="1" indent="-457200">
              <a:spcBef>
                <a:spcPts val="600"/>
              </a:spcBef>
              <a:buFont typeface="Arial" panose="020B0604020202020204" pitchFamily="34" charset="0"/>
              <a:buChar char="•"/>
            </a:pPr>
            <a:r>
              <a:rPr lang="en-US" dirty="0"/>
              <a:t>Soil:  </a:t>
            </a:r>
          </a:p>
          <a:p>
            <a:pPr marL="1431925" lvl="4" indent="-457200">
              <a:spcBef>
                <a:spcPts val="0"/>
              </a:spcBef>
              <a:buFont typeface="Wingdings" panose="05000000000000000000" pitchFamily="2" charset="2"/>
              <a:buChar char="§"/>
            </a:pPr>
            <a:r>
              <a:rPr lang="en-US" dirty="0"/>
              <a:t>Containment </a:t>
            </a:r>
          </a:p>
          <a:p>
            <a:pPr marL="1431925" lvl="4" indent="-457200">
              <a:spcBef>
                <a:spcPts val="0"/>
              </a:spcBef>
              <a:buFont typeface="Wingdings" panose="05000000000000000000" pitchFamily="2" charset="2"/>
              <a:buChar char="§"/>
            </a:pPr>
            <a:r>
              <a:rPr lang="en-US" dirty="0"/>
              <a:t>Removal </a:t>
            </a:r>
          </a:p>
          <a:p>
            <a:pPr marL="857250" lvl="1" indent="-457200">
              <a:spcBef>
                <a:spcPts val="600"/>
              </a:spcBef>
              <a:buFont typeface="Arial" panose="020B0604020202020204" pitchFamily="34" charset="0"/>
              <a:buChar char="•"/>
            </a:pPr>
            <a:r>
              <a:rPr lang="en-US" dirty="0"/>
              <a:t>Groundwater:  </a:t>
            </a:r>
          </a:p>
          <a:p>
            <a:pPr marL="1431925" lvl="4" indent="-457200">
              <a:spcBef>
                <a:spcPts val="0"/>
              </a:spcBef>
              <a:buFont typeface="Wingdings" panose="05000000000000000000" pitchFamily="2" charset="2"/>
              <a:buChar char="§"/>
            </a:pPr>
            <a:r>
              <a:rPr lang="en-US" dirty="0"/>
              <a:t>Extraction</a:t>
            </a:r>
          </a:p>
          <a:p>
            <a:pPr marL="1431925" lvl="4" indent="-457200">
              <a:spcBef>
                <a:spcPts val="0"/>
              </a:spcBef>
              <a:buFont typeface="Wingdings" panose="05000000000000000000" pitchFamily="2" charset="2"/>
              <a:buChar char="§"/>
            </a:pPr>
            <a:r>
              <a:rPr lang="en-US" dirty="0" smtClean="0"/>
              <a:t>In situ chemical oxidation (ISCO)</a:t>
            </a:r>
            <a:endParaRPr lang="en-US" dirty="0"/>
          </a:p>
          <a:p>
            <a:pPr marL="1431925" lvl="4" indent="-457200">
              <a:spcBef>
                <a:spcPts val="0"/>
              </a:spcBef>
              <a:buFont typeface="Wingdings" panose="05000000000000000000" pitchFamily="2" charset="2"/>
              <a:buChar char="§"/>
            </a:pPr>
            <a:r>
              <a:rPr lang="en-US" dirty="0"/>
              <a:t>Permeable texture beds</a:t>
            </a:r>
          </a:p>
          <a:p>
            <a:pPr marL="1431925" lvl="4" indent="-457200">
              <a:spcBef>
                <a:spcPts val="0"/>
              </a:spcBef>
              <a:buFont typeface="Wingdings" panose="05000000000000000000" pitchFamily="2" charset="2"/>
              <a:buChar char="§"/>
            </a:pPr>
            <a:r>
              <a:rPr lang="en-US" dirty="0"/>
              <a:t>In </a:t>
            </a:r>
            <a:r>
              <a:rPr lang="en-US" dirty="0" smtClean="0"/>
              <a:t>situ </a:t>
            </a:r>
            <a:r>
              <a:rPr lang="en-US" dirty="0"/>
              <a:t>enhanced bio degradation</a:t>
            </a:r>
          </a:p>
          <a:p>
            <a:pPr marL="1431925" lvl="4" indent="-457200">
              <a:spcBef>
                <a:spcPts val="0"/>
              </a:spcBef>
              <a:buFont typeface="Wingdings" panose="05000000000000000000" pitchFamily="2" charset="2"/>
              <a:buChar char="§"/>
            </a:pPr>
            <a:r>
              <a:rPr lang="en-US" dirty="0"/>
              <a:t>Monitored </a:t>
            </a:r>
            <a:r>
              <a:rPr lang="en-US" dirty="0" smtClean="0"/>
              <a:t>natural attenuation </a:t>
            </a:r>
            <a:r>
              <a:rPr lang="en-US" dirty="0"/>
              <a:t>(MNA)</a:t>
            </a:r>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30</a:t>
            </a:fld>
            <a:endParaRPr lang="en-US" dirty="0"/>
          </a:p>
        </p:txBody>
      </p:sp>
    </p:spTree>
    <p:extLst>
      <p:ext uri="{BB962C8B-B14F-4D97-AF65-F5344CB8AC3E}">
        <p14:creationId xmlns:p14="http://schemas.microsoft.com/office/powerpoint/2010/main" val="4013625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US" b="1" dirty="0" smtClean="0"/>
              <a:t>Case Example:</a:t>
            </a:r>
          </a:p>
          <a:p>
            <a:pPr marL="0" indent="0">
              <a:spcBef>
                <a:spcPts val="600"/>
              </a:spcBef>
              <a:buNone/>
            </a:pPr>
            <a:r>
              <a:rPr lang="en-US" b="1" dirty="0" smtClean="0"/>
              <a:t>Chosen </a:t>
            </a:r>
            <a:r>
              <a:rPr lang="en-US" b="1" dirty="0"/>
              <a:t>Remedy </a:t>
            </a:r>
          </a:p>
          <a:p>
            <a:pPr marL="857250" lvl="1" indent="-457200">
              <a:spcBef>
                <a:spcPts val="600"/>
              </a:spcBef>
              <a:buFont typeface="Arial" panose="020B0604020202020204" pitchFamily="34" charset="0"/>
              <a:buChar char="•"/>
            </a:pPr>
            <a:r>
              <a:rPr lang="en-US" dirty="0"/>
              <a:t>Site-wide </a:t>
            </a:r>
            <a:r>
              <a:rPr lang="en-US" dirty="0" smtClean="0"/>
              <a:t>institutional controls </a:t>
            </a:r>
            <a:r>
              <a:rPr lang="en-US" dirty="0"/>
              <a:t>(ICs) </a:t>
            </a:r>
          </a:p>
          <a:p>
            <a:pPr marL="857250" lvl="1" indent="-457200">
              <a:spcBef>
                <a:spcPts val="600"/>
              </a:spcBef>
              <a:buFont typeface="Arial" panose="020B0604020202020204" pitchFamily="34" charset="0"/>
              <a:buChar char="•"/>
            </a:pPr>
            <a:r>
              <a:rPr lang="en-US" dirty="0"/>
              <a:t>Soil with asphalt cover with soil gas monitoring </a:t>
            </a:r>
          </a:p>
          <a:p>
            <a:pPr marL="857250" lvl="1" indent="-457200">
              <a:spcBef>
                <a:spcPts val="600"/>
              </a:spcBef>
              <a:buFont typeface="Arial" panose="020B0604020202020204" pitchFamily="34" charset="0"/>
              <a:buChar char="•"/>
            </a:pPr>
            <a:r>
              <a:rPr lang="en-US" dirty="0"/>
              <a:t>Groundwater with </a:t>
            </a:r>
            <a:r>
              <a:rPr lang="en-US" dirty="0" smtClean="0"/>
              <a:t>in situ chemical oxidation </a:t>
            </a:r>
            <a:r>
              <a:rPr lang="en-US" dirty="0"/>
              <a:t>(</a:t>
            </a:r>
            <a:r>
              <a:rPr lang="en-US" dirty="0" smtClean="0"/>
              <a:t>ISCO) </a:t>
            </a:r>
            <a:r>
              <a:rPr lang="en-US" dirty="0"/>
              <a:t>and </a:t>
            </a:r>
            <a:r>
              <a:rPr lang="en-US" dirty="0" smtClean="0"/>
              <a:t>monitored natural attenuation </a:t>
            </a:r>
            <a:r>
              <a:rPr lang="en-US" dirty="0"/>
              <a:t>(MNA)</a:t>
            </a:r>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31</a:t>
            </a:fld>
            <a:endParaRPr lang="en-US" dirty="0"/>
          </a:p>
        </p:txBody>
      </p:sp>
    </p:spTree>
    <p:extLst>
      <p:ext uri="{BB962C8B-B14F-4D97-AF65-F5344CB8AC3E}">
        <p14:creationId xmlns:p14="http://schemas.microsoft.com/office/powerpoint/2010/main" val="3755875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32</a:t>
            </a:fld>
            <a:endParaRPr lang="en-US" dirty="0"/>
          </a:p>
        </p:txBody>
      </p:sp>
    </p:spTree>
    <p:extLst>
      <p:ext uri="{BB962C8B-B14F-4D97-AF65-F5344CB8AC3E}">
        <p14:creationId xmlns:p14="http://schemas.microsoft.com/office/powerpoint/2010/main" val="1809829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6C5B348-F1D6-4BC1-8050-3228068E4BF4}" type="slidenum">
              <a:rPr lang="en-US" smtClean="0">
                <a:latin typeface="Arial" pitchFamily="34" charset="0"/>
                <a:ea typeface="ＭＳ Ｐゴシック"/>
                <a:cs typeface="ＭＳ Ｐゴシック"/>
              </a:rPr>
              <a:pPr/>
              <a:t>33</a:t>
            </a:fld>
            <a:endParaRPr lang="en-US" dirty="0" smtClean="0">
              <a:latin typeface="Arial" pitchFamily="34" charset="0"/>
              <a:ea typeface="ＭＳ Ｐゴシック"/>
              <a:cs typeface="ＭＳ Ｐゴシック"/>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71450" lvl="1" indent="-171450">
              <a:buFont typeface="Arial" panose="020B0604020202020204" pitchFamily="34" charset="0"/>
              <a:buChar char="•"/>
            </a:pPr>
            <a:r>
              <a:rPr lang="en-US" dirty="0" smtClean="0">
                <a:solidFill>
                  <a:srgbClr val="000000"/>
                </a:solidFill>
              </a:rPr>
              <a:t>Begin with the end in mind . </a:t>
            </a:r>
            <a:r>
              <a:rPr lang="en-US" dirty="0" smtClean="0"/>
              <a:t>. .   </a:t>
            </a:r>
            <a:r>
              <a:rPr lang="en-US" dirty="0"/>
              <a:t>w</a:t>
            </a:r>
            <a:r>
              <a:rPr lang="en-US" dirty="0" smtClean="0"/>
              <a:t>hat would be needed to win a case if it were to go to trial?  </a:t>
            </a:r>
            <a:r>
              <a:rPr lang="en-US" dirty="0" smtClean="0">
                <a:solidFill>
                  <a:srgbClr val="000000"/>
                </a:solidFill>
              </a:rPr>
              <a:t>Understand </a:t>
            </a:r>
            <a:r>
              <a:rPr lang="en-US" dirty="0">
                <a:solidFill>
                  <a:srgbClr val="000000"/>
                </a:solidFill>
              </a:rPr>
              <a:t>what information is needed to determine </a:t>
            </a:r>
            <a:r>
              <a:rPr lang="en-US" dirty="0" smtClean="0">
                <a:solidFill>
                  <a:srgbClr val="000000"/>
                </a:solidFill>
              </a:rPr>
              <a:t>compliance </a:t>
            </a:r>
            <a:r>
              <a:rPr lang="en-US" dirty="0">
                <a:solidFill>
                  <a:srgbClr val="000000"/>
                </a:solidFill>
              </a:rPr>
              <a:t>with or to prove a violation of </a:t>
            </a:r>
            <a:r>
              <a:rPr lang="en-US" dirty="0" smtClean="0">
                <a:solidFill>
                  <a:srgbClr val="000000"/>
                </a:solidFill>
              </a:rPr>
              <a:t>CA obligations. </a:t>
            </a:r>
            <a:endParaRPr lang="en-US" dirty="0">
              <a:solidFill>
                <a:srgbClr val="000000"/>
              </a:solidFill>
            </a:endParaRPr>
          </a:p>
          <a:p>
            <a:pPr>
              <a:buNone/>
            </a:pPr>
            <a:r>
              <a:rPr lang="en-US" dirty="0" smtClean="0">
                <a:latin typeface="Arial" pitchFamily="34" charset="0"/>
                <a:ea typeface="ＭＳ Ｐゴシック"/>
              </a:rPr>
              <a:t> </a:t>
            </a:r>
          </a:p>
          <a:p>
            <a:pPr marL="171450" lvl="1" indent="-171450">
              <a:buFont typeface="Arial" panose="020B0604020202020204" pitchFamily="34" charset="0"/>
              <a:buChar char="•"/>
            </a:pPr>
            <a:r>
              <a:rPr lang="en-US" dirty="0">
                <a:latin typeface="Arial" pitchFamily="34" charset="0"/>
                <a:ea typeface="ＭＳ Ｐゴシック"/>
              </a:rPr>
              <a:t>Preparation is the key to a successful </a:t>
            </a:r>
            <a:r>
              <a:rPr lang="en-US" dirty="0" smtClean="0">
                <a:latin typeface="Arial" pitchFamily="34" charset="0"/>
                <a:ea typeface="ＭＳ Ｐゴシック"/>
              </a:rPr>
              <a:t>inspection:</a:t>
            </a:r>
            <a:endParaRPr lang="en-US" dirty="0">
              <a:latin typeface="Arial" pitchFamily="34" charset="0"/>
              <a:ea typeface="ＭＳ Ｐゴシック"/>
            </a:endParaRPr>
          </a:p>
          <a:p>
            <a:pPr marL="628650" lvl="1" indent="-171450">
              <a:buFont typeface="Wingdings" panose="05000000000000000000" pitchFamily="2" charset="2"/>
              <a:buChar char="§"/>
            </a:pPr>
            <a:r>
              <a:rPr lang="en-US" dirty="0"/>
              <a:t>s</a:t>
            </a:r>
            <a:r>
              <a:rPr lang="en-US" dirty="0" smtClean="0"/>
              <a:t>tart preparing 30 </a:t>
            </a:r>
            <a:r>
              <a:rPr lang="en-US" dirty="0"/>
              <a:t>days before the </a:t>
            </a:r>
            <a:r>
              <a:rPr lang="en-US" dirty="0" smtClean="0"/>
              <a:t>inspection;</a:t>
            </a:r>
          </a:p>
          <a:p>
            <a:pPr marL="628650" lvl="1" indent="-171450">
              <a:buFont typeface="Wingdings" panose="05000000000000000000" pitchFamily="2" charset="2"/>
              <a:buChar char="§"/>
            </a:pPr>
            <a:r>
              <a:rPr lang="en-US" dirty="0">
                <a:latin typeface="Arial" pitchFamily="34" charset="0"/>
                <a:ea typeface="ＭＳ Ｐゴシック"/>
              </a:rPr>
              <a:t>u</a:t>
            </a:r>
            <a:r>
              <a:rPr lang="en-US" dirty="0" smtClean="0">
                <a:latin typeface="Arial" pitchFamily="34" charset="0"/>
                <a:ea typeface="ＭＳ Ｐゴシック"/>
              </a:rPr>
              <a:t>nderstand </a:t>
            </a:r>
            <a:r>
              <a:rPr lang="en-US" dirty="0">
                <a:latin typeface="Arial" pitchFamily="34" charset="0"/>
                <a:ea typeface="ＭＳ Ｐゴシック"/>
              </a:rPr>
              <a:t>all of the CA activities at the </a:t>
            </a:r>
            <a:r>
              <a:rPr lang="en-US" dirty="0" smtClean="0">
                <a:latin typeface="Arial" pitchFamily="34" charset="0"/>
                <a:ea typeface="ＭＳ Ｐゴシック"/>
              </a:rPr>
              <a:t>facility;</a:t>
            </a:r>
          </a:p>
          <a:p>
            <a:pPr marL="628650" lvl="1" indent="-171450">
              <a:buFont typeface="Wingdings" panose="05000000000000000000" pitchFamily="2" charset="2"/>
              <a:buChar char="§"/>
            </a:pPr>
            <a:r>
              <a:rPr lang="en-US" dirty="0">
                <a:latin typeface="Arial" pitchFamily="34" charset="0"/>
                <a:ea typeface="ＭＳ Ｐゴシック"/>
              </a:rPr>
              <a:t>k</a:t>
            </a:r>
            <a:r>
              <a:rPr lang="en-US" dirty="0" smtClean="0">
                <a:latin typeface="Arial" pitchFamily="34" charset="0"/>
                <a:ea typeface="ＭＳ Ｐゴシック"/>
              </a:rPr>
              <a:t>now most recent permit issuance or modification (as applicable); and</a:t>
            </a:r>
          </a:p>
          <a:p>
            <a:pPr marL="628650" lvl="1" indent="-171450">
              <a:buFont typeface="Wingdings" panose="05000000000000000000" pitchFamily="2" charset="2"/>
              <a:buChar char="§"/>
            </a:pPr>
            <a:r>
              <a:rPr lang="en-US" dirty="0"/>
              <a:t>m</a:t>
            </a:r>
            <a:r>
              <a:rPr lang="en-US" dirty="0" smtClean="0"/>
              <a:t>ore </a:t>
            </a:r>
            <a:r>
              <a:rPr lang="en-US" dirty="0"/>
              <a:t>compliance points </a:t>
            </a:r>
            <a:r>
              <a:rPr lang="en-US" dirty="0" smtClean="0"/>
              <a:t>means </a:t>
            </a:r>
            <a:r>
              <a:rPr lang="en-US" dirty="0"/>
              <a:t>more time needed to prepare </a:t>
            </a:r>
            <a:r>
              <a:rPr lang="en-US" dirty="0" smtClean="0"/>
              <a:t>and </a:t>
            </a:r>
            <a:r>
              <a:rPr lang="en-US" dirty="0"/>
              <a:t>to conduct actual </a:t>
            </a:r>
            <a:r>
              <a:rPr lang="en-US" dirty="0" smtClean="0"/>
              <a:t>inspection</a:t>
            </a:r>
            <a:r>
              <a:rPr lang="en-US" dirty="0">
                <a:latin typeface="Arial" pitchFamily="34" charset="0"/>
                <a:ea typeface="ＭＳ Ｐゴシック"/>
              </a:rPr>
              <a:t>; a</a:t>
            </a:r>
            <a:r>
              <a:rPr lang="en-US" dirty="0"/>
              <a:t>ctual preparation time will vary depending on </a:t>
            </a:r>
            <a:r>
              <a:rPr lang="en-US" dirty="0" smtClean="0"/>
              <a:t>site.</a:t>
            </a:r>
          </a:p>
          <a:p>
            <a:pPr eaLnBrk="1" hangingPunct="1"/>
            <a:endParaRPr lang="en-US" dirty="0" smtClean="0">
              <a:solidFill>
                <a:srgbClr val="FF0000"/>
              </a:solidFill>
              <a:latin typeface="Arial" pitchFamily="34" charset="0"/>
              <a:ea typeface="ＭＳ Ｐゴシック"/>
            </a:endParaRPr>
          </a:p>
        </p:txBody>
      </p:sp>
    </p:spTree>
    <p:extLst>
      <p:ext uri="{BB962C8B-B14F-4D97-AF65-F5344CB8AC3E}">
        <p14:creationId xmlns:p14="http://schemas.microsoft.com/office/powerpoint/2010/main" val="1491219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648200"/>
            <a:ext cx="5140960" cy="4183380"/>
          </a:xfrm>
        </p:spPr>
        <p:txBody>
          <a:bodyPr/>
          <a:lstStyle/>
          <a:p>
            <a:pPr marL="171450" lvl="1" indent="-171450">
              <a:buFont typeface="Arial" panose="020B0604020202020204" pitchFamily="34" charset="0"/>
              <a:buChar char="•"/>
            </a:pPr>
            <a:r>
              <a:rPr lang="en-US" dirty="0" smtClean="0">
                <a:latin typeface="Arial" pitchFamily="34" charset="0"/>
                <a:ea typeface="ＭＳ Ｐゴシック"/>
              </a:rPr>
              <a:t>If </a:t>
            </a:r>
            <a:r>
              <a:rPr lang="en-US" dirty="0">
                <a:latin typeface="Arial" pitchFamily="34" charset="0"/>
                <a:ea typeface="ＭＳ Ｐゴシック"/>
              </a:rPr>
              <a:t>the inspector does not normally oversee CA activities at a facility, include the </a:t>
            </a:r>
            <a:r>
              <a:rPr lang="en-US" dirty="0" smtClean="0">
                <a:latin typeface="Arial" pitchFamily="34" charset="0"/>
                <a:ea typeface="ＭＳ Ｐゴシック"/>
              </a:rPr>
              <a:t>CA PM </a:t>
            </a:r>
            <a:r>
              <a:rPr lang="en-US" dirty="0">
                <a:latin typeface="Arial" pitchFamily="34" charset="0"/>
                <a:ea typeface="ＭＳ Ｐゴシック"/>
              </a:rPr>
              <a:t>or CA specialist assigned to the facility in the inspection and post-inspection analysis and evaluation.  </a:t>
            </a:r>
            <a:endParaRPr lang="en-US" dirty="0" smtClean="0">
              <a:latin typeface="Arial" pitchFamily="34" charset="0"/>
              <a:ea typeface="ＭＳ Ｐゴシック"/>
            </a:endParaRPr>
          </a:p>
          <a:p>
            <a:pPr marL="171450" lvl="1" indent="-171450">
              <a:buFont typeface="Arial" panose="020B0604020202020204" pitchFamily="34" charset="0"/>
              <a:buChar char="•"/>
            </a:pPr>
            <a:r>
              <a:rPr lang="en-US" dirty="0" smtClean="0">
                <a:latin typeface="Arial" pitchFamily="34" charset="0"/>
                <a:ea typeface="ＭＳ Ｐゴシック"/>
              </a:rPr>
              <a:t>At </a:t>
            </a:r>
            <a:r>
              <a:rPr lang="en-US" dirty="0">
                <a:latin typeface="Arial" pitchFamily="34" charset="0"/>
                <a:ea typeface="ＭＳ Ｐゴシック"/>
              </a:rPr>
              <a:t>a minimum, </a:t>
            </a:r>
            <a:r>
              <a:rPr lang="en-US" dirty="0" smtClean="0">
                <a:latin typeface="Arial" pitchFamily="34" charset="0"/>
                <a:ea typeface="ＭＳ Ｐゴシック"/>
              </a:rPr>
              <a:t>CA</a:t>
            </a:r>
            <a:r>
              <a:rPr lang="en-US" baseline="0" dirty="0" smtClean="0">
                <a:latin typeface="Arial" pitchFamily="34" charset="0"/>
                <a:ea typeface="ＭＳ Ｐゴシック"/>
              </a:rPr>
              <a:t> PM</a:t>
            </a:r>
            <a:r>
              <a:rPr lang="en-US" dirty="0" smtClean="0">
                <a:latin typeface="Arial" pitchFamily="34" charset="0"/>
                <a:ea typeface="ＭＳ Ｐゴシック"/>
              </a:rPr>
              <a:t>s </a:t>
            </a:r>
            <a:r>
              <a:rPr lang="en-US" dirty="0">
                <a:latin typeface="Arial" pitchFamily="34" charset="0"/>
                <a:ea typeface="ＭＳ Ｐゴシック"/>
              </a:rPr>
              <a:t>should be interviewed prior to the inspection to obtain </a:t>
            </a:r>
            <a:r>
              <a:rPr lang="en-US" dirty="0" smtClean="0">
                <a:latin typeface="Arial" pitchFamily="34" charset="0"/>
                <a:ea typeface="ＭＳ Ｐゴシック"/>
              </a:rPr>
              <a:t>information </a:t>
            </a:r>
            <a:r>
              <a:rPr lang="en-US" dirty="0">
                <a:latin typeface="Arial" pitchFamily="34" charset="0"/>
                <a:ea typeface="ＭＳ Ｐゴシック"/>
              </a:rPr>
              <a:t>about the type of CA activities present at the facility.  </a:t>
            </a:r>
            <a:endParaRPr lang="en-US" dirty="0" smtClean="0">
              <a:latin typeface="Arial" pitchFamily="34" charset="0"/>
              <a:ea typeface="ＭＳ Ｐゴシック"/>
            </a:endParaRPr>
          </a:p>
          <a:p>
            <a:pPr marL="171450" lvl="1" indent="-171450">
              <a:buFont typeface="Arial" panose="020B0604020202020204" pitchFamily="34" charset="0"/>
              <a:buChar char="•"/>
            </a:pPr>
            <a:r>
              <a:rPr lang="en-US" dirty="0" smtClean="0">
                <a:latin typeface="Arial" pitchFamily="34" charset="0"/>
                <a:ea typeface="ＭＳ Ｐゴシック"/>
              </a:rPr>
              <a:t>CA PMs </a:t>
            </a:r>
            <a:r>
              <a:rPr lang="en-US" dirty="0">
                <a:latin typeface="Arial" pitchFamily="34" charset="0"/>
                <a:ea typeface="ＭＳ Ｐゴシック"/>
              </a:rPr>
              <a:t>have the responsibility to ensure the inspector has information about the </a:t>
            </a:r>
            <a:r>
              <a:rPr lang="en-US" dirty="0" smtClean="0">
                <a:latin typeface="Arial" pitchFamily="34" charset="0"/>
                <a:ea typeface="ＭＳ Ｐゴシック"/>
              </a:rPr>
              <a:t>site.</a:t>
            </a:r>
          </a:p>
          <a:p>
            <a:pPr marL="171450" lvl="1" indent="-171450">
              <a:buFont typeface="Arial" panose="020B0604020202020204" pitchFamily="34" charset="0"/>
              <a:buChar char="•"/>
            </a:pPr>
            <a:r>
              <a:rPr lang="en-US" dirty="0" smtClean="0"/>
              <a:t>Identify </a:t>
            </a:r>
            <a:r>
              <a:rPr lang="en-US" dirty="0"/>
              <a:t>priority areas/issues with CA </a:t>
            </a:r>
            <a:r>
              <a:rPr lang="en-US" dirty="0" smtClean="0"/>
              <a:t>PM.</a:t>
            </a:r>
            <a:endParaRPr lang="en-US" dirty="0"/>
          </a:p>
          <a:p>
            <a:pPr marL="0" lvl="1"/>
            <a:endParaRPr lang="en-US" dirty="0">
              <a:solidFill>
                <a:srgbClr val="FF0000"/>
              </a:solidFill>
              <a:latin typeface="Arial" pitchFamily="34" charset="0"/>
              <a:ea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34</a:t>
            </a:fld>
            <a:endParaRPr lang="en-US" dirty="0"/>
          </a:p>
        </p:txBody>
      </p:sp>
    </p:spTree>
    <p:extLst>
      <p:ext uri="{BB962C8B-B14F-4D97-AF65-F5344CB8AC3E}">
        <p14:creationId xmlns:p14="http://schemas.microsoft.com/office/powerpoint/2010/main" val="2236956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A8BB2B8-58D3-4310-8F8F-AB2D763139F3}" type="slidenum">
              <a:rPr lang="en-US" smtClean="0">
                <a:latin typeface="Arial" pitchFamily="34" charset="0"/>
                <a:ea typeface="ＭＳ Ｐゴシック"/>
                <a:cs typeface="ＭＳ Ｐゴシック"/>
              </a:rPr>
              <a:pPr/>
              <a:t>35</a:t>
            </a:fld>
            <a:endParaRPr lang="en-US" dirty="0" smtClean="0">
              <a:latin typeface="Arial" pitchFamily="34" charset="0"/>
              <a:ea typeface="ＭＳ Ｐゴシック"/>
              <a:cs typeface="ＭＳ Ｐゴシック"/>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4720" y="4299426"/>
            <a:ext cx="5140960" cy="4006374"/>
          </a:xfrm>
          <a:noFill/>
          <a:ln/>
        </p:spPr>
        <p:txBody>
          <a:bodyPr/>
          <a:lstStyle/>
          <a:p>
            <a:pPr marL="171450" indent="-171450">
              <a:buFont typeface="Arial" panose="020B0604020202020204" pitchFamily="34" charset="0"/>
              <a:buChar char="•"/>
            </a:pPr>
            <a:r>
              <a:rPr lang="en-US" dirty="0" smtClean="0"/>
              <a:t>Determine inspection objectives:</a:t>
            </a:r>
          </a:p>
          <a:p>
            <a:pPr marL="628650" lvl="1" indent="-171450">
              <a:buFont typeface="Wingdings" panose="05000000000000000000" pitchFamily="2" charset="2"/>
              <a:buChar char="§"/>
            </a:pPr>
            <a:r>
              <a:rPr lang="en-US" dirty="0"/>
              <a:t>d</a:t>
            </a:r>
            <a:r>
              <a:rPr lang="en-US" dirty="0" smtClean="0"/>
              <a:t>etermine compliance with permit or order;</a:t>
            </a:r>
          </a:p>
          <a:p>
            <a:pPr marL="628650" lvl="1" indent="-171450">
              <a:buFont typeface="Wingdings" panose="05000000000000000000" pitchFamily="2" charset="2"/>
              <a:buChar char="§"/>
            </a:pPr>
            <a:r>
              <a:rPr lang="en-US" dirty="0"/>
              <a:t>v</a:t>
            </a:r>
            <a:r>
              <a:rPr lang="en-US" dirty="0" smtClean="0"/>
              <a:t>erify </a:t>
            </a:r>
            <a:r>
              <a:rPr lang="en-US" dirty="0"/>
              <a:t>compliance with CA requirements, land/groundwater </a:t>
            </a:r>
            <a:r>
              <a:rPr lang="en-US" dirty="0" smtClean="0"/>
              <a:t>use;</a:t>
            </a:r>
          </a:p>
          <a:p>
            <a:pPr marL="628650" lvl="1" indent="-171450">
              <a:buFont typeface="Wingdings" panose="05000000000000000000" pitchFamily="2" charset="2"/>
              <a:buChar char="§"/>
            </a:pPr>
            <a:r>
              <a:rPr lang="en-US" dirty="0"/>
              <a:t>i</a:t>
            </a:r>
            <a:r>
              <a:rPr lang="en-US" dirty="0" smtClean="0"/>
              <a:t>dentify specific areas of the facility or specific processes that need to be inspected; and</a:t>
            </a:r>
          </a:p>
          <a:p>
            <a:pPr marL="628650" lvl="1" indent="-171450">
              <a:buFont typeface="Wingdings" panose="05000000000000000000" pitchFamily="2" charset="2"/>
              <a:buChar char="§"/>
            </a:pPr>
            <a:r>
              <a:rPr lang="en-US" dirty="0" smtClean="0">
                <a:solidFill>
                  <a:srgbClr val="000000"/>
                </a:solidFill>
              </a:rPr>
              <a:t>identify </a:t>
            </a:r>
            <a:r>
              <a:rPr lang="en-US" dirty="0">
                <a:solidFill>
                  <a:srgbClr val="000000"/>
                </a:solidFill>
              </a:rPr>
              <a:t>new waste management units or </a:t>
            </a:r>
            <a:r>
              <a:rPr lang="en-US" dirty="0" smtClean="0">
                <a:solidFill>
                  <a:srgbClr val="000000"/>
                </a:solidFill>
              </a:rPr>
              <a:t>releases.</a:t>
            </a:r>
            <a:endParaRPr lang="en-US" dirty="0">
              <a:solidFill>
                <a:srgbClr val="000000"/>
              </a:solidFill>
            </a:endParaRPr>
          </a:p>
          <a:p>
            <a:pPr marL="171450" indent="-171450" eaLnBrk="1" hangingPunct="1">
              <a:buFont typeface="Arial" panose="020B0604020202020204" pitchFamily="34" charset="0"/>
              <a:buChar char="•"/>
            </a:pPr>
            <a:r>
              <a:rPr lang="en-US" dirty="0" smtClean="0"/>
              <a:t>Consider scope of corrective action when assessing the details of the inspection:</a:t>
            </a:r>
          </a:p>
          <a:p>
            <a:pPr marL="628650" lvl="1" indent="-171450" eaLnBrk="1" hangingPunct="1">
              <a:buFont typeface="Wingdings" panose="05000000000000000000" pitchFamily="2" charset="2"/>
              <a:buChar char="§"/>
            </a:pPr>
            <a:r>
              <a:rPr lang="en-US" dirty="0"/>
              <a:t>i</a:t>
            </a:r>
            <a:r>
              <a:rPr lang="en-US" dirty="0" smtClean="0"/>
              <a:t>f complicated, the inspection may be solely related to corrective action.</a:t>
            </a:r>
          </a:p>
          <a:p>
            <a:pPr marL="171450" indent="-171450" eaLnBrk="1" hangingPunct="1">
              <a:buFont typeface="Arial" panose="020B0604020202020204" pitchFamily="34" charset="0"/>
              <a:buChar char="•"/>
            </a:pPr>
            <a:r>
              <a:rPr lang="en-US" dirty="0" smtClean="0"/>
              <a:t>Review Environmental Indicators (</a:t>
            </a:r>
            <a:r>
              <a:rPr lang="en-US" dirty="0" err="1" smtClean="0"/>
              <a:t>Eis</a:t>
            </a:r>
            <a:r>
              <a:rPr lang="en-US" dirty="0" smtClean="0"/>
              <a:t>)</a:t>
            </a:r>
          </a:p>
          <a:p>
            <a:pPr marL="628650" lvl="1" indent="-171450" eaLnBrk="1" hangingPunct="1">
              <a:buFont typeface="Wingdings" panose="05000000000000000000" pitchFamily="2" charset="2"/>
              <a:buChar char="§"/>
            </a:pPr>
            <a:r>
              <a:rPr lang="en-US" dirty="0" smtClean="0"/>
              <a:t>EPA HQ is measuring the intermediate success of the program against two </a:t>
            </a:r>
            <a:r>
              <a:rPr lang="en-US" dirty="0" err="1" smtClean="0"/>
              <a:t>Eis</a:t>
            </a:r>
            <a:r>
              <a:rPr lang="en-US" dirty="0" smtClean="0"/>
              <a:t>:  Current Human Exposures Under Control (aka “Human Exposure EI”) and Migration of Contaminated Groundwater Under Control (aka “Groundwater EI”).</a:t>
            </a:r>
          </a:p>
          <a:p>
            <a:pPr marL="628650" lvl="1" indent="-171450" eaLnBrk="1" hangingPunct="1">
              <a:buFont typeface="Wingdings" panose="05000000000000000000" pitchFamily="2" charset="2"/>
              <a:buChar char="§"/>
            </a:pPr>
            <a:r>
              <a:rPr lang="en-US" dirty="0" smtClean="0"/>
              <a:t>For more information on </a:t>
            </a:r>
            <a:r>
              <a:rPr lang="en-US" dirty="0" err="1" smtClean="0"/>
              <a:t>Eis</a:t>
            </a:r>
            <a:r>
              <a:rPr lang="en-US" dirty="0" smtClean="0"/>
              <a:t>, see </a:t>
            </a:r>
            <a:r>
              <a:rPr lang="en-US" dirty="0" smtClean="0">
                <a:hlinkClick r:id="rId3"/>
              </a:rPr>
              <a:t>http://www.epa.gov/epawaste/hazard/correctiveaction/eis/index.htm</a:t>
            </a:r>
            <a:r>
              <a:rPr lang="en-US" dirty="0" smtClean="0"/>
              <a:t> </a:t>
            </a:r>
          </a:p>
          <a:p>
            <a:pPr lvl="1" eaLnBrk="1" hangingPunct="1"/>
            <a:endParaRPr lang="en-US" dirty="0"/>
          </a:p>
        </p:txBody>
      </p:sp>
    </p:spTree>
    <p:extLst>
      <p:ext uri="{BB962C8B-B14F-4D97-AF65-F5344CB8AC3E}">
        <p14:creationId xmlns:p14="http://schemas.microsoft.com/office/powerpoint/2010/main" val="3087347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A8BB2B8-58D3-4310-8F8F-AB2D763139F3}" type="slidenum">
              <a:rPr lang="en-US" smtClean="0">
                <a:latin typeface="Arial" pitchFamily="34" charset="0"/>
                <a:ea typeface="ＭＳ Ｐゴシック"/>
                <a:cs typeface="ＭＳ Ｐゴシック"/>
              </a:rPr>
              <a:pPr/>
              <a:t>36</a:t>
            </a:fld>
            <a:endParaRPr lang="en-US" dirty="0" smtClean="0">
              <a:latin typeface="Arial" pitchFamily="34" charset="0"/>
              <a:ea typeface="ＭＳ Ｐゴシック"/>
              <a:cs typeface="ＭＳ Ｐゴシック"/>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dirty="0" smtClean="0"/>
              <a:t>Determine CA activity being conducted by owner/operator:</a:t>
            </a:r>
          </a:p>
          <a:p>
            <a:pPr marL="628650" lvl="1" indent="-171450">
              <a:buFont typeface="Wingdings" panose="05000000000000000000" pitchFamily="2" charset="2"/>
              <a:buChar char="§"/>
            </a:pPr>
            <a:r>
              <a:rPr lang="en-US" dirty="0" smtClean="0"/>
              <a:t>review the current CA phase;</a:t>
            </a:r>
          </a:p>
          <a:p>
            <a:pPr marL="628650" lvl="1" indent="-171450">
              <a:buFont typeface="Wingdings" panose="05000000000000000000" pitchFamily="2" charset="2"/>
              <a:buChar char="§"/>
            </a:pPr>
            <a:r>
              <a:rPr lang="en-US" dirty="0" smtClean="0"/>
              <a:t>prepare to evaluate engineering controls, institutional controls (ICs) and financial assurance (FA) requirements to determine compliance status; and</a:t>
            </a:r>
          </a:p>
          <a:p>
            <a:pPr marL="628650" lvl="1" indent="-171450">
              <a:buFont typeface="Wingdings" panose="05000000000000000000" pitchFamily="2" charset="2"/>
              <a:buChar char="§"/>
            </a:pPr>
            <a:r>
              <a:rPr lang="en-US" dirty="0" smtClean="0"/>
              <a:t>determine </a:t>
            </a:r>
            <a:r>
              <a:rPr lang="en-US" dirty="0"/>
              <a:t>effectiveness of remedy and whether Environmental Indicator(s) are still being </a:t>
            </a:r>
            <a:r>
              <a:rPr lang="en-US" dirty="0" smtClean="0"/>
              <a:t>met.</a:t>
            </a:r>
            <a:endParaRPr lang="en-US" dirty="0"/>
          </a:p>
          <a:p>
            <a:pPr marL="1085850" lvl="2" indent="-171450">
              <a:buFont typeface="Arial" panose="020B0604020202020204" pitchFamily="34" charset="0"/>
              <a:buChar char="•"/>
            </a:pPr>
            <a:r>
              <a:rPr lang="en-US" dirty="0" smtClean="0"/>
              <a:t>Inspector may need to coordinate with the project manager or other people more familiar with CA activities at a facility.</a:t>
            </a:r>
          </a:p>
          <a:p>
            <a:pPr marL="1085850" lvl="2" indent="-171450">
              <a:buFont typeface="Arial" panose="020B0604020202020204" pitchFamily="34" charset="0"/>
              <a:buChar char="•"/>
            </a:pPr>
            <a:r>
              <a:rPr lang="en-US" dirty="0" smtClean="0"/>
              <a:t>If one or both EIs were met prior to the inspection, the inspector should verify if that is still the case.</a:t>
            </a:r>
          </a:p>
          <a:p>
            <a:pPr marL="1085850" lvl="2" indent="-171450">
              <a:buFont typeface="Arial" panose="020B0604020202020204" pitchFamily="34" charset="0"/>
              <a:buChar char="•"/>
            </a:pPr>
            <a:r>
              <a:rPr lang="en-US" dirty="0" smtClean="0"/>
              <a:t>If conditions changed at the facility that caused one or both of the EIs to no longer be met, the inspector should document the changed conditions at the facility.</a:t>
            </a:r>
          </a:p>
          <a:p>
            <a:pPr marL="1085850" lvl="2" indent="-171450">
              <a:buFont typeface="Arial" panose="020B0604020202020204" pitchFamily="34" charset="0"/>
              <a:buChar char="•"/>
            </a:pPr>
            <a:r>
              <a:rPr lang="en-US" dirty="0" smtClean="0"/>
              <a:t>If appropriate, the inspector should sign an updated EI form.</a:t>
            </a:r>
          </a:p>
          <a:p>
            <a:pPr marL="628650" lvl="1" indent="-171450">
              <a:buFont typeface="Wingdings" panose="05000000000000000000" pitchFamily="2" charset="2"/>
              <a:buChar char="§"/>
            </a:pPr>
            <a:endParaRPr lang="en-US" dirty="0"/>
          </a:p>
        </p:txBody>
      </p:sp>
    </p:spTree>
    <p:extLst>
      <p:ext uri="{BB962C8B-B14F-4D97-AF65-F5344CB8AC3E}">
        <p14:creationId xmlns:p14="http://schemas.microsoft.com/office/powerpoint/2010/main" val="474866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A8BB2B8-58D3-4310-8F8F-AB2D763139F3}" type="slidenum">
              <a:rPr lang="en-US" smtClean="0">
                <a:latin typeface="Arial" pitchFamily="34" charset="0"/>
                <a:ea typeface="ＭＳ Ｐゴシック"/>
                <a:cs typeface="ＭＳ Ｐゴシック"/>
              </a:rPr>
              <a:pPr/>
              <a:t>37</a:t>
            </a:fld>
            <a:endParaRPr lang="en-US" dirty="0" smtClean="0">
              <a:latin typeface="Arial" pitchFamily="34" charset="0"/>
              <a:ea typeface="ＭＳ Ｐゴシック"/>
              <a:cs typeface="ＭＳ Ｐゴシック"/>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4720" y="4415790"/>
            <a:ext cx="5140960" cy="4271010"/>
          </a:xfrm>
          <a:noFill/>
          <a:ln/>
        </p:spPr>
        <p:txBody>
          <a:bodyPr/>
          <a:lstStyle/>
          <a:p>
            <a:pPr marL="171450" indent="-171450">
              <a:buFont typeface="Arial" panose="020B0604020202020204" pitchFamily="34" charset="0"/>
              <a:buChar char="•"/>
            </a:pPr>
            <a:r>
              <a:rPr lang="en-US" sz="1000" dirty="0" smtClean="0"/>
              <a:t>Identify specific resources necessary to conduct on-site inspection:</a:t>
            </a:r>
          </a:p>
          <a:p>
            <a:pPr marL="628650" lvl="1" indent="-171450">
              <a:buFont typeface="Wingdings" panose="05000000000000000000" pitchFamily="2" charset="2"/>
              <a:buChar char="§"/>
            </a:pPr>
            <a:r>
              <a:rPr lang="en-US" sz="1000" dirty="0" smtClean="0"/>
              <a:t>site map, including Areas of Concern (AOCs) and Solid Waste Management Units (SWMUs);</a:t>
            </a:r>
          </a:p>
          <a:p>
            <a:pPr marL="628650" lvl="1" indent="-171450">
              <a:buFont typeface="Wingdings" panose="05000000000000000000" pitchFamily="2" charset="2"/>
              <a:buChar char="§"/>
            </a:pPr>
            <a:r>
              <a:rPr lang="en-US" sz="1000" dirty="0" smtClean="0"/>
              <a:t>inspection tools such as notebooks, checklists, cameras;</a:t>
            </a:r>
          </a:p>
          <a:p>
            <a:pPr marL="628650" lvl="1" indent="-171450">
              <a:buFont typeface="Wingdings" panose="05000000000000000000" pitchFamily="2" charset="2"/>
              <a:buChar char="§"/>
            </a:pPr>
            <a:r>
              <a:rPr lang="en-US" sz="1000" dirty="0" smtClean="0"/>
              <a:t>clothing and personal protective gear; and </a:t>
            </a:r>
          </a:p>
          <a:p>
            <a:pPr marL="628650" lvl="1" indent="-171450">
              <a:buFont typeface="Wingdings" panose="05000000000000000000" pitchFamily="2" charset="2"/>
              <a:buChar char="§"/>
            </a:pPr>
            <a:r>
              <a:rPr lang="en-US" sz="1000" dirty="0" smtClean="0"/>
              <a:t>if sampling is planned, make arrangements in advance with appropriate personnel and develop:</a:t>
            </a:r>
          </a:p>
          <a:p>
            <a:pPr marL="1085850" lvl="2" indent="-171450">
              <a:buFont typeface="Arial" panose="020B0604020202020204" pitchFamily="34" charset="0"/>
              <a:buChar char="•"/>
            </a:pPr>
            <a:r>
              <a:rPr lang="en-US" sz="1000" dirty="0" smtClean="0">
                <a:latin typeface="Arial" pitchFamily="34" charset="0"/>
                <a:ea typeface="ＭＳ Ｐゴシック"/>
              </a:rPr>
              <a:t>Health and Safety Plan; and</a:t>
            </a:r>
          </a:p>
          <a:p>
            <a:pPr marL="1085850" lvl="2" indent="-171450">
              <a:buFont typeface="Arial" panose="020B0604020202020204" pitchFamily="34" charset="0"/>
              <a:buChar char="•"/>
            </a:pPr>
            <a:r>
              <a:rPr lang="en-US" sz="1000" dirty="0" smtClean="0">
                <a:latin typeface="Arial" pitchFamily="34" charset="0"/>
                <a:ea typeface="ＭＳ Ｐゴシック"/>
              </a:rPr>
              <a:t>Sampling and Analysis Plan.</a:t>
            </a:r>
            <a:endParaRPr lang="en-US" sz="1000" dirty="0" smtClean="0"/>
          </a:p>
          <a:p>
            <a:pPr marL="628650" lvl="1" indent="-171450">
              <a:buFont typeface="Wingdings" panose="05000000000000000000" pitchFamily="2" charset="2"/>
              <a:buChar char="§"/>
            </a:pPr>
            <a:r>
              <a:rPr lang="en-US" sz="1000" dirty="0" smtClean="0">
                <a:latin typeface="Arial" pitchFamily="34" charset="0"/>
                <a:ea typeface="ＭＳ Ｐゴシック"/>
              </a:rPr>
              <a:t>Quality Assurance Project Plan (QAPP)</a:t>
            </a:r>
          </a:p>
          <a:p>
            <a:pPr marL="1085850" lvl="2" indent="-171450">
              <a:buFont typeface="Arial" panose="020B0604020202020204" pitchFamily="34" charset="0"/>
              <a:buChar char="•"/>
            </a:pPr>
            <a:r>
              <a:rPr lang="en-US" sz="1000" dirty="0"/>
              <a:t>The QAPP documents how quality assurance (QA) and quality control (QC) are applied to an environmental data operation to assure that the results obtained are of the type and quality needed and expected. </a:t>
            </a:r>
          </a:p>
          <a:p>
            <a:pPr marL="1085850" lvl="2" indent="-171450" eaLnBrk="1" hangingPunct="1">
              <a:buFont typeface="Arial" panose="020B0604020202020204" pitchFamily="34" charset="0"/>
              <a:buChar char="•"/>
            </a:pPr>
            <a:r>
              <a:rPr lang="en-US" sz="1000" dirty="0">
                <a:latin typeface="Arial" pitchFamily="34" charset="0"/>
                <a:ea typeface="ＭＳ Ｐゴシック"/>
              </a:rPr>
              <a:t>A good QAPP and Sampling and Analysis Plan (SAP) are essential for EPA and state enforcement of RCRA CA requirements. Representative samples must be beyond question in order to support legal enforcement actions as well as to determine the need or status of a CA at a facility.</a:t>
            </a:r>
          </a:p>
          <a:p>
            <a:pPr marL="1085850" lvl="2" indent="-171450" eaLnBrk="1" hangingPunct="1">
              <a:buFont typeface="Arial" panose="020B0604020202020204" pitchFamily="34" charset="0"/>
              <a:buChar char="•"/>
            </a:pPr>
            <a:r>
              <a:rPr lang="en-US" sz="1000" dirty="0"/>
              <a:t>An inspector may have to prepare because such plans may not exist for a particular facility</a:t>
            </a:r>
            <a:r>
              <a:rPr lang="en-US" sz="1000" dirty="0" smtClean="0"/>
              <a:t>.  For information on QAPPs, see </a:t>
            </a:r>
            <a:r>
              <a:rPr lang="en-US" sz="1000" u="sng" dirty="0">
                <a:hlinkClick r:id="rId3"/>
              </a:rPr>
              <a:t>http://www.epa.gov/quality/qapps.html</a:t>
            </a:r>
            <a:r>
              <a:rPr lang="en-US" sz="1000" dirty="0">
                <a:solidFill>
                  <a:schemeClr val="accent1">
                    <a:lumMod val="50000"/>
                  </a:schemeClr>
                </a:solidFill>
              </a:rPr>
              <a:t>.</a:t>
            </a:r>
            <a:r>
              <a:rPr lang="en-US" sz="1000" dirty="0"/>
              <a:t> For more information on EPA’s quality assurance and quality control program, see </a:t>
            </a:r>
            <a:r>
              <a:rPr lang="en-US" sz="1000" u="sng" dirty="0">
                <a:hlinkClick r:id="rId4"/>
              </a:rPr>
              <a:t>http://</a:t>
            </a:r>
            <a:r>
              <a:rPr lang="en-US" sz="1000" u="sng" dirty="0" smtClean="0">
                <a:hlinkClick r:id="rId4"/>
              </a:rPr>
              <a:t>www.epa.gov/quality/qs-docs/overview-final.pdf</a:t>
            </a:r>
            <a:endParaRPr lang="en-US" dirty="0" smtClean="0">
              <a:latin typeface="Arial" pitchFamily="34" charset="0"/>
              <a:ea typeface="ＭＳ Ｐゴシック"/>
            </a:endParaRPr>
          </a:p>
        </p:txBody>
      </p:sp>
    </p:spTree>
    <p:extLst>
      <p:ext uri="{BB962C8B-B14F-4D97-AF65-F5344CB8AC3E}">
        <p14:creationId xmlns:p14="http://schemas.microsoft.com/office/powerpoint/2010/main" val="2519320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6C5B348-F1D6-4BC1-8050-3228068E4BF4}" type="slidenum">
              <a:rPr lang="en-US" smtClean="0">
                <a:latin typeface="Arial" pitchFamily="34" charset="0"/>
                <a:ea typeface="ＭＳ Ｐゴシック"/>
                <a:cs typeface="ＭＳ Ｐゴシック"/>
              </a:rPr>
              <a:pPr/>
              <a:t>38</a:t>
            </a:fld>
            <a:endParaRPr lang="en-US" dirty="0" smtClean="0">
              <a:latin typeface="Arial" pitchFamily="34" charset="0"/>
              <a:ea typeface="ＭＳ Ｐゴシック"/>
              <a:cs typeface="ＭＳ Ｐゴシック"/>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dirty="0" smtClean="0">
                <a:latin typeface="Arial" pitchFamily="34" charset="0"/>
                <a:ea typeface="ＭＳ Ｐゴシック"/>
              </a:rPr>
              <a:t>Review background information on facility such as:</a:t>
            </a:r>
            <a:endParaRPr lang="en-US" dirty="0">
              <a:latin typeface="Arial" pitchFamily="34" charset="0"/>
              <a:ea typeface="ＭＳ Ｐゴシック"/>
            </a:endParaRPr>
          </a:p>
          <a:p>
            <a:pPr marL="628650" lvl="1" indent="-171450" eaLnBrk="1" hangingPunct="1">
              <a:buFont typeface="Wingdings" panose="05000000000000000000" pitchFamily="2" charset="2"/>
              <a:buChar char="§"/>
            </a:pPr>
            <a:r>
              <a:rPr lang="en-US" dirty="0">
                <a:latin typeface="Arial" pitchFamily="34" charset="0"/>
                <a:ea typeface="ＭＳ Ｐゴシック"/>
              </a:rPr>
              <a:t>r</a:t>
            </a:r>
            <a:r>
              <a:rPr lang="en-US" dirty="0" smtClean="0">
                <a:latin typeface="Arial" pitchFamily="34" charset="0"/>
                <a:ea typeface="ＭＳ Ｐゴシック"/>
              </a:rPr>
              <a:t>egulatory and permit status, including other existing permits like air or water;</a:t>
            </a:r>
          </a:p>
          <a:p>
            <a:pPr marL="628650" lvl="1" indent="-171450" eaLnBrk="1" hangingPunct="1">
              <a:buFont typeface="Wingdings" panose="05000000000000000000" pitchFamily="2" charset="2"/>
              <a:buChar char="§"/>
            </a:pPr>
            <a:r>
              <a:rPr lang="en-US" dirty="0" smtClean="0">
                <a:latin typeface="Arial" pitchFamily="34" charset="0"/>
                <a:ea typeface="ＭＳ Ｐゴシック"/>
              </a:rPr>
              <a:t>current and historical site uses, including land and groundwater.  For example, any sort of large industrial operation with cooling towers operating in the 1930-80 time frame probably used pentachlorophenol as a biocide, and it should be screened for in the list of potential contaminants;</a:t>
            </a:r>
          </a:p>
          <a:p>
            <a:pPr marL="628650" lvl="1" indent="-171450" eaLnBrk="1" hangingPunct="1">
              <a:buFont typeface="Wingdings" panose="05000000000000000000" pitchFamily="2" charset="2"/>
              <a:buChar char="§"/>
            </a:pPr>
            <a:r>
              <a:rPr lang="en-US" dirty="0" smtClean="0">
                <a:latin typeface="Arial" pitchFamily="34" charset="0"/>
                <a:ea typeface="ＭＳ Ｐゴシック"/>
              </a:rPr>
              <a:t>surrounding property and uses, such as residential, recreational, commercial, industrial, and other potential sources of contamination in the area; and</a:t>
            </a:r>
          </a:p>
          <a:p>
            <a:pPr marL="628650" lvl="1" indent="-171450" eaLnBrk="1" hangingPunct="1">
              <a:buFont typeface="Wingdings" panose="05000000000000000000" pitchFamily="2" charset="2"/>
              <a:buChar char="§"/>
            </a:pPr>
            <a:r>
              <a:rPr lang="en-US" dirty="0" smtClean="0">
                <a:latin typeface="Arial" pitchFamily="34" charset="0"/>
                <a:ea typeface="ＭＳ Ｐゴシック"/>
              </a:rPr>
              <a:t>EPA tracking databases such as:  </a:t>
            </a:r>
          </a:p>
          <a:p>
            <a:pPr marL="1085850" lvl="2" indent="-171450" eaLnBrk="1" hangingPunct="1">
              <a:buFont typeface="Arial" panose="020B0604020202020204" pitchFamily="34" charset="0"/>
              <a:buChar char="•"/>
            </a:pPr>
            <a:r>
              <a:rPr lang="en-US" dirty="0" smtClean="0">
                <a:solidFill>
                  <a:srgbClr val="000000"/>
                </a:solidFill>
              </a:rPr>
              <a:t>RCRAInfo;</a:t>
            </a:r>
          </a:p>
          <a:p>
            <a:pPr marL="1085850" lvl="2" indent="-171450" eaLnBrk="1" hangingPunct="1">
              <a:buFont typeface="Arial" panose="020B0604020202020204" pitchFamily="34" charset="0"/>
              <a:buChar char="•"/>
            </a:pPr>
            <a:r>
              <a:rPr lang="en-US" dirty="0" smtClean="0">
                <a:solidFill>
                  <a:srgbClr val="000000"/>
                </a:solidFill>
              </a:rPr>
              <a:t>ECHO </a:t>
            </a:r>
            <a:r>
              <a:rPr lang="en-US" b="1" dirty="0" smtClean="0">
                <a:solidFill>
                  <a:srgbClr val="000000"/>
                </a:solidFill>
              </a:rPr>
              <a:t>– </a:t>
            </a:r>
            <a:r>
              <a:rPr lang="en-US" dirty="0" smtClean="0">
                <a:solidFill>
                  <a:srgbClr val="000000"/>
                </a:solidFill>
              </a:rPr>
              <a:t>provides compliance history for all programs; and</a:t>
            </a:r>
          </a:p>
          <a:p>
            <a:pPr marL="1085850" lvl="2" indent="-171450" eaLnBrk="1" hangingPunct="1">
              <a:buFont typeface="Arial" panose="020B0604020202020204" pitchFamily="34" charset="0"/>
              <a:buChar char="•"/>
            </a:pPr>
            <a:r>
              <a:rPr lang="en-US" dirty="0" smtClean="0">
                <a:solidFill>
                  <a:srgbClr val="000000"/>
                </a:solidFill>
              </a:rPr>
              <a:t>TRI – indicates releases to air, water or land.</a:t>
            </a:r>
          </a:p>
          <a:p>
            <a:pPr marL="1085850" lvl="2" indent="-171450" eaLnBrk="1" hangingPunct="1">
              <a:buFont typeface="Arial" panose="020B0604020202020204" pitchFamily="34" charset="0"/>
              <a:buChar char="•"/>
            </a:pPr>
            <a:endParaRPr lang="en-US" dirty="0">
              <a:solidFill>
                <a:srgbClr val="000000"/>
              </a:solidFill>
            </a:endParaRPr>
          </a:p>
          <a:p>
            <a:pPr lvl="1" eaLnBrk="1" hangingPunct="1">
              <a:buFont typeface="Courier New" pitchFamily="49" charset="0"/>
              <a:buChar char="o"/>
            </a:pPr>
            <a:endParaRPr lang="en-US" dirty="0" smtClean="0">
              <a:latin typeface="Arial" pitchFamily="34" charset="0"/>
              <a:ea typeface="ＭＳ Ｐゴシック"/>
            </a:endParaRPr>
          </a:p>
        </p:txBody>
      </p:sp>
    </p:spTree>
    <p:extLst>
      <p:ext uri="{BB962C8B-B14F-4D97-AF65-F5344CB8AC3E}">
        <p14:creationId xmlns:p14="http://schemas.microsoft.com/office/powerpoint/2010/main" val="3170224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6C5B348-F1D6-4BC1-8050-3228068E4BF4}" type="slidenum">
              <a:rPr lang="en-US" smtClean="0">
                <a:latin typeface="Arial" pitchFamily="34" charset="0"/>
                <a:ea typeface="ＭＳ Ｐゴシック"/>
                <a:cs typeface="ＭＳ Ｐゴシック"/>
              </a:rPr>
              <a:pPr/>
              <a:t>39</a:t>
            </a:fld>
            <a:endParaRPr lang="en-US" dirty="0" smtClean="0">
              <a:latin typeface="Arial" pitchFamily="34" charset="0"/>
              <a:ea typeface="ＭＳ Ｐゴシック"/>
              <a:cs typeface="ＭＳ Ｐゴシック"/>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34720" y="4415790"/>
            <a:ext cx="5140960" cy="3813810"/>
          </a:xfrm>
          <a:noFill/>
          <a:ln/>
        </p:spPr>
        <p:txBody>
          <a:bodyPr/>
          <a:lstStyle/>
          <a:p>
            <a:pPr marL="171450" indent="-171450" eaLnBrk="1" hangingPunct="1">
              <a:buFont typeface="Arial" panose="020B0604020202020204" pitchFamily="34" charset="0"/>
              <a:buChar char="•"/>
            </a:pPr>
            <a:r>
              <a:rPr lang="en-US" dirty="0" smtClean="0">
                <a:latin typeface="Arial" pitchFamily="34" charset="0"/>
                <a:ea typeface="ＭＳ Ｐゴシック"/>
              </a:rPr>
              <a:t>Review </a:t>
            </a:r>
            <a:r>
              <a:rPr lang="en-US" b="1" dirty="0" smtClean="0">
                <a:latin typeface="Arial" pitchFamily="34" charset="0"/>
                <a:ea typeface="ＭＳ Ｐゴシック"/>
              </a:rPr>
              <a:t>key documents </a:t>
            </a:r>
            <a:r>
              <a:rPr lang="en-US" dirty="0" smtClean="0">
                <a:latin typeface="Arial" pitchFamily="34" charset="0"/>
                <a:ea typeface="ＭＳ Ｐゴシック"/>
              </a:rPr>
              <a:t>such as:</a:t>
            </a:r>
          </a:p>
          <a:p>
            <a:pPr marL="628650" lvl="1" indent="-171450" eaLnBrk="1" hangingPunct="1">
              <a:buFont typeface="Wingdings" panose="05000000000000000000" pitchFamily="2" charset="2"/>
              <a:buChar char="§"/>
            </a:pPr>
            <a:r>
              <a:rPr lang="en-US" dirty="0">
                <a:latin typeface="Arial" pitchFamily="34" charset="0"/>
                <a:ea typeface="ＭＳ Ｐゴシック"/>
              </a:rPr>
              <a:t>p</a:t>
            </a:r>
            <a:r>
              <a:rPr lang="en-US" dirty="0" smtClean="0">
                <a:latin typeface="Arial" pitchFamily="34" charset="0"/>
                <a:ea typeface="ＭＳ Ｐゴシック"/>
              </a:rPr>
              <a:t>ermits and orders as well as any scopes of work in those documents;</a:t>
            </a:r>
          </a:p>
          <a:p>
            <a:pPr marL="628650" lvl="2" indent="-171450" eaLnBrk="1" hangingPunct="1">
              <a:buFont typeface="Wingdings" panose="05000000000000000000" pitchFamily="2" charset="2"/>
              <a:buChar char="§"/>
            </a:pPr>
            <a:r>
              <a:rPr lang="en-US" dirty="0">
                <a:solidFill>
                  <a:srgbClr val="000000"/>
                </a:solidFill>
              </a:rPr>
              <a:t>a</a:t>
            </a:r>
            <a:r>
              <a:rPr lang="en-US" dirty="0" smtClean="0">
                <a:solidFill>
                  <a:srgbClr val="000000"/>
                </a:solidFill>
              </a:rPr>
              <a:t>pproved work plans;</a:t>
            </a:r>
          </a:p>
          <a:p>
            <a:pPr marL="628650" lvl="2" indent="-171450" eaLnBrk="1" hangingPunct="1">
              <a:buFont typeface="Wingdings" panose="05000000000000000000" pitchFamily="2" charset="2"/>
              <a:buChar char="§"/>
            </a:pPr>
            <a:r>
              <a:rPr lang="en-US" dirty="0" smtClean="0">
                <a:latin typeface="Arial" pitchFamily="34" charset="0"/>
                <a:ea typeface="ＭＳ Ｐゴシック"/>
              </a:rPr>
              <a:t>SWMU/AOC site map or Conceptual Site Model;</a:t>
            </a:r>
          </a:p>
          <a:p>
            <a:pPr marL="628650" lvl="1" indent="-171450" eaLnBrk="1" hangingPunct="1">
              <a:buFont typeface="Wingdings" panose="05000000000000000000" pitchFamily="2" charset="2"/>
              <a:buChar char="§"/>
            </a:pPr>
            <a:r>
              <a:rPr lang="en-US" dirty="0" smtClean="0">
                <a:latin typeface="Arial" pitchFamily="34" charset="0"/>
                <a:ea typeface="ＭＳ Ｐゴシック"/>
              </a:rPr>
              <a:t>reports, field notes and observations from previous inspections; </a:t>
            </a:r>
          </a:p>
          <a:p>
            <a:pPr marL="628650" lvl="1" indent="-171450" eaLnBrk="1" hangingPunct="1">
              <a:buFont typeface="Wingdings" panose="05000000000000000000" pitchFamily="2" charset="2"/>
              <a:buChar char="§"/>
            </a:pPr>
            <a:r>
              <a:rPr lang="en-US" dirty="0" smtClean="0">
                <a:latin typeface="Arial" pitchFamily="34" charset="0"/>
                <a:ea typeface="ＭＳ Ｐゴシック"/>
              </a:rPr>
              <a:t>aerial and onsite photographs;</a:t>
            </a:r>
          </a:p>
          <a:p>
            <a:pPr marL="628650" lvl="1" indent="-171450" eaLnBrk="1" hangingPunct="1">
              <a:buFont typeface="Wingdings" panose="05000000000000000000" pitchFamily="2" charset="2"/>
              <a:buChar char="§"/>
            </a:pPr>
            <a:r>
              <a:rPr lang="en-US" dirty="0" smtClean="0">
                <a:solidFill>
                  <a:srgbClr val="000000"/>
                </a:solidFill>
              </a:rPr>
              <a:t>Environmental </a:t>
            </a:r>
            <a:r>
              <a:rPr lang="en-US" dirty="0">
                <a:solidFill>
                  <a:srgbClr val="000000"/>
                </a:solidFill>
              </a:rPr>
              <a:t>Indicator </a:t>
            </a:r>
            <a:r>
              <a:rPr lang="en-US" dirty="0" smtClean="0">
                <a:solidFill>
                  <a:srgbClr val="000000"/>
                </a:solidFill>
              </a:rPr>
              <a:t>forms / memos;</a:t>
            </a:r>
          </a:p>
          <a:p>
            <a:pPr marL="628650" lvl="1" indent="-171450" eaLnBrk="1" hangingPunct="1">
              <a:buFont typeface="Wingdings" panose="05000000000000000000" pitchFamily="2" charset="2"/>
              <a:buChar char="§"/>
            </a:pPr>
            <a:r>
              <a:rPr lang="en-US" dirty="0" smtClean="0"/>
              <a:t>Remedy Implementation or Construction Complete reports;</a:t>
            </a:r>
          </a:p>
          <a:p>
            <a:pPr marL="628650" lvl="1" indent="-171450" eaLnBrk="1" hangingPunct="1">
              <a:buFont typeface="Wingdings" panose="05000000000000000000" pitchFamily="2" charset="2"/>
              <a:buChar char="§"/>
            </a:pPr>
            <a:r>
              <a:rPr lang="en-US" dirty="0" smtClean="0"/>
              <a:t>Monthly/Quarterly/Annual Reports; and</a:t>
            </a:r>
          </a:p>
          <a:p>
            <a:pPr marL="628650" lvl="1" indent="-171450" eaLnBrk="1" hangingPunct="1">
              <a:buFont typeface="Wingdings" panose="05000000000000000000" pitchFamily="2" charset="2"/>
              <a:buChar char="§"/>
            </a:pPr>
            <a:r>
              <a:rPr lang="en-US" dirty="0" smtClean="0">
                <a:latin typeface="Arial" pitchFamily="34" charset="0"/>
                <a:ea typeface="ＭＳ Ｐゴシック"/>
              </a:rPr>
              <a:t>company </a:t>
            </a:r>
            <a:r>
              <a:rPr lang="en-US" dirty="0">
                <a:latin typeface="Arial" pitchFamily="34" charset="0"/>
                <a:ea typeface="ＭＳ Ｐゴシック"/>
              </a:rPr>
              <a:t>records such as regularly required inspections and maintenance and repair </a:t>
            </a:r>
            <a:r>
              <a:rPr lang="en-US" dirty="0" smtClean="0">
                <a:latin typeface="Arial" pitchFamily="34" charset="0"/>
                <a:ea typeface="ＭＳ Ｐゴシック"/>
              </a:rPr>
              <a:t>records.</a:t>
            </a:r>
          </a:p>
          <a:p>
            <a:pPr marL="628650" lvl="1" indent="-171450" eaLnBrk="1" hangingPunct="1">
              <a:buFont typeface="Wingdings" panose="05000000000000000000" pitchFamily="2" charset="2"/>
              <a:buChar char="§"/>
            </a:pPr>
            <a:endParaRPr lang="en-US" dirty="0" smtClean="0">
              <a:solidFill>
                <a:srgbClr val="000000"/>
              </a:solidFill>
            </a:endParaRPr>
          </a:p>
        </p:txBody>
      </p:sp>
    </p:spTree>
    <p:extLst>
      <p:ext uri="{BB962C8B-B14F-4D97-AF65-F5344CB8AC3E}">
        <p14:creationId xmlns:p14="http://schemas.microsoft.com/office/powerpoint/2010/main" val="335921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7D2AE32-2C58-4063-A32E-DBA289C412F5}" type="slidenum">
              <a:rPr lang="en-US" smtClean="0">
                <a:latin typeface="Arial" pitchFamily="34" charset="0"/>
                <a:ea typeface="ＭＳ Ｐゴシック"/>
                <a:cs typeface="ＭＳ Ｐゴシック"/>
              </a:rPr>
              <a:pPr/>
              <a:t>4</a:t>
            </a:fld>
            <a:endParaRPr lang="en-US" dirty="0" smtClean="0">
              <a:latin typeface="Arial" pitchFamily="34" charset="0"/>
              <a:ea typeface="ＭＳ Ｐゴシック"/>
              <a:cs typeface="ＭＳ Ｐゴシック"/>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4720" y="4415790"/>
            <a:ext cx="5140960" cy="2442210"/>
          </a:xfrm>
          <a:noFill/>
          <a:ln/>
        </p:spPr>
        <p:txBody>
          <a:bodyPr/>
          <a:lstStyle/>
          <a:p>
            <a:pPr eaLnBrk="1" hangingPunct="1"/>
            <a:endParaRPr lang="en-US" dirty="0" smtClean="0">
              <a:latin typeface="Arial" pitchFamily="34" charset="0"/>
              <a:ea typeface="ＭＳ Ｐゴシック"/>
            </a:endParaRPr>
          </a:p>
          <a:p>
            <a:pPr marL="171450" lvl="1" indent="-171450" eaLnBrk="1" hangingPunct="1">
              <a:buFont typeface="Arial" panose="020B0604020202020204" pitchFamily="34" charset="0"/>
              <a:buChar char="•"/>
            </a:pPr>
            <a:r>
              <a:rPr lang="en-US" dirty="0">
                <a:solidFill>
                  <a:srgbClr val="000000"/>
                </a:solidFill>
              </a:rPr>
              <a:t>This training is intended for a broad audience of federal and state personnel who have responsibility for ensuring compliance with corrective action </a:t>
            </a:r>
            <a:r>
              <a:rPr lang="en-US" dirty="0" smtClean="0">
                <a:solidFill>
                  <a:srgbClr val="000000"/>
                </a:solidFill>
              </a:rPr>
              <a:t>requirements</a:t>
            </a:r>
            <a:r>
              <a:rPr lang="en-US" dirty="0">
                <a:solidFill>
                  <a:srgbClr val="000000"/>
                </a:solidFill>
              </a:rPr>
              <a:t>:</a:t>
            </a:r>
            <a:endParaRPr lang="en-US" dirty="0" smtClean="0">
              <a:solidFill>
                <a:srgbClr val="000000"/>
              </a:solidFill>
            </a:endParaRPr>
          </a:p>
          <a:p>
            <a:pPr marL="640594" lvl="1" indent="-174708">
              <a:buFont typeface="Wingdings" panose="05000000000000000000" pitchFamily="2" charset="2"/>
              <a:buChar char="§"/>
            </a:pPr>
            <a:r>
              <a:rPr lang="en-US" dirty="0"/>
              <a:t>Corrective Action Project </a:t>
            </a:r>
            <a:r>
              <a:rPr lang="en-US" dirty="0" smtClean="0"/>
              <a:t>Managers (PMs) </a:t>
            </a:r>
            <a:r>
              <a:rPr lang="en-US" dirty="0">
                <a:solidFill>
                  <a:srgbClr val="000000"/>
                </a:solidFill>
              </a:rPr>
              <a:t>from EPA </a:t>
            </a:r>
            <a:r>
              <a:rPr lang="en-US" dirty="0" smtClean="0">
                <a:solidFill>
                  <a:srgbClr val="000000"/>
                </a:solidFill>
              </a:rPr>
              <a:t>regional offices </a:t>
            </a:r>
            <a:r>
              <a:rPr lang="en-US" dirty="0">
                <a:solidFill>
                  <a:srgbClr val="000000"/>
                </a:solidFill>
              </a:rPr>
              <a:t>or authorized </a:t>
            </a:r>
            <a:r>
              <a:rPr lang="en-US" dirty="0" smtClean="0">
                <a:solidFill>
                  <a:srgbClr val="000000"/>
                </a:solidFill>
              </a:rPr>
              <a:t>states;</a:t>
            </a:r>
            <a:endParaRPr lang="en-US" dirty="0">
              <a:solidFill>
                <a:srgbClr val="000000"/>
              </a:solidFill>
            </a:endParaRPr>
          </a:p>
          <a:p>
            <a:pPr marL="640594" lvl="1" indent="-174708">
              <a:buFont typeface="Wingdings" panose="05000000000000000000" pitchFamily="2" charset="2"/>
              <a:buChar char="§"/>
            </a:pPr>
            <a:r>
              <a:rPr lang="en-US" dirty="0"/>
              <a:t>RCRA </a:t>
            </a:r>
            <a:r>
              <a:rPr lang="en-US" dirty="0" smtClean="0"/>
              <a:t>regulatory </a:t>
            </a:r>
            <a:r>
              <a:rPr lang="en-US" dirty="0"/>
              <a:t>and c</a:t>
            </a:r>
            <a:r>
              <a:rPr lang="en-US" dirty="0" smtClean="0"/>
              <a:t>orrective </a:t>
            </a:r>
            <a:r>
              <a:rPr lang="en-US" dirty="0"/>
              <a:t>a</a:t>
            </a:r>
            <a:r>
              <a:rPr lang="en-US" dirty="0" smtClean="0"/>
              <a:t>ction inspectors;</a:t>
            </a:r>
            <a:endParaRPr lang="en-US" dirty="0"/>
          </a:p>
          <a:p>
            <a:pPr marL="640594" lvl="1" indent="-174708">
              <a:buFont typeface="Wingdings" panose="05000000000000000000" pitchFamily="2" charset="2"/>
              <a:buChar char="§"/>
            </a:pPr>
            <a:r>
              <a:rPr lang="en-US" dirty="0"/>
              <a:t>Permit </a:t>
            </a:r>
            <a:r>
              <a:rPr lang="en-US" dirty="0" smtClean="0"/>
              <a:t>writers </a:t>
            </a:r>
            <a:r>
              <a:rPr lang="en-US" dirty="0"/>
              <a:t>who have responsibility for corrective </a:t>
            </a:r>
            <a:r>
              <a:rPr lang="en-US" dirty="0" smtClean="0"/>
              <a:t>action; and</a:t>
            </a:r>
            <a:endParaRPr lang="en-US" dirty="0"/>
          </a:p>
          <a:p>
            <a:pPr marL="640594" lvl="1" indent="-174708">
              <a:buFont typeface="Wingdings" panose="05000000000000000000" pitchFamily="2" charset="2"/>
              <a:buChar char="§"/>
            </a:pPr>
            <a:r>
              <a:rPr lang="en-US" dirty="0"/>
              <a:t>Attorneys who have responsibility for corrective </a:t>
            </a:r>
            <a:r>
              <a:rPr lang="en-US" dirty="0" smtClean="0"/>
              <a:t>action.</a:t>
            </a:r>
            <a:endParaRPr lang="en-US" dirty="0">
              <a:solidFill>
                <a:srgbClr val="0066FF"/>
              </a:solidFill>
            </a:endParaRPr>
          </a:p>
        </p:txBody>
      </p:sp>
    </p:spTree>
    <p:extLst>
      <p:ext uri="{BB962C8B-B14F-4D97-AF65-F5344CB8AC3E}">
        <p14:creationId xmlns:p14="http://schemas.microsoft.com/office/powerpoint/2010/main" val="2195650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A8BB2B8-58D3-4310-8F8F-AB2D763139F3}" type="slidenum">
              <a:rPr lang="en-US" smtClean="0">
                <a:latin typeface="Arial" pitchFamily="34" charset="0"/>
                <a:ea typeface="ＭＳ Ｐゴシック"/>
                <a:cs typeface="ＭＳ Ｐゴシック"/>
              </a:rPr>
              <a:pPr/>
              <a:t>40</a:t>
            </a:fld>
            <a:endParaRPr lang="en-US" dirty="0" smtClean="0">
              <a:latin typeface="Arial" pitchFamily="34" charset="0"/>
              <a:ea typeface="ＭＳ Ｐゴシック"/>
              <a:cs typeface="ＭＳ Ｐゴシック"/>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232943" indent="-232943">
              <a:buFont typeface="Arial" pitchFamily="34" charset="0"/>
              <a:buChar char="•"/>
            </a:pPr>
            <a:r>
              <a:rPr lang="en-US" dirty="0" smtClean="0"/>
              <a:t>Contact Other Agencies such as:</a:t>
            </a:r>
          </a:p>
          <a:p>
            <a:pPr marL="698830" lvl="1" indent="-232943">
              <a:buFont typeface="Wingdings" panose="05000000000000000000" pitchFamily="2" charset="2"/>
              <a:buChar char="§"/>
            </a:pPr>
            <a:r>
              <a:rPr lang="en-US" dirty="0" smtClean="0"/>
              <a:t>state, local health department and / or EPA for reports of spills and complaints; and</a:t>
            </a:r>
          </a:p>
          <a:p>
            <a:pPr marL="698830" lvl="1" indent="-232943">
              <a:buFont typeface="Wingdings" panose="05000000000000000000" pitchFamily="2" charset="2"/>
              <a:buChar char="§"/>
            </a:pPr>
            <a:r>
              <a:rPr lang="en-US" dirty="0"/>
              <a:t>o</a:t>
            </a:r>
            <a:r>
              <a:rPr lang="en-US" dirty="0" smtClean="0"/>
              <a:t>btain information from National Response Center.</a:t>
            </a:r>
          </a:p>
          <a:p>
            <a:pPr marL="232943" indent="-232943">
              <a:buFont typeface="+mj-lt"/>
              <a:buAutoNum type="arabicPeriod" startAt="4"/>
            </a:pPr>
            <a:endParaRPr lang="en-US" dirty="0" smtClean="0"/>
          </a:p>
          <a:p>
            <a:pPr marL="232943" indent="-232943">
              <a:buFont typeface="Arial" pitchFamily="34" charset="0"/>
              <a:buChar char="•"/>
            </a:pPr>
            <a:r>
              <a:rPr lang="en-US" dirty="0" smtClean="0"/>
              <a:t>Use Web-based Search Engines such as:  </a:t>
            </a:r>
          </a:p>
          <a:p>
            <a:pPr marL="698830" lvl="1" indent="-232943">
              <a:buFont typeface="Wingdings" panose="05000000000000000000" pitchFamily="2" charset="2"/>
              <a:buChar char="§"/>
            </a:pPr>
            <a:r>
              <a:rPr lang="en-US" dirty="0" smtClean="0"/>
              <a:t>Google, Google Earth, Bing, Ask; and</a:t>
            </a:r>
          </a:p>
          <a:p>
            <a:pPr marL="698830" lvl="1" indent="-232943">
              <a:buFont typeface="Wingdings" panose="05000000000000000000" pitchFamily="2" charset="2"/>
              <a:buChar char="§"/>
            </a:pPr>
            <a:r>
              <a:rPr lang="en-US" dirty="0" smtClean="0"/>
              <a:t>obtain widely available data about the property or site.</a:t>
            </a:r>
          </a:p>
          <a:p>
            <a:pPr marL="232943" indent="-232943">
              <a:buFont typeface="+mj-lt"/>
              <a:buAutoNum type="arabicPeriod" startAt="4"/>
            </a:pPr>
            <a:endParaRPr lang="en-US" dirty="0" smtClean="0"/>
          </a:p>
          <a:p>
            <a:pPr marL="232943" indent="-232943">
              <a:buFont typeface="Arial" pitchFamily="34" charset="0"/>
              <a:buChar char="•"/>
            </a:pPr>
            <a:r>
              <a:rPr lang="en-US" dirty="0" smtClean="0"/>
              <a:t>Review Inspection Reports and Data from Other Environmental Statutes or Programs such as:</a:t>
            </a:r>
            <a:endParaRPr lang="en-US" sz="1100" dirty="0"/>
          </a:p>
          <a:p>
            <a:pPr marL="690143" lvl="1" indent="-232943">
              <a:buFont typeface="Wingdings" panose="05000000000000000000" pitchFamily="2" charset="2"/>
              <a:buChar char="§"/>
            </a:pPr>
            <a:r>
              <a:rPr lang="en-US" dirty="0" smtClean="0"/>
              <a:t>Comprehensive Environmental Response, Compensation, and     Liability Act (CERCLA);</a:t>
            </a:r>
          </a:p>
          <a:p>
            <a:pPr marL="690143" lvl="1" indent="-232943">
              <a:buFont typeface="Wingdings" panose="05000000000000000000" pitchFamily="2" charset="2"/>
              <a:buChar char="§"/>
            </a:pPr>
            <a:r>
              <a:rPr lang="en-US" dirty="0" smtClean="0"/>
              <a:t>Clean Air Act (CAA);</a:t>
            </a:r>
          </a:p>
          <a:p>
            <a:pPr marL="690143" lvl="1" indent="-232943">
              <a:buFont typeface="Wingdings" panose="05000000000000000000" pitchFamily="2" charset="2"/>
              <a:buChar char="§"/>
            </a:pPr>
            <a:r>
              <a:rPr lang="en-US" dirty="0" smtClean="0"/>
              <a:t>Clean Water Act (CWA);</a:t>
            </a:r>
          </a:p>
          <a:p>
            <a:pPr marL="690143" lvl="1" indent="-232943">
              <a:buFont typeface="Wingdings" panose="05000000000000000000" pitchFamily="2" charset="2"/>
              <a:buChar char="§"/>
            </a:pPr>
            <a:r>
              <a:rPr lang="en-US" dirty="0" smtClean="0"/>
              <a:t>Toxic Substances Control Act (TSCA); and</a:t>
            </a:r>
          </a:p>
          <a:p>
            <a:pPr marL="690143" lvl="1" indent="-232943">
              <a:buFont typeface="Wingdings" panose="05000000000000000000" pitchFamily="2" charset="2"/>
              <a:buChar char="§"/>
            </a:pPr>
            <a:r>
              <a:rPr lang="en-US" dirty="0"/>
              <a:t>s</a:t>
            </a:r>
            <a:r>
              <a:rPr lang="en-US" dirty="0" smtClean="0"/>
              <a:t>tate programs/statutes such as a State </a:t>
            </a:r>
            <a:r>
              <a:rPr lang="en-US" dirty="0"/>
              <a:t>Voluntary Cleanup </a:t>
            </a:r>
            <a:r>
              <a:rPr lang="en-US" dirty="0" smtClean="0"/>
              <a:t>Program.</a:t>
            </a:r>
            <a:endParaRPr lang="en-US" dirty="0"/>
          </a:p>
          <a:p>
            <a:pPr lvl="1">
              <a:buFont typeface="Arial" pitchFamily="34" charset="0"/>
              <a:buChar char="•"/>
            </a:pPr>
            <a:endParaRPr lang="en-US" dirty="0" smtClean="0">
              <a:latin typeface="Arial" pitchFamily="34" charset="0"/>
              <a:ea typeface="ＭＳ Ｐゴシック"/>
            </a:endParaRPr>
          </a:p>
        </p:txBody>
      </p:sp>
    </p:spTree>
    <p:extLst>
      <p:ext uri="{BB962C8B-B14F-4D97-AF65-F5344CB8AC3E}">
        <p14:creationId xmlns:p14="http://schemas.microsoft.com/office/powerpoint/2010/main" val="1620180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A8BB2B8-58D3-4310-8F8F-AB2D763139F3}" type="slidenum">
              <a:rPr lang="en-US" smtClean="0">
                <a:latin typeface="Arial" pitchFamily="34" charset="0"/>
                <a:ea typeface="ＭＳ Ｐゴシック"/>
                <a:cs typeface="ＭＳ Ｐゴシック"/>
              </a:rPr>
              <a:pPr/>
              <a:t>41</a:t>
            </a:fld>
            <a:endParaRPr lang="en-US" dirty="0" smtClean="0">
              <a:latin typeface="Arial" pitchFamily="34" charset="0"/>
              <a:ea typeface="ＭＳ Ｐゴシック"/>
              <a:cs typeface="ＭＳ Ｐゴシック"/>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dirty="0" smtClean="0"/>
              <a:t>Based on the preparation, an inspector should be able to identify specific Areas of Concern, SWMUs, CAMUs, etc. </a:t>
            </a:r>
          </a:p>
          <a:p>
            <a:pPr marL="171450" indent="-171450">
              <a:buFont typeface="Arial" panose="020B0604020202020204" pitchFamily="34" charset="0"/>
              <a:buChar char="•"/>
            </a:pPr>
            <a:r>
              <a:rPr lang="en-US" dirty="0" smtClean="0"/>
              <a:t>Additionally, if the inspector observes a previously unidentified AOC, SWMU, or CAMU, the inspector should document (photographs, statements, etc.) for follow up action, including enforcement action.</a:t>
            </a:r>
          </a:p>
          <a:p>
            <a:endParaRPr lang="en-US" dirty="0"/>
          </a:p>
          <a:p>
            <a:pPr eaLnBrk="1" hangingPunct="1"/>
            <a:endParaRPr lang="en-US" dirty="0" smtClean="0">
              <a:latin typeface="Arial" pitchFamily="34" charset="0"/>
              <a:ea typeface="ＭＳ Ｐゴシック"/>
            </a:endParaRPr>
          </a:p>
        </p:txBody>
      </p:sp>
    </p:spTree>
    <p:extLst>
      <p:ext uri="{BB962C8B-B14F-4D97-AF65-F5344CB8AC3E}">
        <p14:creationId xmlns:p14="http://schemas.microsoft.com/office/powerpoint/2010/main" val="3997970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7EE435-431D-44B0-9E09-97109B285BF5}" type="slidenum">
              <a:rPr lang="en-US" smtClean="0">
                <a:latin typeface="Arial" pitchFamily="34" charset="0"/>
                <a:ea typeface="ＭＳ Ｐゴシック"/>
                <a:cs typeface="ＭＳ Ｐゴシック"/>
              </a:rPr>
              <a:pPr/>
              <a:t>42</a:t>
            </a:fld>
            <a:endParaRPr lang="en-US" dirty="0" smtClean="0">
              <a:latin typeface="Arial" pitchFamily="34" charset="0"/>
              <a:ea typeface="ＭＳ Ｐゴシック"/>
              <a:cs typeface="ＭＳ Ｐゴシック"/>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dirty="0" smtClean="0">
                <a:solidFill>
                  <a:srgbClr val="000000"/>
                </a:solidFill>
              </a:rPr>
              <a:t>Possible </a:t>
            </a:r>
            <a:r>
              <a:rPr lang="en-US" dirty="0">
                <a:solidFill>
                  <a:srgbClr val="000000"/>
                </a:solidFill>
              </a:rPr>
              <a:t>violations of c</a:t>
            </a:r>
            <a:r>
              <a:rPr lang="en-US" dirty="0" smtClean="0">
                <a:solidFill>
                  <a:srgbClr val="000000"/>
                </a:solidFill>
              </a:rPr>
              <a:t>orrective action requirements </a:t>
            </a:r>
            <a:r>
              <a:rPr lang="en-US" dirty="0">
                <a:solidFill>
                  <a:srgbClr val="000000"/>
                </a:solidFill>
              </a:rPr>
              <a:t>may be present during </a:t>
            </a:r>
            <a:r>
              <a:rPr lang="en-US" u="sng" dirty="0">
                <a:solidFill>
                  <a:srgbClr val="000000"/>
                </a:solidFill>
              </a:rPr>
              <a:t>any </a:t>
            </a:r>
            <a:r>
              <a:rPr lang="en-US" u="sng" dirty="0" smtClean="0">
                <a:solidFill>
                  <a:srgbClr val="000000"/>
                </a:solidFill>
              </a:rPr>
              <a:t>phase</a:t>
            </a:r>
            <a:r>
              <a:rPr lang="en-US" dirty="0" smtClean="0">
                <a:solidFill>
                  <a:srgbClr val="000000"/>
                </a:solidFill>
              </a:rPr>
              <a:t> (RFA</a:t>
            </a:r>
            <a:r>
              <a:rPr lang="en-US" dirty="0">
                <a:solidFill>
                  <a:srgbClr val="000000"/>
                </a:solidFill>
              </a:rPr>
              <a:t>, RFI, CMS, or CMI</a:t>
            </a:r>
            <a:r>
              <a:rPr lang="en-US" dirty="0" smtClean="0">
                <a:solidFill>
                  <a:srgbClr val="000000"/>
                </a:solidFill>
              </a:rPr>
              <a:t>) and </a:t>
            </a:r>
            <a:r>
              <a:rPr lang="en-US" dirty="0">
                <a:solidFill>
                  <a:srgbClr val="000000"/>
                </a:solidFill>
              </a:rPr>
              <a:t>may be new or different </a:t>
            </a:r>
            <a:r>
              <a:rPr lang="en-US" dirty="0" smtClean="0">
                <a:solidFill>
                  <a:srgbClr val="000000"/>
                </a:solidFill>
              </a:rPr>
              <a:t>than </a:t>
            </a:r>
            <a:r>
              <a:rPr lang="en-US" dirty="0">
                <a:solidFill>
                  <a:srgbClr val="000000"/>
                </a:solidFill>
              </a:rPr>
              <a:t>noted in a previous inspection</a:t>
            </a:r>
            <a:r>
              <a:rPr lang="en-US" dirty="0" smtClean="0">
                <a:solidFill>
                  <a:srgbClr val="000000"/>
                </a:solidFill>
              </a:rPr>
              <a:t>.  Inspectors </a:t>
            </a:r>
            <a:r>
              <a:rPr lang="en-US" dirty="0">
                <a:solidFill>
                  <a:srgbClr val="000000"/>
                </a:solidFill>
              </a:rPr>
              <a:t>should be aware of these aspects during all c</a:t>
            </a:r>
            <a:r>
              <a:rPr lang="en-US" dirty="0" smtClean="0">
                <a:solidFill>
                  <a:srgbClr val="000000"/>
                </a:solidFill>
              </a:rPr>
              <a:t>orrective action </a:t>
            </a:r>
            <a:r>
              <a:rPr lang="en-US" dirty="0">
                <a:solidFill>
                  <a:srgbClr val="000000"/>
                </a:solidFill>
              </a:rPr>
              <a:t>compliance inspections.</a:t>
            </a:r>
          </a:p>
          <a:p>
            <a:pPr marL="171450" indent="-171450">
              <a:buFont typeface="Arial" panose="020B0604020202020204" pitchFamily="34" charset="0"/>
              <a:buChar char="•"/>
            </a:pPr>
            <a:r>
              <a:rPr lang="en-US" dirty="0" smtClean="0">
                <a:solidFill>
                  <a:srgbClr val="000000"/>
                </a:solidFill>
              </a:rPr>
              <a:t>Have appropriate paperwork ready:</a:t>
            </a:r>
          </a:p>
          <a:p>
            <a:pPr marL="628650" lvl="1" indent="-171450">
              <a:buFont typeface="Wingdings" panose="05000000000000000000" pitchFamily="2" charset="2"/>
              <a:buChar char="§"/>
            </a:pPr>
            <a:r>
              <a:rPr lang="en-US" dirty="0" smtClean="0">
                <a:solidFill>
                  <a:srgbClr val="000000"/>
                </a:solidFill>
              </a:rPr>
              <a:t>EPA/state credentials;</a:t>
            </a:r>
          </a:p>
          <a:p>
            <a:pPr marL="628650" lvl="1" indent="-171450">
              <a:buFont typeface="Wingdings" panose="05000000000000000000" pitchFamily="2" charset="2"/>
              <a:buChar char="§"/>
            </a:pPr>
            <a:r>
              <a:rPr lang="en-US" dirty="0" smtClean="0">
                <a:solidFill>
                  <a:srgbClr val="000000"/>
                </a:solidFill>
              </a:rPr>
              <a:t>health and safety training, including respiratory clearance; and</a:t>
            </a:r>
          </a:p>
          <a:p>
            <a:pPr marL="628650" lvl="1" indent="-171450">
              <a:buFont typeface="Wingdings" panose="05000000000000000000" pitchFamily="2" charset="2"/>
              <a:buChar char="§"/>
            </a:pPr>
            <a:r>
              <a:rPr lang="en-US" dirty="0" smtClean="0">
                <a:solidFill>
                  <a:srgbClr val="000000"/>
                </a:solidFill>
              </a:rPr>
              <a:t>proper protective gear.</a:t>
            </a:r>
          </a:p>
          <a:p>
            <a:pPr marL="171450" indent="-171450">
              <a:buFont typeface="Arial" panose="020B0604020202020204" pitchFamily="34" charset="0"/>
              <a:buChar char="•"/>
            </a:pPr>
            <a:r>
              <a:rPr lang="en-US" dirty="0" smtClean="0">
                <a:solidFill>
                  <a:srgbClr val="000000"/>
                </a:solidFill>
              </a:rPr>
              <a:t>Inspections are generally unannounced so as to give the inspector a true picture of the site and its operations.  Inspections should take place during normal business hours.</a:t>
            </a:r>
          </a:p>
        </p:txBody>
      </p:sp>
    </p:spTree>
    <p:extLst>
      <p:ext uri="{BB962C8B-B14F-4D97-AF65-F5344CB8AC3E}">
        <p14:creationId xmlns:p14="http://schemas.microsoft.com/office/powerpoint/2010/main" val="410885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EPA’s general practice is for an inspector to present his or her </a:t>
            </a:r>
            <a:r>
              <a:rPr lang="en-US" dirty="0" smtClean="0"/>
              <a:t>credential and </a:t>
            </a:r>
            <a:r>
              <a:rPr lang="en-US" dirty="0"/>
              <a:t>issue a notice of inspection to the establishment owner or person in charge of the facility at the time of the </a:t>
            </a:r>
            <a:r>
              <a:rPr lang="en-US" dirty="0" smtClean="0"/>
              <a:t>inspection.</a:t>
            </a:r>
            <a:endParaRPr lang="en-US" dirty="0"/>
          </a:p>
          <a:p>
            <a:pPr marL="171450" indent="-171450">
              <a:buFont typeface="Arial" panose="020B0604020202020204" pitchFamily="34" charset="0"/>
              <a:buChar char="•"/>
            </a:pPr>
            <a:r>
              <a:rPr lang="en-US" dirty="0" smtClean="0"/>
              <a:t>Inspectors are authorized by law to conduct inspections and are </a:t>
            </a:r>
            <a:r>
              <a:rPr lang="en-US" dirty="0"/>
              <a:t>advised not to provide any personal information, including badge number, driver’s license number, or home address </a:t>
            </a:r>
            <a:r>
              <a:rPr lang="en-US" dirty="0" smtClean="0"/>
              <a:t>(or other information subject to the Privacy Act of 1974) prior </a:t>
            </a:r>
            <a:r>
              <a:rPr lang="en-US" dirty="0"/>
              <a:t>to or during an </a:t>
            </a:r>
            <a:r>
              <a:rPr lang="en-US" dirty="0" smtClean="0"/>
              <a:t>inspection.</a:t>
            </a:r>
            <a:endParaRPr lang="en-US" dirty="0"/>
          </a:p>
          <a:p>
            <a:pPr marL="171450" indent="-171450">
              <a:buFont typeface="Arial" panose="020B0604020202020204" pitchFamily="34" charset="0"/>
              <a:buChar char="•"/>
            </a:pPr>
            <a:r>
              <a:rPr lang="en-US" dirty="0" smtClean="0">
                <a:solidFill>
                  <a:srgbClr val="000000"/>
                </a:solidFill>
              </a:rPr>
              <a:t>The case </a:t>
            </a:r>
            <a:r>
              <a:rPr lang="en-US" dirty="0">
                <a:solidFill>
                  <a:srgbClr val="000000"/>
                </a:solidFill>
              </a:rPr>
              <a:t>attorney should be prepared to seek </a:t>
            </a:r>
            <a:r>
              <a:rPr lang="en-US" dirty="0" smtClean="0">
                <a:solidFill>
                  <a:srgbClr val="000000"/>
                </a:solidFill>
              </a:rPr>
              <a:t>an administrative </a:t>
            </a:r>
            <a:r>
              <a:rPr lang="en-US" dirty="0">
                <a:solidFill>
                  <a:srgbClr val="000000"/>
                </a:solidFill>
              </a:rPr>
              <a:t>warrant quickly if the owner/operator denies access to all or any part of a </a:t>
            </a:r>
            <a:r>
              <a:rPr lang="en-US" dirty="0" smtClean="0">
                <a:solidFill>
                  <a:srgbClr val="000000"/>
                </a:solidFill>
              </a:rPr>
              <a:t>facility.</a:t>
            </a:r>
            <a:endParaRPr lang="en-US" dirty="0">
              <a:solidFill>
                <a:srgbClr val="000000"/>
              </a:solidFill>
            </a:endParaRPr>
          </a:p>
          <a:p>
            <a:pPr marL="171450" indent="-171450">
              <a:buFont typeface="Arial" panose="020B0604020202020204" pitchFamily="34" charset="0"/>
              <a:buChar char="•"/>
            </a:pPr>
            <a:endParaRPr lang="en-US" b="1"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43</a:t>
            </a:fld>
            <a:endParaRPr lang="en-US" dirty="0"/>
          </a:p>
        </p:txBody>
      </p:sp>
    </p:spTree>
    <p:extLst>
      <p:ext uri="{BB962C8B-B14F-4D97-AF65-F5344CB8AC3E}">
        <p14:creationId xmlns:p14="http://schemas.microsoft.com/office/powerpoint/2010/main" val="4148858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7EE435-431D-44B0-9E09-97109B285BF5}" type="slidenum">
              <a:rPr lang="en-US" smtClean="0">
                <a:latin typeface="Arial" pitchFamily="34" charset="0"/>
                <a:ea typeface="ＭＳ Ｐゴシック"/>
                <a:cs typeface="ＭＳ Ｐゴシック"/>
              </a:rPr>
              <a:pPr/>
              <a:t>44</a:t>
            </a:fld>
            <a:endParaRPr lang="en-US" dirty="0" smtClean="0">
              <a:latin typeface="Arial" pitchFamily="34" charset="0"/>
              <a:ea typeface="ＭＳ Ｐゴシック"/>
              <a:cs typeface="ＭＳ Ｐゴシック"/>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4720" y="4267200"/>
            <a:ext cx="5140960" cy="4648200"/>
          </a:xfrm>
          <a:noFill/>
          <a:ln/>
        </p:spPr>
        <p:txBody>
          <a:bodyPr/>
          <a:lstStyle/>
          <a:p>
            <a:pPr marL="171450" indent="-171450" eaLnBrk="1" hangingPunct="1">
              <a:buFont typeface="Arial" panose="020B0604020202020204" pitchFamily="34" charset="0"/>
              <a:buChar char="•"/>
            </a:pPr>
            <a:r>
              <a:rPr lang="en-US" dirty="0" smtClean="0">
                <a:latin typeface="Arial" pitchFamily="34" charset="0"/>
                <a:ea typeface="ＭＳ Ｐゴシック"/>
              </a:rPr>
              <a:t>Review schedules </a:t>
            </a:r>
            <a:r>
              <a:rPr lang="en-US" dirty="0">
                <a:latin typeface="Arial" pitchFamily="34" charset="0"/>
                <a:ea typeface="ＭＳ Ｐゴシック"/>
              </a:rPr>
              <a:t>under </a:t>
            </a:r>
            <a:r>
              <a:rPr lang="en-US" dirty="0" smtClean="0">
                <a:latin typeface="Arial" pitchFamily="34" charset="0"/>
                <a:ea typeface="ＭＳ Ｐゴシック"/>
              </a:rPr>
              <a:t>Permit / Order / Work Plan </a:t>
            </a:r>
            <a:r>
              <a:rPr lang="en-US" dirty="0">
                <a:latin typeface="Arial" pitchFamily="34" charset="0"/>
                <a:ea typeface="ＭＳ Ｐゴシック"/>
              </a:rPr>
              <a:t>and determine if schedules have been </a:t>
            </a:r>
            <a:r>
              <a:rPr lang="en-US" dirty="0" smtClean="0">
                <a:latin typeface="Arial" pitchFamily="34" charset="0"/>
                <a:ea typeface="ＭＳ Ｐゴシック"/>
              </a:rPr>
              <a:t>met, i</a:t>
            </a:r>
            <a:r>
              <a:rPr lang="en-US" dirty="0" smtClean="0">
                <a:solidFill>
                  <a:srgbClr val="000000"/>
                </a:solidFill>
              </a:rPr>
              <a:t>ncluding:</a:t>
            </a:r>
          </a:p>
          <a:p>
            <a:pPr marL="628650" lvl="1" indent="-171450" eaLnBrk="1" hangingPunct="1">
              <a:buFont typeface="Wingdings" panose="05000000000000000000" pitchFamily="2" charset="2"/>
              <a:buChar char="§"/>
            </a:pPr>
            <a:r>
              <a:rPr lang="en-US" dirty="0">
                <a:solidFill>
                  <a:srgbClr val="000000"/>
                </a:solidFill>
              </a:rPr>
              <a:t>e</a:t>
            </a:r>
            <a:r>
              <a:rPr lang="en-US" dirty="0" smtClean="0">
                <a:solidFill>
                  <a:srgbClr val="000000"/>
                </a:solidFill>
              </a:rPr>
              <a:t>ngineering controls;</a:t>
            </a:r>
          </a:p>
          <a:p>
            <a:pPr marL="628650" lvl="1" indent="-171450" eaLnBrk="1" hangingPunct="1">
              <a:buFont typeface="Wingdings" panose="05000000000000000000" pitchFamily="2" charset="2"/>
              <a:buChar char="§"/>
            </a:pPr>
            <a:r>
              <a:rPr lang="en-US" dirty="0">
                <a:solidFill>
                  <a:srgbClr val="000000"/>
                </a:solidFill>
              </a:rPr>
              <a:t>I</a:t>
            </a:r>
            <a:r>
              <a:rPr lang="en-US" dirty="0" smtClean="0">
                <a:solidFill>
                  <a:srgbClr val="000000"/>
                </a:solidFill>
              </a:rPr>
              <a:t>nstitutional controls (ICs) schedules; and</a:t>
            </a:r>
          </a:p>
          <a:p>
            <a:pPr marL="628650" lvl="1" indent="-171450" eaLnBrk="1" hangingPunct="1">
              <a:buFont typeface="Wingdings" panose="05000000000000000000" pitchFamily="2" charset="2"/>
              <a:buChar char="§"/>
            </a:pPr>
            <a:r>
              <a:rPr lang="en-US" dirty="0" smtClean="0">
                <a:solidFill>
                  <a:srgbClr val="000000"/>
                </a:solidFill>
              </a:rPr>
              <a:t>Financial assurance (FAs) requirements.</a:t>
            </a:r>
            <a:endParaRPr lang="en-US" dirty="0">
              <a:solidFill>
                <a:srgbClr val="000000"/>
              </a:solidFill>
            </a:endParaRPr>
          </a:p>
          <a:p>
            <a:pPr marL="171450" indent="-171450" eaLnBrk="1" hangingPunct="1">
              <a:buFont typeface="Arial" panose="020B0604020202020204" pitchFamily="34" charset="0"/>
              <a:buChar char="•"/>
            </a:pPr>
            <a:r>
              <a:rPr lang="en-US" dirty="0" smtClean="0"/>
              <a:t>Review company records and note any potential violations.</a:t>
            </a:r>
          </a:p>
          <a:p>
            <a:pPr marL="171450" indent="-171450" eaLnBrk="1" hangingPunct="1">
              <a:buFont typeface="Arial" panose="020B0604020202020204" pitchFamily="34" charset="0"/>
              <a:buChar char="•"/>
            </a:pPr>
            <a:r>
              <a:rPr lang="en-US" dirty="0" smtClean="0"/>
              <a:t>Review hydrogeologic </a:t>
            </a:r>
            <a:r>
              <a:rPr lang="en-US" dirty="0"/>
              <a:t>reports to understand: </a:t>
            </a:r>
          </a:p>
          <a:p>
            <a:pPr marL="712384" lvl="1" indent="-229123">
              <a:buFont typeface="Wingdings" panose="05000000000000000000" pitchFamily="2" charset="2"/>
              <a:buChar char="§"/>
            </a:pPr>
            <a:r>
              <a:rPr lang="en-US" dirty="0"/>
              <a:t>h</a:t>
            </a:r>
            <a:r>
              <a:rPr lang="en-US" dirty="0" smtClean="0"/>
              <a:t>ydrology;</a:t>
            </a:r>
            <a:endParaRPr lang="en-US" dirty="0"/>
          </a:p>
          <a:p>
            <a:pPr marL="712384" lvl="1" indent="-229123">
              <a:buFont typeface="Wingdings" panose="05000000000000000000" pitchFamily="2" charset="2"/>
              <a:buChar char="§"/>
            </a:pPr>
            <a:r>
              <a:rPr lang="en-US" dirty="0"/>
              <a:t>probable location of the contaminants – “floaters” (LNAPL -  light non-aqueous phase liquid) or “sinkers” (DNAPL- dense non-aqueous phase liquid</a:t>
            </a:r>
            <a:r>
              <a:rPr lang="en-US" dirty="0" smtClean="0"/>
              <a:t>);</a:t>
            </a:r>
            <a:endParaRPr lang="en-US" dirty="0"/>
          </a:p>
          <a:p>
            <a:pPr marL="712384" lvl="1" indent="-229123">
              <a:buFont typeface="Wingdings" panose="05000000000000000000" pitchFamily="2" charset="2"/>
              <a:buChar char="§"/>
            </a:pPr>
            <a:r>
              <a:rPr lang="en-US" dirty="0"/>
              <a:t>operational </a:t>
            </a:r>
            <a:r>
              <a:rPr lang="en-US" dirty="0" smtClean="0"/>
              <a:t>history;</a:t>
            </a:r>
            <a:endParaRPr lang="en-US" dirty="0"/>
          </a:p>
          <a:p>
            <a:pPr marL="712384" lvl="1" indent="-229123">
              <a:buFont typeface="Wingdings" panose="05000000000000000000" pitchFamily="2" charset="2"/>
              <a:buChar char="§"/>
            </a:pPr>
            <a:r>
              <a:rPr lang="en-US" dirty="0"/>
              <a:t>type of equipment being </a:t>
            </a:r>
            <a:r>
              <a:rPr lang="en-US" dirty="0" smtClean="0"/>
              <a:t>used; and</a:t>
            </a:r>
            <a:endParaRPr lang="en-US" dirty="0"/>
          </a:p>
          <a:p>
            <a:pPr marL="712384" lvl="1" indent="-229123">
              <a:buFont typeface="Wingdings" panose="05000000000000000000" pitchFamily="2" charset="2"/>
              <a:buChar char="§"/>
            </a:pPr>
            <a:r>
              <a:rPr lang="en-US" dirty="0"/>
              <a:t>operation and maintenance requirements for the </a:t>
            </a:r>
            <a:r>
              <a:rPr lang="en-US" dirty="0" smtClean="0"/>
              <a:t>system.</a:t>
            </a:r>
          </a:p>
          <a:p>
            <a:pPr marL="255184" indent="-229123">
              <a:buFont typeface="Arial" panose="020B0604020202020204" pitchFamily="34" charset="0"/>
              <a:buChar char="•"/>
            </a:pPr>
            <a:r>
              <a:rPr lang="en-US" dirty="0" smtClean="0"/>
              <a:t>Review document / data repository.</a:t>
            </a:r>
          </a:p>
          <a:p>
            <a:pPr marL="255184" indent="-229123">
              <a:buFont typeface="Arial" panose="020B0604020202020204" pitchFamily="34" charset="0"/>
              <a:buChar char="•"/>
            </a:pPr>
            <a:r>
              <a:rPr lang="en-US" dirty="0" smtClean="0">
                <a:solidFill>
                  <a:srgbClr val="000000"/>
                </a:solidFill>
              </a:rPr>
              <a:t>Copy </a:t>
            </a:r>
            <a:r>
              <a:rPr lang="en-US" dirty="0">
                <a:solidFill>
                  <a:srgbClr val="000000"/>
                </a:solidFill>
              </a:rPr>
              <a:t>records, reports, MSDS, chemical analysis and other appropriate </a:t>
            </a:r>
            <a:r>
              <a:rPr lang="en-US" dirty="0" smtClean="0">
                <a:solidFill>
                  <a:srgbClr val="000000"/>
                </a:solidFill>
              </a:rPr>
              <a:t>documents.</a:t>
            </a:r>
          </a:p>
          <a:p>
            <a:pPr marL="255184" indent="-229123">
              <a:buFont typeface="Arial" panose="020B0604020202020204" pitchFamily="34" charset="0"/>
              <a:buChar char="•"/>
            </a:pPr>
            <a:r>
              <a:rPr lang="en-US" dirty="0"/>
              <a:t>See </a:t>
            </a:r>
            <a:r>
              <a:rPr lang="en-US" i="1" dirty="0"/>
              <a:t>Ensuring Effective and Reliable Institutional </a:t>
            </a:r>
            <a:r>
              <a:rPr lang="en-US" i="1" dirty="0" smtClean="0"/>
              <a:t>Controls </a:t>
            </a:r>
            <a:r>
              <a:rPr lang="en-US" i="1" dirty="0"/>
              <a:t>at RCRA Facilities: </a:t>
            </a:r>
            <a:r>
              <a:rPr lang="en-US" dirty="0">
                <a:solidFill>
                  <a:schemeClr val="accent1">
                    <a:lumMod val="50000"/>
                  </a:schemeClr>
                </a:solidFill>
                <a:hlinkClick r:id="rId3"/>
              </a:rPr>
              <a:t>http://</a:t>
            </a:r>
            <a:r>
              <a:rPr lang="en-US" dirty="0" smtClean="0">
                <a:solidFill>
                  <a:schemeClr val="accent1">
                    <a:lumMod val="50000"/>
                  </a:schemeClr>
                </a:solidFill>
                <a:hlinkClick r:id="rId3"/>
              </a:rPr>
              <a:t>www.epa.gov/wastes/hazard/correctiveaction/resources/guidance/ics/ic_memo.pdf</a:t>
            </a:r>
            <a:endParaRPr lang="en-US" dirty="0">
              <a:solidFill>
                <a:srgbClr val="000000"/>
              </a:solidFill>
            </a:endParaRPr>
          </a:p>
          <a:p>
            <a:pPr eaLnBrk="1" hangingPunct="1"/>
            <a:endParaRPr lang="en-US" dirty="0" smtClean="0">
              <a:latin typeface="Arial" pitchFamily="34" charset="0"/>
              <a:ea typeface="ＭＳ Ｐゴシック"/>
            </a:endParaRPr>
          </a:p>
          <a:p>
            <a:pPr eaLnBrk="1" hangingPunct="1"/>
            <a:endParaRPr lang="en-US" dirty="0">
              <a:latin typeface="Arial" pitchFamily="34" charset="0"/>
              <a:ea typeface="ＭＳ Ｐゴシック"/>
            </a:endParaRPr>
          </a:p>
          <a:p>
            <a:pPr eaLnBrk="1" hangingPunct="1"/>
            <a:endParaRPr lang="en-US" dirty="0">
              <a:solidFill>
                <a:srgbClr val="000000"/>
              </a:solidFill>
              <a:latin typeface="Arial" pitchFamily="34" charset="0"/>
              <a:ea typeface="ＭＳ Ｐゴシック"/>
            </a:endParaRPr>
          </a:p>
          <a:p>
            <a:pPr eaLnBrk="1" hangingPunct="1"/>
            <a:endParaRPr lang="en-US" dirty="0" smtClean="0">
              <a:latin typeface="Arial" pitchFamily="34" charset="0"/>
              <a:ea typeface="ＭＳ Ｐゴシック"/>
            </a:endParaRPr>
          </a:p>
        </p:txBody>
      </p:sp>
    </p:spTree>
    <p:extLst>
      <p:ext uri="{BB962C8B-B14F-4D97-AF65-F5344CB8AC3E}">
        <p14:creationId xmlns:p14="http://schemas.microsoft.com/office/powerpoint/2010/main" val="20749986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7EE435-431D-44B0-9E09-97109B285BF5}" type="slidenum">
              <a:rPr lang="en-US" smtClean="0">
                <a:latin typeface="Arial" pitchFamily="34" charset="0"/>
                <a:ea typeface="ＭＳ Ｐゴシック"/>
                <a:cs typeface="ＭＳ Ｐゴシック"/>
              </a:rPr>
              <a:pPr/>
              <a:t>45</a:t>
            </a:fld>
            <a:endParaRPr lang="en-US" dirty="0" smtClean="0">
              <a:latin typeface="Arial" pitchFamily="34" charset="0"/>
              <a:ea typeface="ＭＳ Ｐゴシック"/>
              <a:cs typeface="ＭＳ Ｐゴシック"/>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4720" y="4267200"/>
            <a:ext cx="5140960" cy="4800600"/>
          </a:xfrm>
          <a:noFill/>
          <a:ln/>
        </p:spPr>
        <p:txBody>
          <a:bodyPr/>
          <a:lstStyle/>
          <a:p>
            <a:pPr marL="171450" indent="-171450">
              <a:buFont typeface="Arial" panose="020B0604020202020204" pitchFamily="34" charset="0"/>
              <a:buChar char="•"/>
            </a:pPr>
            <a:r>
              <a:rPr lang="en-US" sz="1100" dirty="0"/>
              <a:t>Look for </a:t>
            </a:r>
            <a:r>
              <a:rPr lang="en-US" sz="1100" dirty="0" smtClean="0"/>
              <a:t>releases at:</a:t>
            </a:r>
            <a:endParaRPr lang="en-US" sz="1100" dirty="0"/>
          </a:p>
          <a:p>
            <a:pPr marL="628650" lvl="1" indent="-171450">
              <a:buFont typeface="Wingdings" panose="05000000000000000000" pitchFamily="2" charset="2"/>
              <a:buChar char="§"/>
            </a:pPr>
            <a:r>
              <a:rPr lang="en-US" sz="1100" dirty="0" smtClean="0">
                <a:solidFill>
                  <a:srgbClr val="000000"/>
                </a:solidFill>
              </a:rPr>
              <a:t>SWMUs / AOCs </a:t>
            </a:r>
            <a:r>
              <a:rPr lang="en-US" sz="1100" dirty="0">
                <a:solidFill>
                  <a:srgbClr val="000000"/>
                </a:solidFill>
              </a:rPr>
              <a:t>or new </a:t>
            </a:r>
            <a:r>
              <a:rPr lang="en-US" sz="1100" dirty="0" smtClean="0">
                <a:solidFill>
                  <a:srgbClr val="000000"/>
                </a:solidFill>
              </a:rPr>
              <a:t>area;</a:t>
            </a:r>
            <a:endParaRPr lang="en-US" sz="1100" dirty="0">
              <a:solidFill>
                <a:srgbClr val="000000"/>
              </a:solidFill>
            </a:endParaRPr>
          </a:p>
          <a:p>
            <a:pPr marL="628650" lvl="1" indent="-171450">
              <a:buFont typeface="Wingdings" panose="05000000000000000000" pitchFamily="2" charset="2"/>
              <a:buChar char="§"/>
            </a:pPr>
            <a:r>
              <a:rPr lang="en-US" sz="1100" dirty="0"/>
              <a:t>l</a:t>
            </a:r>
            <a:r>
              <a:rPr lang="en-US" sz="1100" dirty="0" smtClean="0"/>
              <a:t>oading / unloading areas;</a:t>
            </a:r>
            <a:endParaRPr lang="en-US" sz="1100" dirty="0"/>
          </a:p>
          <a:p>
            <a:pPr marL="628650" lvl="1" indent="-171450">
              <a:buFont typeface="Wingdings" panose="05000000000000000000" pitchFamily="2" charset="2"/>
              <a:buChar char="§"/>
            </a:pPr>
            <a:r>
              <a:rPr lang="en-US" sz="1100" dirty="0"/>
              <a:t>s</a:t>
            </a:r>
            <a:r>
              <a:rPr lang="en-US" sz="1100" dirty="0" smtClean="0"/>
              <a:t>econdary </a:t>
            </a:r>
            <a:r>
              <a:rPr lang="en-US" sz="1100" dirty="0"/>
              <a:t>containment </a:t>
            </a:r>
            <a:r>
              <a:rPr lang="en-US" sz="1100" dirty="0" smtClean="0"/>
              <a:t>structures; and</a:t>
            </a:r>
            <a:endParaRPr lang="en-US" sz="1100" dirty="0"/>
          </a:p>
          <a:p>
            <a:pPr marL="628650" lvl="1" indent="-171450">
              <a:buFont typeface="Wingdings" panose="05000000000000000000" pitchFamily="2" charset="2"/>
              <a:buChar char="§"/>
            </a:pPr>
            <a:r>
              <a:rPr lang="en-US" sz="1100" dirty="0"/>
              <a:t>w</a:t>
            </a:r>
            <a:r>
              <a:rPr lang="en-US" sz="1100" dirty="0" smtClean="0"/>
              <a:t>aste </a:t>
            </a:r>
            <a:r>
              <a:rPr lang="en-US" sz="1100" dirty="0"/>
              <a:t>collection areas, including track-out, and </a:t>
            </a:r>
            <a:r>
              <a:rPr lang="en-US" sz="1100" dirty="0" smtClean="0"/>
              <a:t>run-on / run-off.</a:t>
            </a:r>
          </a:p>
          <a:p>
            <a:pPr marL="171450" indent="-171450">
              <a:buFont typeface="Arial" panose="020B0604020202020204" pitchFamily="34" charset="0"/>
              <a:buChar char="•"/>
            </a:pPr>
            <a:r>
              <a:rPr lang="en-US" sz="1100" dirty="0" smtClean="0"/>
              <a:t>If a release is found, gather as much information as possible about </a:t>
            </a:r>
            <a:r>
              <a:rPr lang="en-US" sz="1100" dirty="0"/>
              <a:t>the </a:t>
            </a:r>
            <a:r>
              <a:rPr lang="en-US" sz="1100" dirty="0" smtClean="0"/>
              <a:t>release:</a:t>
            </a:r>
            <a:endParaRPr lang="en-US" sz="1100" dirty="0"/>
          </a:p>
          <a:p>
            <a:pPr marL="628650" lvl="1" indent="-171450">
              <a:buFont typeface="Wingdings" panose="05000000000000000000" pitchFamily="2" charset="2"/>
              <a:buChar char="§"/>
            </a:pPr>
            <a:r>
              <a:rPr lang="en-US" sz="1100" dirty="0">
                <a:solidFill>
                  <a:srgbClr val="000000"/>
                </a:solidFill>
              </a:rPr>
              <a:t>e</a:t>
            </a:r>
            <a:r>
              <a:rPr lang="en-US" sz="1100" dirty="0" smtClean="0">
                <a:solidFill>
                  <a:srgbClr val="000000"/>
                </a:solidFill>
              </a:rPr>
              <a:t>stimate the size </a:t>
            </a:r>
            <a:r>
              <a:rPr lang="en-US" sz="1100" dirty="0">
                <a:solidFill>
                  <a:srgbClr val="000000"/>
                </a:solidFill>
              </a:rPr>
              <a:t>of </a:t>
            </a:r>
            <a:r>
              <a:rPr lang="en-US" sz="1100" dirty="0" smtClean="0">
                <a:solidFill>
                  <a:srgbClr val="000000"/>
                </a:solidFill>
              </a:rPr>
              <a:t>the release (e.g</a:t>
            </a:r>
            <a:r>
              <a:rPr lang="en-US" sz="1100" dirty="0">
                <a:solidFill>
                  <a:srgbClr val="000000"/>
                </a:solidFill>
              </a:rPr>
              <a:t>. 20’ x 20’ stained </a:t>
            </a:r>
            <a:r>
              <a:rPr lang="en-US" sz="1100" dirty="0" smtClean="0">
                <a:solidFill>
                  <a:srgbClr val="000000"/>
                </a:solidFill>
              </a:rPr>
              <a:t>soil);</a:t>
            </a:r>
            <a:endParaRPr lang="en-US" sz="1100" dirty="0">
              <a:solidFill>
                <a:srgbClr val="000000"/>
              </a:solidFill>
            </a:endParaRPr>
          </a:p>
          <a:p>
            <a:pPr marL="628650" lvl="1" indent="-171450">
              <a:buFont typeface="Wingdings" panose="05000000000000000000" pitchFamily="2" charset="2"/>
              <a:buChar char="§"/>
            </a:pPr>
            <a:r>
              <a:rPr lang="en-US" sz="1100" dirty="0">
                <a:solidFill>
                  <a:srgbClr val="000000"/>
                </a:solidFill>
              </a:rPr>
              <a:t>n</a:t>
            </a:r>
            <a:r>
              <a:rPr lang="en-US" sz="1100" dirty="0" smtClean="0">
                <a:solidFill>
                  <a:srgbClr val="000000"/>
                </a:solidFill>
              </a:rPr>
              <a:t>ote dead vegetation and animals, chemical product, </a:t>
            </a:r>
            <a:r>
              <a:rPr lang="en-US" sz="1100" dirty="0">
                <a:solidFill>
                  <a:srgbClr val="000000"/>
                </a:solidFill>
              </a:rPr>
              <a:t>or </a:t>
            </a:r>
            <a:r>
              <a:rPr lang="en-US" sz="1100" dirty="0" smtClean="0">
                <a:solidFill>
                  <a:srgbClr val="000000"/>
                </a:solidFill>
              </a:rPr>
              <a:t>waste; and</a:t>
            </a:r>
          </a:p>
          <a:p>
            <a:pPr marL="628650" lvl="1" indent="-171450">
              <a:buFont typeface="Wingdings" panose="05000000000000000000" pitchFamily="2" charset="2"/>
              <a:buChar char="§"/>
            </a:pPr>
            <a:r>
              <a:rPr lang="en-US" sz="1100" dirty="0"/>
              <a:t>p</a:t>
            </a:r>
            <a:r>
              <a:rPr lang="en-US" sz="1100" dirty="0" smtClean="0"/>
              <a:t>hotograph from various angles.</a:t>
            </a:r>
            <a:endParaRPr lang="en-US" sz="1100" dirty="0"/>
          </a:p>
          <a:p>
            <a:pPr marL="171450" indent="-171450">
              <a:buFont typeface="Arial" panose="020B0604020202020204" pitchFamily="34" charset="0"/>
              <a:buChar char="•"/>
            </a:pPr>
            <a:r>
              <a:rPr lang="en-US" sz="1100" dirty="0">
                <a:solidFill>
                  <a:srgbClr val="000000"/>
                </a:solidFill>
              </a:rPr>
              <a:t>Sample if </a:t>
            </a:r>
            <a:r>
              <a:rPr lang="en-US" sz="1100" dirty="0" smtClean="0">
                <a:solidFill>
                  <a:srgbClr val="000000"/>
                </a:solidFill>
              </a:rPr>
              <a:t>prepared </a:t>
            </a:r>
            <a:r>
              <a:rPr lang="en-US" sz="1100" dirty="0">
                <a:solidFill>
                  <a:srgbClr val="000000"/>
                </a:solidFill>
              </a:rPr>
              <a:t>to do so.  If not, </a:t>
            </a:r>
            <a:r>
              <a:rPr lang="en-US" sz="1100" dirty="0" smtClean="0">
                <a:solidFill>
                  <a:srgbClr val="000000"/>
                </a:solidFill>
              </a:rPr>
              <a:t>go </a:t>
            </a:r>
            <a:r>
              <a:rPr lang="en-US" sz="1100" dirty="0">
                <a:solidFill>
                  <a:srgbClr val="000000"/>
                </a:solidFill>
              </a:rPr>
              <a:t>back and sample release as soon as </a:t>
            </a:r>
            <a:r>
              <a:rPr lang="en-US" sz="1100" dirty="0" smtClean="0">
                <a:solidFill>
                  <a:srgbClr val="000000"/>
                </a:solidFill>
              </a:rPr>
              <a:t>possible.</a:t>
            </a:r>
            <a:endParaRPr lang="en-US" sz="1100" dirty="0">
              <a:solidFill>
                <a:srgbClr val="000000"/>
              </a:solidFill>
            </a:endParaRPr>
          </a:p>
          <a:p>
            <a:pPr marL="171450" indent="-171450">
              <a:buFont typeface="Arial" panose="020B0604020202020204" pitchFamily="34" charset="0"/>
              <a:buChar char="•"/>
            </a:pPr>
            <a:r>
              <a:rPr lang="en-US" sz="1100" dirty="0" smtClean="0"/>
              <a:t>Document </a:t>
            </a:r>
            <a:r>
              <a:rPr lang="en-US" sz="1100" dirty="0"/>
              <a:t>the cause of the </a:t>
            </a:r>
            <a:r>
              <a:rPr lang="en-US" sz="1100" dirty="0" smtClean="0"/>
              <a:t>release.</a:t>
            </a:r>
            <a:endParaRPr lang="en-US" sz="1100" dirty="0"/>
          </a:p>
          <a:p>
            <a:pPr marL="171450" indent="-171450">
              <a:buFont typeface="Arial" panose="020B0604020202020204" pitchFamily="34" charset="0"/>
              <a:buChar char="•"/>
            </a:pPr>
            <a:r>
              <a:rPr lang="en-US" sz="1100" dirty="0" smtClean="0"/>
              <a:t>Ask company if release was reported.</a:t>
            </a:r>
            <a:endParaRPr lang="en-US" sz="1100" dirty="0"/>
          </a:p>
          <a:p>
            <a:pPr marL="171450" indent="-171450">
              <a:buFont typeface="Arial" panose="020B0604020202020204" pitchFamily="34" charset="0"/>
              <a:buChar char="•"/>
            </a:pPr>
            <a:r>
              <a:rPr lang="en-US" sz="1100" dirty="0" smtClean="0">
                <a:solidFill>
                  <a:srgbClr val="000000"/>
                </a:solidFill>
              </a:rPr>
              <a:t>Ask how the site was cleaned up and how waste was disposed of.</a:t>
            </a:r>
          </a:p>
          <a:p>
            <a:pPr marL="171450" indent="-171450">
              <a:buFont typeface="Arial" panose="020B0604020202020204" pitchFamily="34" charset="0"/>
              <a:buChar char="•"/>
            </a:pPr>
            <a:r>
              <a:rPr lang="en-US" sz="1100" dirty="0"/>
              <a:t>Release reporting requirements will be found in the permit or order; </a:t>
            </a:r>
            <a:r>
              <a:rPr lang="en-US" sz="1100" dirty="0" smtClean="0"/>
              <a:t>inspectors </a:t>
            </a:r>
            <a:r>
              <a:rPr lang="en-US" sz="1100" dirty="0"/>
              <a:t>should also be aware of CERCLA reporting </a:t>
            </a:r>
            <a:r>
              <a:rPr lang="en-US" sz="1100" dirty="0" smtClean="0"/>
              <a:t>requirements.</a:t>
            </a:r>
            <a:endParaRPr lang="en-US" sz="1100" dirty="0"/>
          </a:p>
          <a:p>
            <a:r>
              <a:rPr lang="en-US" sz="1100" dirty="0" smtClean="0">
                <a:latin typeface="Arial" pitchFamily="34" charset="0"/>
                <a:ea typeface="ＭＳ Ｐゴシック"/>
              </a:rPr>
              <a:t>For </a:t>
            </a:r>
            <a:r>
              <a:rPr lang="en-US" sz="1100" dirty="0">
                <a:latin typeface="Arial" pitchFamily="34" charset="0"/>
                <a:ea typeface="ＭＳ Ｐゴシック"/>
              </a:rPr>
              <a:t>an explanation about </a:t>
            </a:r>
            <a:r>
              <a:rPr lang="en-US" sz="1100" dirty="0" smtClean="0">
                <a:latin typeface="Arial" pitchFamily="34" charset="0"/>
                <a:ea typeface="ＭＳ Ｐゴシック"/>
              </a:rPr>
              <a:t>the </a:t>
            </a:r>
            <a:r>
              <a:rPr lang="en-US" sz="1100" dirty="0">
                <a:latin typeface="Arial" pitchFamily="34" charset="0"/>
                <a:ea typeface="ＭＳ Ｐゴシック"/>
              </a:rPr>
              <a:t>nature and proper handling of remediation waste, see the Office of Resource Conservation and Recovery training module at: </a:t>
            </a:r>
            <a:r>
              <a:rPr lang="en-US" sz="1100" dirty="0">
                <a:hlinkClick r:id="rId3"/>
              </a:rPr>
              <a:t>http://</a:t>
            </a:r>
            <a:r>
              <a:rPr lang="en-US" sz="1100" dirty="0" smtClean="0">
                <a:hlinkClick r:id="rId3"/>
              </a:rPr>
              <a:t>www.epa.gov/epawaste/hazard/correctiveaction/training/vision/mod9.pdf</a:t>
            </a:r>
            <a:endParaRPr lang="en-US" sz="1100" dirty="0" smtClean="0">
              <a:solidFill>
                <a:srgbClr val="000000"/>
              </a:solidFill>
            </a:endParaRPr>
          </a:p>
          <a:p>
            <a:endParaRPr lang="en-US" dirty="0">
              <a:solidFill>
                <a:srgbClr val="000000"/>
              </a:solidFill>
            </a:endParaRPr>
          </a:p>
          <a:p>
            <a:pPr eaLnBrk="1" hangingPunct="1"/>
            <a:endParaRPr lang="en-US" dirty="0" smtClean="0">
              <a:latin typeface="Arial" pitchFamily="34" charset="0"/>
              <a:ea typeface="ＭＳ Ｐゴシック"/>
            </a:endParaRPr>
          </a:p>
          <a:p>
            <a:pPr marL="712384" lvl="1" indent="-229123">
              <a:buFont typeface="Courier New" pitchFamily="49" charset="0"/>
              <a:buChar char="o"/>
            </a:pPr>
            <a:endParaRPr lang="en-US" dirty="0"/>
          </a:p>
          <a:p>
            <a:pPr eaLnBrk="1" hangingPunct="1"/>
            <a:endParaRPr lang="en-US" dirty="0" smtClean="0">
              <a:latin typeface="Arial" pitchFamily="34" charset="0"/>
              <a:ea typeface="ＭＳ Ｐゴシック"/>
            </a:endParaRPr>
          </a:p>
        </p:txBody>
      </p:sp>
    </p:spTree>
    <p:extLst>
      <p:ext uri="{BB962C8B-B14F-4D97-AF65-F5344CB8AC3E}">
        <p14:creationId xmlns:p14="http://schemas.microsoft.com/office/powerpoint/2010/main" val="1612854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For </a:t>
            </a:r>
            <a:r>
              <a:rPr lang="en-US" dirty="0"/>
              <a:t>each SWMU or AOC, the inspector should review: </a:t>
            </a:r>
          </a:p>
          <a:p>
            <a:pPr marL="712384" lvl="1" indent="-229123">
              <a:buFont typeface="Wingdings" panose="05000000000000000000" pitchFamily="2" charset="2"/>
              <a:buChar char="§"/>
            </a:pPr>
            <a:r>
              <a:rPr lang="en-US" dirty="0"/>
              <a:t>what type of inspection reports are </a:t>
            </a:r>
            <a:r>
              <a:rPr lang="en-US" dirty="0" smtClean="0"/>
              <a:t>required -- check dates and status;</a:t>
            </a:r>
            <a:endParaRPr lang="en-US" dirty="0"/>
          </a:p>
          <a:p>
            <a:pPr marL="712384" lvl="1" indent="-229123">
              <a:buFont typeface="Wingdings" panose="05000000000000000000" pitchFamily="2" charset="2"/>
              <a:buChar char="§"/>
            </a:pPr>
            <a:r>
              <a:rPr lang="en-US" dirty="0"/>
              <a:t>what maintenance is required for that </a:t>
            </a:r>
            <a:r>
              <a:rPr lang="en-US" dirty="0" smtClean="0"/>
              <a:t>measure; and</a:t>
            </a:r>
            <a:endParaRPr lang="en-US" dirty="0"/>
          </a:p>
          <a:p>
            <a:pPr marL="712384" lvl="1" indent="-229123">
              <a:buFont typeface="Wingdings" panose="05000000000000000000" pitchFamily="2" charset="2"/>
              <a:buChar char="§"/>
            </a:pPr>
            <a:r>
              <a:rPr lang="en-US" dirty="0"/>
              <a:t>compliance with O&amp;M </a:t>
            </a:r>
            <a:r>
              <a:rPr lang="en-US" dirty="0" smtClean="0"/>
              <a:t>plan.</a:t>
            </a:r>
          </a:p>
          <a:p>
            <a:pPr marL="712384" lvl="1" indent="-229123">
              <a:buFont typeface="Wingdings" panose="05000000000000000000" pitchFamily="2" charset="2"/>
              <a:buChar char="§"/>
            </a:pPr>
            <a:endParaRPr lang="en-US" dirty="0"/>
          </a:p>
          <a:p>
            <a:pPr marL="171450" indent="-171450">
              <a:buFont typeface="Arial" panose="020B0604020202020204" pitchFamily="34" charset="0"/>
              <a:buChar char="•"/>
            </a:pPr>
            <a:r>
              <a:rPr lang="en-US" dirty="0"/>
              <a:t>For each CAMU, the inspector should review: </a:t>
            </a:r>
          </a:p>
          <a:p>
            <a:pPr marL="712384" lvl="1" indent="-229123">
              <a:buFont typeface="Wingdings" panose="05000000000000000000" pitchFamily="2" charset="2"/>
              <a:buChar char="§"/>
            </a:pPr>
            <a:r>
              <a:rPr lang="en-US" dirty="0"/>
              <a:t>what type of stabilization is </a:t>
            </a:r>
            <a:r>
              <a:rPr lang="en-US" dirty="0" smtClean="0"/>
              <a:t>used;</a:t>
            </a:r>
            <a:endParaRPr lang="en-US" dirty="0"/>
          </a:p>
          <a:p>
            <a:pPr marL="712384" lvl="1" indent="-229123">
              <a:buFont typeface="Wingdings" panose="05000000000000000000" pitchFamily="2" charset="2"/>
              <a:buChar char="§"/>
            </a:pPr>
            <a:r>
              <a:rPr lang="en-US" dirty="0"/>
              <a:t>integrity of </a:t>
            </a:r>
            <a:r>
              <a:rPr lang="en-US" dirty="0" smtClean="0"/>
              <a:t>cap;</a:t>
            </a:r>
            <a:endParaRPr lang="en-US" dirty="0"/>
          </a:p>
          <a:p>
            <a:pPr marL="1178270" lvl="2" indent="-229123">
              <a:buFont typeface="Courier New" panose="02070309020205020404" pitchFamily="49" charset="0"/>
              <a:buChar char="o"/>
            </a:pPr>
            <a:r>
              <a:rPr lang="en-US" dirty="0" smtClean="0"/>
              <a:t>walk </a:t>
            </a:r>
            <a:r>
              <a:rPr lang="en-US" dirty="0"/>
              <a:t>over the cap to check the integrity of the upper layers and to observe the maintenance of that </a:t>
            </a:r>
            <a:r>
              <a:rPr lang="en-US" dirty="0" smtClean="0"/>
              <a:t>area</a:t>
            </a:r>
            <a:endParaRPr lang="en-US" dirty="0"/>
          </a:p>
          <a:p>
            <a:pPr marL="1178270" lvl="2" indent="-229123">
              <a:buFont typeface="Courier New" panose="02070309020205020404" pitchFamily="49" charset="0"/>
              <a:buChar char="o"/>
            </a:pPr>
            <a:r>
              <a:rPr lang="en-US" dirty="0" smtClean="0"/>
              <a:t>look </a:t>
            </a:r>
            <a:r>
              <a:rPr lang="en-US" dirty="0"/>
              <a:t>for trees and unwanted </a:t>
            </a:r>
            <a:r>
              <a:rPr lang="en-US" dirty="0" smtClean="0"/>
              <a:t>vegetation</a:t>
            </a:r>
            <a:endParaRPr lang="en-US" dirty="0"/>
          </a:p>
          <a:p>
            <a:pPr marL="1178270" lvl="2" indent="-229123">
              <a:buFont typeface="Courier New" panose="02070309020205020404" pitchFamily="49" charset="0"/>
              <a:buChar char="o"/>
            </a:pPr>
            <a:r>
              <a:rPr lang="en-US" dirty="0" smtClean="0"/>
              <a:t>check </a:t>
            </a:r>
            <a:r>
              <a:rPr lang="en-US" dirty="0"/>
              <a:t>for erosion and slumping of the </a:t>
            </a:r>
            <a:r>
              <a:rPr lang="en-US" dirty="0" smtClean="0"/>
              <a:t>cap</a:t>
            </a:r>
            <a:endParaRPr lang="en-US" dirty="0"/>
          </a:p>
          <a:p>
            <a:pPr marL="712384" lvl="1" indent="-229123">
              <a:buFont typeface="Wingdings" panose="05000000000000000000" pitchFamily="2" charset="2"/>
              <a:buChar char="§"/>
            </a:pPr>
            <a:r>
              <a:rPr lang="en-US" dirty="0" smtClean="0"/>
              <a:t>o</a:t>
            </a:r>
            <a:r>
              <a:rPr lang="en-US" dirty="0" smtClean="0">
                <a:solidFill>
                  <a:srgbClr val="000000"/>
                </a:solidFill>
              </a:rPr>
              <a:t>peration </a:t>
            </a:r>
            <a:r>
              <a:rPr lang="en-US" dirty="0">
                <a:solidFill>
                  <a:srgbClr val="000000"/>
                </a:solidFill>
              </a:rPr>
              <a:t>and </a:t>
            </a:r>
            <a:r>
              <a:rPr lang="en-US" dirty="0" smtClean="0">
                <a:solidFill>
                  <a:srgbClr val="000000"/>
                </a:solidFill>
              </a:rPr>
              <a:t>placement </a:t>
            </a:r>
            <a:r>
              <a:rPr lang="en-US" dirty="0"/>
              <a:t>if monitoring wells </a:t>
            </a:r>
            <a:r>
              <a:rPr lang="en-US" dirty="0" smtClean="0"/>
              <a:t>exist;</a:t>
            </a:r>
            <a:endParaRPr lang="en-US" dirty="0" smtClean="0">
              <a:solidFill>
                <a:srgbClr val="000000"/>
              </a:solidFill>
            </a:endParaRPr>
          </a:p>
          <a:p>
            <a:pPr marL="712384" lvl="1" indent="-229123">
              <a:buFont typeface="Wingdings" panose="05000000000000000000" pitchFamily="2" charset="2"/>
              <a:buChar char="§"/>
            </a:pPr>
            <a:r>
              <a:rPr lang="en-US" dirty="0" smtClean="0">
                <a:solidFill>
                  <a:srgbClr val="000000"/>
                </a:solidFill>
              </a:rPr>
              <a:t>integrity </a:t>
            </a:r>
            <a:r>
              <a:rPr lang="en-US" dirty="0">
                <a:solidFill>
                  <a:srgbClr val="000000"/>
                </a:solidFill>
              </a:rPr>
              <a:t>of required </a:t>
            </a:r>
            <a:r>
              <a:rPr lang="en-US" dirty="0" smtClean="0">
                <a:solidFill>
                  <a:srgbClr val="000000"/>
                </a:solidFill>
              </a:rPr>
              <a:t>fencing; and</a:t>
            </a:r>
          </a:p>
          <a:p>
            <a:pPr marL="712384" lvl="1" indent="-229123">
              <a:buFont typeface="Wingdings" panose="05000000000000000000" pitchFamily="2" charset="2"/>
              <a:buChar char="§"/>
            </a:pPr>
            <a:r>
              <a:rPr lang="en-US" dirty="0" smtClean="0"/>
              <a:t>depressurized </a:t>
            </a:r>
            <a:r>
              <a:rPr lang="en-US" dirty="0"/>
              <a:t>ventilation for v</a:t>
            </a:r>
            <a:r>
              <a:rPr lang="en-US" dirty="0" smtClean="0"/>
              <a:t>apor intrusion </a:t>
            </a:r>
            <a:r>
              <a:rPr lang="en-US" dirty="0"/>
              <a:t>(VI) </a:t>
            </a:r>
            <a:r>
              <a:rPr lang="en-US" dirty="0" smtClean="0"/>
              <a:t>concerns.</a:t>
            </a:r>
            <a:endParaRPr lang="en-US" dirty="0"/>
          </a:p>
          <a:p>
            <a:pPr marL="1085850" lvl="2" indent="-171450">
              <a:buFont typeface="Courier New" panose="02070309020205020404" pitchFamily="49" charset="0"/>
              <a:buChar char="o"/>
            </a:pPr>
            <a:endParaRPr lang="en-US" dirty="0"/>
          </a:p>
          <a:p>
            <a:endParaRPr lang="en-US" dirty="0"/>
          </a:p>
          <a:p>
            <a:pPr>
              <a:buFont typeface="Arial" pitchFamily="34" charset="0"/>
              <a:buChar char="•"/>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46</a:t>
            </a:fld>
            <a:endParaRPr lang="en-US" dirty="0"/>
          </a:p>
        </p:txBody>
      </p:sp>
    </p:spTree>
    <p:extLst>
      <p:ext uri="{BB962C8B-B14F-4D97-AF65-F5344CB8AC3E}">
        <p14:creationId xmlns:p14="http://schemas.microsoft.com/office/powerpoint/2010/main" val="4267648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7EE435-431D-44B0-9E09-97109B285BF5}" type="slidenum">
              <a:rPr lang="en-US" smtClean="0">
                <a:latin typeface="Arial" pitchFamily="34" charset="0"/>
                <a:ea typeface="ＭＳ Ｐゴシック"/>
                <a:cs typeface="ＭＳ Ｐゴシック"/>
              </a:rPr>
              <a:pPr/>
              <a:t>47</a:t>
            </a:fld>
            <a:endParaRPr lang="en-US" dirty="0" smtClean="0">
              <a:latin typeface="Arial" pitchFamily="34" charset="0"/>
              <a:ea typeface="ＭＳ Ｐゴシック"/>
              <a:cs typeface="ＭＳ Ｐゴシック"/>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dirty="0" smtClean="0"/>
              <a:t>Verify land and groundwater uses:</a:t>
            </a:r>
          </a:p>
          <a:p>
            <a:pPr marL="628650" lvl="1" indent="-171450">
              <a:buFont typeface="Wingdings" panose="05000000000000000000" pitchFamily="2" charset="2"/>
              <a:buChar char="§"/>
            </a:pPr>
            <a:r>
              <a:rPr lang="en-US" dirty="0"/>
              <a:t>i</a:t>
            </a:r>
            <a:r>
              <a:rPr lang="en-US" dirty="0" smtClean="0"/>
              <a:t>nterceptor </a:t>
            </a:r>
            <a:r>
              <a:rPr lang="en-US" dirty="0"/>
              <a:t>trench / sump subsurface </a:t>
            </a:r>
            <a:r>
              <a:rPr lang="en-US" dirty="0" smtClean="0"/>
              <a:t>drain;</a:t>
            </a:r>
            <a:endParaRPr lang="en-US" dirty="0"/>
          </a:p>
          <a:p>
            <a:pPr marL="628650" lvl="1" indent="-171450">
              <a:buFont typeface="Wingdings" panose="05000000000000000000" pitchFamily="2" charset="2"/>
              <a:buChar char="§"/>
            </a:pPr>
            <a:r>
              <a:rPr lang="en-US" dirty="0"/>
              <a:t>a</a:t>
            </a:r>
            <a:r>
              <a:rPr lang="en-US" dirty="0" smtClean="0"/>
              <a:t>pplication </a:t>
            </a:r>
            <a:r>
              <a:rPr lang="en-US" dirty="0"/>
              <a:t>of dust suppressant (water or chemical</a:t>
            </a:r>
            <a:r>
              <a:rPr lang="en-US" dirty="0" smtClean="0"/>
              <a:t>);</a:t>
            </a:r>
            <a:endParaRPr lang="en-US" dirty="0"/>
          </a:p>
          <a:p>
            <a:pPr marL="628650" lvl="1" indent="-171450">
              <a:buFont typeface="Wingdings" panose="05000000000000000000" pitchFamily="2" charset="2"/>
              <a:buChar char="§"/>
            </a:pPr>
            <a:r>
              <a:rPr lang="en-US" dirty="0"/>
              <a:t>m</a:t>
            </a:r>
            <a:r>
              <a:rPr lang="en-US" dirty="0" smtClean="0"/>
              <a:t>etal </a:t>
            </a:r>
            <a:r>
              <a:rPr lang="en-US" dirty="0"/>
              <a:t>precipitation from </a:t>
            </a:r>
            <a:r>
              <a:rPr lang="en-US" dirty="0" smtClean="0"/>
              <a:t>liquids;</a:t>
            </a:r>
            <a:endParaRPr lang="en-US" dirty="0"/>
          </a:p>
          <a:p>
            <a:pPr marL="628650" lvl="1" indent="-171450">
              <a:buFont typeface="Wingdings" panose="05000000000000000000" pitchFamily="2" charset="2"/>
              <a:buChar char="§"/>
            </a:pPr>
            <a:r>
              <a:rPr lang="en-US" dirty="0"/>
              <a:t>s</a:t>
            </a:r>
            <a:r>
              <a:rPr lang="en-US" dirty="0" smtClean="0"/>
              <a:t>lurry walls;</a:t>
            </a:r>
            <a:endParaRPr lang="en-US" dirty="0"/>
          </a:p>
          <a:p>
            <a:pPr marL="628650" lvl="1" indent="-171450">
              <a:buFont typeface="Wingdings" panose="05000000000000000000" pitchFamily="2" charset="2"/>
              <a:buChar char="§"/>
            </a:pPr>
            <a:r>
              <a:rPr lang="en-US" dirty="0"/>
              <a:t>r</a:t>
            </a:r>
            <a:r>
              <a:rPr lang="en-US" dirty="0" smtClean="0"/>
              <a:t>un-on and run-off controls;</a:t>
            </a:r>
            <a:endParaRPr lang="en-US" dirty="0"/>
          </a:p>
          <a:p>
            <a:pPr marL="628650" lvl="1" indent="-171450">
              <a:buFont typeface="Wingdings" panose="05000000000000000000" pitchFamily="2" charset="2"/>
              <a:buChar char="§"/>
            </a:pPr>
            <a:r>
              <a:rPr lang="en-US" dirty="0"/>
              <a:t>t</a:t>
            </a:r>
            <a:r>
              <a:rPr lang="en-US" dirty="0" smtClean="0"/>
              <a:t>emperature </a:t>
            </a:r>
            <a:r>
              <a:rPr lang="en-US" dirty="0"/>
              <a:t>controls for thermal </a:t>
            </a:r>
            <a:r>
              <a:rPr lang="en-US" dirty="0" smtClean="0"/>
              <a:t>desorption;</a:t>
            </a:r>
            <a:endParaRPr lang="en-US" dirty="0"/>
          </a:p>
          <a:p>
            <a:pPr marL="628650" lvl="1" indent="-171450">
              <a:buFont typeface="Wingdings" panose="05000000000000000000" pitchFamily="2" charset="2"/>
              <a:buChar char="§"/>
            </a:pPr>
            <a:r>
              <a:rPr lang="en-US" dirty="0"/>
              <a:t>d</a:t>
            </a:r>
            <a:r>
              <a:rPr lang="en-US" dirty="0" smtClean="0"/>
              <a:t>rum </a:t>
            </a:r>
            <a:r>
              <a:rPr lang="en-US" dirty="0" err="1" smtClean="0"/>
              <a:t>overpacking</a:t>
            </a:r>
            <a:r>
              <a:rPr lang="en-US" dirty="0" smtClean="0"/>
              <a:t>; and </a:t>
            </a:r>
            <a:endParaRPr lang="en-US" dirty="0"/>
          </a:p>
          <a:p>
            <a:pPr marL="628650" lvl="1" indent="-171450">
              <a:buFont typeface="Wingdings" panose="05000000000000000000" pitchFamily="2" charset="2"/>
              <a:buChar char="§"/>
            </a:pPr>
            <a:r>
              <a:rPr lang="en-US" dirty="0"/>
              <a:t>e</a:t>
            </a:r>
            <a:r>
              <a:rPr lang="en-US" dirty="0" smtClean="0"/>
              <a:t>rosion </a:t>
            </a:r>
            <a:r>
              <a:rPr lang="en-US" dirty="0"/>
              <a:t>or poor vegetative cover of landfill </a:t>
            </a:r>
            <a:r>
              <a:rPr lang="en-US" dirty="0" smtClean="0"/>
              <a:t>caps.</a:t>
            </a:r>
            <a:endParaRPr lang="en-US" dirty="0"/>
          </a:p>
          <a:p>
            <a:pPr marL="171450" indent="-171450">
              <a:buFont typeface="Arial" panose="020B0604020202020204" pitchFamily="34" charset="0"/>
              <a:buChar char="•"/>
            </a:pPr>
            <a:r>
              <a:rPr lang="en-US" dirty="0" smtClean="0"/>
              <a:t>Inspect management of remediation waste.</a:t>
            </a:r>
          </a:p>
          <a:p>
            <a:pPr marL="171450" indent="-171450">
              <a:buFont typeface="Arial" panose="020B0604020202020204" pitchFamily="34" charset="0"/>
              <a:buChar char="•"/>
            </a:pPr>
            <a:r>
              <a:rPr lang="en-US" dirty="0"/>
              <a:t>E</a:t>
            </a:r>
            <a:r>
              <a:rPr lang="en-US" dirty="0" smtClean="0"/>
              <a:t>nsure in situ </a:t>
            </a:r>
            <a:r>
              <a:rPr lang="en-US" dirty="0"/>
              <a:t>technology performance monitoring is robust enough to detect any secondary </a:t>
            </a:r>
            <a:r>
              <a:rPr lang="en-US" dirty="0" smtClean="0"/>
              <a:t>contamination.</a:t>
            </a:r>
          </a:p>
          <a:p>
            <a:pPr marL="171450" indent="-171450">
              <a:buFont typeface="Arial" panose="020B0604020202020204" pitchFamily="34" charset="0"/>
              <a:buChar char="•"/>
            </a:pPr>
            <a:r>
              <a:rPr lang="en-US" dirty="0" smtClean="0"/>
              <a:t>Review </a:t>
            </a:r>
            <a:r>
              <a:rPr lang="en-US" dirty="0"/>
              <a:t>nearby </a:t>
            </a:r>
            <a:r>
              <a:rPr lang="en-US" dirty="0" smtClean="0"/>
              <a:t>receptors and any mechanisms </a:t>
            </a:r>
            <a:r>
              <a:rPr lang="en-US" dirty="0"/>
              <a:t>are in place by the facility to monitor threats to those receptors:  surface water, groundwater use, vapor intrusion </a:t>
            </a:r>
            <a:r>
              <a:rPr lang="en-US" dirty="0" smtClean="0"/>
              <a:t>potential.</a:t>
            </a:r>
            <a:endParaRPr lang="en-US" dirty="0"/>
          </a:p>
          <a:p>
            <a:pPr marL="171450" indent="-171450">
              <a:buFont typeface="Arial" panose="020B0604020202020204" pitchFamily="34" charset="0"/>
              <a:buChar char="•"/>
            </a:pPr>
            <a:r>
              <a:rPr lang="en-US" dirty="0" smtClean="0">
                <a:solidFill>
                  <a:srgbClr val="000000"/>
                </a:solidFill>
              </a:rPr>
              <a:t>Check for violations </a:t>
            </a:r>
            <a:r>
              <a:rPr lang="en-US" dirty="0">
                <a:solidFill>
                  <a:srgbClr val="000000"/>
                </a:solidFill>
              </a:rPr>
              <a:t>of state </a:t>
            </a:r>
            <a:r>
              <a:rPr lang="en-US" dirty="0" smtClean="0">
                <a:solidFill>
                  <a:srgbClr val="000000"/>
                </a:solidFill>
              </a:rPr>
              <a:t>air or </a:t>
            </a:r>
            <a:r>
              <a:rPr lang="en-US" dirty="0">
                <a:solidFill>
                  <a:srgbClr val="000000"/>
                </a:solidFill>
              </a:rPr>
              <a:t>water </a:t>
            </a:r>
            <a:r>
              <a:rPr lang="en-US" dirty="0" smtClean="0">
                <a:solidFill>
                  <a:srgbClr val="000000"/>
                </a:solidFill>
              </a:rPr>
              <a:t>permits.</a:t>
            </a:r>
            <a:endParaRPr lang="en-US" dirty="0">
              <a:solidFill>
                <a:srgbClr val="000000"/>
              </a:solidFill>
            </a:endParaRPr>
          </a:p>
          <a:p>
            <a:pPr marL="171450" indent="-17145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267243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7EE435-431D-44B0-9E09-97109B285BF5}" type="slidenum">
              <a:rPr lang="en-US" smtClean="0">
                <a:latin typeface="Arial" pitchFamily="34" charset="0"/>
                <a:ea typeface="ＭＳ Ｐゴシック"/>
                <a:cs typeface="ＭＳ Ｐゴシック"/>
              </a:rPr>
              <a:pPr/>
              <a:t>48</a:t>
            </a:fld>
            <a:endParaRPr lang="en-US" dirty="0" smtClean="0">
              <a:latin typeface="Arial" pitchFamily="34" charset="0"/>
              <a:ea typeface="ＭＳ Ｐゴシック"/>
              <a:cs typeface="ＭＳ Ｐゴシック"/>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4720" y="4415790"/>
            <a:ext cx="5140960" cy="4415790"/>
          </a:xfrm>
          <a:noFill/>
          <a:ln/>
        </p:spPr>
        <p:txBody>
          <a:bodyPr/>
          <a:lstStyle/>
          <a:p>
            <a:pPr eaLnBrk="1" hangingPunct="1"/>
            <a:r>
              <a:rPr lang="en-US" sz="1100" dirty="0" smtClean="0">
                <a:latin typeface="Arial" pitchFamily="34" charset="0"/>
                <a:ea typeface="ＭＳ Ｐゴシック"/>
              </a:rPr>
              <a:t>The better the documentation, the more weight is given to the evidence.</a:t>
            </a:r>
          </a:p>
          <a:p>
            <a:pPr marL="171450" indent="-171450" eaLnBrk="1" hangingPunct="1">
              <a:buFont typeface="Arial" panose="020B0604020202020204" pitchFamily="34" charset="0"/>
              <a:buChar char="•"/>
            </a:pPr>
            <a:r>
              <a:rPr lang="en-US" sz="1100" dirty="0" smtClean="0">
                <a:latin typeface="Arial" pitchFamily="34" charset="0"/>
                <a:ea typeface="ＭＳ Ｐゴシック"/>
              </a:rPr>
              <a:t>Be organized!!!</a:t>
            </a:r>
          </a:p>
          <a:p>
            <a:pPr marL="171450" indent="-171450" eaLnBrk="1" hangingPunct="1">
              <a:buFont typeface="Arial" panose="020B0604020202020204" pitchFamily="34" charset="0"/>
              <a:buChar char="•"/>
            </a:pPr>
            <a:r>
              <a:rPr lang="en-US" sz="1100" dirty="0"/>
              <a:t>Complete </a:t>
            </a:r>
            <a:r>
              <a:rPr lang="en-US" sz="1100" dirty="0" smtClean="0"/>
              <a:t>appropriate checklists.</a:t>
            </a:r>
            <a:endParaRPr lang="en-US" sz="1100" dirty="0"/>
          </a:p>
          <a:p>
            <a:pPr marL="171450" indent="-171450" eaLnBrk="1" hangingPunct="1">
              <a:buFont typeface="Arial" panose="020B0604020202020204" pitchFamily="34" charset="0"/>
              <a:buChar char="•"/>
            </a:pPr>
            <a:r>
              <a:rPr lang="en-US" sz="1100" dirty="0" smtClean="0"/>
              <a:t>Keep detailed notes, including time, place and who was present.</a:t>
            </a:r>
            <a:endParaRPr lang="en-US" sz="1100" dirty="0"/>
          </a:p>
          <a:p>
            <a:pPr marL="171450" indent="-171450" eaLnBrk="1" hangingPunct="1">
              <a:buFont typeface="Arial" panose="020B0604020202020204" pitchFamily="34" charset="0"/>
              <a:buChar char="•"/>
            </a:pPr>
            <a:r>
              <a:rPr lang="en-US" sz="1100" dirty="0"/>
              <a:t>Collect </a:t>
            </a:r>
            <a:r>
              <a:rPr lang="en-US" sz="1100" dirty="0" smtClean="0"/>
              <a:t>evidence such as photographs and samples.</a:t>
            </a:r>
            <a:endParaRPr lang="en-US" sz="1100" dirty="0"/>
          </a:p>
          <a:p>
            <a:pPr lvl="1" eaLnBrk="1" hangingPunct="1"/>
            <a:r>
              <a:rPr lang="en-US" sz="1100" dirty="0" smtClean="0"/>
              <a:t>For a regional example of sample and evidence </a:t>
            </a:r>
            <a:r>
              <a:rPr lang="en-US" sz="1100" dirty="0"/>
              <a:t>management procedures, see </a:t>
            </a:r>
            <a:r>
              <a:rPr lang="en-US" sz="1100" dirty="0">
                <a:hlinkClick r:id="rId3"/>
              </a:rPr>
              <a:t>http://</a:t>
            </a:r>
            <a:r>
              <a:rPr lang="en-US" sz="1100" dirty="0" smtClean="0">
                <a:hlinkClick r:id="rId3"/>
              </a:rPr>
              <a:t>www.epa.gov/region4/sesd/fbqstp/Sample-and-Evidence-Management.pdf</a:t>
            </a:r>
            <a:endParaRPr lang="en-US" sz="1100" dirty="0" smtClean="0"/>
          </a:p>
          <a:p>
            <a:pPr marL="171450" indent="-171450" eaLnBrk="1" hangingPunct="1">
              <a:buFont typeface="Arial" panose="020B0604020202020204" pitchFamily="34" charset="0"/>
              <a:buChar char="•"/>
            </a:pPr>
            <a:r>
              <a:rPr lang="en-US" sz="1100" dirty="0" smtClean="0">
                <a:latin typeface="Arial" pitchFamily="34" charset="0"/>
                <a:ea typeface="ＭＳ Ｐゴシック"/>
              </a:rPr>
              <a:t>Maintain chain of custody for the evidence collected.</a:t>
            </a:r>
          </a:p>
          <a:p>
            <a:pPr marL="171450" indent="-171450" eaLnBrk="1" hangingPunct="1">
              <a:buFont typeface="Arial" panose="020B0604020202020204" pitchFamily="34" charset="0"/>
              <a:buChar char="•"/>
            </a:pPr>
            <a:r>
              <a:rPr lang="en-US" sz="1100" dirty="0" smtClean="0">
                <a:latin typeface="Arial" pitchFamily="34" charset="0"/>
                <a:ea typeface="ＭＳ Ｐゴシック"/>
              </a:rPr>
              <a:t>Be accurate when taking statements.  Don’t assume words or viewpoints.  Statements can only be recorded with the permission of the person being recorded.  Please confirm with your case attorney.</a:t>
            </a:r>
          </a:p>
          <a:p>
            <a:pPr marL="171450" indent="-171450">
              <a:buFont typeface="Arial" panose="020B0604020202020204" pitchFamily="34" charset="0"/>
              <a:buChar char="•"/>
            </a:pPr>
            <a:r>
              <a:rPr lang="en-US" sz="1100" dirty="0" smtClean="0"/>
              <a:t>Copy pertinent </a:t>
            </a:r>
            <a:r>
              <a:rPr lang="en-US" sz="1100" dirty="0"/>
              <a:t>documents such as work plans, schedules, </a:t>
            </a:r>
            <a:r>
              <a:rPr lang="en-US" sz="1100" dirty="0" smtClean="0"/>
              <a:t>and compliance reports.</a:t>
            </a:r>
          </a:p>
          <a:p>
            <a:pPr marL="171450" indent="-171450">
              <a:buFont typeface="Arial" panose="020B0604020202020204" pitchFamily="34" charset="0"/>
              <a:buChar char="•"/>
            </a:pPr>
            <a:r>
              <a:rPr lang="en-US" sz="1100" dirty="0" smtClean="0"/>
              <a:t>Training and related information for inspectors is available on the US EPA website.  Note:  this Inspector Wiki is free and available to all government employees; if you do not have an EPA LAN account, you may set up an account to view this information.  See </a:t>
            </a:r>
            <a:r>
              <a:rPr lang="en-US" sz="1100" dirty="0">
                <a:hlinkClick r:id="rId4"/>
              </a:rPr>
              <a:t>https://wiki.epa.gov/inspector/index.php/3500.1_Required_Training#.</a:t>
            </a:r>
            <a:r>
              <a:rPr lang="en-US" sz="1100" dirty="0" smtClean="0">
                <a:hlinkClick r:id="rId4"/>
              </a:rPr>
              <a:t>E2.96.BANETI_eLearning_Center</a:t>
            </a:r>
            <a:endParaRPr lang="en-US" sz="1100" dirty="0" smtClean="0"/>
          </a:p>
          <a:p>
            <a:pPr marL="171450" indent="-171450">
              <a:buFont typeface="Arial" panose="020B0604020202020204" pitchFamily="34" charset="0"/>
              <a:buChar char="•"/>
            </a:pPr>
            <a:endParaRPr lang="en-US" dirty="0"/>
          </a:p>
          <a:p>
            <a:pPr eaLnBrk="1" hangingPunct="1">
              <a:buFont typeface="Arial" pitchFamily="34" charset="0"/>
              <a:buChar char="•"/>
            </a:pPr>
            <a:endParaRPr lang="en-US" dirty="0" smtClean="0">
              <a:latin typeface="Arial" pitchFamily="34" charset="0"/>
              <a:ea typeface="ＭＳ Ｐゴシック"/>
            </a:endParaRPr>
          </a:p>
        </p:txBody>
      </p:sp>
    </p:spTree>
    <p:extLst>
      <p:ext uri="{BB962C8B-B14F-4D97-AF65-F5344CB8AC3E}">
        <p14:creationId xmlns:p14="http://schemas.microsoft.com/office/powerpoint/2010/main" val="33669511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7EE435-431D-44B0-9E09-97109B285BF5}" type="slidenum">
              <a:rPr lang="en-US" smtClean="0">
                <a:latin typeface="Arial" pitchFamily="34" charset="0"/>
                <a:ea typeface="ＭＳ Ｐゴシック"/>
                <a:cs typeface="ＭＳ Ｐゴシック"/>
              </a:rPr>
              <a:pPr/>
              <a:t>49</a:t>
            </a:fld>
            <a:endParaRPr lang="en-US" dirty="0" smtClean="0">
              <a:latin typeface="Arial" pitchFamily="34" charset="0"/>
              <a:ea typeface="ＭＳ Ｐゴシック"/>
              <a:cs typeface="ＭＳ Ｐゴシック"/>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marL="171450" lvl="1" indent="-171450" eaLnBrk="1" hangingPunct="1">
              <a:buFont typeface="Arial" panose="020B0604020202020204" pitchFamily="34" charset="0"/>
              <a:buChar char="•"/>
            </a:pPr>
            <a:r>
              <a:rPr lang="en-US" dirty="0" smtClean="0"/>
              <a:t>Remember . . . b</a:t>
            </a:r>
            <a:r>
              <a:rPr lang="en-US" dirty="0" smtClean="0">
                <a:solidFill>
                  <a:srgbClr val="000000"/>
                </a:solidFill>
              </a:rPr>
              <a:t>egin </a:t>
            </a:r>
            <a:r>
              <a:rPr lang="en-US" dirty="0">
                <a:solidFill>
                  <a:srgbClr val="000000"/>
                </a:solidFill>
              </a:rPr>
              <a:t>with the end in </a:t>
            </a:r>
            <a:r>
              <a:rPr lang="en-US" dirty="0" smtClean="0">
                <a:solidFill>
                  <a:srgbClr val="000000"/>
                </a:solidFill>
              </a:rPr>
              <a:t>mind:  understand </a:t>
            </a:r>
            <a:r>
              <a:rPr lang="en-US" dirty="0">
                <a:solidFill>
                  <a:srgbClr val="000000"/>
                </a:solidFill>
              </a:rPr>
              <a:t>what information is needed to determine compliance with or to prove a violation of CA obligations if a compliance issue is </a:t>
            </a:r>
            <a:r>
              <a:rPr lang="en-US" dirty="0" smtClean="0">
                <a:solidFill>
                  <a:srgbClr val="000000"/>
                </a:solidFill>
              </a:rPr>
              <a:t>observed.</a:t>
            </a:r>
          </a:p>
          <a:p>
            <a:pPr marL="171450" indent="-171450" eaLnBrk="1" hangingPunct="1">
              <a:buFont typeface="Arial" panose="020B0604020202020204" pitchFamily="34" charset="0"/>
              <a:buChar char="•"/>
            </a:pPr>
            <a:r>
              <a:rPr lang="en-US" dirty="0" smtClean="0">
                <a:latin typeface="Arial" pitchFamily="34" charset="0"/>
                <a:ea typeface="ＭＳ Ｐゴシック"/>
              </a:rPr>
              <a:t>All site visits should have a report, even if the visit is not intended to be an inspection because observations are evidence of compliance or a possible violation.</a:t>
            </a:r>
          </a:p>
          <a:p>
            <a:pPr marL="171450" indent="-171450" eaLnBrk="1" hangingPunct="1">
              <a:buFont typeface="Arial" panose="020B0604020202020204" pitchFamily="34" charset="0"/>
              <a:buChar char="•"/>
            </a:pPr>
            <a:r>
              <a:rPr lang="en-US" dirty="0"/>
              <a:t>Use a narrative </a:t>
            </a:r>
            <a:r>
              <a:rPr lang="en-US" dirty="0" smtClean="0"/>
              <a:t>description, as well as </a:t>
            </a:r>
            <a:r>
              <a:rPr lang="en-US" dirty="0" smtClean="0">
                <a:latin typeface="Arial" pitchFamily="34" charset="0"/>
                <a:ea typeface="ＭＳ Ｐゴシック"/>
              </a:rPr>
              <a:t>clear </a:t>
            </a:r>
            <a:r>
              <a:rPr lang="en-US" dirty="0">
                <a:latin typeface="Arial" pitchFamily="34" charset="0"/>
                <a:ea typeface="ＭＳ Ｐゴシック"/>
              </a:rPr>
              <a:t>and concise language when writing your </a:t>
            </a:r>
            <a:r>
              <a:rPr lang="en-US" dirty="0" smtClean="0">
                <a:latin typeface="Arial" pitchFamily="34" charset="0"/>
                <a:ea typeface="ＭＳ Ｐゴシック"/>
              </a:rPr>
              <a:t>report.</a:t>
            </a:r>
            <a:endParaRPr lang="en-US" dirty="0">
              <a:latin typeface="Arial" pitchFamily="34" charset="0"/>
              <a:ea typeface="ＭＳ Ｐゴシック"/>
            </a:endParaRPr>
          </a:p>
          <a:p>
            <a:pPr marL="171450" indent="-171450" eaLnBrk="1" hangingPunct="1">
              <a:buFont typeface="Arial" panose="020B0604020202020204" pitchFamily="34" charset="0"/>
              <a:buChar char="•"/>
            </a:pPr>
            <a:r>
              <a:rPr lang="en-US" dirty="0" smtClean="0"/>
              <a:t>Support the story </a:t>
            </a:r>
            <a:r>
              <a:rPr lang="en-US" dirty="0"/>
              <a:t>with evidence obtained in </a:t>
            </a:r>
            <a:r>
              <a:rPr lang="en-US" dirty="0" smtClean="0"/>
              <a:t>the inspection.</a:t>
            </a:r>
          </a:p>
          <a:p>
            <a:pPr marL="171450" indent="-171450" eaLnBrk="1" hangingPunct="1">
              <a:buFont typeface="Arial" panose="020B0604020202020204" pitchFamily="34" charset="0"/>
              <a:buChar char="•"/>
            </a:pPr>
            <a:r>
              <a:rPr lang="en-US" dirty="0"/>
              <a:t>Identify potential problems and deviations from </a:t>
            </a:r>
            <a:r>
              <a:rPr lang="en-US" dirty="0" smtClean="0"/>
              <a:t>requirements.</a:t>
            </a:r>
            <a:endParaRPr lang="en-US" dirty="0"/>
          </a:p>
          <a:p>
            <a:pPr marL="171450" indent="-171450" eaLnBrk="1" hangingPunct="1">
              <a:buFont typeface="Arial" panose="020B0604020202020204" pitchFamily="34" charset="0"/>
              <a:buChar char="•"/>
            </a:pPr>
            <a:r>
              <a:rPr lang="en-US" dirty="0" smtClean="0"/>
              <a:t>Confirm </a:t>
            </a:r>
            <a:r>
              <a:rPr lang="en-US" dirty="0"/>
              <a:t>any non-compliance with </a:t>
            </a:r>
            <a:r>
              <a:rPr lang="en-US" dirty="0" smtClean="0"/>
              <a:t>legal staff and the CA PM.  Because n</a:t>
            </a:r>
            <a:r>
              <a:rPr lang="en-US" dirty="0" smtClean="0">
                <a:latin typeface="Arial" pitchFamily="34" charset="0"/>
                <a:ea typeface="ＭＳ Ｐゴシック"/>
              </a:rPr>
              <a:t>on-compliance may </a:t>
            </a:r>
            <a:r>
              <a:rPr lang="en-US" dirty="0">
                <a:latin typeface="Arial" pitchFamily="34" charset="0"/>
                <a:ea typeface="ＭＳ Ｐゴシック"/>
              </a:rPr>
              <a:t>result in an enforcement action by the regulating </a:t>
            </a:r>
            <a:r>
              <a:rPr lang="en-US" dirty="0" smtClean="0">
                <a:latin typeface="Arial" pitchFamily="34" charset="0"/>
                <a:ea typeface="ＭＳ Ｐゴシック"/>
              </a:rPr>
              <a:t>agency, the </a:t>
            </a:r>
            <a:r>
              <a:rPr lang="en-US" dirty="0">
                <a:latin typeface="Arial" pitchFamily="34" charset="0"/>
                <a:ea typeface="ＭＳ Ｐゴシック"/>
              </a:rPr>
              <a:t>appropriate response needs to be decided by the case team after the inspection, including emergency response if </a:t>
            </a:r>
            <a:r>
              <a:rPr lang="en-US" dirty="0" smtClean="0">
                <a:latin typeface="Arial" pitchFamily="34" charset="0"/>
                <a:ea typeface="ＭＳ Ｐゴシック"/>
              </a:rPr>
              <a:t>appropriate.</a:t>
            </a:r>
          </a:p>
          <a:p>
            <a:pPr marL="171450" lvl="1" indent="-171450" eaLnBrk="1" hangingPunct="1">
              <a:buFont typeface="Arial" panose="020B0604020202020204" pitchFamily="34" charset="0"/>
              <a:buChar char="•"/>
            </a:pPr>
            <a:r>
              <a:rPr lang="en-US" dirty="0" smtClean="0">
                <a:solidFill>
                  <a:srgbClr val="000000"/>
                </a:solidFill>
              </a:rPr>
              <a:t>In addition to collecting information to support a finding of a violation, other </a:t>
            </a:r>
            <a:r>
              <a:rPr lang="en-US" dirty="0">
                <a:solidFill>
                  <a:srgbClr val="000000"/>
                </a:solidFill>
              </a:rPr>
              <a:t>relevant </a:t>
            </a:r>
            <a:r>
              <a:rPr lang="en-US" dirty="0" smtClean="0">
                <a:solidFill>
                  <a:srgbClr val="000000"/>
                </a:solidFill>
              </a:rPr>
              <a:t>information should </a:t>
            </a:r>
            <a:r>
              <a:rPr lang="en-US" dirty="0">
                <a:solidFill>
                  <a:srgbClr val="000000"/>
                </a:solidFill>
              </a:rPr>
              <a:t>be gathered </a:t>
            </a:r>
            <a:r>
              <a:rPr lang="en-US" dirty="0" smtClean="0">
                <a:solidFill>
                  <a:srgbClr val="000000"/>
                </a:solidFill>
              </a:rPr>
              <a:t>and shared with the case team so they can understand potential defenses and propose the most appropriate resolution to the problem.</a:t>
            </a:r>
            <a:endParaRPr lang="en-US" dirty="0">
              <a:solidFill>
                <a:srgbClr val="000000"/>
              </a:solidFill>
            </a:endParaRPr>
          </a:p>
          <a:p>
            <a:pPr marL="171450" indent="-171450" eaLnBrk="1" hangingPunct="1">
              <a:buFont typeface="Arial" panose="020B0604020202020204" pitchFamily="34" charset="0"/>
              <a:buChar char="•"/>
            </a:pPr>
            <a:endParaRPr lang="en-US" dirty="0" smtClean="0">
              <a:latin typeface="Arial" pitchFamily="34" charset="0"/>
              <a:ea typeface="ＭＳ Ｐゴシック"/>
            </a:endParaRPr>
          </a:p>
          <a:p>
            <a:pPr eaLnBrk="1" hangingPunct="1"/>
            <a:endParaRPr lang="en-US" dirty="0">
              <a:latin typeface="Arial" pitchFamily="34" charset="0"/>
              <a:ea typeface="ＭＳ Ｐゴシック"/>
            </a:endParaRPr>
          </a:p>
          <a:p>
            <a:pPr eaLnBrk="1" hangingPunct="1"/>
            <a:endParaRPr lang="en-US" dirty="0" smtClean="0">
              <a:latin typeface="Arial" pitchFamily="34" charset="0"/>
              <a:ea typeface="ＭＳ Ｐゴシック"/>
            </a:endParaRPr>
          </a:p>
        </p:txBody>
      </p:sp>
    </p:spTree>
    <p:extLst>
      <p:ext uri="{BB962C8B-B14F-4D97-AF65-F5344CB8AC3E}">
        <p14:creationId xmlns:p14="http://schemas.microsoft.com/office/powerpoint/2010/main" val="5761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1179" indent="-291179">
              <a:buFont typeface="Arial" panose="020B0604020202020204" pitchFamily="34" charset="0"/>
              <a:buChar char="•"/>
            </a:pPr>
            <a:r>
              <a:rPr lang="en-US" dirty="0">
                <a:solidFill>
                  <a:srgbClr val="000000"/>
                </a:solidFill>
              </a:rPr>
              <a:t>The CA program is focused on nearly 4,000 facilities across the nation.  T</a:t>
            </a:r>
            <a:r>
              <a:rPr lang="en-US" dirty="0"/>
              <a:t>o more accurately reflect the program workload, EPA and the states established t</a:t>
            </a:r>
            <a:r>
              <a:rPr lang="en-US" dirty="0">
                <a:solidFill>
                  <a:srgbClr val="000000"/>
                </a:solidFill>
              </a:rPr>
              <a:t>he 2020 Corrective Action Universe or 2020 Corrective Action Baseline.  </a:t>
            </a:r>
            <a:r>
              <a:rPr lang="en-US" dirty="0"/>
              <a:t>The list includes facilities that have been cleaned up, those that are being cleaned up, and those that were deemed most likely to need a cleanup under the CA program</a:t>
            </a:r>
            <a:r>
              <a:rPr lang="en-US" dirty="0" smtClean="0"/>
              <a:t>.  For more information, see </a:t>
            </a:r>
            <a:r>
              <a:rPr lang="en-US" dirty="0" smtClean="0">
                <a:hlinkClick r:id="rId3"/>
              </a:rPr>
              <a:t>http</a:t>
            </a:r>
            <a:r>
              <a:rPr lang="en-US" dirty="0">
                <a:hlinkClick r:id="rId3"/>
              </a:rPr>
              <a:t>://www.epa.gov/waste/hazard/correctiveaction/facility/index.htm#2020</a:t>
            </a:r>
            <a:endParaRPr lang="en-US" dirty="0"/>
          </a:p>
          <a:p>
            <a:pPr marL="291179" indent="-291179">
              <a:buFont typeface="Arial" panose="020B0604020202020204" pitchFamily="34" charset="0"/>
              <a:buChar char="•"/>
            </a:pPr>
            <a:r>
              <a:rPr lang="en-US" dirty="0" smtClean="0"/>
              <a:t>RCRA </a:t>
            </a:r>
            <a:r>
              <a:rPr lang="en-US" dirty="0"/>
              <a:t>CA facilities include current and former chemical manufacturing plants, oil refineries, lead smelters, wood preservers, steel mills, commercial landfills, and a variety of other types of entities.</a:t>
            </a:r>
          </a:p>
          <a:p>
            <a:pPr marL="291179" indent="-291179">
              <a:buFont typeface="Arial" panose="020B0604020202020204" pitchFamily="34" charset="0"/>
              <a:buChar char="•"/>
            </a:pPr>
            <a:r>
              <a:rPr lang="en-US" dirty="0"/>
              <a:t>Sites range in size from hazardous waste treatment facilities of less than one acre to former </a:t>
            </a:r>
            <a:r>
              <a:rPr lang="en-US" dirty="0" smtClean="0"/>
              <a:t>military </a:t>
            </a:r>
            <a:r>
              <a:rPr lang="en-US" dirty="0"/>
              <a:t>bombing ranges covering 2 million acres. </a:t>
            </a:r>
          </a:p>
          <a:p>
            <a:pPr marL="285750" indent="-285750">
              <a:buFont typeface="Arial" panose="020B0604020202020204" pitchFamily="34" charset="0"/>
              <a:buChar char="•"/>
            </a:pPr>
            <a:r>
              <a:rPr lang="en-US" dirty="0" smtClean="0"/>
              <a:t>For more information, see </a:t>
            </a:r>
            <a:r>
              <a:rPr lang="en-US" dirty="0"/>
              <a:t>the April 2013 “RCRA Corrective Action:  Case Studies Report” at: </a:t>
            </a:r>
            <a:r>
              <a:rPr lang="en-US" dirty="0" smtClean="0">
                <a:hlinkClick r:id="rId4"/>
              </a:rPr>
              <a:t>http</a:t>
            </a:r>
            <a:r>
              <a:rPr lang="en-US" dirty="0">
                <a:hlinkClick r:id="rId4"/>
              </a:rPr>
              <a:t>://</a:t>
            </a:r>
            <a:r>
              <a:rPr lang="en-US" dirty="0" smtClean="0">
                <a:hlinkClick r:id="rId4"/>
              </a:rPr>
              <a:t>www.epa.gov/epawaste/hazard/correctiveaction/pdfs/rcracorrective.pdf</a:t>
            </a:r>
            <a:endParaRPr lang="en-US" dirty="0" smtClean="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5</a:t>
            </a:fld>
            <a:endParaRPr lang="en-US" dirty="0"/>
          </a:p>
        </p:txBody>
      </p:sp>
    </p:spTree>
    <p:extLst>
      <p:ext uri="{BB962C8B-B14F-4D97-AF65-F5344CB8AC3E}">
        <p14:creationId xmlns:p14="http://schemas.microsoft.com/office/powerpoint/2010/main" val="2798379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Example Outline of Inspection Report</a:t>
            </a:r>
          </a:p>
          <a:p>
            <a:endParaRPr lang="en-US" dirty="0"/>
          </a:p>
          <a:p>
            <a:r>
              <a:rPr lang="en-US" dirty="0" smtClean="0"/>
              <a:t>This sample will be discussed in detail on the next few slides.</a:t>
            </a:r>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50</a:t>
            </a:fld>
            <a:endParaRPr lang="en-US" dirty="0"/>
          </a:p>
        </p:txBody>
      </p:sp>
    </p:spTree>
    <p:extLst>
      <p:ext uri="{BB962C8B-B14F-4D97-AF65-F5344CB8AC3E}">
        <p14:creationId xmlns:p14="http://schemas.microsoft.com/office/powerpoint/2010/main" val="2056194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7EE435-431D-44B0-9E09-97109B285BF5}" type="slidenum">
              <a:rPr lang="en-US" smtClean="0">
                <a:latin typeface="Arial" pitchFamily="34" charset="0"/>
                <a:ea typeface="ＭＳ Ｐゴシック"/>
                <a:cs typeface="ＭＳ Ｐゴシック"/>
              </a:rPr>
              <a:pPr/>
              <a:t>51</a:t>
            </a:fld>
            <a:endParaRPr lang="en-US" dirty="0" smtClean="0">
              <a:latin typeface="Arial" pitchFamily="34" charset="0"/>
              <a:ea typeface="ＭＳ Ｐゴシック"/>
              <a:cs typeface="ＭＳ Ｐゴシック"/>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b="1" dirty="0"/>
              <a:t>Example Outline of Inspection Report</a:t>
            </a:r>
          </a:p>
          <a:p>
            <a:pPr marL="685800" lvl="1" indent="-228600">
              <a:buFont typeface="+mj-lt"/>
              <a:buAutoNum type="alphaUcPeriod"/>
            </a:pPr>
            <a:r>
              <a:rPr lang="en-US" dirty="0" smtClean="0"/>
              <a:t>General Information:</a:t>
            </a:r>
            <a:endParaRPr lang="en-US" dirty="0"/>
          </a:p>
          <a:p>
            <a:pPr marL="1085850" lvl="2" indent="-171450">
              <a:buFont typeface="Wingdings" panose="05000000000000000000" pitchFamily="2" charset="2"/>
              <a:buChar char="§"/>
            </a:pPr>
            <a:r>
              <a:rPr lang="en-US" dirty="0">
                <a:solidFill>
                  <a:srgbClr val="000000"/>
                </a:solidFill>
              </a:rPr>
              <a:t>f</a:t>
            </a:r>
            <a:r>
              <a:rPr lang="en-US" dirty="0" smtClean="0">
                <a:solidFill>
                  <a:srgbClr val="000000"/>
                </a:solidFill>
              </a:rPr>
              <a:t>acility information </a:t>
            </a:r>
            <a:r>
              <a:rPr lang="en-US" dirty="0">
                <a:solidFill>
                  <a:srgbClr val="000000"/>
                </a:solidFill>
              </a:rPr>
              <a:t>(Name, address, phone number, lat/long coordinates, type </a:t>
            </a:r>
            <a:r>
              <a:rPr lang="en-US" dirty="0" smtClean="0">
                <a:solidFill>
                  <a:srgbClr val="000000"/>
                </a:solidFill>
              </a:rPr>
              <a:t>of </a:t>
            </a:r>
            <a:r>
              <a:rPr lang="en-US" dirty="0">
                <a:solidFill>
                  <a:srgbClr val="000000"/>
                </a:solidFill>
              </a:rPr>
              <a:t>facility and description of operations and practices of concern in inspection</a:t>
            </a:r>
            <a:r>
              <a:rPr lang="en-US" dirty="0" smtClean="0">
                <a:solidFill>
                  <a:srgbClr val="000000"/>
                </a:solidFill>
              </a:rPr>
              <a:t>);</a:t>
            </a:r>
            <a:endParaRPr lang="en-US" dirty="0">
              <a:solidFill>
                <a:srgbClr val="000000"/>
              </a:solidFill>
            </a:endParaRPr>
          </a:p>
          <a:p>
            <a:pPr marL="1085850" lvl="2" indent="-171450">
              <a:buFont typeface="Wingdings" panose="05000000000000000000" pitchFamily="2" charset="2"/>
              <a:buChar char="§"/>
            </a:pPr>
            <a:r>
              <a:rPr lang="en-US" dirty="0">
                <a:solidFill>
                  <a:srgbClr val="000000"/>
                </a:solidFill>
              </a:rPr>
              <a:t>d</a:t>
            </a:r>
            <a:r>
              <a:rPr lang="en-US" dirty="0" smtClean="0">
                <a:solidFill>
                  <a:srgbClr val="000000"/>
                </a:solidFill>
              </a:rPr>
              <a:t>ate </a:t>
            </a:r>
            <a:r>
              <a:rPr lang="en-US" dirty="0">
                <a:solidFill>
                  <a:srgbClr val="000000"/>
                </a:solidFill>
              </a:rPr>
              <a:t>of </a:t>
            </a:r>
            <a:r>
              <a:rPr lang="en-US" dirty="0" smtClean="0">
                <a:solidFill>
                  <a:srgbClr val="000000"/>
                </a:solidFill>
              </a:rPr>
              <a:t>inspection;</a:t>
            </a:r>
            <a:endParaRPr lang="en-US" dirty="0">
              <a:solidFill>
                <a:srgbClr val="000000"/>
              </a:solidFill>
            </a:endParaRPr>
          </a:p>
          <a:p>
            <a:pPr marL="1085850" lvl="2" indent="-171450">
              <a:buFont typeface="Wingdings" panose="05000000000000000000" pitchFamily="2" charset="2"/>
              <a:buChar char="§"/>
            </a:pPr>
            <a:r>
              <a:rPr lang="en-US" dirty="0">
                <a:solidFill>
                  <a:srgbClr val="000000"/>
                </a:solidFill>
              </a:rPr>
              <a:t>s</a:t>
            </a:r>
            <a:r>
              <a:rPr lang="en-US" dirty="0" smtClean="0">
                <a:solidFill>
                  <a:srgbClr val="000000"/>
                </a:solidFill>
              </a:rPr>
              <a:t>tart </a:t>
            </a:r>
            <a:r>
              <a:rPr lang="en-US" dirty="0">
                <a:solidFill>
                  <a:srgbClr val="000000"/>
                </a:solidFill>
              </a:rPr>
              <a:t>and end times of the </a:t>
            </a:r>
            <a:r>
              <a:rPr lang="en-US" dirty="0" smtClean="0">
                <a:solidFill>
                  <a:srgbClr val="000000"/>
                </a:solidFill>
              </a:rPr>
              <a:t>inspection;</a:t>
            </a:r>
            <a:endParaRPr lang="en-US" dirty="0">
              <a:solidFill>
                <a:srgbClr val="000000"/>
              </a:solidFill>
            </a:endParaRPr>
          </a:p>
          <a:p>
            <a:pPr marL="1085850" lvl="2" indent="-171450">
              <a:buFont typeface="Wingdings" panose="05000000000000000000" pitchFamily="2" charset="2"/>
              <a:buChar char="§"/>
            </a:pPr>
            <a:r>
              <a:rPr lang="en-US" dirty="0">
                <a:solidFill>
                  <a:srgbClr val="000000"/>
                </a:solidFill>
              </a:rPr>
              <a:t>f</a:t>
            </a:r>
            <a:r>
              <a:rPr lang="en-US" dirty="0" smtClean="0">
                <a:solidFill>
                  <a:srgbClr val="000000"/>
                </a:solidFill>
              </a:rPr>
              <a:t>acility representatives </a:t>
            </a:r>
            <a:r>
              <a:rPr lang="en-US" dirty="0">
                <a:solidFill>
                  <a:srgbClr val="000000"/>
                </a:solidFill>
              </a:rPr>
              <a:t>(names, titles, contact information</a:t>
            </a:r>
            <a:r>
              <a:rPr lang="en-US" dirty="0" smtClean="0">
                <a:solidFill>
                  <a:srgbClr val="000000"/>
                </a:solidFill>
              </a:rPr>
              <a:t>);</a:t>
            </a:r>
            <a:endParaRPr lang="en-US" dirty="0">
              <a:solidFill>
                <a:srgbClr val="000000"/>
              </a:solidFill>
            </a:endParaRPr>
          </a:p>
          <a:p>
            <a:pPr marL="1085850" lvl="2" indent="-171450">
              <a:buFont typeface="Wingdings" panose="05000000000000000000" pitchFamily="2" charset="2"/>
              <a:buChar char="§"/>
            </a:pPr>
            <a:r>
              <a:rPr lang="en-US" dirty="0" smtClean="0">
                <a:solidFill>
                  <a:srgbClr val="000000"/>
                </a:solidFill>
              </a:rPr>
              <a:t>inspection representatives </a:t>
            </a:r>
            <a:r>
              <a:rPr lang="en-US" dirty="0">
                <a:solidFill>
                  <a:srgbClr val="000000"/>
                </a:solidFill>
              </a:rPr>
              <a:t>(names, titles, contact information</a:t>
            </a:r>
            <a:r>
              <a:rPr lang="en-US" dirty="0" smtClean="0">
                <a:solidFill>
                  <a:srgbClr val="000000"/>
                </a:solidFill>
              </a:rPr>
              <a:t>);</a:t>
            </a:r>
            <a:endParaRPr lang="en-US" dirty="0">
              <a:solidFill>
                <a:srgbClr val="000000"/>
              </a:solidFill>
            </a:endParaRPr>
          </a:p>
          <a:p>
            <a:pPr marL="1085850" lvl="2" indent="-171450">
              <a:buFont typeface="Wingdings" panose="05000000000000000000" pitchFamily="2" charset="2"/>
              <a:buChar char="§"/>
            </a:pPr>
            <a:r>
              <a:rPr lang="en-US" dirty="0">
                <a:solidFill>
                  <a:srgbClr val="000000"/>
                </a:solidFill>
              </a:rPr>
              <a:t>s</a:t>
            </a:r>
            <a:r>
              <a:rPr lang="en-US" dirty="0" smtClean="0">
                <a:solidFill>
                  <a:srgbClr val="000000"/>
                </a:solidFill>
              </a:rPr>
              <a:t>tate </a:t>
            </a:r>
            <a:r>
              <a:rPr lang="en-US" dirty="0">
                <a:solidFill>
                  <a:srgbClr val="000000"/>
                </a:solidFill>
              </a:rPr>
              <a:t>coordination </a:t>
            </a:r>
            <a:r>
              <a:rPr lang="en-US" dirty="0" smtClean="0">
                <a:solidFill>
                  <a:srgbClr val="000000"/>
                </a:solidFill>
              </a:rPr>
              <a:t>information;</a:t>
            </a:r>
            <a:endParaRPr lang="en-US" dirty="0">
              <a:solidFill>
                <a:srgbClr val="000000"/>
              </a:solidFill>
            </a:endParaRPr>
          </a:p>
          <a:p>
            <a:pPr marL="1085850" lvl="2" indent="-171450">
              <a:buFont typeface="Wingdings" panose="05000000000000000000" pitchFamily="2" charset="2"/>
              <a:buChar char="§"/>
            </a:pPr>
            <a:r>
              <a:rPr lang="en-US" dirty="0">
                <a:solidFill>
                  <a:srgbClr val="000000"/>
                </a:solidFill>
              </a:rPr>
              <a:t>p</a:t>
            </a:r>
            <a:r>
              <a:rPr lang="en-US" dirty="0" smtClean="0">
                <a:solidFill>
                  <a:srgbClr val="000000"/>
                </a:solidFill>
              </a:rPr>
              <a:t>urpose </a:t>
            </a:r>
            <a:r>
              <a:rPr lang="en-US" dirty="0">
                <a:solidFill>
                  <a:srgbClr val="000000"/>
                </a:solidFill>
              </a:rPr>
              <a:t>and scope of </a:t>
            </a:r>
            <a:r>
              <a:rPr lang="en-US" dirty="0" smtClean="0">
                <a:solidFill>
                  <a:srgbClr val="000000"/>
                </a:solidFill>
              </a:rPr>
              <a:t>inspection; and</a:t>
            </a:r>
            <a:endParaRPr lang="en-US" dirty="0">
              <a:solidFill>
                <a:srgbClr val="000000"/>
              </a:solidFill>
            </a:endParaRPr>
          </a:p>
          <a:p>
            <a:pPr marL="1085850" lvl="2" indent="-171450">
              <a:buFont typeface="Wingdings" panose="05000000000000000000" pitchFamily="2" charset="2"/>
              <a:buChar char="§"/>
            </a:pPr>
            <a:r>
              <a:rPr lang="en-US" dirty="0">
                <a:solidFill>
                  <a:srgbClr val="000000"/>
                </a:solidFill>
              </a:rPr>
              <a:t>i</a:t>
            </a:r>
            <a:r>
              <a:rPr lang="en-US" dirty="0" smtClean="0">
                <a:solidFill>
                  <a:srgbClr val="000000"/>
                </a:solidFill>
              </a:rPr>
              <a:t>nformation </a:t>
            </a:r>
            <a:r>
              <a:rPr lang="en-US" dirty="0">
                <a:solidFill>
                  <a:srgbClr val="000000"/>
                </a:solidFill>
              </a:rPr>
              <a:t>provided to the </a:t>
            </a:r>
            <a:r>
              <a:rPr lang="en-US" dirty="0" smtClean="0">
                <a:solidFill>
                  <a:srgbClr val="000000"/>
                </a:solidFill>
              </a:rPr>
              <a:t>facility such as:</a:t>
            </a:r>
          </a:p>
          <a:p>
            <a:pPr marL="1543050" lvl="3" indent="-171450">
              <a:buFont typeface="Wingdings" panose="05000000000000000000" pitchFamily="2" charset="2"/>
              <a:buChar char="§"/>
            </a:pPr>
            <a:r>
              <a:rPr lang="en-US" dirty="0" smtClean="0">
                <a:solidFill>
                  <a:srgbClr val="000000"/>
                </a:solidFill>
              </a:rPr>
              <a:t>presentation of credentials;</a:t>
            </a:r>
          </a:p>
          <a:p>
            <a:pPr marL="1543050" lvl="3" indent="-171450">
              <a:buFont typeface="Wingdings" panose="05000000000000000000" pitchFamily="2" charset="2"/>
              <a:buChar char="§"/>
            </a:pPr>
            <a:r>
              <a:rPr lang="en-US" dirty="0" smtClean="0">
                <a:solidFill>
                  <a:srgbClr val="000000"/>
                </a:solidFill>
              </a:rPr>
              <a:t>compliance assistance information; and</a:t>
            </a:r>
          </a:p>
          <a:p>
            <a:pPr marL="1543050" lvl="3" indent="-171450">
              <a:buFont typeface="Wingdings" panose="05000000000000000000" pitchFamily="2" charset="2"/>
              <a:buChar char="§"/>
            </a:pPr>
            <a:r>
              <a:rPr lang="en-US" dirty="0" smtClean="0">
                <a:solidFill>
                  <a:srgbClr val="000000"/>
                </a:solidFill>
              </a:rPr>
              <a:t>discussion of company’s right to claim Confidential Business Information (CBI).</a:t>
            </a:r>
          </a:p>
          <a:p>
            <a:pPr marL="628650" lvl="1" indent="-171450">
              <a:buFont typeface="Wingdings" panose="05000000000000000000" pitchFamily="2" charset="2"/>
              <a:buChar char="§"/>
            </a:pPr>
            <a:endParaRPr lang="en-US" dirty="0">
              <a:solidFill>
                <a:srgbClr val="000000"/>
              </a:solidFill>
            </a:endParaRPr>
          </a:p>
          <a:p>
            <a:pPr eaLnBrk="1" hangingPunct="1"/>
            <a:endParaRPr lang="en-US" dirty="0" smtClean="0">
              <a:latin typeface="Arial" pitchFamily="34" charset="0"/>
              <a:ea typeface="ＭＳ Ｐゴシック"/>
            </a:endParaRPr>
          </a:p>
        </p:txBody>
      </p:sp>
    </p:spTree>
    <p:extLst>
      <p:ext uri="{BB962C8B-B14F-4D97-AF65-F5344CB8AC3E}">
        <p14:creationId xmlns:p14="http://schemas.microsoft.com/office/powerpoint/2010/main" val="1984410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7EE435-431D-44B0-9E09-97109B285BF5}" type="slidenum">
              <a:rPr lang="en-US" smtClean="0">
                <a:latin typeface="Arial" pitchFamily="34" charset="0"/>
                <a:ea typeface="ＭＳ Ｐゴシック"/>
                <a:cs typeface="ＭＳ Ｐゴシック"/>
              </a:rPr>
              <a:pPr/>
              <a:t>52</a:t>
            </a:fld>
            <a:endParaRPr lang="en-US" dirty="0" smtClean="0">
              <a:latin typeface="Arial" pitchFamily="34" charset="0"/>
              <a:ea typeface="ＭＳ Ｐゴシック"/>
              <a:cs typeface="ＭＳ Ｐゴシック"/>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indent="-57150"/>
            <a:r>
              <a:rPr lang="en-US" b="1" dirty="0"/>
              <a:t>Example Outline of Inspection Report</a:t>
            </a:r>
          </a:p>
          <a:p>
            <a:pPr marL="914400" lvl="1" indent="-514350">
              <a:buFont typeface="+mj-lt"/>
              <a:buAutoNum type="alphaUcPeriod" startAt="2"/>
            </a:pPr>
            <a:r>
              <a:rPr lang="en-US" dirty="0" smtClean="0"/>
              <a:t>Narrative </a:t>
            </a:r>
            <a:r>
              <a:rPr lang="en-US" dirty="0"/>
              <a:t>Summary of </a:t>
            </a:r>
            <a:r>
              <a:rPr lang="en-US" dirty="0" smtClean="0"/>
              <a:t>Inspection:</a:t>
            </a:r>
          </a:p>
          <a:p>
            <a:pPr marL="1028700" lvl="2" indent="-171450">
              <a:buFont typeface="Wingdings" panose="05000000000000000000" pitchFamily="2" charset="2"/>
              <a:buChar char="§"/>
            </a:pPr>
            <a:r>
              <a:rPr lang="en-US" dirty="0" smtClean="0">
                <a:solidFill>
                  <a:srgbClr val="000000"/>
                </a:solidFill>
              </a:rPr>
              <a:t>description </a:t>
            </a:r>
            <a:r>
              <a:rPr lang="en-US" dirty="0">
                <a:solidFill>
                  <a:srgbClr val="000000"/>
                </a:solidFill>
              </a:rPr>
              <a:t>of corrective action activities being performed at the facility at the time of the </a:t>
            </a:r>
            <a:r>
              <a:rPr lang="en-US" dirty="0" smtClean="0">
                <a:solidFill>
                  <a:srgbClr val="000000"/>
                </a:solidFill>
              </a:rPr>
              <a:t>inspection;</a:t>
            </a:r>
          </a:p>
          <a:p>
            <a:pPr marL="1028700" lvl="2" indent="-171450">
              <a:buFont typeface="Wingdings" panose="05000000000000000000" pitchFamily="2" charset="2"/>
              <a:buChar char="§"/>
            </a:pPr>
            <a:r>
              <a:rPr lang="en-US" dirty="0" smtClean="0">
                <a:solidFill>
                  <a:srgbClr val="000000"/>
                </a:solidFill>
              </a:rPr>
              <a:t>description </a:t>
            </a:r>
            <a:r>
              <a:rPr lang="en-US" dirty="0">
                <a:solidFill>
                  <a:srgbClr val="000000"/>
                </a:solidFill>
              </a:rPr>
              <a:t>of inspection </a:t>
            </a:r>
            <a:r>
              <a:rPr lang="en-US" dirty="0" smtClean="0">
                <a:solidFill>
                  <a:srgbClr val="000000"/>
                </a:solidFill>
              </a:rPr>
              <a:t>activities</a:t>
            </a:r>
            <a:r>
              <a:rPr lang="en-US" dirty="0">
                <a:solidFill>
                  <a:srgbClr val="000000"/>
                </a:solidFill>
              </a:rPr>
              <a:t> </a:t>
            </a:r>
            <a:r>
              <a:rPr lang="en-US" dirty="0" smtClean="0">
                <a:solidFill>
                  <a:srgbClr val="000000"/>
                </a:solidFill>
              </a:rPr>
              <a:t>-- use </a:t>
            </a:r>
            <a:r>
              <a:rPr lang="en-US" dirty="0">
                <a:solidFill>
                  <a:srgbClr val="000000"/>
                </a:solidFill>
              </a:rPr>
              <a:t>references and cites from preparation material to highlight why particular aspect of inspection was </a:t>
            </a:r>
            <a:r>
              <a:rPr lang="en-US" dirty="0" smtClean="0">
                <a:solidFill>
                  <a:srgbClr val="000000"/>
                </a:solidFill>
              </a:rPr>
              <a:t>conducted;</a:t>
            </a:r>
          </a:p>
          <a:p>
            <a:pPr marL="1028700" lvl="2" indent="-171450">
              <a:buFont typeface="Wingdings" panose="05000000000000000000" pitchFamily="2" charset="2"/>
              <a:buChar char="§"/>
            </a:pPr>
            <a:r>
              <a:rPr lang="en-US" dirty="0" smtClean="0">
                <a:solidFill>
                  <a:srgbClr val="000000"/>
                </a:solidFill>
              </a:rPr>
              <a:t>data analysis, which may include</a:t>
            </a:r>
          </a:p>
          <a:p>
            <a:pPr marL="1485900" lvl="3" indent="-171450">
              <a:buFont typeface="Courier New" panose="02070309020205020404" pitchFamily="49" charset="0"/>
              <a:buChar char="o"/>
            </a:pPr>
            <a:r>
              <a:rPr lang="en-US" dirty="0">
                <a:solidFill>
                  <a:srgbClr val="000000"/>
                </a:solidFill>
              </a:rPr>
              <a:t>d</a:t>
            </a:r>
            <a:r>
              <a:rPr lang="en-US" dirty="0" smtClean="0">
                <a:solidFill>
                  <a:srgbClr val="000000"/>
                </a:solidFill>
              </a:rPr>
              <a:t>ata from facility owner/operator;</a:t>
            </a:r>
          </a:p>
          <a:p>
            <a:pPr marL="1485900" lvl="3" indent="-171450">
              <a:buFont typeface="Courier New" panose="02070309020205020404" pitchFamily="49" charset="0"/>
              <a:buChar char="o"/>
            </a:pPr>
            <a:r>
              <a:rPr lang="en-US" dirty="0">
                <a:solidFill>
                  <a:srgbClr val="000000"/>
                </a:solidFill>
              </a:rPr>
              <a:t>d</a:t>
            </a:r>
            <a:r>
              <a:rPr lang="en-US" dirty="0" smtClean="0">
                <a:solidFill>
                  <a:srgbClr val="000000"/>
                </a:solidFill>
              </a:rPr>
              <a:t>ata from sampling conducted at inspection;</a:t>
            </a:r>
          </a:p>
          <a:p>
            <a:pPr marL="1485900" lvl="3" indent="-171450">
              <a:buFont typeface="Courier New" panose="02070309020205020404" pitchFamily="49" charset="0"/>
              <a:buChar char="o"/>
            </a:pPr>
            <a:r>
              <a:rPr lang="en-US" dirty="0">
                <a:solidFill>
                  <a:srgbClr val="000000"/>
                </a:solidFill>
              </a:rPr>
              <a:t>c</a:t>
            </a:r>
            <a:r>
              <a:rPr lang="en-US" dirty="0" smtClean="0">
                <a:solidFill>
                  <a:srgbClr val="000000"/>
                </a:solidFill>
              </a:rPr>
              <a:t>omparison to historic data; and</a:t>
            </a:r>
          </a:p>
          <a:p>
            <a:pPr marL="1485900" lvl="3" indent="-171450">
              <a:buFont typeface="Courier New" panose="02070309020205020404" pitchFamily="49" charset="0"/>
              <a:buChar char="o"/>
            </a:pPr>
            <a:r>
              <a:rPr lang="en-US" dirty="0">
                <a:solidFill>
                  <a:srgbClr val="000000"/>
                </a:solidFill>
              </a:rPr>
              <a:t>c</a:t>
            </a:r>
            <a:r>
              <a:rPr lang="en-US" dirty="0" smtClean="0">
                <a:solidFill>
                  <a:srgbClr val="000000"/>
                </a:solidFill>
              </a:rPr>
              <a:t>omparison to requirements from work plan or other site specific document.</a:t>
            </a:r>
          </a:p>
          <a:p>
            <a:pPr lvl="2"/>
            <a:endParaRPr lang="en-US" dirty="0" smtClean="0">
              <a:solidFill>
                <a:srgbClr val="000000"/>
              </a:solidFill>
            </a:endParaRPr>
          </a:p>
        </p:txBody>
      </p:sp>
    </p:spTree>
    <p:extLst>
      <p:ext uri="{BB962C8B-B14F-4D97-AF65-F5344CB8AC3E}">
        <p14:creationId xmlns:p14="http://schemas.microsoft.com/office/powerpoint/2010/main" val="17869800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7EE435-431D-44B0-9E09-97109B285BF5}" type="slidenum">
              <a:rPr lang="en-US" smtClean="0">
                <a:latin typeface="Arial" pitchFamily="34" charset="0"/>
                <a:ea typeface="ＭＳ Ｐゴシック"/>
                <a:cs typeface="ＭＳ Ｐゴシック"/>
              </a:rPr>
              <a:pPr/>
              <a:t>53</a:t>
            </a:fld>
            <a:endParaRPr lang="en-US" dirty="0" smtClean="0">
              <a:latin typeface="Arial" pitchFamily="34" charset="0"/>
              <a:ea typeface="ＭＳ Ｐゴシック"/>
              <a:cs typeface="ＭＳ Ｐゴシック"/>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a:buNone/>
            </a:pPr>
            <a:r>
              <a:rPr lang="en-US" b="1" dirty="0"/>
              <a:t>Example Outline of Inspection </a:t>
            </a:r>
            <a:r>
              <a:rPr lang="en-US" b="1" dirty="0" smtClean="0"/>
              <a:t>Report</a:t>
            </a:r>
            <a:endParaRPr lang="en-US" b="1" dirty="0"/>
          </a:p>
          <a:p>
            <a:pPr marL="914400" lvl="1" indent="-514350">
              <a:buFont typeface="+mj-lt"/>
              <a:buAutoNum type="alphaUcPeriod" startAt="3"/>
            </a:pPr>
            <a:endParaRPr lang="en-US" dirty="0">
              <a:solidFill>
                <a:srgbClr val="000000"/>
              </a:solidFill>
            </a:endParaRPr>
          </a:p>
          <a:p>
            <a:pPr marL="914400" lvl="1" indent="-514350">
              <a:buFont typeface="+mj-lt"/>
              <a:buAutoNum type="alphaUcPeriod" startAt="3"/>
            </a:pPr>
            <a:r>
              <a:rPr lang="en-US" dirty="0">
                <a:solidFill>
                  <a:srgbClr val="000000"/>
                </a:solidFill>
              </a:rPr>
              <a:t>Identify </a:t>
            </a:r>
            <a:r>
              <a:rPr lang="en-US" dirty="0" smtClean="0">
                <a:solidFill>
                  <a:srgbClr val="000000"/>
                </a:solidFill>
              </a:rPr>
              <a:t>actual and potential </a:t>
            </a:r>
            <a:r>
              <a:rPr lang="en-US" dirty="0">
                <a:solidFill>
                  <a:srgbClr val="000000"/>
                </a:solidFill>
              </a:rPr>
              <a:t>problems and deviations from </a:t>
            </a:r>
            <a:r>
              <a:rPr lang="en-US" dirty="0" smtClean="0">
                <a:solidFill>
                  <a:srgbClr val="000000"/>
                </a:solidFill>
              </a:rPr>
              <a:t>requirements.</a:t>
            </a:r>
            <a:endParaRPr lang="en-US" dirty="0">
              <a:solidFill>
                <a:srgbClr val="000000"/>
              </a:solidFill>
            </a:endParaRPr>
          </a:p>
          <a:p>
            <a:pPr marL="1085850" lvl="2" indent="-171450" eaLnBrk="1" hangingPunct="1">
              <a:buFont typeface="Wingdings" panose="05000000000000000000" pitchFamily="2" charset="2"/>
              <a:buChar char="§"/>
            </a:pPr>
            <a:r>
              <a:rPr lang="en-US" dirty="0">
                <a:latin typeface="Arial" pitchFamily="34" charset="0"/>
                <a:ea typeface="ＭＳ Ｐゴシック"/>
              </a:rPr>
              <a:t>P</a:t>
            </a:r>
            <a:r>
              <a:rPr lang="en-US" dirty="0" smtClean="0">
                <a:latin typeface="Arial" pitchFamily="34" charset="0"/>
                <a:ea typeface="ＭＳ Ｐゴシック"/>
              </a:rPr>
              <a:t>roblems could include actual or impending harms to health or the environment as well as information about legitimate potential threats to potential receptors.</a:t>
            </a:r>
          </a:p>
          <a:p>
            <a:pPr marL="1085850" lvl="2" indent="-171450" eaLnBrk="1" hangingPunct="1">
              <a:buFont typeface="Wingdings" panose="05000000000000000000" pitchFamily="2" charset="2"/>
              <a:buChar char="§"/>
            </a:pPr>
            <a:r>
              <a:rPr lang="en-US" dirty="0" smtClean="0">
                <a:latin typeface="Arial" pitchFamily="34" charset="0"/>
                <a:ea typeface="ＭＳ Ｐゴシック"/>
              </a:rPr>
              <a:t>For </a:t>
            </a:r>
            <a:r>
              <a:rPr lang="en-US" dirty="0">
                <a:latin typeface="Arial" pitchFamily="34" charset="0"/>
                <a:ea typeface="ＭＳ Ｐゴシック"/>
              </a:rPr>
              <a:t>each potential </a:t>
            </a:r>
            <a:r>
              <a:rPr lang="en-US" dirty="0" smtClean="0">
                <a:latin typeface="Arial" pitchFamily="34" charset="0"/>
                <a:ea typeface="ＭＳ Ｐゴシック"/>
              </a:rPr>
              <a:t>violation, </a:t>
            </a:r>
            <a:r>
              <a:rPr lang="en-US" dirty="0">
                <a:latin typeface="Arial" pitchFamily="34" charset="0"/>
                <a:ea typeface="ＭＳ Ｐゴシック"/>
              </a:rPr>
              <a:t>identify the requirements of the violation </a:t>
            </a:r>
            <a:r>
              <a:rPr lang="en-US" dirty="0" smtClean="0">
                <a:latin typeface="Arial" pitchFamily="34" charset="0"/>
                <a:ea typeface="ＭＳ Ｐゴシック"/>
              </a:rPr>
              <a:t>and the evidence needed to support that violation.  Example:</a:t>
            </a:r>
          </a:p>
          <a:p>
            <a:pPr marL="1543050" lvl="3" indent="-171450" eaLnBrk="1" hangingPunct="1">
              <a:buFont typeface="Courier New" panose="02070309020205020404" pitchFamily="49" charset="0"/>
              <a:buChar char="o"/>
            </a:pPr>
            <a:r>
              <a:rPr lang="en-US" dirty="0" smtClean="0">
                <a:latin typeface="Arial" pitchFamily="34" charset="0"/>
                <a:ea typeface="ＭＳ Ｐゴシック"/>
              </a:rPr>
              <a:t>Failed to maintain extraction wells according to the work plan.</a:t>
            </a:r>
          </a:p>
          <a:p>
            <a:pPr marL="1543050" lvl="3" indent="-171450" eaLnBrk="1" hangingPunct="1">
              <a:buFont typeface="Courier New" panose="02070309020205020404" pitchFamily="49" charset="0"/>
              <a:buChar char="o"/>
            </a:pPr>
            <a:r>
              <a:rPr lang="en-US" dirty="0" smtClean="0">
                <a:latin typeface="Arial" pitchFamily="34" charset="0"/>
                <a:ea typeface="ＭＳ Ｐゴシック"/>
              </a:rPr>
              <a:t>What does work plan say about extraction wells?</a:t>
            </a:r>
          </a:p>
          <a:p>
            <a:pPr marL="1543050" lvl="3" indent="-171450" eaLnBrk="1" hangingPunct="1">
              <a:buFont typeface="Courier New" panose="02070309020205020404" pitchFamily="49" charset="0"/>
              <a:buChar char="o"/>
            </a:pPr>
            <a:r>
              <a:rPr lang="en-US" dirty="0" smtClean="0">
                <a:latin typeface="Arial" pitchFamily="34" charset="0"/>
                <a:ea typeface="ＭＳ Ｐゴシック"/>
              </a:rPr>
              <a:t>How are the wells non-compliant?</a:t>
            </a:r>
          </a:p>
          <a:p>
            <a:pPr marL="1543050" lvl="3" indent="-171450" eaLnBrk="1" hangingPunct="1">
              <a:buFont typeface="Courier New" panose="02070309020205020404" pitchFamily="49" charset="0"/>
              <a:buChar char="o"/>
            </a:pPr>
            <a:r>
              <a:rPr lang="en-US" dirty="0" smtClean="0">
                <a:latin typeface="Arial" pitchFamily="34" charset="0"/>
                <a:ea typeface="ＭＳ Ｐゴシック"/>
              </a:rPr>
              <a:t>Provide photographs, statement from employees, facility records.</a:t>
            </a:r>
          </a:p>
          <a:p>
            <a:pPr marL="1085850" lvl="2" indent="-171450" eaLnBrk="1" hangingPunct="1">
              <a:buFont typeface="Wingdings" panose="05000000000000000000" pitchFamily="2" charset="2"/>
              <a:buChar char="§"/>
            </a:pPr>
            <a:r>
              <a:rPr lang="en-US" dirty="0" smtClean="0">
                <a:latin typeface="Arial" pitchFamily="34" charset="0"/>
                <a:ea typeface="ＭＳ Ｐゴシック"/>
              </a:rPr>
              <a:t>Inspection report should have citations to specific permit, order or regulatory provisions.</a:t>
            </a:r>
          </a:p>
          <a:p>
            <a:pPr lvl="1" eaLnBrk="1" hangingPunct="1"/>
            <a:endParaRPr lang="en-US" dirty="0" smtClean="0">
              <a:latin typeface="Arial" pitchFamily="34" charset="0"/>
              <a:ea typeface="ＭＳ Ｐゴシック"/>
            </a:endParaRPr>
          </a:p>
        </p:txBody>
      </p:sp>
    </p:spTree>
    <p:extLst>
      <p:ext uri="{BB962C8B-B14F-4D97-AF65-F5344CB8AC3E}">
        <p14:creationId xmlns:p14="http://schemas.microsoft.com/office/powerpoint/2010/main" val="432510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Outline of Inspection Report </a:t>
            </a:r>
          </a:p>
          <a:p>
            <a:pPr marL="1257300" lvl="2" indent="-342900">
              <a:buFont typeface="+mj-lt"/>
              <a:buAutoNum type="alphaUcPeriod" startAt="4"/>
            </a:pPr>
            <a:endParaRPr lang="en-US" dirty="0" smtClean="0">
              <a:solidFill>
                <a:srgbClr val="000000"/>
              </a:solidFill>
            </a:endParaRPr>
          </a:p>
          <a:p>
            <a:pPr marL="800100" lvl="1" indent="-342900">
              <a:buFont typeface="+mj-lt"/>
              <a:buAutoNum type="alphaUcPeriod" startAt="4"/>
            </a:pPr>
            <a:r>
              <a:rPr lang="en-US" dirty="0" smtClean="0">
                <a:solidFill>
                  <a:srgbClr val="000000"/>
                </a:solidFill>
              </a:rPr>
              <a:t>Appendices</a:t>
            </a:r>
            <a:endParaRPr lang="en-US" dirty="0">
              <a:solidFill>
                <a:srgbClr val="000000"/>
              </a:solidFill>
            </a:endParaRPr>
          </a:p>
          <a:p>
            <a:pPr marL="1200150" lvl="2" indent="-285750">
              <a:buFont typeface="Wingdings" panose="05000000000000000000" pitchFamily="2" charset="2"/>
              <a:buChar char="§"/>
            </a:pPr>
            <a:r>
              <a:rPr lang="en-US" dirty="0">
                <a:solidFill>
                  <a:srgbClr val="000000"/>
                </a:solidFill>
              </a:rPr>
              <a:t>Photographs</a:t>
            </a:r>
          </a:p>
          <a:p>
            <a:pPr marL="1200150" lvl="2" indent="-285750">
              <a:buFont typeface="Wingdings" panose="05000000000000000000" pitchFamily="2" charset="2"/>
              <a:buChar char="§"/>
            </a:pPr>
            <a:r>
              <a:rPr lang="en-US" dirty="0">
                <a:solidFill>
                  <a:srgbClr val="000000"/>
                </a:solidFill>
              </a:rPr>
              <a:t>Maps</a:t>
            </a:r>
          </a:p>
          <a:p>
            <a:pPr marL="1200150" lvl="2" indent="-285750">
              <a:buFont typeface="Wingdings" panose="05000000000000000000" pitchFamily="2" charset="2"/>
              <a:buChar char="§"/>
            </a:pPr>
            <a:r>
              <a:rPr lang="en-US" dirty="0">
                <a:solidFill>
                  <a:srgbClr val="000000"/>
                </a:solidFill>
              </a:rPr>
              <a:t>Statements</a:t>
            </a:r>
          </a:p>
          <a:p>
            <a:pPr marL="1200150" lvl="2" indent="-285750">
              <a:buFont typeface="Wingdings" panose="05000000000000000000" pitchFamily="2" charset="2"/>
              <a:buChar char="§"/>
            </a:pPr>
            <a:r>
              <a:rPr lang="en-US" dirty="0">
                <a:solidFill>
                  <a:srgbClr val="000000"/>
                </a:solidFill>
              </a:rPr>
              <a:t>Data tables/sample results</a:t>
            </a:r>
          </a:p>
          <a:p>
            <a:pPr marL="1200150" lvl="2" indent="-285750">
              <a:buFont typeface="Wingdings" panose="05000000000000000000" pitchFamily="2" charset="2"/>
              <a:buChar char="§"/>
            </a:pPr>
            <a:r>
              <a:rPr lang="en-US" dirty="0">
                <a:solidFill>
                  <a:srgbClr val="000000"/>
                </a:solidFill>
              </a:rPr>
              <a:t>Copied documents</a:t>
            </a:r>
          </a:p>
          <a:p>
            <a:pPr marL="1200150" lvl="2" indent="-285750">
              <a:buFont typeface="Wingdings" panose="05000000000000000000" pitchFamily="2" charset="2"/>
              <a:buChar char="§"/>
            </a:pPr>
            <a:r>
              <a:rPr lang="en-US" dirty="0">
                <a:solidFill>
                  <a:srgbClr val="000000"/>
                </a:solidFill>
              </a:rPr>
              <a:t>Checklists</a:t>
            </a:r>
          </a:p>
          <a:p>
            <a:pPr marL="1200150" lvl="2" indent="-285750">
              <a:buFont typeface="Wingdings" panose="05000000000000000000" pitchFamily="2" charset="2"/>
              <a:buChar char="§"/>
            </a:pPr>
            <a:r>
              <a:rPr lang="en-US" dirty="0">
                <a:solidFill>
                  <a:srgbClr val="000000"/>
                </a:solidFill>
              </a:rPr>
              <a:t>Permit or order language violated</a:t>
            </a:r>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54</a:t>
            </a:fld>
            <a:endParaRPr lang="en-US" dirty="0"/>
          </a:p>
        </p:txBody>
      </p:sp>
    </p:spTree>
    <p:extLst>
      <p:ext uri="{BB962C8B-B14F-4D97-AF65-F5344CB8AC3E}">
        <p14:creationId xmlns:p14="http://schemas.microsoft.com/office/powerpoint/2010/main" val="34320300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7EE435-431D-44B0-9E09-97109B285BF5}" type="slidenum">
              <a:rPr lang="en-US" smtClean="0">
                <a:latin typeface="Arial" pitchFamily="34" charset="0"/>
                <a:ea typeface="ＭＳ Ｐゴシック"/>
                <a:cs typeface="ＭＳ Ｐゴシック"/>
              </a:rPr>
              <a:pPr/>
              <a:t>55</a:t>
            </a:fld>
            <a:endParaRPr lang="en-US" dirty="0" smtClean="0">
              <a:latin typeface="Arial" pitchFamily="34" charset="0"/>
              <a:ea typeface="ＭＳ Ｐゴシック"/>
              <a:cs typeface="ＭＳ Ｐゴシック"/>
            </a:endParaRPr>
          </a:p>
        </p:txBody>
      </p:sp>
      <p:sp>
        <p:nvSpPr>
          <p:cNvPr id="35843" name="Rectangle 2"/>
          <p:cNvSpPr>
            <a:spLocks noGrp="1" noRot="1" noChangeAspect="1" noChangeArrowheads="1" noTextEdit="1"/>
          </p:cNvSpPr>
          <p:nvPr>
            <p:ph type="sldImg"/>
          </p:nvPr>
        </p:nvSpPr>
        <p:spPr>
          <a:xfrm>
            <a:off x="1181100" y="781050"/>
            <a:ext cx="4648200" cy="3486150"/>
          </a:xfrm>
          <a:ln/>
        </p:spPr>
      </p:sp>
      <p:sp>
        <p:nvSpPr>
          <p:cNvPr id="35844" name="Rectangle 3"/>
          <p:cNvSpPr>
            <a:spLocks noGrp="1" noChangeArrowheads="1"/>
          </p:cNvSpPr>
          <p:nvPr>
            <p:ph type="body" idx="1"/>
          </p:nvPr>
        </p:nvSpPr>
        <p:spPr>
          <a:xfrm>
            <a:off x="1012613" y="4415790"/>
            <a:ext cx="5140960" cy="4183380"/>
          </a:xfrm>
          <a:noFill/>
          <a:ln/>
        </p:spPr>
        <p:txBody>
          <a:bodyPr/>
          <a:lstStyle/>
          <a:p>
            <a:pPr marL="171450" indent="-171450">
              <a:buFont typeface="Arial" panose="020B0604020202020204" pitchFamily="34" charset="0"/>
              <a:buChar char="•"/>
            </a:pPr>
            <a:r>
              <a:rPr lang="en-US" dirty="0" smtClean="0"/>
              <a:t>Work </a:t>
            </a:r>
            <a:r>
              <a:rPr lang="en-US" dirty="0"/>
              <a:t>closely with </a:t>
            </a:r>
            <a:r>
              <a:rPr lang="en-US" dirty="0" smtClean="0"/>
              <a:t>case attorney to </a:t>
            </a:r>
            <a:r>
              <a:rPr lang="en-US" dirty="0"/>
              <a:t>develop </a:t>
            </a:r>
            <a:r>
              <a:rPr lang="en-US" dirty="0" smtClean="0"/>
              <a:t>the enforcement case.</a:t>
            </a:r>
            <a:endParaRPr lang="en-US" dirty="0"/>
          </a:p>
          <a:p>
            <a:endParaRPr lang="en-US" dirty="0" smtClean="0"/>
          </a:p>
          <a:p>
            <a:pPr marL="171450" indent="-171450">
              <a:buFont typeface="Arial" panose="020B0604020202020204" pitchFamily="34" charset="0"/>
              <a:buChar char="•"/>
            </a:pPr>
            <a:r>
              <a:rPr lang="en-US" dirty="0" smtClean="0"/>
              <a:t>Each </a:t>
            </a:r>
            <a:r>
              <a:rPr lang="en-US" dirty="0"/>
              <a:t>violation needs to have supporting evidence to back it </a:t>
            </a:r>
            <a:r>
              <a:rPr lang="en-US" dirty="0" smtClean="0"/>
              <a:t>up:</a:t>
            </a:r>
          </a:p>
          <a:p>
            <a:pPr marL="628650" lvl="1" indent="-171450">
              <a:buFont typeface="Wingdings" panose="05000000000000000000" pitchFamily="2" charset="2"/>
              <a:buChar char="§"/>
            </a:pPr>
            <a:r>
              <a:rPr lang="en-US" dirty="0" smtClean="0">
                <a:solidFill>
                  <a:srgbClr val="000000"/>
                </a:solidFill>
              </a:rPr>
              <a:t>field notes </a:t>
            </a:r>
            <a:r>
              <a:rPr lang="en-US" dirty="0">
                <a:solidFill>
                  <a:srgbClr val="000000"/>
                </a:solidFill>
              </a:rPr>
              <a:t>and </a:t>
            </a:r>
            <a:r>
              <a:rPr lang="en-US" dirty="0" smtClean="0">
                <a:solidFill>
                  <a:srgbClr val="000000"/>
                </a:solidFill>
              </a:rPr>
              <a:t>observations;</a:t>
            </a:r>
            <a:endParaRPr lang="en-US" dirty="0">
              <a:solidFill>
                <a:srgbClr val="000000"/>
              </a:solidFill>
            </a:endParaRPr>
          </a:p>
          <a:p>
            <a:pPr marL="628650" lvl="1" indent="-171450">
              <a:buFont typeface="Wingdings" panose="05000000000000000000" pitchFamily="2" charset="2"/>
              <a:buChar char="§"/>
            </a:pPr>
            <a:r>
              <a:rPr lang="en-US" dirty="0" smtClean="0">
                <a:solidFill>
                  <a:srgbClr val="000000"/>
                </a:solidFill>
              </a:rPr>
              <a:t>photos;</a:t>
            </a:r>
            <a:endParaRPr lang="en-US" dirty="0">
              <a:solidFill>
                <a:srgbClr val="000000"/>
              </a:solidFill>
            </a:endParaRPr>
          </a:p>
          <a:p>
            <a:pPr marL="628650" lvl="1" indent="-171450">
              <a:buFont typeface="Wingdings" panose="05000000000000000000" pitchFamily="2" charset="2"/>
              <a:buChar char="§"/>
            </a:pPr>
            <a:r>
              <a:rPr lang="en-US" dirty="0">
                <a:solidFill>
                  <a:srgbClr val="000000"/>
                </a:solidFill>
              </a:rPr>
              <a:t>c</a:t>
            </a:r>
            <a:r>
              <a:rPr lang="en-US" dirty="0" smtClean="0">
                <a:solidFill>
                  <a:srgbClr val="000000"/>
                </a:solidFill>
              </a:rPr>
              <a:t>ompany records;</a:t>
            </a:r>
            <a:endParaRPr lang="en-US" dirty="0">
              <a:solidFill>
                <a:srgbClr val="000000"/>
              </a:solidFill>
            </a:endParaRPr>
          </a:p>
          <a:p>
            <a:pPr marL="628650" lvl="1" indent="-171450">
              <a:buFont typeface="Wingdings" panose="05000000000000000000" pitchFamily="2" charset="2"/>
              <a:buChar char="§"/>
            </a:pPr>
            <a:r>
              <a:rPr lang="en-US" dirty="0" smtClean="0">
                <a:solidFill>
                  <a:srgbClr val="000000"/>
                </a:solidFill>
              </a:rPr>
              <a:t>statement </a:t>
            </a:r>
            <a:r>
              <a:rPr lang="en-US" dirty="0">
                <a:solidFill>
                  <a:srgbClr val="000000"/>
                </a:solidFill>
              </a:rPr>
              <a:t>from </a:t>
            </a:r>
            <a:r>
              <a:rPr lang="en-US" dirty="0" smtClean="0">
                <a:solidFill>
                  <a:srgbClr val="000000"/>
                </a:solidFill>
              </a:rPr>
              <a:t>employees;</a:t>
            </a:r>
            <a:endParaRPr lang="en-US" dirty="0">
              <a:solidFill>
                <a:srgbClr val="000000"/>
              </a:solidFill>
            </a:endParaRPr>
          </a:p>
          <a:p>
            <a:pPr marL="628650" lvl="1" indent="-171450">
              <a:buFont typeface="Wingdings" panose="05000000000000000000" pitchFamily="2" charset="2"/>
              <a:buChar char="§"/>
            </a:pPr>
            <a:r>
              <a:rPr lang="en-US" dirty="0" smtClean="0">
                <a:solidFill>
                  <a:srgbClr val="000000"/>
                </a:solidFill>
              </a:rPr>
              <a:t>sampling </a:t>
            </a:r>
            <a:r>
              <a:rPr lang="en-US" dirty="0">
                <a:solidFill>
                  <a:srgbClr val="000000"/>
                </a:solidFill>
              </a:rPr>
              <a:t>test </a:t>
            </a:r>
            <a:r>
              <a:rPr lang="en-US" dirty="0" smtClean="0">
                <a:solidFill>
                  <a:srgbClr val="000000"/>
                </a:solidFill>
              </a:rPr>
              <a:t>results; and / or </a:t>
            </a:r>
            <a:endParaRPr lang="en-US" dirty="0">
              <a:solidFill>
                <a:srgbClr val="000000"/>
              </a:solidFill>
            </a:endParaRPr>
          </a:p>
          <a:p>
            <a:pPr marL="628650" lvl="1" indent="-171450">
              <a:buFont typeface="Wingdings" panose="05000000000000000000" pitchFamily="2" charset="2"/>
              <a:buChar char="§"/>
            </a:pPr>
            <a:r>
              <a:rPr lang="en-US" dirty="0" smtClean="0">
                <a:solidFill>
                  <a:srgbClr val="000000"/>
                </a:solidFill>
              </a:rPr>
              <a:t>any </a:t>
            </a:r>
            <a:r>
              <a:rPr lang="en-US" dirty="0">
                <a:solidFill>
                  <a:srgbClr val="000000"/>
                </a:solidFill>
              </a:rPr>
              <a:t>records from </a:t>
            </a:r>
            <a:r>
              <a:rPr lang="en-US" dirty="0" smtClean="0">
                <a:solidFill>
                  <a:srgbClr val="000000"/>
                </a:solidFill>
              </a:rPr>
              <a:t>EPA, state </a:t>
            </a:r>
            <a:r>
              <a:rPr lang="en-US" dirty="0">
                <a:solidFill>
                  <a:srgbClr val="000000"/>
                </a:solidFill>
              </a:rPr>
              <a:t>or other government </a:t>
            </a:r>
            <a:r>
              <a:rPr lang="en-US" dirty="0" smtClean="0">
                <a:solidFill>
                  <a:srgbClr val="000000"/>
                </a:solidFill>
              </a:rPr>
              <a:t>office.</a:t>
            </a:r>
          </a:p>
          <a:p>
            <a:pPr marL="171450" indent="-171450">
              <a:buFont typeface="Arial" panose="020B0604020202020204" pitchFamily="34" charset="0"/>
              <a:buChar char="•"/>
            </a:pPr>
            <a:endParaRPr lang="en-US" dirty="0" smtClean="0">
              <a:solidFill>
                <a:srgbClr val="000000"/>
              </a:solidFill>
            </a:endParaRPr>
          </a:p>
          <a:p>
            <a:pPr marL="171450" indent="-171450">
              <a:buFont typeface="Arial" panose="020B0604020202020204" pitchFamily="34" charset="0"/>
              <a:buChar char="•"/>
            </a:pPr>
            <a:r>
              <a:rPr lang="en-US" dirty="0" smtClean="0">
                <a:solidFill>
                  <a:srgbClr val="000000"/>
                </a:solidFill>
              </a:rPr>
              <a:t>Bottom line:  no </a:t>
            </a:r>
            <a:r>
              <a:rPr lang="en-US" dirty="0">
                <a:solidFill>
                  <a:srgbClr val="000000"/>
                </a:solidFill>
              </a:rPr>
              <a:t>evidence = no </a:t>
            </a:r>
            <a:r>
              <a:rPr lang="en-US" dirty="0" smtClean="0">
                <a:solidFill>
                  <a:srgbClr val="000000"/>
                </a:solidFill>
              </a:rPr>
              <a:t>violation.</a:t>
            </a:r>
            <a:endParaRPr lang="en-US" dirty="0">
              <a:solidFill>
                <a:srgbClr val="000000"/>
              </a:solidFill>
            </a:endParaRPr>
          </a:p>
          <a:p>
            <a:pPr eaLnBrk="1" hangingPunct="1"/>
            <a:endParaRPr lang="en-US" dirty="0" smtClean="0">
              <a:latin typeface="Arial" pitchFamily="34" charset="0"/>
              <a:ea typeface="ＭＳ Ｐゴシック"/>
            </a:endParaRPr>
          </a:p>
          <a:p>
            <a:pPr eaLnBrk="1" hangingPunct="1"/>
            <a:endParaRPr lang="en-US" dirty="0">
              <a:solidFill>
                <a:schemeClr val="accent1">
                  <a:lumMod val="50000"/>
                </a:schemeClr>
              </a:solidFill>
            </a:endParaRPr>
          </a:p>
          <a:p>
            <a:pPr eaLnBrk="1" hangingPunct="1"/>
            <a:endParaRPr lang="en-US" dirty="0" smtClean="0">
              <a:latin typeface="Arial" pitchFamily="34" charset="0"/>
              <a:ea typeface="ＭＳ Ｐゴシック"/>
            </a:endParaRPr>
          </a:p>
        </p:txBody>
      </p:sp>
    </p:spTree>
    <p:extLst>
      <p:ext uri="{BB962C8B-B14F-4D97-AF65-F5344CB8AC3E}">
        <p14:creationId xmlns:p14="http://schemas.microsoft.com/office/powerpoint/2010/main" val="1548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300" dirty="0"/>
              <a:t>Determine if enforcement action is </a:t>
            </a:r>
            <a:r>
              <a:rPr lang="en-US" sz="1300" dirty="0" smtClean="0"/>
              <a:t>necessary.</a:t>
            </a:r>
          </a:p>
          <a:p>
            <a:pPr marL="742950" lvl="1" indent="-285750">
              <a:buFont typeface="Wingdings" panose="05000000000000000000" pitchFamily="2" charset="2"/>
              <a:buChar char="§"/>
            </a:pPr>
            <a:r>
              <a:rPr lang="en-US" sz="1300" dirty="0">
                <a:solidFill>
                  <a:srgbClr val="000000"/>
                </a:solidFill>
              </a:rPr>
              <a:t>S</a:t>
            </a:r>
            <a:r>
              <a:rPr lang="en-US" sz="1300" dirty="0" smtClean="0">
                <a:solidFill>
                  <a:srgbClr val="000000"/>
                </a:solidFill>
              </a:rPr>
              <a:t>ometimes a simple phone call can clear up a potential problem or misunderstanding.</a:t>
            </a:r>
          </a:p>
          <a:p>
            <a:pPr marL="742950" lvl="1" indent="-285750">
              <a:buFont typeface="Wingdings" panose="05000000000000000000" pitchFamily="2" charset="2"/>
              <a:buChar char="§"/>
            </a:pPr>
            <a:r>
              <a:rPr lang="en-US" sz="1300" dirty="0" smtClean="0">
                <a:latin typeface="Arial" pitchFamily="34" charset="0"/>
                <a:ea typeface="ＭＳ Ｐゴシック"/>
              </a:rPr>
              <a:t>Review </a:t>
            </a:r>
            <a:r>
              <a:rPr lang="en-US" sz="1300" dirty="0">
                <a:latin typeface="Arial" pitchFamily="34" charset="0"/>
                <a:ea typeface="ＭＳ Ｐゴシック"/>
              </a:rPr>
              <a:t>previous reports to determine if there has been a </a:t>
            </a:r>
            <a:r>
              <a:rPr lang="en-US" sz="1300" dirty="0" smtClean="0">
                <a:latin typeface="Arial" pitchFamily="34" charset="0"/>
                <a:ea typeface="ＭＳ Ｐゴシック"/>
              </a:rPr>
              <a:t>repetitive compliance issue.</a:t>
            </a:r>
            <a:endParaRPr lang="en-US" sz="1300" dirty="0">
              <a:latin typeface="Arial" pitchFamily="34" charset="0"/>
              <a:ea typeface="ＭＳ Ｐゴシック"/>
            </a:endParaRPr>
          </a:p>
          <a:p>
            <a:endParaRPr lang="en-US" sz="1300" dirty="0"/>
          </a:p>
          <a:p>
            <a:pPr marL="285750" indent="-285750">
              <a:buFont typeface="Arial" panose="020B0604020202020204" pitchFamily="34" charset="0"/>
              <a:buChar char="•"/>
            </a:pPr>
            <a:r>
              <a:rPr lang="en-US" sz="1300" dirty="0" smtClean="0"/>
              <a:t>If enforcement </a:t>
            </a:r>
            <a:r>
              <a:rPr lang="en-US" sz="1300" dirty="0"/>
              <a:t>action is necessary, </a:t>
            </a:r>
            <a:r>
              <a:rPr lang="en-US" sz="1300" dirty="0" smtClean="0"/>
              <a:t>select the best tools to ensure compliance and meet cleanup goals </a:t>
            </a:r>
            <a:r>
              <a:rPr lang="en-US" sz="1300" dirty="0"/>
              <a:t>for enforcement or compliance </a:t>
            </a:r>
            <a:r>
              <a:rPr lang="en-US" sz="1300" dirty="0" smtClean="0"/>
              <a:t>assurance:</a:t>
            </a:r>
            <a:r>
              <a:rPr lang="en-US" sz="1300" dirty="0">
                <a:solidFill>
                  <a:srgbClr val="0066FF"/>
                </a:solidFill>
              </a:rPr>
              <a:t>	</a:t>
            </a:r>
          </a:p>
          <a:p>
            <a:pPr marL="685800" lvl="1" indent="-285750">
              <a:buFont typeface="Wingdings" panose="05000000000000000000" pitchFamily="2" charset="2"/>
              <a:buChar char="§"/>
            </a:pPr>
            <a:r>
              <a:rPr lang="en-US" sz="1300" dirty="0">
                <a:solidFill>
                  <a:srgbClr val="000000"/>
                </a:solidFill>
              </a:rPr>
              <a:t>Non-compliance </a:t>
            </a:r>
            <a:r>
              <a:rPr lang="en-US" sz="1300" dirty="0" smtClean="0">
                <a:solidFill>
                  <a:srgbClr val="000000"/>
                </a:solidFill>
              </a:rPr>
              <a:t>letter;</a:t>
            </a:r>
            <a:endParaRPr lang="en-US" sz="1300" dirty="0">
              <a:solidFill>
                <a:srgbClr val="000000"/>
              </a:solidFill>
            </a:endParaRPr>
          </a:p>
          <a:p>
            <a:pPr marL="685800" lvl="1" indent="-285750">
              <a:buFont typeface="Wingdings" panose="05000000000000000000" pitchFamily="2" charset="2"/>
              <a:buChar char="§"/>
            </a:pPr>
            <a:r>
              <a:rPr lang="en-US" sz="1300" dirty="0">
                <a:solidFill>
                  <a:srgbClr val="000000"/>
                </a:solidFill>
              </a:rPr>
              <a:t>Notice of Violation (NOV</a:t>
            </a:r>
            <a:r>
              <a:rPr lang="en-US" sz="1300" dirty="0" smtClean="0">
                <a:solidFill>
                  <a:srgbClr val="000000"/>
                </a:solidFill>
              </a:rPr>
              <a:t>);</a:t>
            </a:r>
            <a:endParaRPr lang="en-US" sz="1300" dirty="0">
              <a:solidFill>
                <a:srgbClr val="000000"/>
              </a:solidFill>
            </a:endParaRPr>
          </a:p>
          <a:p>
            <a:pPr marL="685800" lvl="1" indent="-285750">
              <a:buFont typeface="Wingdings" panose="05000000000000000000" pitchFamily="2" charset="2"/>
              <a:buChar char="§"/>
            </a:pPr>
            <a:r>
              <a:rPr lang="en-US" sz="1300" dirty="0">
                <a:solidFill>
                  <a:srgbClr val="000000"/>
                </a:solidFill>
              </a:rPr>
              <a:t>RCRA </a:t>
            </a:r>
            <a:r>
              <a:rPr lang="en-US" sz="1300" dirty="0" smtClean="0">
                <a:solidFill>
                  <a:srgbClr val="000000"/>
                </a:solidFill>
              </a:rPr>
              <a:t>Section 3007 </a:t>
            </a:r>
            <a:r>
              <a:rPr lang="en-US" sz="1300" dirty="0">
                <a:solidFill>
                  <a:srgbClr val="000000"/>
                </a:solidFill>
              </a:rPr>
              <a:t>Information request </a:t>
            </a:r>
            <a:r>
              <a:rPr lang="en-US" sz="1300" dirty="0" smtClean="0">
                <a:solidFill>
                  <a:srgbClr val="000000"/>
                </a:solidFill>
              </a:rPr>
              <a:t>letter;</a:t>
            </a:r>
            <a:endParaRPr lang="en-US" sz="1300" dirty="0">
              <a:solidFill>
                <a:srgbClr val="000000"/>
              </a:solidFill>
            </a:endParaRPr>
          </a:p>
          <a:p>
            <a:pPr marL="685800" lvl="1" indent="-285750">
              <a:buFont typeface="Wingdings" panose="05000000000000000000" pitchFamily="2" charset="2"/>
              <a:buChar char="§"/>
            </a:pPr>
            <a:r>
              <a:rPr lang="en-US" sz="1300" dirty="0" smtClean="0">
                <a:solidFill>
                  <a:srgbClr val="000000"/>
                </a:solidFill>
              </a:rPr>
              <a:t>order;</a:t>
            </a:r>
            <a:endParaRPr lang="en-US" sz="1300" dirty="0">
              <a:solidFill>
                <a:srgbClr val="000000"/>
              </a:solidFill>
            </a:endParaRPr>
          </a:p>
          <a:p>
            <a:pPr marL="685800" lvl="1" indent="-285750">
              <a:buFont typeface="Wingdings" panose="05000000000000000000" pitchFamily="2" charset="2"/>
              <a:buChar char="§"/>
            </a:pPr>
            <a:r>
              <a:rPr lang="en-US" sz="1300" dirty="0">
                <a:solidFill>
                  <a:srgbClr val="000000"/>
                </a:solidFill>
              </a:rPr>
              <a:t>d</a:t>
            </a:r>
            <a:r>
              <a:rPr lang="en-US" sz="1300" dirty="0" smtClean="0">
                <a:solidFill>
                  <a:srgbClr val="000000"/>
                </a:solidFill>
              </a:rPr>
              <a:t>emand </a:t>
            </a:r>
            <a:r>
              <a:rPr lang="en-US" sz="1300" dirty="0">
                <a:solidFill>
                  <a:srgbClr val="000000"/>
                </a:solidFill>
              </a:rPr>
              <a:t>for Stipulated </a:t>
            </a:r>
            <a:r>
              <a:rPr lang="en-US" sz="1300" dirty="0" smtClean="0">
                <a:solidFill>
                  <a:srgbClr val="000000"/>
                </a:solidFill>
              </a:rPr>
              <a:t>Penalties; or</a:t>
            </a:r>
            <a:endParaRPr lang="en-US" sz="1300" dirty="0">
              <a:solidFill>
                <a:srgbClr val="000000"/>
              </a:solidFill>
            </a:endParaRPr>
          </a:p>
          <a:p>
            <a:pPr marL="685800" lvl="1" indent="-285750">
              <a:buFont typeface="Wingdings" panose="05000000000000000000" pitchFamily="2" charset="2"/>
              <a:buChar char="§"/>
            </a:pPr>
            <a:r>
              <a:rPr lang="en-US" sz="1300" dirty="0">
                <a:solidFill>
                  <a:srgbClr val="000000"/>
                </a:solidFill>
              </a:rPr>
              <a:t>r</a:t>
            </a:r>
            <a:r>
              <a:rPr lang="en-US" sz="1300" dirty="0" smtClean="0">
                <a:solidFill>
                  <a:srgbClr val="000000"/>
                </a:solidFill>
              </a:rPr>
              <a:t>eferral </a:t>
            </a:r>
            <a:r>
              <a:rPr lang="en-US" sz="1300" dirty="0">
                <a:solidFill>
                  <a:srgbClr val="000000"/>
                </a:solidFill>
              </a:rPr>
              <a:t>to DOJ for judicial </a:t>
            </a:r>
            <a:r>
              <a:rPr lang="en-US" sz="1300" dirty="0" smtClean="0">
                <a:solidFill>
                  <a:srgbClr val="000000"/>
                </a:solidFill>
              </a:rPr>
              <a:t>enforcement.</a:t>
            </a:r>
            <a:endParaRPr lang="en-US" sz="1300" dirty="0">
              <a:solidFill>
                <a:srgbClr val="000000"/>
              </a:solidFill>
            </a:endParaRPr>
          </a:p>
          <a:p>
            <a:endParaRPr lang="en-US" sz="1600" dirty="0">
              <a:solidFill>
                <a:srgbClr val="FF0000"/>
              </a:solidFill>
            </a:endParaRPr>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56</a:t>
            </a:fld>
            <a:endParaRPr lang="en-US" dirty="0"/>
          </a:p>
        </p:txBody>
      </p:sp>
    </p:spTree>
    <p:extLst>
      <p:ext uri="{BB962C8B-B14F-4D97-AF65-F5344CB8AC3E}">
        <p14:creationId xmlns:p14="http://schemas.microsoft.com/office/powerpoint/2010/main" val="3211746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a:buFont typeface="Arial" panose="020B0604020202020204" pitchFamily="34" charset="0"/>
              <a:buChar char="•"/>
            </a:pPr>
            <a:r>
              <a:rPr lang="en-US" dirty="0"/>
              <a:t>Determine </a:t>
            </a:r>
            <a:endParaRPr lang="en-US" dirty="0" smtClean="0"/>
          </a:p>
          <a:p>
            <a:pPr marL="742950" lvl="1" indent="-285750">
              <a:buFont typeface="Wingdings" panose="05000000000000000000" pitchFamily="2" charset="2"/>
              <a:buChar char="§"/>
            </a:pPr>
            <a:r>
              <a:rPr lang="en-US" dirty="0" smtClean="0"/>
              <a:t>penalty;</a:t>
            </a:r>
          </a:p>
          <a:p>
            <a:pPr marL="742950" lvl="1" indent="-285750">
              <a:buFont typeface="Wingdings" panose="05000000000000000000" pitchFamily="2" charset="2"/>
              <a:buChar char="§"/>
            </a:pPr>
            <a:r>
              <a:rPr lang="en-US" dirty="0"/>
              <a:t>a</a:t>
            </a:r>
            <a:r>
              <a:rPr lang="en-US" dirty="0" smtClean="0"/>
              <a:t>ny relief </a:t>
            </a:r>
            <a:r>
              <a:rPr lang="en-US" dirty="0"/>
              <a:t>which is needed </a:t>
            </a:r>
            <a:r>
              <a:rPr lang="en-US" dirty="0" smtClean="0"/>
              <a:t>(at </a:t>
            </a:r>
            <a:r>
              <a:rPr lang="en-US" dirty="0"/>
              <a:t>CMS </a:t>
            </a:r>
            <a:r>
              <a:rPr lang="en-US" dirty="0" smtClean="0"/>
              <a:t>stage); and / or</a:t>
            </a:r>
          </a:p>
          <a:p>
            <a:pPr marL="742950" lvl="1" indent="-285750">
              <a:buFont typeface="Wingdings" panose="05000000000000000000" pitchFamily="2" charset="2"/>
              <a:buChar char="§"/>
            </a:pPr>
            <a:r>
              <a:rPr lang="en-US" dirty="0" smtClean="0"/>
              <a:t>appropriate corrective action.</a:t>
            </a:r>
            <a:endParaRPr lang="en-US" dirty="0"/>
          </a:p>
          <a:p>
            <a:pPr marL="285750" indent="-285750">
              <a:buFont typeface="Arial" panose="020B0604020202020204" pitchFamily="34" charset="0"/>
              <a:buChar char="•"/>
            </a:pPr>
            <a:r>
              <a:rPr lang="en-US" dirty="0" smtClean="0"/>
              <a:t>Consider</a:t>
            </a:r>
          </a:p>
          <a:p>
            <a:pPr marL="742950" lvl="1" indent="-285750">
              <a:buFont typeface="Wingdings" panose="05000000000000000000" pitchFamily="2" charset="2"/>
              <a:buChar char="§"/>
            </a:pPr>
            <a:r>
              <a:rPr lang="en-US" dirty="0"/>
              <a:t>green remediation </a:t>
            </a:r>
            <a:r>
              <a:rPr lang="en-US" dirty="0" smtClean="0"/>
              <a:t>approaches;</a:t>
            </a:r>
            <a:endParaRPr lang="en-US" dirty="0"/>
          </a:p>
          <a:p>
            <a:pPr marL="742950" lvl="1" indent="-285750">
              <a:buFont typeface="Wingdings" panose="05000000000000000000" pitchFamily="2" charset="2"/>
              <a:buChar char="§"/>
            </a:pPr>
            <a:r>
              <a:rPr lang="en-US" dirty="0" smtClean="0"/>
              <a:t>Supplemental </a:t>
            </a:r>
            <a:r>
              <a:rPr lang="en-US" dirty="0"/>
              <a:t>Environmental Projects (SEPs) in appropriate </a:t>
            </a:r>
            <a:r>
              <a:rPr lang="en-US" dirty="0" smtClean="0"/>
              <a:t>cases;</a:t>
            </a:r>
          </a:p>
          <a:p>
            <a:pPr marL="742950" lvl="1" indent="-285750">
              <a:buFont typeface="Wingdings" panose="05000000000000000000" pitchFamily="2" charset="2"/>
              <a:buChar char="§"/>
            </a:pPr>
            <a:r>
              <a:rPr lang="en-US" dirty="0" smtClean="0"/>
              <a:t>Financial assurance; and </a:t>
            </a:r>
          </a:p>
          <a:p>
            <a:pPr marL="742950" lvl="1" indent="-285750">
              <a:buFont typeface="Wingdings" panose="05000000000000000000" pitchFamily="2" charset="2"/>
              <a:buChar char="§"/>
            </a:pPr>
            <a:r>
              <a:rPr lang="en-US" dirty="0" smtClean="0"/>
              <a:t>referral </a:t>
            </a:r>
            <a:r>
              <a:rPr lang="en-US" dirty="0"/>
              <a:t>to criminal investigators if violation is especially </a:t>
            </a:r>
            <a:r>
              <a:rPr lang="en-US" dirty="0" smtClean="0"/>
              <a:t>egregious.</a:t>
            </a:r>
            <a:endParaRPr lang="en-US" dirty="0"/>
          </a:p>
          <a:p>
            <a:endParaRPr lang="en-US" dirty="0" smtClean="0"/>
          </a:p>
          <a:p>
            <a:r>
              <a:rPr lang="en-US" dirty="0" smtClean="0">
                <a:solidFill>
                  <a:srgbClr val="000000"/>
                </a:solidFill>
              </a:rPr>
              <a:t>For more information on EPA’s SEP policy, please </a:t>
            </a:r>
            <a:r>
              <a:rPr lang="en-US" dirty="0">
                <a:solidFill>
                  <a:srgbClr val="000000"/>
                </a:solidFill>
              </a:rPr>
              <a:t>see</a:t>
            </a:r>
            <a:r>
              <a:rPr lang="en-US" dirty="0" smtClean="0">
                <a:solidFill>
                  <a:srgbClr val="000000"/>
                </a:solidFill>
              </a:rPr>
              <a:t>:  </a:t>
            </a:r>
            <a:r>
              <a:rPr lang="en-US" dirty="0" smtClean="0">
                <a:solidFill>
                  <a:srgbClr val="000000"/>
                </a:solidFill>
                <a:hlinkClick r:id="rId3"/>
              </a:rPr>
              <a:t>http</a:t>
            </a:r>
            <a:r>
              <a:rPr lang="en-US" dirty="0">
                <a:solidFill>
                  <a:srgbClr val="000000"/>
                </a:solidFill>
                <a:hlinkClick r:id="rId3"/>
              </a:rPr>
              <a:t>://</a:t>
            </a:r>
            <a:r>
              <a:rPr lang="en-US" dirty="0" smtClean="0">
                <a:solidFill>
                  <a:srgbClr val="000000"/>
                </a:solidFill>
                <a:hlinkClick r:id="rId3"/>
              </a:rPr>
              <a:t>www2.epa.gov/enforcement/supplemental-environmental-projects-seps</a:t>
            </a:r>
            <a:endParaRPr lang="en-US" dirty="0" smtClean="0">
              <a:solidFill>
                <a:srgbClr val="000000"/>
              </a:solidFill>
            </a:endParaRPr>
          </a:p>
          <a:p>
            <a:endParaRPr lang="en-US" dirty="0" smtClean="0">
              <a:solidFill>
                <a:srgbClr val="000000"/>
              </a:solidFill>
            </a:endParaRPr>
          </a:p>
          <a:p>
            <a:endParaRPr lang="en-US" dirty="0" smtClean="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57</a:t>
            </a:fld>
            <a:endParaRPr lang="en-US" dirty="0"/>
          </a:p>
        </p:txBody>
      </p:sp>
    </p:spTree>
    <p:extLst>
      <p:ext uri="{BB962C8B-B14F-4D97-AF65-F5344CB8AC3E}">
        <p14:creationId xmlns:p14="http://schemas.microsoft.com/office/powerpoint/2010/main" val="3601347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58</a:t>
            </a:fld>
            <a:endParaRPr lang="en-US" dirty="0"/>
          </a:p>
        </p:txBody>
      </p:sp>
    </p:spTree>
    <p:extLst>
      <p:ext uri="{BB962C8B-B14F-4D97-AF65-F5344CB8AC3E}">
        <p14:creationId xmlns:p14="http://schemas.microsoft.com/office/powerpoint/2010/main" val="879119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0"/>
            <a:ext cx="5140960" cy="4347210"/>
          </a:xfrm>
        </p:spPr>
        <p:txBody>
          <a:bodyPr/>
          <a:lstStyle/>
          <a:p>
            <a:pPr marL="171450" indent="-171450" eaLnBrk="1" hangingPunct="1">
              <a:buFont typeface="Arial" panose="020B0604020202020204" pitchFamily="34" charset="0"/>
              <a:buChar char="•"/>
            </a:pPr>
            <a:r>
              <a:rPr lang="en-US" b="1" dirty="0">
                <a:latin typeface="Arial" pitchFamily="34" charset="0"/>
                <a:ea typeface="ＭＳ Ｐゴシック"/>
              </a:rPr>
              <a:t>Groundwater Sampling Guidelines for Superfund and RCRA Project Managers (May 2002, EPA-542-S-02-001).  </a:t>
            </a:r>
            <a:r>
              <a:rPr lang="en-US" dirty="0">
                <a:latin typeface="Arial" pitchFamily="34" charset="0"/>
                <a:ea typeface="ＭＳ Ｐゴシック"/>
              </a:rPr>
              <a:t>This Groundwater Forum issue paper provides sampling guidelines for groundwater monitoring wells to yield representative results during Superfund and RCRA Corrective Action activities. [PDF file] </a:t>
            </a:r>
          </a:p>
          <a:p>
            <a:pPr marL="171450" indent="-171450" eaLnBrk="1" hangingPunct="1">
              <a:buFont typeface="Arial" panose="020B0604020202020204" pitchFamily="34" charset="0"/>
              <a:buChar char="•"/>
            </a:pPr>
            <a:r>
              <a:rPr lang="en-US" b="1" dirty="0" smtClean="0">
                <a:latin typeface="Arial" pitchFamily="34" charset="0"/>
                <a:ea typeface="ＭＳ Ｐゴシック"/>
              </a:rPr>
              <a:t>Handbook </a:t>
            </a:r>
            <a:r>
              <a:rPr lang="en-US" b="1" dirty="0">
                <a:latin typeface="Arial" pitchFamily="34" charset="0"/>
                <a:ea typeface="ＭＳ Ｐゴシック"/>
              </a:rPr>
              <a:t>of Groundwater Protection and Cleanup Policies for RCRA Corrective Action (April 2004 updated, EPA/530/R-01/015</a:t>
            </a:r>
            <a:r>
              <a:rPr lang="en-US" b="1" dirty="0" smtClean="0">
                <a:latin typeface="Arial" pitchFamily="34" charset="0"/>
                <a:ea typeface="ＭＳ Ｐゴシック"/>
              </a:rPr>
              <a:t>).  </a:t>
            </a:r>
            <a:r>
              <a:rPr lang="en-US" dirty="0" smtClean="0">
                <a:latin typeface="Arial" pitchFamily="34" charset="0"/>
                <a:ea typeface="ＭＳ Ｐゴシック"/>
              </a:rPr>
              <a:t> </a:t>
            </a:r>
            <a:r>
              <a:rPr lang="en-US" dirty="0">
                <a:latin typeface="Arial" pitchFamily="34" charset="0"/>
                <a:ea typeface="ＭＳ Ｐゴシック"/>
              </a:rPr>
              <a:t>Compendium of RCRA corrective action's groundwater policies with hyperlinks to all references available on the internet.</a:t>
            </a:r>
          </a:p>
          <a:p>
            <a:pPr marL="171450" indent="-171450" eaLnBrk="1" hangingPunct="1">
              <a:buFont typeface="Arial" panose="020B0604020202020204" pitchFamily="34" charset="0"/>
              <a:buChar char="•"/>
            </a:pPr>
            <a:r>
              <a:rPr lang="en-US" b="1" dirty="0" smtClean="0">
                <a:latin typeface="Arial" pitchFamily="34" charset="0"/>
                <a:ea typeface="ＭＳ Ｐゴシック"/>
              </a:rPr>
              <a:t>Low-Flow </a:t>
            </a:r>
            <a:r>
              <a:rPr lang="en-US" b="1" dirty="0">
                <a:latin typeface="Arial" pitchFamily="34" charset="0"/>
                <a:ea typeface="ＭＳ Ｐゴシック"/>
              </a:rPr>
              <a:t>(Minimal Drawdown) Groundwater Sampling Procedures (April 1996, EPA/540/S-95/504</a:t>
            </a:r>
            <a:r>
              <a:rPr lang="en-US" b="1" dirty="0" smtClean="0">
                <a:latin typeface="Arial" pitchFamily="34" charset="0"/>
                <a:ea typeface="ＭＳ Ｐゴシック"/>
              </a:rPr>
              <a:t>).  </a:t>
            </a:r>
            <a:r>
              <a:rPr lang="en-US" dirty="0" smtClean="0">
                <a:latin typeface="Arial" pitchFamily="34" charset="0"/>
                <a:ea typeface="ＭＳ Ｐゴシック"/>
              </a:rPr>
              <a:t>A </a:t>
            </a:r>
            <a:r>
              <a:rPr lang="en-US" dirty="0">
                <a:latin typeface="Arial" pitchFamily="34" charset="0"/>
                <a:ea typeface="ＭＳ Ｐゴシック"/>
              </a:rPr>
              <a:t>paper issued by EPA Office of Solid Waste and Emergency Response and Office of Research and Development describing procedures for low-flow purging and sampling. [PDF file]</a:t>
            </a:r>
          </a:p>
          <a:p>
            <a:pPr marL="171450" indent="-171450" eaLnBrk="1" hangingPunct="1">
              <a:buFont typeface="Arial" panose="020B0604020202020204" pitchFamily="34" charset="0"/>
              <a:buChar char="•"/>
            </a:pPr>
            <a:r>
              <a:rPr lang="en-US" b="1" dirty="0" smtClean="0">
                <a:latin typeface="Arial" pitchFamily="34" charset="0"/>
                <a:ea typeface="ＭＳ Ｐゴシック"/>
              </a:rPr>
              <a:t>RCRA </a:t>
            </a:r>
            <a:r>
              <a:rPr lang="en-US" b="1" dirty="0">
                <a:latin typeface="Arial" pitchFamily="34" charset="0"/>
                <a:ea typeface="ＭＳ Ｐゴシック"/>
              </a:rPr>
              <a:t>Ground-water Monitoring: Draft Technical Guidance[PDF, 2.87 MB, 236 pages, About PDF] (November 1992</a:t>
            </a:r>
            <a:r>
              <a:rPr lang="en-US" b="1" dirty="0" smtClean="0">
                <a:latin typeface="Arial" pitchFamily="34" charset="0"/>
                <a:ea typeface="ＭＳ Ｐゴシック"/>
              </a:rPr>
              <a:t>).  </a:t>
            </a:r>
            <a:r>
              <a:rPr lang="en-US" dirty="0" smtClean="0">
                <a:latin typeface="Arial" pitchFamily="34" charset="0"/>
                <a:ea typeface="ＭＳ Ｐゴシック"/>
              </a:rPr>
              <a:t>Guidance </a:t>
            </a:r>
            <a:r>
              <a:rPr lang="en-US" dirty="0">
                <a:latin typeface="Arial" pitchFamily="34" charset="0"/>
                <a:ea typeface="ＭＳ Ｐゴシック"/>
              </a:rPr>
              <a:t>for implementing groundwater monitoring for regulated units contained in 40 CFR Part 264 Subpart F. </a:t>
            </a:r>
            <a:endParaRPr lang="en-US" dirty="0" smtClean="0">
              <a:latin typeface="Arial" pitchFamily="34" charset="0"/>
              <a:ea typeface="ＭＳ Ｐゴシック"/>
            </a:endParaRPr>
          </a:p>
          <a:p>
            <a:pPr marL="171450" indent="-171450" eaLnBrk="1" hangingPunct="1">
              <a:buFont typeface="Arial" panose="020B0604020202020204" pitchFamily="34" charset="0"/>
              <a:buChar char="•"/>
            </a:pPr>
            <a:r>
              <a:rPr lang="en-US" b="1" dirty="0" smtClean="0">
                <a:latin typeface="Arial" pitchFamily="34" charset="0"/>
                <a:ea typeface="ＭＳ Ｐゴシック"/>
              </a:rPr>
              <a:t>Recommended </a:t>
            </a:r>
            <a:r>
              <a:rPr lang="en-US" b="1" dirty="0">
                <a:latin typeface="Arial" pitchFamily="34" charset="0"/>
                <a:ea typeface="ＭＳ Ｐゴシック"/>
              </a:rPr>
              <a:t>Procedure for Low-Flow Purging and Sampling of Groundwater Monitoring Wells (October 15,1997, Bulleting No. QAD023) </a:t>
            </a:r>
            <a:r>
              <a:rPr lang="en-US" dirty="0">
                <a:latin typeface="Arial" pitchFamily="34" charset="0"/>
                <a:ea typeface="ＭＳ Ｐゴシック"/>
              </a:rPr>
              <a:t>- Region 3's recommended procedures for low-flow purging and sampling. </a:t>
            </a:r>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59</a:t>
            </a:fld>
            <a:endParaRPr lang="en-US" dirty="0"/>
          </a:p>
        </p:txBody>
      </p:sp>
    </p:spTree>
    <p:extLst>
      <p:ext uri="{BB962C8B-B14F-4D97-AF65-F5344CB8AC3E}">
        <p14:creationId xmlns:p14="http://schemas.microsoft.com/office/powerpoint/2010/main" val="238823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625" indent="-171450">
              <a:buFont typeface="Arial" panose="020B0604020202020204" pitchFamily="34" charset="0"/>
              <a:buChar char="•"/>
            </a:pPr>
            <a:r>
              <a:rPr lang="en-US" dirty="0"/>
              <a:t>The oversight responsibilities primarily rest on the </a:t>
            </a:r>
            <a:r>
              <a:rPr lang="en-US" dirty="0" smtClean="0"/>
              <a:t>states </a:t>
            </a:r>
            <a:r>
              <a:rPr lang="en-US" dirty="0"/>
              <a:t>and EPA</a:t>
            </a:r>
            <a:r>
              <a:rPr lang="en-US" dirty="0" smtClean="0"/>
              <a:t>.  EPA regions </a:t>
            </a:r>
            <a:r>
              <a:rPr lang="en-US" dirty="0"/>
              <a:t>have work-sharing agreements with both authorized and unauthorized states regarding which agency has the lead on oversight and implementation at particular </a:t>
            </a:r>
            <a:r>
              <a:rPr lang="en-US" dirty="0" smtClean="0"/>
              <a:t>facilities.</a:t>
            </a:r>
          </a:p>
          <a:p>
            <a:pPr marL="171450" indent="-171450">
              <a:buFont typeface="Arial" panose="020B0604020202020204" pitchFamily="34" charset="0"/>
              <a:buChar char="•"/>
            </a:pPr>
            <a:r>
              <a:rPr lang="en-US" dirty="0" smtClean="0"/>
              <a:t>A total of 43 </a:t>
            </a:r>
            <a:r>
              <a:rPr lang="en-US" dirty="0"/>
              <a:t>states are authorized to implement the </a:t>
            </a:r>
            <a:r>
              <a:rPr lang="en-US" dirty="0" smtClean="0"/>
              <a:t>CA program.</a:t>
            </a:r>
          </a:p>
          <a:p>
            <a:pPr marL="171450" indent="-171450">
              <a:buFont typeface="Arial" panose="020B0604020202020204" pitchFamily="34" charset="0"/>
              <a:buChar char="•"/>
            </a:pPr>
            <a:r>
              <a:rPr lang="en-US" dirty="0" smtClean="0"/>
              <a:t>Unauthorized states include:    Region 2    New Jersey</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Region 3    Maryland, Pennsylvania</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Region 4    Mississippi</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Region 7    Iowa, Nebraska</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Region 10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Alaska</a:t>
            </a:r>
          </a:p>
          <a:p>
            <a:pPr marL="285750" indent="-285750">
              <a:buFont typeface="Arial" panose="020B0604020202020204" pitchFamily="34" charset="0"/>
              <a:buChar char="•"/>
            </a:pPr>
            <a:r>
              <a:rPr lang="en-US" baseline="0" dirty="0" smtClean="0"/>
              <a:t>The District of Columbia also is not authorized to implement the corrective action program.</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6</a:t>
            </a:fld>
            <a:endParaRPr lang="en-US" dirty="0"/>
          </a:p>
        </p:txBody>
      </p:sp>
    </p:spTree>
    <p:extLst>
      <p:ext uri="{BB962C8B-B14F-4D97-AF65-F5344CB8AC3E}">
        <p14:creationId xmlns:p14="http://schemas.microsoft.com/office/powerpoint/2010/main" val="4407941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a:t>
            </a:r>
          </a:p>
          <a:p>
            <a:pPr marL="171450" indent="-171450">
              <a:buFont typeface="Arial" panose="020B0604020202020204" pitchFamily="34" charset="0"/>
              <a:buChar char="•"/>
            </a:pPr>
            <a:r>
              <a:rPr lang="en-US" dirty="0" smtClean="0"/>
              <a:t>Prepare for CA inspection</a:t>
            </a:r>
          </a:p>
          <a:p>
            <a:pPr marL="171450" indent="-171450">
              <a:buFont typeface="Arial" panose="020B0604020202020204" pitchFamily="34" charset="0"/>
              <a:buChar char="•"/>
            </a:pPr>
            <a:r>
              <a:rPr lang="en-US" dirty="0" smtClean="0"/>
              <a:t>Conduct CA inspection</a:t>
            </a:r>
          </a:p>
          <a:p>
            <a:pPr marL="171450" indent="-171450">
              <a:buFont typeface="Arial" panose="020B0604020202020204" pitchFamily="34" charset="0"/>
              <a:buChar char="•"/>
            </a:pPr>
            <a:r>
              <a:rPr lang="en-US" dirty="0" smtClean="0"/>
              <a:t>Prepare CA inspection report</a:t>
            </a:r>
          </a:p>
          <a:p>
            <a:pPr marL="171450" indent="-171450">
              <a:buFont typeface="Arial" panose="020B0604020202020204" pitchFamily="34" charset="0"/>
              <a:buChar char="•"/>
            </a:pPr>
            <a:r>
              <a:rPr lang="en-US" dirty="0" smtClean="0"/>
              <a:t>Develop case if necessary</a:t>
            </a:r>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60</a:t>
            </a:fld>
            <a:endParaRPr lang="en-US" dirty="0"/>
          </a:p>
        </p:txBody>
      </p:sp>
    </p:spTree>
    <p:extLst>
      <p:ext uri="{BB962C8B-B14F-4D97-AF65-F5344CB8AC3E}">
        <p14:creationId xmlns:p14="http://schemas.microsoft.com/office/powerpoint/2010/main" val="2186261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1" indent="-171450">
              <a:buFont typeface="Arial" panose="020B0604020202020204" pitchFamily="34" charset="0"/>
              <a:buChar char="•"/>
            </a:pPr>
            <a:r>
              <a:rPr lang="en-US" dirty="0"/>
              <a:t>Corrective </a:t>
            </a:r>
            <a:r>
              <a:rPr lang="en-US" dirty="0" smtClean="0"/>
              <a:t>action oversight </a:t>
            </a:r>
            <a:r>
              <a:rPr lang="en-US" dirty="0"/>
              <a:t>is the management of </a:t>
            </a:r>
            <a:r>
              <a:rPr lang="en-US" b="1" dirty="0" smtClean="0"/>
              <a:t>all </a:t>
            </a:r>
            <a:r>
              <a:rPr lang="en-US" dirty="0"/>
              <a:t>activities related to c</a:t>
            </a:r>
            <a:r>
              <a:rPr lang="en-US" dirty="0" smtClean="0"/>
              <a:t>orrective </a:t>
            </a:r>
            <a:r>
              <a:rPr lang="en-US" dirty="0"/>
              <a:t>a</a:t>
            </a:r>
            <a:r>
              <a:rPr lang="en-US" dirty="0" smtClean="0"/>
              <a:t>ction </a:t>
            </a:r>
            <a:r>
              <a:rPr lang="en-US" dirty="0"/>
              <a:t>at the site. It primarily consists of</a:t>
            </a:r>
            <a:r>
              <a:rPr lang="en-US" dirty="0" smtClean="0"/>
              <a:t>:</a:t>
            </a:r>
          </a:p>
          <a:p>
            <a:pPr marL="628650" lvl="1" indent="-171450">
              <a:buFont typeface="Wingdings" panose="05000000000000000000" pitchFamily="2" charset="2"/>
              <a:buChar char="§"/>
            </a:pPr>
            <a:r>
              <a:rPr lang="en-US" dirty="0" smtClean="0">
                <a:solidFill>
                  <a:srgbClr val="000000"/>
                </a:solidFill>
              </a:rPr>
              <a:t>reviewing </a:t>
            </a:r>
            <a:r>
              <a:rPr lang="en-US" dirty="0">
                <a:solidFill>
                  <a:srgbClr val="000000"/>
                </a:solidFill>
              </a:rPr>
              <a:t>documents such </a:t>
            </a:r>
            <a:r>
              <a:rPr lang="en-US" dirty="0" smtClean="0">
                <a:solidFill>
                  <a:srgbClr val="000000"/>
                </a:solidFill>
              </a:rPr>
              <a:t>as draft work plans </a:t>
            </a:r>
            <a:r>
              <a:rPr lang="en-US" dirty="0">
                <a:solidFill>
                  <a:srgbClr val="000000"/>
                </a:solidFill>
              </a:rPr>
              <a:t>and </a:t>
            </a:r>
            <a:r>
              <a:rPr lang="en-US" dirty="0" smtClean="0">
                <a:solidFill>
                  <a:srgbClr val="000000"/>
                </a:solidFill>
              </a:rPr>
              <a:t>reports; and</a:t>
            </a:r>
          </a:p>
          <a:p>
            <a:pPr marL="628650" lvl="1" indent="-171450">
              <a:buFont typeface="Wingdings" panose="05000000000000000000" pitchFamily="2" charset="2"/>
              <a:buChar char="§"/>
            </a:pPr>
            <a:r>
              <a:rPr lang="en-US" dirty="0" smtClean="0">
                <a:solidFill>
                  <a:srgbClr val="000000"/>
                </a:solidFill>
              </a:rPr>
              <a:t>visiting and </a:t>
            </a:r>
            <a:r>
              <a:rPr lang="en-US" dirty="0">
                <a:solidFill>
                  <a:srgbClr val="000000"/>
                </a:solidFill>
              </a:rPr>
              <a:t>inspecting </a:t>
            </a:r>
            <a:r>
              <a:rPr lang="en-US" dirty="0" smtClean="0">
                <a:solidFill>
                  <a:srgbClr val="000000"/>
                </a:solidFill>
              </a:rPr>
              <a:t>facilities.</a:t>
            </a:r>
            <a:endParaRPr lang="en-US" dirty="0">
              <a:solidFill>
                <a:srgbClr val="000000"/>
              </a:solidFill>
            </a:endParaRPr>
          </a:p>
          <a:p>
            <a:pPr marL="174625" indent="-171450">
              <a:buFont typeface="Arial" panose="020B0604020202020204" pitchFamily="34" charset="0"/>
              <a:buChar char="•"/>
            </a:pPr>
            <a:r>
              <a:rPr lang="en-US" dirty="0" smtClean="0">
                <a:solidFill>
                  <a:srgbClr val="000000"/>
                </a:solidFill>
              </a:rPr>
              <a:t>EPA </a:t>
            </a:r>
            <a:r>
              <a:rPr lang="en-US" dirty="0">
                <a:solidFill>
                  <a:srgbClr val="000000"/>
                </a:solidFill>
              </a:rPr>
              <a:t>guidance recommends tailored </a:t>
            </a:r>
            <a:r>
              <a:rPr lang="en-US" dirty="0" smtClean="0">
                <a:solidFill>
                  <a:srgbClr val="000000"/>
                </a:solidFill>
              </a:rPr>
              <a:t>oversight </a:t>
            </a:r>
            <a:r>
              <a:rPr lang="en-US" dirty="0">
                <a:solidFill>
                  <a:srgbClr val="000000"/>
                </a:solidFill>
              </a:rPr>
              <a:t>based on </a:t>
            </a:r>
            <a:r>
              <a:rPr lang="en-US" dirty="0" smtClean="0">
                <a:solidFill>
                  <a:srgbClr val="000000"/>
                </a:solidFill>
              </a:rPr>
              <a:t>site-specific circumstances.</a:t>
            </a:r>
            <a:endParaRPr lang="en-US" dirty="0">
              <a:solidFill>
                <a:srgbClr val="000000"/>
              </a:solidFill>
            </a:endParaRPr>
          </a:p>
          <a:p>
            <a:pPr marL="171450" indent="-171450">
              <a:buFont typeface="Arial" panose="020B0604020202020204" pitchFamily="34" charset="0"/>
              <a:buChar char="•"/>
            </a:pPr>
            <a:r>
              <a:rPr lang="en-US" dirty="0" smtClean="0"/>
              <a:t>Corrective action oversight definition is from “Results-Based Approaches to Corrective Action” (July 26, 2000); see </a:t>
            </a:r>
            <a:r>
              <a:rPr lang="en-US" dirty="0" smtClean="0">
                <a:hlinkClick r:id="rId3"/>
              </a:rPr>
              <a:t>http://www.epa.gov/epawaste/hazard/correctiveaction/resources/guidance/pdfs/results.pdf</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7</a:t>
            </a:fld>
            <a:endParaRPr lang="en-US" dirty="0"/>
          </a:p>
        </p:txBody>
      </p:sp>
    </p:spTree>
    <p:extLst>
      <p:ext uri="{BB962C8B-B14F-4D97-AF65-F5344CB8AC3E}">
        <p14:creationId xmlns:p14="http://schemas.microsoft.com/office/powerpoint/2010/main" val="349308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7D2AE32-2C58-4063-A32E-DBA289C412F5}" type="slidenum">
              <a:rPr lang="en-US" smtClean="0">
                <a:latin typeface="Arial" pitchFamily="34" charset="0"/>
                <a:ea typeface="ＭＳ Ｐゴシック"/>
                <a:cs typeface="ＭＳ Ｐゴシック"/>
              </a:rPr>
              <a:pPr/>
              <a:t>8</a:t>
            </a:fld>
            <a:endParaRPr lang="en-US" dirty="0" smtClean="0">
              <a:latin typeface="Arial" pitchFamily="34" charset="0"/>
              <a:ea typeface="ＭＳ Ｐゴシック"/>
              <a:cs typeface="ＭＳ Ｐゴシック"/>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4720" y="4415790"/>
            <a:ext cx="5140960" cy="4271010"/>
          </a:xfrm>
          <a:noFill/>
          <a:ln/>
        </p:spPr>
        <p:txBody>
          <a:bodyPr/>
          <a:lstStyle/>
          <a:p>
            <a:pPr marL="171450" lvl="1" indent="-171450">
              <a:buFont typeface="Arial" panose="020B0604020202020204" pitchFamily="34" charset="0"/>
              <a:buChar char="•"/>
            </a:pPr>
            <a:r>
              <a:rPr lang="en-US" sz="1100" dirty="0" smtClean="0"/>
              <a:t>This definition is from Appendix D of the March 18, 2010 </a:t>
            </a:r>
            <a:r>
              <a:rPr lang="en-US" sz="1100" i="1" dirty="0" smtClean="0"/>
              <a:t>Compliance Monitoring Strategy for the Resource Conservation and Recovery Act (RCRA) Subtitle C Program; see </a:t>
            </a:r>
            <a:r>
              <a:rPr lang="en-US" sz="1100" dirty="0" smtClean="0"/>
              <a:t> </a:t>
            </a:r>
            <a:r>
              <a:rPr lang="en-US" sz="1100" dirty="0" smtClean="0">
                <a:solidFill>
                  <a:schemeClr val="accent1">
                    <a:lumMod val="50000"/>
                  </a:schemeClr>
                </a:solidFill>
              </a:rPr>
              <a:t>http://www.epa.gov/compliance/resources/policies/monitoring/rcra/rcracms.pdf</a:t>
            </a:r>
          </a:p>
          <a:p>
            <a:pPr marL="180137" lvl="1" indent="-171450">
              <a:buFont typeface="Arial" panose="020B0604020202020204" pitchFamily="34" charset="0"/>
              <a:buChar char="•"/>
            </a:pPr>
            <a:r>
              <a:rPr lang="en-US" sz="1100" dirty="0" smtClean="0"/>
              <a:t>Other types of inspections that may include a corrective </a:t>
            </a:r>
            <a:r>
              <a:rPr lang="en-US" sz="1100" dirty="0"/>
              <a:t>a</a:t>
            </a:r>
            <a:r>
              <a:rPr lang="en-US" sz="1100" dirty="0" smtClean="0"/>
              <a:t>ction inspection include:</a:t>
            </a:r>
          </a:p>
          <a:p>
            <a:pPr marL="815283" lvl="2" indent="-349396">
              <a:buFont typeface="Wingdings" panose="05000000000000000000" pitchFamily="2" charset="2"/>
              <a:buChar char="§"/>
            </a:pPr>
            <a:r>
              <a:rPr lang="en-US" sz="1100" b="1" dirty="0" smtClean="0"/>
              <a:t>Compliance Evaluation Inspection (CEI)</a:t>
            </a:r>
            <a:r>
              <a:rPr lang="en-US" sz="1100" dirty="0" smtClean="0"/>
              <a:t> - primarily an on-site evaluation of the compliance status with regard to all applicable RCRA regulations and permits (with the exception of groundwater monitoring and financial assurance requirements).</a:t>
            </a:r>
          </a:p>
          <a:p>
            <a:pPr marL="815283" lvl="2" indent="-349396">
              <a:buFont typeface="Wingdings" panose="05000000000000000000" pitchFamily="2" charset="2"/>
              <a:buChar char="§"/>
            </a:pPr>
            <a:r>
              <a:rPr lang="en-US" sz="1100" b="1" dirty="0" smtClean="0"/>
              <a:t>Groundwater Monitoring Evaluation (GME)</a:t>
            </a:r>
            <a:r>
              <a:rPr lang="en-US" sz="1100" dirty="0" smtClean="0"/>
              <a:t> – a detailed evaluation of the adequacy of the design and operation of a site’s groundwater monitoring system; from the </a:t>
            </a:r>
            <a:r>
              <a:rPr lang="en-US" sz="1100" i="1" dirty="0" smtClean="0"/>
              <a:t>Handbook of Groundwater Protection and Cleanup Policies for RCRA Corrective Action</a:t>
            </a:r>
            <a:r>
              <a:rPr lang="en-US" sz="1100" dirty="0" smtClean="0"/>
              <a:t>; see </a:t>
            </a:r>
            <a:r>
              <a:rPr lang="en-US" sz="1100" dirty="0" smtClean="0">
                <a:hlinkClick r:id="rId3"/>
              </a:rPr>
              <a:t>http://www.epa.gov/wastes/hazard/correctiveaction/resources/guidance/pdfs/gwhb041404.pdf</a:t>
            </a:r>
            <a:endParaRPr lang="en-US" sz="1100" dirty="0" smtClean="0"/>
          </a:p>
          <a:p>
            <a:pPr marL="815283" lvl="2" indent="-349396">
              <a:buFont typeface="Wingdings" panose="05000000000000000000" pitchFamily="2" charset="2"/>
              <a:buChar char="§"/>
            </a:pPr>
            <a:r>
              <a:rPr lang="en-US" sz="1100" b="1" dirty="0" smtClean="0"/>
              <a:t>Operation and Maintenance Inspection (OAM)</a:t>
            </a:r>
            <a:r>
              <a:rPr lang="en-US" sz="1100" dirty="0" smtClean="0"/>
              <a:t> -  a periodic inspection of how well a groundwater monitoring system continues to function once it is considered well designed.</a:t>
            </a:r>
            <a:endParaRPr lang="en-US" sz="1100" dirty="0"/>
          </a:p>
          <a:p>
            <a:pPr marL="171450" indent="-171450" eaLnBrk="1" hangingPunct="1">
              <a:buFont typeface="Arial" panose="020B0604020202020204" pitchFamily="34" charset="0"/>
              <a:buChar char="•"/>
            </a:pPr>
            <a:r>
              <a:rPr lang="en-US" sz="1100" dirty="0"/>
              <a:t>Other </a:t>
            </a:r>
            <a:r>
              <a:rPr lang="en-US" sz="1100" dirty="0" smtClean="0"/>
              <a:t>types of concurrent inspections may be under authority</a:t>
            </a:r>
            <a:r>
              <a:rPr lang="en-US" sz="1100" baseline="0" dirty="0" smtClean="0"/>
              <a:t> of other statute(s) as long as inspector has authority to enter under other statute(s).</a:t>
            </a:r>
            <a:endParaRPr lang="en-US" sz="1100" dirty="0" smtClean="0">
              <a:latin typeface="Arial" pitchFamily="34" charset="0"/>
              <a:ea typeface="ＭＳ Ｐゴシック"/>
            </a:endParaRPr>
          </a:p>
        </p:txBody>
      </p:sp>
    </p:spTree>
    <p:extLst>
      <p:ext uri="{BB962C8B-B14F-4D97-AF65-F5344CB8AC3E}">
        <p14:creationId xmlns:p14="http://schemas.microsoft.com/office/powerpoint/2010/main" val="3203262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a:xfrm>
            <a:off x="934720" y="4415790"/>
            <a:ext cx="5237480" cy="4271010"/>
          </a:xfrm>
        </p:spPr>
        <p:txBody>
          <a:bodyPr/>
          <a:lstStyle/>
          <a:p>
            <a:pPr marL="171450" indent="-171450">
              <a:buFont typeface="Arial" panose="020B0604020202020204" pitchFamily="34" charset="0"/>
              <a:buChar char="•"/>
            </a:pPr>
            <a:r>
              <a:rPr lang="en-US" sz="1100" dirty="0" smtClean="0"/>
              <a:t>Pursuant to RCRA Section 3007, a duly designated inspector can inspect any generator; treatment, storage and disposal (TSD) facility; transporter; or handler of hazardous waste.  </a:t>
            </a:r>
          </a:p>
          <a:p>
            <a:pPr marL="628650" lvl="1" indent="-171450">
              <a:buFont typeface="Arial" panose="020B0604020202020204" pitchFamily="34" charset="0"/>
              <a:buChar char="•"/>
            </a:pPr>
            <a:r>
              <a:rPr lang="en-US" sz="1100" dirty="0" smtClean="0"/>
              <a:t>Inspection </a:t>
            </a:r>
            <a:r>
              <a:rPr lang="en-US" sz="1100" dirty="0"/>
              <a:t>authority </a:t>
            </a:r>
            <a:r>
              <a:rPr lang="en-US" sz="1100" dirty="0" smtClean="0"/>
              <a:t>includes:</a:t>
            </a:r>
          </a:p>
          <a:p>
            <a:pPr marL="1085850" lvl="2" indent="-171450">
              <a:buFont typeface="Arial" panose="020B0604020202020204" pitchFamily="34" charset="0"/>
              <a:buChar char="•"/>
            </a:pPr>
            <a:r>
              <a:rPr lang="en-US" sz="1100" dirty="0"/>
              <a:t>r</a:t>
            </a:r>
            <a:r>
              <a:rPr lang="en-US" sz="1100" dirty="0" smtClean="0"/>
              <a:t>equesting </a:t>
            </a:r>
            <a:r>
              <a:rPr lang="en-US" sz="1100" dirty="0"/>
              <a:t>the site to provide </a:t>
            </a:r>
            <a:r>
              <a:rPr lang="en-US" sz="1100" dirty="0" smtClean="0"/>
              <a:t>information;</a:t>
            </a:r>
          </a:p>
          <a:p>
            <a:pPr marL="1085850" lvl="2" indent="-171450">
              <a:buFont typeface="Arial" panose="020B0604020202020204" pitchFamily="34" charset="0"/>
              <a:buChar char="•"/>
            </a:pPr>
            <a:r>
              <a:rPr lang="en-US" sz="1100" dirty="0" smtClean="0"/>
              <a:t>copying information;</a:t>
            </a:r>
          </a:p>
          <a:p>
            <a:pPr marL="1085850" lvl="2" indent="-171450">
              <a:buFont typeface="Arial" panose="020B0604020202020204" pitchFamily="34" charset="0"/>
              <a:buChar char="•"/>
            </a:pPr>
            <a:r>
              <a:rPr lang="en-US" sz="1100" dirty="0"/>
              <a:t>e</a:t>
            </a:r>
            <a:r>
              <a:rPr lang="en-US" sz="1100" dirty="0" smtClean="0"/>
              <a:t>ntering </a:t>
            </a:r>
            <a:r>
              <a:rPr lang="en-US" sz="1100" dirty="0"/>
              <a:t>the site at reasonable </a:t>
            </a:r>
            <a:r>
              <a:rPr lang="en-US" sz="1100" dirty="0" smtClean="0"/>
              <a:t>times; and</a:t>
            </a:r>
          </a:p>
          <a:p>
            <a:pPr marL="1085850" lvl="2" indent="-171450">
              <a:buFont typeface="Arial" panose="020B0604020202020204" pitchFamily="34" charset="0"/>
              <a:buChar char="•"/>
            </a:pPr>
            <a:r>
              <a:rPr lang="en-US" sz="1100" dirty="0"/>
              <a:t>i</a:t>
            </a:r>
            <a:r>
              <a:rPr lang="en-US" sz="1100" dirty="0" smtClean="0"/>
              <a:t>nspecting </a:t>
            </a:r>
            <a:r>
              <a:rPr lang="en-US" sz="1100" dirty="0"/>
              <a:t>the site and </a:t>
            </a:r>
            <a:r>
              <a:rPr lang="en-US" sz="1100" dirty="0" smtClean="0"/>
              <a:t>taking samples.</a:t>
            </a:r>
          </a:p>
          <a:p>
            <a:pPr marL="628650" lvl="1" indent="-171450">
              <a:buFont typeface="Arial" panose="020B0604020202020204" pitchFamily="34" charset="0"/>
              <a:buChar char="•"/>
            </a:pPr>
            <a:r>
              <a:rPr lang="en-US" sz="1100" dirty="0" smtClean="0"/>
              <a:t>Inspectors must go through training and a credentialing process.</a:t>
            </a:r>
          </a:p>
          <a:p>
            <a:pPr marL="628650" lvl="1" indent="-171450">
              <a:buFont typeface="Arial" panose="020B0604020202020204" pitchFamily="34" charset="0"/>
              <a:buChar char="•"/>
            </a:pPr>
            <a:r>
              <a:rPr lang="en-US" sz="1100" dirty="0"/>
              <a:t>If an inspector is denied access to a site, a search warrant would be sought to gain access. </a:t>
            </a:r>
          </a:p>
          <a:p>
            <a:pPr marL="171450" indent="-171450">
              <a:buFont typeface="Arial" panose="020B0604020202020204" pitchFamily="34" charset="0"/>
              <a:buChar char="•"/>
            </a:pPr>
            <a:r>
              <a:rPr lang="en-US" sz="1100" dirty="0" smtClean="0"/>
              <a:t>The Corrective Action Project </a:t>
            </a:r>
            <a:r>
              <a:rPr lang="en-US" sz="1100" dirty="0"/>
              <a:t>M</a:t>
            </a:r>
            <a:r>
              <a:rPr lang="en-US" sz="1100" dirty="0" smtClean="0"/>
              <a:t>anager (PM), </a:t>
            </a:r>
            <a:r>
              <a:rPr lang="en-US" sz="1100" dirty="0"/>
              <a:t>if not credentialed, </a:t>
            </a:r>
            <a:r>
              <a:rPr lang="en-US" sz="1100" dirty="0" smtClean="0"/>
              <a:t>is </a:t>
            </a:r>
            <a:r>
              <a:rPr lang="en-US" sz="1100" dirty="0"/>
              <a:t>not </a:t>
            </a:r>
            <a:r>
              <a:rPr lang="en-US" sz="1100" dirty="0" smtClean="0"/>
              <a:t>authorized </a:t>
            </a:r>
            <a:r>
              <a:rPr lang="en-US" sz="1100" dirty="0"/>
              <a:t>to conduct inspections. </a:t>
            </a:r>
            <a:endParaRPr lang="en-US" sz="1100" dirty="0" smtClean="0"/>
          </a:p>
          <a:p>
            <a:pPr marL="628650" lvl="1" indent="-171450">
              <a:buFont typeface="Arial" panose="020B0604020202020204" pitchFamily="34" charset="0"/>
              <a:buChar char="•"/>
            </a:pPr>
            <a:r>
              <a:rPr lang="en-US" sz="1100" dirty="0" smtClean="0"/>
              <a:t>Access </a:t>
            </a:r>
            <a:r>
              <a:rPr lang="en-US" sz="1100" dirty="0"/>
              <a:t>rights and the ability to copy records for a particular site </a:t>
            </a:r>
            <a:r>
              <a:rPr lang="en-US" sz="1100" dirty="0" smtClean="0"/>
              <a:t>are </a:t>
            </a:r>
            <a:r>
              <a:rPr lang="en-US" sz="1100" dirty="0"/>
              <a:t>usually spelled out in the site’s permit, corrective action order or agreement</a:t>
            </a:r>
            <a:r>
              <a:rPr lang="en-US" sz="1100" dirty="0" smtClean="0"/>
              <a:t>.</a:t>
            </a:r>
          </a:p>
          <a:p>
            <a:pPr marL="628650" lvl="1" indent="-171450">
              <a:buFont typeface="Arial" panose="020B0604020202020204" pitchFamily="34" charset="0"/>
              <a:buChar char="•"/>
            </a:pPr>
            <a:r>
              <a:rPr lang="en-US" sz="1100" dirty="0" smtClean="0"/>
              <a:t>Typically, access language in orders give the </a:t>
            </a:r>
            <a:r>
              <a:rPr lang="en-US" sz="1100" dirty="0"/>
              <a:t>PM the same authority at the site of an inspector (e.g. copy records, take samples). </a:t>
            </a:r>
          </a:p>
          <a:p>
            <a:pPr marL="171450" indent="-171450">
              <a:buFont typeface="Arial" panose="020B0604020202020204" pitchFamily="34" charset="0"/>
              <a:buChar char="•"/>
            </a:pPr>
            <a:r>
              <a:rPr lang="en-US" sz="1100" dirty="0"/>
              <a:t>A site that is not under permit/order/agreement may voluntarily allow a </a:t>
            </a:r>
            <a:r>
              <a:rPr lang="en-US" sz="1100" dirty="0" smtClean="0"/>
              <a:t>PM </a:t>
            </a:r>
            <a:r>
              <a:rPr lang="en-US" sz="1100" dirty="0"/>
              <a:t>onto the site. However, the site could deny access without any </a:t>
            </a:r>
            <a:r>
              <a:rPr lang="en-US" sz="1100" dirty="0" smtClean="0"/>
              <a:t>repercussions.</a:t>
            </a:r>
            <a:endParaRPr lang="en-US" sz="1100" dirty="0"/>
          </a:p>
        </p:txBody>
      </p:sp>
      <p:sp>
        <p:nvSpPr>
          <p:cNvPr id="4" name="Slide Number Placeholder 3"/>
          <p:cNvSpPr>
            <a:spLocks noGrp="1"/>
          </p:cNvSpPr>
          <p:nvPr>
            <p:ph type="sldNum" sz="quarter" idx="10"/>
          </p:nvPr>
        </p:nvSpPr>
        <p:spPr/>
        <p:txBody>
          <a:bodyPr/>
          <a:lstStyle/>
          <a:p>
            <a:pPr>
              <a:defRPr/>
            </a:pPr>
            <a:fld id="{2928AE36-5E84-473B-82C2-AD91C91B1890}" type="slidenum">
              <a:rPr lang="en-US" smtClean="0"/>
              <a:pPr>
                <a:defRPr/>
              </a:pPr>
              <a:t>9</a:t>
            </a:fld>
            <a:endParaRPr lang="en-US" dirty="0"/>
          </a:p>
        </p:txBody>
      </p:sp>
    </p:spTree>
    <p:extLst>
      <p:ext uri="{BB962C8B-B14F-4D97-AF65-F5344CB8AC3E}">
        <p14:creationId xmlns:p14="http://schemas.microsoft.com/office/powerpoint/2010/main" val="3040369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lum bright="10000"/>
          </a:blip>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lum bright="-10000" contrast="28000"/>
          </a:blip>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 name="Rectangle 6"/>
          <p:cNvSpPr>
            <a:spLocks noGrp="1" noChangeArrowheads="1"/>
          </p:cNvSpPr>
          <p:nvPr>
            <p:ph type="ftr" sz="quarter" idx="11"/>
          </p:nvPr>
        </p:nvSpPr>
        <p:spPr>
          <a:xfrm>
            <a:off x="2667000" y="6248400"/>
            <a:ext cx="3810000" cy="457200"/>
          </a:xfrm>
        </p:spPr>
        <p:txBody>
          <a:bodyPr/>
          <a:lstStyle>
            <a:lvl1pPr>
              <a:defRPr sz="1400"/>
            </a:lvl1pPr>
          </a:lstStyle>
          <a:p>
            <a:pPr>
              <a:defRPr/>
            </a:pPr>
            <a:r>
              <a:rPr lang="en-US" dirty="0"/>
              <a:t>U.S. Environmental Protection Agency</a:t>
            </a:r>
          </a:p>
        </p:txBody>
      </p:sp>
      <p:sp>
        <p:nvSpPr>
          <p:cNvPr id="8" name="Rectangle 7"/>
          <p:cNvSpPr>
            <a:spLocks noGrp="1" noChangeArrowheads="1"/>
          </p:cNvSpPr>
          <p:nvPr>
            <p:ph type="sldNum" sz="quarter" idx="12"/>
          </p:nvPr>
        </p:nvSpPr>
        <p:spPr/>
        <p:txBody>
          <a:bodyPr/>
          <a:lstStyle>
            <a:lvl1pPr>
              <a:defRPr/>
            </a:lvl1pPr>
          </a:lstStyle>
          <a:p>
            <a:pPr>
              <a:defRPr/>
            </a:pPr>
            <a:fld id="{796155E7-EA08-4E4F-8F14-6E6A54885A0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a:t>
            </a:r>
            <a:r>
              <a:rPr lang="en-US" dirty="0" err="1" smtClean="0"/>
              <a:t>lev</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6" name="Footer Placeholder 4"/>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06157822-70B6-427E-B696-2CF052986B5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6" name="Footer Placeholder 4"/>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21C65ADA-4D88-40C4-8B5B-C7E9BBDA9AF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dirty="0" smtClean="0"/>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050A8ECA-DE37-460F-9FDB-5C49C3F873D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endParaRPr lang="en-US" noProof="0" dirty="0" smtClean="0"/>
          </a:p>
        </p:txBody>
      </p:sp>
      <p:sp>
        <p:nvSpPr>
          <p:cNvPr id="5" name="Date Placeholder 3"/>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C0E7271C-AD3B-4294-A703-B24B8CA22BB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9A0305B6-2A89-4CF4-A173-B1367D01FA9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5" name="Footer Placeholder 3"/>
          <p:cNvSpPr>
            <a:spLocks noGrp="1"/>
          </p:cNvSpPr>
          <p:nvPr>
            <p:ph type="ftr" sz="quarter" idx="11"/>
          </p:nvPr>
        </p:nvSpPr>
        <p:spPr/>
        <p:txBody>
          <a:bodyPr/>
          <a:lstStyle>
            <a:lvl1pPr>
              <a:defRPr/>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4F5819C4-641F-4E4A-B46C-94D6DC3344A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0EEFD67F-7886-4648-A24F-66D28ABEEC4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7DA3124A-A41A-450F-85E8-723B32DE09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7" name="Footer Placeholder 5"/>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E9980235-7F46-4B93-8AC7-24B521C3CB6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9" name="Footer Placeholder 7"/>
          <p:cNvSpPr>
            <a:spLocks noGrp="1"/>
          </p:cNvSpPr>
          <p:nvPr>
            <p:ph type="ftr" sz="quarter" idx="11"/>
          </p:nvPr>
        </p:nvSpPr>
        <p:spPr/>
        <p:txBody>
          <a:bodyPr/>
          <a:lstStyle>
            <a:lvl1pPr>
              <a:defRPr/>
            </a:lvl1pPr>
          </a:lstStyle>
          <a:p>
            <a:pPr>
              <a:defRPr/>
            </a:pPr>
            <a:r>
              <a:rPr lang="en-US" dirty="0"/>
              <a:t>U.S. Environmental Protection Agency</a:t>
            </a:r>
          </a:p>
        </p:txBody>
      </p:sp>
      <p:sp>
        <p:nvSpPr>
          <p:cNvPr id="10" name="Slide Number Placeholder 8"/>
          <p:cNvSpPr>
            <a:spLocks noGrp="1"/>
          </p:cNvSpPr>
          <p:nvPr>
            <p:ph type="sldNum" sz="quarter" idx="12"/>
          </p:nvPr>
        </p:nvSpPr>
        <p:spPr/>
        <p:txBody>
          <a:bodyPr/>
          <a:lstStyle>
            <a:lvl1pPr>
              <a:defRPr/>
            </a:lvl1pPr>
          </a:lstStyle>
          <a:p>
            <a:pPr>
              <a:defRPr/>
            </a:pPr>
            <a:fld id="{7BB00942-BE8D-441B-BFD2-8447F879D9B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5" name="Footer Placeholder 3"/>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A1C34D55-6500-44FC-A3DD-19CC14E320E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4" name="Footer Placeholder 2"/>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5" name="Slide Number Placeholder 3"/>
          <p:cNvSpPr>
            <a:spLocks noGrp="1"/>
          </p:cNvSpPr>
          <p:nvPr>
            <p:ph type="sldNum" sz="quarter" idx="12"/>
          </p:nvPr>
        </p:nvSpPr>
        <p:spPr/>
        <p:txBody>
          <a:bodyPr/>
          <a:lstStyle>
            <a:lvl1pPr>
              <a:defRPr/>
            </a:lvl1pPr>
          </a:lstStyle>
          <a:p>
            <a:pPr>
              <a:defRPr/>
            </a:pPr>
            <a:fld id="{6C6FE865-DD66-42D9-B118-13FBC6B0B5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7" name="Footer Placeholder 5"/>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84B16D12-43BC-404B-8DE0-BD47E9A6086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dirty="0" smtClean="0"/>
              <a:t>11/13/14 Webinar</a:t>
            </a:r>
            <a:endParaRPr lang="en-US" dirty="0"/>
          </a:p>
        </p:txBody>
      </p:sp>
      <p:sp>
        <p:nvSpPr>
          <p:cNvPr id="7" name="Footer Placeholder 5"/>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7559DE39-1FF0-4BFE-9064-DA8FF1E8EB1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7" cstate="print">
            <a:lum bright="10000"/>
          </a:blip>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84" charset="-128"/>
                <a:cs typeface="+mn-cs"/>
              </a:defRPr>
            </a:lvl1pPr>
          </a:lstStyle>
          <a:p>
            <a:pPr>
              <a:defRPr/>
            </a:pPr>
            <a:r>
              <a:rPr lang="en-US" dirty="0" smtClean="0"/>
              <a:t>11/13/14 Webinar</a:t>
            </a:r>
            <a:endParaRPr lang="en-US" dirty="0"/>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84" charset="-128"/>
                <a:cs typeface="+mn-cs"/>
              </a:defRPr>
            </a:lvl1pPr>
          </a:lstStyle>
          <a:p>
            <a:pPr>
              <a:defRPr/>
            </a:pPr>
            <a:r>
              <a:rPr lang="en-US" dirty="0"/>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84" charset="-128"/>
                <a:cs typeface="+mn-cs"/>
              </a:defRPr>
            </a:lvl1pPr>
          </a:lstStyle>
          <a:p>
            <a:pPr>
              <a:defRPr/>
            </a:pPr>
            <a:fld id="{75284F5F-1E43-462B-B286-A3AA669277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hf hdr="0"/>
  <p:txStyles>
    <p:titleStyle>
      <a:lvl1pPr algn="ctr" rtl="0" eaLnBrk="0" fontAlgn="base" hangingPunct="0">
        <a:spcBef>
          <a:spcPct val="0"/>
        </a:spcBef>
        <a:spcAft>
          <a:spcPct val="0"/>
        </a:spcAft>
        <a:defRPr sz="3200">
          <a:solidFill>
            <a:schemeClr val="tx1"/>
          </a:solidFill>
          <a:latin typeface="+mj-lt"/>
          <a:ea typeface="+mj-ea"/>
          <a:cs typeface="ＭＳ Ｐゴシック"/>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cid:image003.png@01CF4A96.1E3FA0F0"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676400"/>
            <a:ext cx="7772400" cy="1752600"/>
          </a:xfrm>
        </p:spPr>
        <p:txBody>
          <a:bodyPr/>
          <a:lstStyle/>
          <a:p>
            <a:pPr eaLnBrk="1" hangingPunct="1"/>
            <a:r>
              <a:rPr lang="en-US" dirty="0" smtClean="0"/>
              <a:t>RCRA Corrective Action Inspection Training</a:t>
            </a:r>
          </a:p>
        </p:txBody>
      </p:sp>
      <p:sp>
        <p:nvSpPr>
          <p:cNvPr id="17411" name="Rectangle 3"/>
          <p:cNvSpPr>
            <a:spLocks noGrp="1" noChangeArrowheads="1"/>
          </p:cNvSpPr>
          <p:nvPr>
            <p:ph type="subTitle" idx="1"/>
          </p:nvPr>
        </p:nvSpPr>
        <p:spPr>
          <a:xfrm>
            <a:off x="1371600" y="3581400"/>
            <a:ext cx="6400800" cy="2057400"/>
          </a:xfrm>
        </p:spPr>
        <p:txBody>
          <a:bodyPr/>
          <a:lstStyle/>
          <a:p>
            <a:pPr eaLnBrk="1" hangingPunct="1"/>
            <a:r>
              <a:rPr lang="en-US" dirty="0" smtClean="0"/>
              <a:t>Office of Site Remediation Enforcement</a:t>
            </a:r>
          </a:p>
          <a:p>
            <a:pPr eaLnBrk="1" hangingPunct="1"/>
            <a:endParaRPr lang="en-US" dirty="0" smtClean="0"/>
          </a:p>
          <a:p>
            <a:pPr eaLnBrk="1" hangingPunct="1"/>
            <a:r>
              <a:rPr lang="en-US" dirty="0" smtClean="0"/>
              <a:t>January 14, 2015 Webinar</a:t>
            </a:r>
            <a:endParaRPr lang="en-US" dirty="0"/>
          </a:p>
          <a:p>
            <a:pPr eaLnBrk="1" hangingPunct="1"/>
            <a:endParaRPr lang="en-US" dirty="0" smtClean="0"/>
          </a:p>
        </p:txBody>
      </p:sp>
      <p:sp>
        <p:nvSpPr>
          <p:cNvPr id="17413" name="Slide Number Placeholder 8"/>
          <p:cNvSpPr>
            <a:spLocks noGrp="1"/>
          </p:cNvSpPr>
          <p:nvPr>
            <p:ph type="sldNum" sz="quarter" idx="12"/>
          </p:nvPr>
        </p:nvSpPr>
        <p:spPr>
          <a:noFill/>
        </p:spPr>
        <p:txBody>
          <a:bodyPr/>
          <a:lstStyle/>
          <a:p>
            <a:fld id="{DABC4275-DC32-4204-8420-64C3149C8629}" type="slidenum">
              <a:rPr lang="en-US" smtClean="0">
                <a:latin typeface="Arial" pitchFamily="34" charset="0"/>
                <a:ea typeface="ＭＳ Ｐゴシック"/>
                <a:cs typeface="ＭＳ Ｐゴシック"/>
              </a:rPr>
              <a:pPr/>
              <a:t>1</a:t>
            </a:fld>
            <a:endParaRPr lang="en-US" dirty="0" smtClean="0">
              <a:latin typeface="Arial" pitchFamily="34" charset="0"/>
              <a:ea typeface="ＭＳ Ｐゴシック"/>
              <a:cs typeface="ＭＳ Ｐゴシック"/>
            </a:endParaRPr>
          </a:p>
        </p:txBody>
      </p:sp>
      <p:sp>
        <p:nvSpPr>
          <p:cNvPr id="17414" name="Footer Placeholder 9"/>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914400"/>
            <a:ext cx="7924800" cy="762000"/>
          </a:xfrm>
        </p:spPr>
        <p:txBody>
          <a:bodyPr>
            <a:noAutofit/>
          </a:bodyPr>
          <a:lstStyle/>
          <a:p>
            <a:pPr algn="ctr"/>
            <a:r>
              <a:rPr lang="en-US" sz="3200" dirty="0" smtClean="0"/>
              <a:t>Section 2:  Typical CA Process Steps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1668915"/>
              </p:ext>
            </p:extLst>
          </p:nvPr>
        </p:nvGraphicFramePr>
        <p:xfrm>
          <a:off x="3581400" y="1828800"/>
          <a:ext cx="511175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p:cNvSpPr>
            <a:spLocks noGrp="1"/>
          </p:cNvSpPr>
          <p:nvPr>
            <p:ph type="body" sz="half" idx="2"/>
          </p:nvPr>
        </p:nvSpPr>
        <p:spPr>
          <a:xfrm>
            <a:off x="990601" y="2057400"/>
            <a:ext cx="2438400" cy="3810000"/>
          </a:xfrm>
        </p:spPr>
        <p:txBody>
          <a:bodyPr>
            <a:noAutofit/>
          </a:bodyPr>
          <a:lstStyle/>
          <a:p>
            <a:endParaRPr lang="en-US" sz="1800" b="1" dirty="0" smtClean="0"/>
          </a:p>
          <a:p>
            <a:endParaRPr lang="en-US" sz="1800" b="1" dirty="0" smtClean="0"/>
          </a:p>
          <a:p>
            <a:endParaRPr lang="en-US" sz="1800" b="1" dirty="0" smtClean="0"/>
          </a:p>
          <a:p>
            <a:r>
              <a:rPr lang="en-US" sz="2400" b="1" dirty="0" smtClean="0"/>
              <a:t>Where is it?</a:t>
            </a:r>
          </a:p>
          <a:p>
            <a:r>
              <a:rPr lang="en-US" sz="2400" b="1" dirty="0" smtClean="0"/>
              <a:t>What is it?</a:t>
            </a:r>
          </a:p>
          <a:p>
            <a:r>
              <a:rPr lang="en-US" sz="2400" b="1" dirty="0" smtClean="0"/>
              <a:t>Is it a risk?</a:t>
            </a:r>
          </a:p>
          <a:p>
            <a:endParaRPr lang="en-US" sz="1800" dirty="0" smtClean="0"/>
          </a:p>
          <a:p>
            <a:endParaRPr lang="en-US" sz="1800" dirty="0" smtClean="0"/>
          </a:p>
          <a:p>
            <a:endParaRPr lang="en-US" sz="1800" b="1" dirty="0" smtClean="0"/>
          </a:p>
          <a:p>
            <a:endParaRPr lang="en-US" sz="1800" dirty="0" smtClean="0"/>
          </a:p>
          <a:p>
            <a:endParaRPr lang="en-US" sz="1800" dirty="0" smtClean="0"/>
          </a:p>
          <a:p>
            <a:endParaRPr lang="en-US" sz="1800" dirty="0" smtClean="0"/>
          </a:p>
          <a:p>
            <a:endParaRPr lang="en-US" sz="1800" dirty="0" smtClean="0"/>
          </a:p>
          <a:p>
            <a:endParaRPr lang="en-US" sz="1800" b="1" dirty="0" smtClean="0"/>
          </a:p>
          <a:p>
            <a:endParaRPr lang="en-US" sz="1800" b="1" dirty="0" smtClean="0"/>
          </a:p>
          <a:p>
            <a:endParaRPr lang="en-US" sz="1800" dirty="0"/>
          </a:p>
        </p:txBody>
      </p:sp>
      <p:sp>
        <p:nvSpPr>
          <p:cNvPr id="11" name="Slide Number Placeholder 10"/>
          <p:cNvSpPr>
            <a:spLocks noGrp="1"/>
          </p:cNvSpPr>
          <p:nvPr>
            <p:ph type="sldNum" sz="quarter" idx="12"/>
          </p:nvPr>
        </p:nvSpPr>
        <p:spPr/>
        <p:txBody>
          <a:bodyPr/>
          <a:lstStyle/>
          <a:p>
            <a:pPr>
              <a:defRPr/>
            </a:pPr>
            <a:fld id="{84B16D12-43BC-404B-8DE0-BD47E9A60860}" type="slidenum">
              <a:rPr lang="en-US" smtClean="0"/>
              <a:pPr>
                <a:defRPr/>
              </a:pPr>
              <a:t>10</a:t>
            </a:fld>
            <a:endParaRPr lang="en-US" dirty="0"/>
          </a:p>
        </p:txBody>
      </p:sp>
      <p:sp>
        <p:nvSpPr>
          <p:cNvPr id="12" name="Footer Placeholder 11"/>
          <p:cNvSpPr>
            <a:spLocks noGrp="1"/>
          </p:cNvSpPr>
          <p:nvPr>
            <p:ph type="ftr" sz="quarter" idx="11"/>
          </p:nvPr>
        </p:nvSpPr>
        <p:spPr/>
        <p:txBody>
          <a:bodyPr/>
          <a:lstStyle/>
          <a:p>
            <a:pPr>
              <a:defRPr/>
            </a:pPr>
            <a:r>
              <a:rPr lang="en-US" dirty="0" smtClean="0"/>
              <a:t>U.S. Environmental Protection Agency</a:t>
            </a:r>
            <a:endParaRPr lang="en-US" dirty="0"/>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533400"/>
            <a:ext cx="7162800" cy="990600"/>
          </a:xfrm>
        </p:spPr>
        <p:txBody>
          <a:bodyPr>
            <a:noAutofit/>
          </a:bodyPr>
          <a:lstStyle/>
          <a:p>
            <a:pPr algn="ctr"/>
            <a:r>
              <a:rPr lang="en-US" sz="2800" dirty="0" smtClean="0"/>
              <a:t>Section 2:  Typical CA Process Steps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8192528"/>
              </p:ext>
            </p:extLst>
          </p:nvPr>
        </p:nvGraphicFramePr>
        <p:xfrm>
          <a:off x="3581400" y="1524001"/>
          <a:ext cx="511175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Left Arrow 14"/>
          <p:cNvSpPr/>
          <p:nvPr/>
        </p:nvSpPr>
        <p:spPr>
          <a:xfrm>
            <a:off x="7543800" y="2895600"/>
            <a:ext cx="1600200" cy="762000"/>
          </a:xfrm>
          <a:prstGeom prst="leftArrow">
            <a:avLst>
              <a:gd name="adj1" fmla="val 50000"/>
              <a:gd name="adj2"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848600" y="3047999"/>
            <a:ext cx="1066800" cy="523220"/>
          </a:xfrm>
          <a:prstGeom prst="rect">
            <a:avLst/>
          </a:prstGeom>
          <a:noFill/>
        </p:spPr>
        <p:txBody>
          <a:bodyPr wrap="square" rtlCol="0">
            <a:spAutoFit/>
          </a:bodyPr>
          <a:lstStyle/>
          <a:p>
            <a:r>
              <a:rPr lang="en-US" sz="1400" dirty="0" smtClean="0"/>
              <a:t>Statement of Basis</a:t>
            </a:r>
            <a:endParaRPr lang="en-US" sz="1400" dirty="0"/>
          </a:p>
        </p:txBody>
      </p:sp>
      <p:sp>
        <p:nvSpPr>
          <p:cNvPr id="11" name="Slide Number Placeholder 10"/>
          <p:cNvSpPr>
            <a:spLocks noGrp="1"/>
          </p:cNvSpPr>
          <p:nvPr>
            <p:ph type="sldNum" sz="quarter" idx="12"/>
          </p:nvPr>
        </p:nvSpPr>
        <p:spPr/>
        <p:txBody>
          <a:bodyPr/>
          <a:lstStyle/>
          <a:p>
            <a:pPr>
              <a:defRPr/>
            </a:pPr>
            <a:fld id="{84B16D12-43BC-404B-8DE0-BD47E9A60860}" type="slidenum">
              <a:rPr lang="en-US" smtClean="0"/>
              <a:pPr>
                <a:defRPr/>
              </a:pPr>
              <a:t>11</a:t>
            </a:fld>
            <a:endParaRPr lang="en-US" dirty="0"/>
          </a:p>
        </p:txBody>
      </p:sp>
      <p:sp>
        <p:nvSpPr>
          <p:cNvPr id="12" name="Footer Placeholder 11"/>
          <p:cNvSpPr>
            <a:spLocks noGrp="1"/>
          </p:cNvSpPr>
          <p:nvPr>
            <p:ph type="ftr" sz="quarter" idx="11"/>
          </p:nvPr>
        </p:nvSpPr>
        <p:spPr/>
        <p:txBody>
          <a:bodyPr/>
          <a:lstStyle/>
          <a:p>
            <a:pPr>
              <a:defRPr/>
            </a:pPr>
            <a:r>
              <a:rPr lang="en-US" dirty="0" smtClean="0"/>
              <a:t>U.S. Environmental Protection Agency</a:t>
            </a:r>
            <a:endParaRPr lang="en-US" dirty="0"/>
          </a:p>
        </p:txBody>
      </p:sp>
      <p:sp>
        <p:nvSpPr>
          <p:cNvPr id="13" name="Right Arrow 12"/>
          <p:cNvSpPr/>
          <p:nvPr/>
        </p:nvSpPr>
        <p:spPr>
          <a:xfrm>
            <a:off x="1981200" y="5638800"/>
            <a:ext cx="3200400" cy="6096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Corrective Action Complete</a:t>
            </a:r>
            <a:endParaRPr lang="en-US" sz="1800" dirty="0">
              <a:solidFill>
                <a:schemeClr val="tx1"/>
              </a:solidFill>
            </a:endParaRPr>
          </a:p>
        </p:txBody>
      </p:sp>
      <p:sp>
        <p:nvSpPr>
          <p:cNvPr id="14" name="Right Arrow 13"/>
          <p:cNvSpPr/>
          <p:nvPr/>
        </p:nvSpPr>
        <p:spPr>
          <a:xfrm>
            <a:off x="2438400" y="3352800"/>
            <a:ext cx="2971800" cy="8382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Public Comment Period</a:t>
            </a:r>
            <a:endParaRPr lang="en-US" sz="1800" dirty="0">
              <a:solidFill>
                <a:schemeClr val="tx1"/>
              </a:solidFill>
            </a:endParaRPr>
          </a:p>
        </p:txBody>
      </p:sp>
      <p:sp>
        <p:nvSpPr>
          <p:cNvPr id="18" name="Left Arrow 17"/>
          <p:cNvSpPr/>
          <p:nvPr/>
        </p:nvSpPr>
        <p:spPr>
          <a:xfrm>
            <a:off x="7086600" y="3505200"/>
            <a:ext cx="2057400" cy="1143000"/>
          </a:xfrm>
          <a:prstGeom prst="leftArrow">
            <a:avLst>
              <a:gd name="adj1" fmla="val 50000"/>
              <a:gd name="adj2"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Final Decision/Response to Comments</a:t>
            </a:r>
            <a:endParaRPr lang="en-US" sz="1400" dirty="0">
              <a:solidFill>
                <a:schemeClr val="tx1"/>
              </a:solidFill>
            </a:endParaRPr>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32609"/>
            <a:ext cx="7620000" cy="838200"/>
          </a:xfrm>
        </p:spPr>
        <p:txBody>
          <a:bodyPr/>
          <a:lstStyle/>
          <a:p>
            <a:r>
              <a:rPr lang="en-US" b="1" dirty="0" smtClean="0"/>
              <a:t>Typical </a:t>
            </a:r>
            <a:r>
              <a:rPr lang="en-US" b="1" dirty="0"/>
              <a:t>CA Process </a:t>
            </a:r>
            <a:r>
              <a:rPr lang="en-US" b="1" dirty="0" smtClean="0"/>
              <a:t>Step 1</a:t>
            </a:r>
            <a:endParaRPr lang="en-US" b="1" dirty="0"/>
          </a:p>
        </p:txBody>
      </p:sp>
      <p:sp>
        <p:nvSpPr>
          <p:cNvPr id="3" name="Content Placeholder 2"/>
          <p:cNvSpPr>
            <a:spLocks noGrp="1"/>
          </p:cNvSpPr>
          <p:nvPr>
            <p:ph idx="1"/>
          </p:nvPr>
        </p:nvSpPr>
        <p:spPr>
          <a:xfrm>
            <a:off x="685800" y="2204604"/>
            <a:ext cx="7772400" cy="3810000"/>
          </a:xfrm>
        </p:spPr>
        <p:txBody>
          <a:bodyPr/>
          <a:lstStyle/>
          <a:p>
            <a:r>
              <a:rPr lang="en-US" sz="2400" b="1" dirty="0"/>
              <a:t>RCRA Facility Assessment (</a:t>
            </a:r>
            <a:r>
              <a:rPr lang="en-US" sz="2400" b="1" dirty="0" smtClean="0"/>
              <a:t>RFA) </a:t>
            </a:r>
            <a:r>
              <a:rPr lang="en-US" sz="2400" dirty="0" smtClean="0"/>
              <a:t>is an initial facility assessment that is used to identify:</a:t>
            </a:r>
          </a:p>
          <a:p>
            <a:pPr lvl="2">
              <a:buFont typeface="Wingdings" panose="05000000000000000000" pitchFamily="2" charset="2"/>
              <a:buChar char="§"/>
            </a:pPr>
            <a:r>
              <a:rPr lang="en-US" sz="2400" dirty="0" smtClean="0"/>
              <a:t>Solid Waste Management Units (SWMUs) </a:t>
            </a:r>
          </a:p>
          <a:p>
            <a:pPr lvl="2">
              <a:buFont typeface="Wingdings" panose="05000000000000000000" pitchFamily="2" charset="2"/>
              <a:buChar char="§"/>
            </a:pPr>
            <a:r>
              <a:rPr lang="en-US" sz="2400" dirty="0" smtClean="0"/>
              <a:t>Hazardous Waste Management Units (HWMUs) </a:t>
            </a:r>
          </a:p>
          <a:p>
            <a:pPr lvl="2">
              <a:buFont typeface="Wingdings" panose="05000000000000000000" pitchFamily="2" charset="2"/>
              <a:buChar char="§"/>
            </a:pPr>
            <a:r>
              <a:rPr lang="en-US" sz="2400" dirty="0" smtClean="0"/>
              <a:t>Areas </a:t>
            </a:r>
            <a:r>
              <a:rPr lang="en-US" sz="2400" dirty="0"/>
              <a:t>of </a:t>
            </a:r>
            <a:r>
              <a:rPr lang="en-US" sz="2400" dirty="0" smtClean="0"/>
              <a:t>Concern </a:t>
            </a:r>
            <a:r>
              <a:rPr lang="en-US" sz="2400" dirty="0"/>
              <a:t>(</a:t>
            </a:r>
            <a:r>
              <a:rPr lang="en-US" sz="2400" dirty="0" smtClean="0"/>
              <a:t>AOCs) </a:t>
            </a:r>
          </a:p>
          <a:p>
            <a:pPr lvl="2">
              <a:buFont typeface="Wingdings" panose="05000000000000000000" pitchFamily="2" charset="2"/>
              <a:buChar char="§"/>
            </a:pPr>
            <a:r>
              <a:rPr lang="en-US" sz="2400" dirty="0" smtClean="0"/>
              <a:t>All other readily available or observable information about environmental conditions at and from the facility</a:t>
            </a:r>
            <a:endParaRPr lang="en-US" sz="2400" dirty="0"/>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12</a:t>
            </a:fld>
            <a:endParaRPr lang="en-US" dirty="0"/>
          </a:p>
        </p:txBody>
      </p:sp>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spTree>
    <p:extLst>
      <p:ext uri="{BB962C8B-B14F-4D97-AF65-F5344CB8AC3E}">
        <p14:creationId xmlns:p14="http://schemas.microsoft.com/office/powerpoint/2010/main" val="57831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609600"/>
          </a:xfrm>
        </p:spPr>
        <p:txBody>
          <a:bodyPr/>
          <a:lstStyle/>
          <a:p>
            <a:r>
              <a:rPr lang="en-US" b="1" dirty="0" smtClean="0"/>
              <a:t>Typical </a:t>
            </a:r>
            <a:r>
              <a:rPr lang="en-US" b="1" dirty="0"/>
              <a:t>CA Process </a:t>
            </a:r>
            <a:r>
              <a:rPr lang="en-US" b="1" dirty="0" smtClean="0"/>
              <a:t>Step 2</a:t>
            </a:r>
            <a:endParaRPr lang="en-US" b="1" dirty="0"/>
          </a:p>
        </p:txBody>
      </p:sp>
      <p:sp>
        <p:nvSpPr>
          <p:cNvPr id="3" name="Content Placeholder 2"/>
          <p:cNvSpPr>
            <a:spLocks noGrp="1"/>
          </p:cNvSpPr>
          <p:nvPr>
            <p:ph idx="1"/>
          </p:nvPr>
        </p:nvSpPr>
        <p:spPr>
          <a:xfrm>
            <a:off x="685800" y="2133600"/>
            <a:ext cx="7772400" cy="3962400"/>
          </a:xfrm>
        </p:spPr>
        <p:txBody>
          <a:bodyPr/>
          <a:lstStyle/>
          <a:p>
            <a:r>
              <a:rPr lang="en-US" sz="2400" b="1" dirty="0" smtClean="0"/>
              <a:t>RCRA Facility Investigation (RFI)</a:t>
            </a:r>
            <a:endParaRPr lang="en-US" sz="2400" b="1" dirty="0" smtClean="0">
              <a:solidFill>
                <a:srgbClr val="0066FF"/>
              </a:solidFill>
            </a:endParaRPr>
          </a:p>
          <a:p>
            <a:pPr>
              <a:buNone/>
            </a:pPr>
            <a:r>
              <a:rPr lang="en-US" sz="2400" dirty="0" smtClean="0"/>
              <a:t> </a:t>
            </a:r>
            <a:endParaRPr lang="en-US" sz="1800" dirty="0" smtClean="0"/>
          </a:p>
          <a:p>
            <a:pPr lvl="1">
              <a:buFont typeface="Wingdings" panose="05000000000000000000" pitchFamily="2" charset="2"/>
              <a:buChar char="§"/>
            </a:pPr>
            <a:r>
              <a:rPr lang="en-US" dirty="0" smtClean="0"/>
              <a:t>Determine nature and extent of migration of hazardous waste or hazardous constituents from SWMUs, AOCs, or other source areas</a:t>
            </a:r>
          </a:p>
          <a:p>
            <a:pPr lvl="1">
              <a:buFont typeface="Wingdings" panose="05000000000000000000" pitchFamily="2" charset="2"/>
              <a:buChar char="§"/>
            </a:pPr>
            <a:endParaRPr lang="en-US" dirty="0" smtClean="0"/>
          </a:p>
          <a:p>
            <a:pPr lvl="1">
              <a:buFont typeface="Wingdings" panose="05000000000000000000" pitchFamily="2" charset="2"/>
              <a:buChar char="§"/>
            </a:pPr>
            <a:r>
              <a:rPr lang="en-US" dirty="0" smtClean="0"/>
              <a:t>Gather data to support Corrective Measure Study (CMS) or potential Interim Measures (IMs)</a:t>
            </a:r>
          </a:p>
          <a:p>
            <a:pPr lvl="1">
              <a:buNone/>
            </a:pPr>
            <a:endParaRPr lang="en-US" sz="1800" dirty="0" smtClean="0"/>
          </a:p>
          <a:p>
            <a:pPr lvl="1">
              <a:buNone/>
            </a:pPr>
            <a:endParaRPr lang="en-US" sz="1400"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FB5352D7-F474-4635-89CF-0E3C77723548}" type="slidenum">
              <a:rPr lang="en-US" smtClean="0"/>
              <a:pPr>
                <a:defRPr/>
              </a:pPr>
              <a:t>13</a:t>
            </a:fld>
            <a:endParaRPr lang="en-US" dirty="0"/>
          </a:p>
        </p:txBody>
      </p:sp>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620000" cy="762000"/>
          </a:xfrm>
        </p:spPr>
        <p:txBody>
          <a:bodyPr/>
          <a:lstStyle/>
          <a:p>
            <a:r>
              <a:rPr lang="en-US" b="1" dirty="0" smtClean="0"/>
              <a:t>Typical </a:t>
            </a:r>
            <a:r>
              <a:rPr lang="en-US" b="1" dirty="0"/>
              <a:t>CA Process </a:t>
            </a:r>
            <a:r>
              <a:rPr lang="en-US" b="1" dirty="0" smtClean="0"/>
              <a:t>Step 2</a:t>
            </a:r>
            <a:endParaRPr lang="en-US" dirty="0"/>
          </a:p>
        </p:txBody>
      </p:sp>
      <p:sp>
        <p:nvSpPr>
          <p:cNvPr id="3" name="Content Placeholder 2"/>
          <p:cNvSpPr>
            <a:spLocks noGrp="1"/>
          </p:cNvSpPr>
          <p:nvPr>
            <p:ph idx="1"/>
          </p:nvPr>
        </p:nvSpPr>
        <p:spPr>
          <a:xfrm>
            <a:off x="685800" y="2133600"/>
            <a:ext cx="5410200" cy="685800"/>
          </a:xfrm>
        </p:spPr>
        <p:txBody>
          <a:bodyPr/>
          <a:lstStyle/>
          <a:p>
            <a:r>
              <a:rPr lang="en-US" sz="2400" b="1" dirty="0"/>
              <a:t>RCRA Facility Investigation (</a:t>
            </a:r>
            <a:r>
              <a:rPr lang="en-US" sz="2400" b="1" dirty="0" smtClean="0"/>
              <a:t>RFI</a:t>
            </a:r>
            <a:r>
              <a:rPr lang="en-US" sz="2400" b="1" dirty="0"/>
              <a:t>)</a:t>
            </a:r>
            <a:r>
              <a:rPr lang="en-US" sz="800" dirty="0" smtClean="0"/>
              <a:t>			</a:t>
            </a:r>
          </a:p>
          <a:p>
            <a:pPr>
              <a:buNone/>
            </a:pPr>
            <a:endParaRPr lang="en-US" sz="1600" dirty="0" smtClean="0">
              <a:solidFill>
                <a:srgbClr val="0066FF"/>
              </a:solidFill>
            </a:endParaRPr>
          </a:p>
          <a:p>
            <a:pPr lvl="1">
              <a:buNone/>
            </a:pPr>
            <a:r>
              <a:rPr lang="en-US" dirty="0" smtClean="0">
                <a:solidFill>
                  <a:srgbClr val="0066FF"/>
                </a:solidFill>
              </a:rPr>
              <a:t>	</a:t>
            </a:r>
          </a:p>
          <a:p>
            <a:pPr lvl="1">
              <a:buNone/>
            </a:pPr>
            <a:endParaRPr lang="en-US" dirty="0">
              <a:solidFill>
                <a:srgbClr val="0066FF"/>
              </a:solidFill>
            </a:endParaRPr>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14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86306064"/>
              </p:ext>
            </p:extLst>
          </p:nvPr>
        </p:nvGraphicFramePr>
        <p:xfrm>
          <a:off x="1905000" y="2819400"/>
          <a:ext cx="5257800" cy="3261360"/>
        </p:xfrm>
        <a:graphic>
          <a:graphicData uri="http://schemas.openxmlformats.org/drawingml/2006/table">
            <a:tbl>
              <a:tblPr firstRow="1" bandRow="1">
                <a:tableStyleId>{5C22544A-7EE6-4342-B048-85BDC9FD1C3A}</a:tableStyleId>
              </a:tblPr>
              <a:tblGrid>
                <a:gridCol w="2628900"/>
                <a:gridCol w="2628900"/>
              </a:tblGrid>
              <a:tr h="453044">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dirty="0" smtClean="0"/>
                        <a:t>Common Sampling Types</a:t>
                      </a:r>
                      <a:endParaRPr lang="en-US" sz="2400" dirty="0"/>
                    </a:p>
                  </a:txBody>
                  <a:tcPr>
                    <a:solidFill>
                      <a:srgbClr val="0070C0"/>
                    </a:solidFill>
                  </a:tcPr>
                </a:tc>
                <a:tc hMerge="1">
                  <a:txBody>
                    <a:bodyPr/>
                    <a:lstStyle/>
                    <a:p>
                      <a:endParaRPr lang="en-US" dirty="0"/>
                    </a:p>
                  </a:txBody>
                  <a:tcPr/>
                </a:tc>
              </a:tr>
              <a:tr h="62345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General sampling</a:t>
                      </a:r>
                      <a:endParaRPr lang="en-US" sz="20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Groundwater</a:t>
                      </a:r>
                    </a:p>
                    <a:p>
                      <a:endParaRPr lang="en-US" sz="2000" dirty="0"/>
                    </a:p>
                  </a:txBody>
                  <a:tcPr/>
                </a:tc>
              </a:tr>
              <a:tr h="57773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Surface soil</a:t>
                      </a:r>
                    </a:p>
                    <a:p>
                      <a:endParaRPr lang="en-US" sz="20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Air</a:t>
                      </a:r>
                    </a:p>
                    <a:p>
                      <a:endParaRPr lang="en-US" sz="2000" dirty="0"/>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Subsurface</a:t>
                      </a:r>
                    </a:p>
                    <a:p>
                      <a:endParaRPr lang="en-US" sz="20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Surface water </a:t>
                      </a:r>
                    </a:p>
                    <a:p>
                      <a:endParaRPr lang="en-US" sz="2000" dirty="0"/>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Soil gas</a:t>
                      </a:r>
                    </a:p>
                    <a:p>
                      <a:endParaRPr lang="en-US" sz="20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Benthic sediment</a:t>
                      </a:r>
                    </a:p>
                    <a:p>
                      <a:endParaRPr lang="en-US" sz="2000" dirty="0"/>
                    </a:p>
                  </a:txBody>
                  <a:tcPr/>
                </a:tc>
              </a:tr>
            </a:tbl>
          </a:graphicData>
        </a:graphic>
      </p:graphicFrame>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15</a:t>
            </a:fld>
            <a:endParaRPr lang="en-US" dirty="0"/>
          </a:p>
        </p:txBody>
      </p:sp>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8200" y="1143000"/>
            <a:ext cx="3623499" cy="4953000"/>
          </a:xfrm>
        </p:spPr>
      </p:pic>
      <p:sp>
        <p:nvSpPr>
          <p:cNvPr id="12" name="TextBox 11"/>
          <p:cNvSpPr txBox="1"/>
          <p:nvPr/>
        </p:nvSpPr>
        <p:spPr>
          <a:xfrm>
            <a:off x="457200" y="1849131"/>
            <a:ext cx="38862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Arkansas facility manufactured </a:t>
            </a:r>
            <a:r>
              <a:rPr lang="en-US" sz="2000" dirty="0"/>
              <a:t>refrigerators, trash compactors and ice </a:t>
            </a:r>
            <a:r>
              <a:rPr lang="en-US" sz="2000" dirty="0" smtClean="0"/>
              <a:t>makers </a:t>
            </a:r>
          </a:p>
          <a:p>
            <a:pPr marL="285750" indent="-285750">
              <a:buFont typeface="Arial" panose="020B0604020202020204" pitchFamily="34" charset="0"/>
              <a:buChar char="•"/>
            </a:pPr>
            <a:r>
              <a:rPr lang="en-US" sz="2000" dirty="0" smtClean="0"/>
              <a:t>Main </a:t>
            </a:r>
            <a:r>
              <a:rPr lang="en-US" sz="2000" dirty="0"/>
              <a:t>COC is trichloroethylene (TCE)</a:t>
            </a:r>
          </a:p>
          <a:p>
            <a:pPr marL="285750" indent="-285750">
              <a:buFont typeface="Arial" panose="020B0604020202020204" pitchFamily="34" charset="0"/>
              <a:buChar char="•"/>
            </a:pPr>
            <a:r>
              <a:rPr lang="en-US" sz="2000" dirty="0" smtClean="0"/>
              <a:t>Confirmed elevated </a:t>
            </a:r>
            <a:r>
              <a:rPr lang="en-US" sz="2000" dirty="0"/>
              <a:t>levels of TCE in the soil and groundwater</a:t>
            </a:r>
          </a:p>
          <a:p>
            <a:pPr marL="285750" indent="-285750">
              <a:buFont typeface="Arial" panose="020B0604020202020204" pitchFamily="34" charset="0"/>
              <a:buChar char="•"/>
            </a:pPr>
            <a:r>
              <a:rPr lang="en-US" sz="2000" dirty="0" smtClean="0"/>
              <a:t>Groundwater </a:t>
            </a:r>
            <a:r>
              <a:rPr lang="en-US" sz="2000" dirty="0"/>
              <a:t>plume </a:t>
            </a:r>
            <a:r>
              <a:rPr lang="en-US" sz="2000" dirty="0" smtClean="0"/>
              <a:t>has </a:t>
            </a:r>
            <a:r>
              <a:rPr lang="en-US" sz="2000" dirty="0"/>
              <a:t>TCE levels greater than </a:t>
            </a:r>
            <a:r>
              <a:rPr lang="en-US" sz="2000" dirty="0" smtClean="0"/>
              <a:t>MCL</a:t>
            </a:r>
            <a:endParaRPr lang="en-US" sz="2000" dirty="0"/>
          </a:p>
        </p:txBody>
      </p:sp>
      <p:sp>
        <p:nvSpPr>
          <p:cNvPr id="13" name="TextBox 12"/>
          <p:cNvSpPr txBox="1"/>
          <p:nvPr/>
        </p:nvSpPr>
        <p:spPr>
          <a:xfrm>
            <a:off x="457200" y="1143000"/>
            <a:ext cx="3886200" cy="584775"/>
          </a:xfrm>
          <a:prstGeom prst="rect">
            <a:avLst/>
          </a:prstGeom>
          <a:noFill/>
        </p:spPr>
        <p:txBody>
          <a:bodyPr wrap="square" rtlCol="0">
            <a:spAutoFit/>
          </a:bodyPr>
          <a:lstStyle/>
          <a:p>
            <a:pPr algn="ctr"/>
            <a:r>
              <a:rPr lang="en-US" sz="3200" b="1" dirty="0" smtClean="0"/>
              <a:t>Case Example</a:t>
            </a:r>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01/14/15 </a:t>
            </a:r>
            <a:r>
              <a:rPr lang="en-US" dirty="0" smtClean="0"/>
              <a:t>Webinar</a:t>
            </a: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16</a:t>
            </a:fld>
            <a:endParaRPr lang="en-US" dirty="0"/>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555538"/>
            <a:ext cx="7620000" cy="4633425"/>
          </a:xfrm>
        </p:spPr>
      </p:pic>
      <p:sp>
        <p:nvSpPr>
          <p:cNvPr id="8" name="TextBox 7"/>
          <p:cNvSpPr txBox="1"/>
          <p:nvPr/>
        </p:nvSpPr>
        <p:spPr>
          <a:xfrm>
            <a:off x="1143000" y="1026997"/>
            <a:ext cx="6858000" cy="523220"/>
          </a:xfrm>
          <a:prstGeom prst="rect">
            <a:avLst/>
          </a:prstGeom>
          <a:noFill/>
        </p:spPr>
        <p:txBody>
          <a:bodyPr wrap="square" rtlCol="0">
            <a:spAutoFit/>
          </a:bodyPr>
          <a:lstStyle/>
          <a:p>
            <a:pPr algn="ctr"/>
            <a:r>
              <a:rPr lang="en-US" sz="2800" b="1" dirty="0" smtClean="0"/>
              <a:t>Case Example:  Conceptual Site Model</a:t>
            </a:r>
            <a:endParaRPr lang="en-US" sz="2800" b="1" dirty="0"/>
          </a:p>
        </p:txBody>
      </p:sp>
    </p:spTree>
    <p:extLst>
      <p:ext uri="{BB962C8B-B14F-4D97-AF65-F5344CB8AC3E}">
        <p14:creationId xmlns:p14="http://schemas.microsoft.com/office/powerpoint/2010/main" val="1577720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620000" cy="762000"/>
          </a:xfrm>
        </p:spPr>
        <p:txBody>
          <a:bodyPr/>
          <a:lstStyle/>
          <a:p>
            <a:r>
              <a:rPr lang="en-US" b="1" dirty="0" smtClean="0"/>
              <a:t>Typical CA Process Step 3</a:t>
            </a:r>
            <a:endParaRPr lang="en-US" b="1" dirty="0"/>
          </a:p>
        </p:txBody>
      </p:sp>
      <p:sp>
        <p:nvSpPr>
          <p:cNvPr id="3" name="Content Placeholder 2"/>
          <p:cNvSpPr>
            <a:spLocks noGrp="1"/>
          </p:cNvSpPr>
          <p:nvPr>
            <p:ph idx="1"/>
          </p:nvPr>
        </p:nvSpPr>
        <p:spPr>
          <a:xfrm>
            <a:off x="685800" y="2133600"/>
            <a:ext cx="7772400" cy="3429000"/>
          </a:xfrm>
        </p:spPr>
        <p:txBody>
          <a:bodyPr/>
          <a:lstStyle/>
          <a:p>
            <a:r>
              <a:rPr lang="en-US" sz="2400" b="1" dirty="0" smtClean="0"/>
              <a:t>Interim Measures (IMs)</a:t>
            </a:r>
          </a:p>
          <a:p>
            <a:pPr lvl="1"/>
            <a:endParaRPr lang="en-US" sz="1800" dirty="0" smtClean="0"/>
          </a:p>
          <a:p>
            <a:pPr lvl="1">
              <a:buFont typeface="Wingdings" panose="05000000000000000000" pitchFamily="2" charset="2"/>
              <a:buChar char="§"/>
            </a:pPr>
            <a:r>
              <a:rPr lang="en-US" dirty="0" smtClean="0"/>
              <a:t>Control or abate ongoing threats to human health or the environment</a:t>
            </a:r>
          </a:p>
          <a:p>
            <a:pPr marL="457200" lvl="1" indent="0">
              <a:buNone/>
            </a:pPr>
            <a:endParaRPr lang="en-US" dirty="0" smtClean="0"/>
          </a:p>
          <a:p>
            <a:pPr lvl="1">
              <a:buFont typeface="Wingdings" panose="05000000000000000000" pitchFamily="2" charset="2"/>
              <a:buChar char="§"/>
            </a:pPr>
            <a:r>
              <a:rPr lang="en-US" dirty="0" smtClean="0"/>
              <a:t>May become part of the final Corrective </a:t>
            </a:r>
            <a:r>
              <a:rPr lang="en-US" dirty="0"/>
              <a:t>M</a:t>
            </a:r>
            <a:r>
              <a:rPr lang="en-US" dirty="0" smtClean="0"/>
              <a:t>easures</a:t>
            </a:r>
          </a:p>
          <a:p>
            <a:pPr lvl="1">
              <a:buFont typeface="Wingdings" panose="05000000000000000000" pitchFamily="2" charset="2"/>
              <a:buChar char="§"/>
            </a:pPr>
            <a:endParaRPr lang="en-US" dirty="0" smtClean="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17</a:t>
            </a:fld>
            <a:endParaRPr lang="en-US" dirty="0"/>
          </a:p>
        </p:txBody>
      </p:sp>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924800" cy="762000"/>
          </a:xfrm>
        </p:spPr>
        <p:txBody>
          <a:bodyPr/>
          <a:lstStyle/>
          <a:p>
            <a:r>
              <a:rPr lang="en-US" b="1" dirty="0" smtClean="0"/>
              <a:t>Typical CA Process Step 3</a:t>
            </a:r>
            <a:endParaRPr lang="en-US" b="1" dirty="0"/>
          </a:p>
        </p:txBody>
      </p:sp>
      <p:sp>
        <p:nvSpPr>
          <p:cNvPr id="3" name="Content Placeholder 2"/>
          <p:cNvSpPr>
            <a:spLocks noGrp="1"/>
          </p:cNvSpPr>
          <p:nvPr>
            <p:ph idx="1"/>
          </p:nvPr>
        </p:nvSpPr>
        <p:spPr>
          <a:xfrm>
            <a:off x="685800" y="2133600"/>
            <a:ext cx="3868838" cy="3048000"/>
          </a:xfrm>
        </p:spPr>
        <p:txBody>
          <a:bodyPr/>
          <a:lstStyle/>
          <a:p>
            <a:r>
              <a:rPr lang="en-US" sz="2400" b="1" dirty="0" smtClean="0"/>
              <a:t>Interim Measures (IMs)</a:t>
            </a:r>
            <a:endParaRPr lang="en-US" sz="1600" dirty="0" smtClean="0"/>
          </a:p>
          <a:p>
            <a:endParaRPr lang="en-US" sz="1400" dirty="0" smtClean="0"/>
          </a:p>
          <a:p>
            <a:pPr lvl="1">
              <a:buFont typeface="Wingdings" panose="05000000000000000000" pitchFamily="2" charset="2"/>
              <a:buChar char="§"/>
            </a:pPr>
            <a:r>
              <a:rPr lang="en-US" sz="2000" dirty="0" smtClean="0"/>
              <a:t>Corrective Action Management Units (CAMUs)</a:t>
            </a:r>
          </a:p>
          <a:p>
            <a:pPr marL="914400" lvl="2" indent="0">
              <a:buNone/>
            </a:pPr>
            <a:endParaRPr lang="en-US" dirty="0" smtClean="0"/>
          </a:p>
          <a:p>
            <a:pPr lvl="1">
              <a:buNone/>
            </a:pPr>
            <a:endParaRPr lang="en-US" dirty="0">
              <a:solidFill>
                <a:srgbClr val="0066FF"/>
              </a:solidFill>
            </a:endParaRPr>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18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364581"/>
            <a:ext cx="3446362" cy="2586037"/>
          </a:xfrm>
          <a:prstGeom prst="rect">
            <a:avLst/>
          </a:prstGeom>
        </p:spPr>
      </p:pic>
      <p:sp>
        <p:nvSpPr>
          <p:cNvPr id="8" name="TextBox 7"/>
          <p:cNvSpPr txBox="1"/>
          <p:nvPr/>
        </p:nvSpPr>
        <p:spPr>
          <a:xfrm>
            <a:off x="5024438" y="4950618"/>
            <a:ext cx="2976562" cy="369332"/>
          </a:xfrm>
          <a:prstGeom prst="rect">
            <a:avLst/>
          </a:prstGeom>
          <a:noFill/>
        </p:spPr>
        <p:txBody>
          <a:bodyPr wrap="square" rtlCol="0">
            <a:spAutoFit/>
          </a:bodyPr>
          <a:lstStyle/>
          <a:p>
            <a:r>
              <a:rPr lang="en-US" sz="1800" dirty="0" smtClean="0"/>
              <a:t>RCRA cap in Kent, WA</a:t>
            </a:r>
            <a:endParaRPr lang="en-US" sz="1800" dirty="0"/>
          </a:p>
        </p:txBody>
      </p:sp>
      <p:sp>
        <p:nvSpPr>
          <p:cNvPr id="9" name="Date Placeholder 8"/>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609600"/>
          </a:xfrm>
        </p:spPr>
        <p:txBody>
          <a:bodyPr/>
          <a:lstStyle/>
          <a:p>
            <a:r>
              <a:rPr lang="en-US" b="1" dirty="0" smtClean="0"/>
              <a:t>Typical </a:t>
            </a:r>
            <a:r>
              <a:rPr lang="en-US" b="1" dirty="0"/>
              <a:t>CA Process </a:t>
            </a:r>
            <a:r>
              <a:rPr lang="en-US" b="1" dirty="0" smtClean="0"/>
              <a:t>Step 3</a:t>
            </a:r>
            <a:endParaRPr lang="en-US" dirty="0"/>
          </a:p>
        </p:txBody>
      </p:sp>
      <p:sp>
        <p:nvSpPr>
          <p:cNvPr id="3" name="Content Placeholder 2"/>
          <p:cNvSpPr>
            <a:spLocks noGrp="1"/>
          </p:cNvSpPr>
          <p:nvPr>
            <p:ph idx="1"/>
          </p:nvPr>
        </p:nvSpPr>
        <p:spPr>
          <a:xfrm>
            <a:off x="685800" y="2133600"/>
            <a:ext cx="5029200" cy="3810000"/>
          </a:xfrm>
        </p:spPr>
        <p:txBody>
          <a:bodyPr/>
          <a:lstStyle/>
          <a:p>
            <a:r>
              <a:rPr lang="en-US" sz="2400" b="1" dirty="0" smtClean="0"/>
              <a:t>Interim Measures (IMs) </a:t>
            </a:r>
            <a:endParaRPr lang="en-US" sz="1600" b="1" dirty="0" smtClean="0"/>
          </a:p>
          <a:p>
            <a:endParaRPr lang="en-US" sz="1400" dirty="0" smtClean="0"/>
          </a:p>
          <a:p>
            <a:pPr lvl="1">
              <a:buFont typeface="Wingdings" panose="05000000000000000000" pitchFamily="2" charset="2"/>
              <a:buChar char="§"/>
            </a:pPr>
            <a:r>
              <a:rPr lang="en-US" sz="2000" dirty="0" smtClean="0">
                <a:solidFill>
                  <a:srgbClr val="000000"/>
                </a:solidFill>
              </a:rPr>
              <a:t>SWMU and/or AOCs</a:t>
            </a:r>
          </a:p>
          <a:p>
            <a:pPr lvl="1">
              <a:buFont typeface="Wingdings" panose="05000000000000000000" pitchFamily="2" charset="2"/>
              <a:buChar char="§"/>
            </a:pPr>
            <a:endParaRPr lang="en-US" sz="2000" dirty="0">
              <a:solidFill>
                <a:srgbClr val="000000"/>
              </a:solidFill>
            </a:endParaRPr>
          </a:p>
          <a:p>
            <a:pPr lvl="2">
              <a:buNone/>
            </a:pPr>
            <a:endParaRPr lang="en-US" sz="1800" dirty="0" smtClean="0">
              <a:solidFill>
                <a:srgbClr val="000000"/>
              </a:solidFill>
            </a:endParaRPr>
          </a:p>
          <a:p>
            <a:endParaRPr lang="en-US" sz="1600" dirty="0" smtClean="0">
              <a:solidFill>
                <a:srgbClr val="000000"/>
              </a:solidFill>
            </a:endParaRPr>
          </a:p>
          <a:p>
            <a:pPr marL="0" indent="0">
              <a:buNone/>
            </a:pPr>
            <a:endParaRPr lang="en-US" sz="1600" dirty="0" smtClean="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19</a:t>
            </a:fld>
            <a:endParaRPr lang="en-US" dirty="0"/>
          </a:p>
        </p:txBody>
      </p:sp>
      <p:pic>
        <p:nvPicPr>
          <p:cNvPr id="7" name="Picture 6" descr="View of tanks on site prior to EPA removal action."/>
          <p:cNvPicPr/>
          <p:nvPr/>
        </p:nvPicPr>
        <p:blipFill>
          <a:blip r:embed="rId3" cstate="print"/>
          <a:srcRect/>
          <a:stretch>
            <a:fillRect/>
          </a:stretch>
        </p:blipFill>
        <p:spPr bwMode="auto">
          <a:xfrm>
            <a:off x="4953000" y="2362200"/>
            <a:ext cx="3886200" cy="2895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81000" y="2075873"/>
            <a:ext cx="8305800" cy="3657600"/>
          </a:xfrm>
        </p:spPr>
        <p:txBody>
          <a:bodyPr/>
          <a:lstStyle/>
          <a:p>
            <a:pPr marL="914400" lvl="1" indent="-457200">
              <a:buNone/>
            </a:pPr>
            <a:r>
              <a:rPr lang="en-US" dirty="0" smtClean="0"/>
              <a:t>1</a:t>
            </a:r>
            <a:r>
              <a:rPr lang="en-US" sz="2000" dirty="0" smtClean="0"/>
              <a:t>.	</a:t>
            </a:r>
            <a:r>
              <a:rPr lang="en-US" dirty="0" smtClean="0"/>
              <a:t>Introduction</a:t>
            </a:r>
          </a:p>
          <a:p>
            <a:pPr marL="914400" lvl="1" indent="-457200">
              <a:buAutoNum type="arabicPeriod" startAt="2"/>
            </a:pPr>
            <a:r>
              <a:rPr lang="en-US" dirty="0" smtClean="0"/>
              <a:t>Typical Corrective Action (CA) </a:t>
            </a:r>
            <a:r>
              <a:rPr lang="en-US" dirty="0"/>
              <a:t>P</a:t>
            </a:r>
            <a:r>
              <a:rPr lang="en-US" dirty="0" smtClean="0"/>
              <a:t>rocess Steps</a:t>
            </a:r>
          </a:p>
          <a:p>
            <a:pPr marL="914400" lvl="1" indent="-457200">
              <a:buFontTx/>
              <a:buAutoNum type="arabicPeriod" startAt="2"/>
            </a:pPr>
            <a:r>
              <a:rPr lang="en-US" dirty="0"/>
              <a:t>Preparing for a </a:t>
            </a:r>
            <a:r>
              <a:rPr lang="en-US" dirty="0" smtClean="0"/>
              <a:t>CA Inspection </a:t>
            </a:r>
            <a:endParaRPr lang="en-US" dirty="0"/>
          </a:p>
          <a:p>
            <a:pPr marL="914400" lvl="1" indent="-457200">
              <a:buAutoNum type="arabicPeriod" startAt="2"/>
            </a:pPr>
            <a:r>
              <a:rPr lang="en-US" dirty="0" smtClean="0"/>
              <a:t>Conducting a CA Inspection</a:t>
            </a:r>
          </a:p>
          <a:p>
            <a:pPr marL="914400" lvl="1" indent="-457200">
              <a:buAutoNum type="arabicPeriod" startAt="2"/>
            </a:pPr>
            <a:r>
              <a:rPr lang="en-US" dirty="0" smtClean="0"/>
              <a:t>Preparing a CA Inspection Report</a:t>
            </a:r>
          </a:p>
          <a:p>
            <a:pPr marL="914400" lvl="1" indent="-457200">
              <a:buAutoNum type="arabicPeriod" startAt="2"/>
            </a:pPr>
            <a:r>
              <a:rPr lang="en-US" dirty="0" smtClean="0"/>
              <a:t>Developing the Case</a:t>
            </a:r>
          </a:p>
          <a:p>
            <a:pPr marL="914400" lvl="1" indent="-457200">
              <a:buNone/>
            </a:pPr>
            <a:r>
              <a:rPr lang="en-US" sz="2000" dirty="0" smtClean="0">
                <a:solidFill>
                  <a:srgbClr val="0066FF"/>
                </a:solidFill>
              </a:rPr>
              <a:t>	</a:t>
            </a:r>
            <a:endParaRPr lang="en-US" sz="2000" dirty="0" smtClean="0"/>
          </a:p>
        </p:txBody>
      </p:sp>
      <p:sp>
        <p:nvSpPr>
          <p:cNvPr id="18437" name="Slide Number Placeholder 8"/>
          <p:cNvSpPr>
            <a:spLocks noGrp="1"/>
          </p:cNvSpPr>
          <p:nvPr>
            <p:ph type="sldNum" sz="quarter" idx="12"/>
          </p:nvPr>
        </p:nvSpPr>
        <p:spPr>
          <a:noFill/>
        </p:spPr>
        <p:txBody>
          <a:bodyPr/>
          <a:lstStyle/>
          <a:p>
            <a:fld id="{A959A450-D5CE-4F7F-A783-29DE021466F2}" type="slidenum">
              <a:rPr lang="en-US" smtClean="0">
                <a:latin typeface="Arial" pitchFamily="34" charset="0"/>
                <a:ea typeface="ＭＳ Ｐゴシック"/>
                <a:cs typeface="ＭＳ Ｐゴシック"/>
              </a:rPr>
              <a:pPr/>
              <a:t>2</a:t>
            </a:fld>
            <a:endParaRPr lang="en-US" dirty="0" smtClean="0">
              <a:latin typeface="Arial" pitchFamily="34" charset="0"/>
              <a:ea typeface="ＭＳ Ｐゴシック"/>
              <a:cs typeface="ＭＳ Ｐゴシック"/>
            </a:endParaRPr>
          </a:p>
        </p:txBody>
      </p:sp>
      <p:sp>
        <p:nvSpPr>
          <p:cNvPr id="18438" name="Footer Placeholder 9"/>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8" name="Title 7"/>
          <p:cNvSpPr>
            <a:spLocks noGrp="1"/>
          </p:cNvSpPr>
          <p:nvPr>
            <p:ph type="title"/>
          </p:nvPr>
        </p:nvSpPr>
        <p:spPr>
          <a:xfrm>
            <a:off x="723900" y="1219200"/>
            <a:ext cx="7620000" cy="838200"/>
          </a:xfrm>
        </p:spPr>
        <p:txBody>
          <a:bodyPr/>
          <a:lstStyle/>
          <a:p>
            <a:pPr lvl="1"/>
            <a:r>
              <a:rPr lang="en-US" b="1" dirty="0" smtClean="0"/>
              <a:t>Course Outline</a:t>
            </a:r>
            <a:endParaRPr lang="en-US" dirty="0"/>
          </a:p>
        </p:txBody>
      </p:sp>
      <p:sp>
        <p:nvSpPr>
          <p:cNvPr id="2" name="Date Placeholder 1"/>
          <p:cNvSpPr>
            <a:spLocks noGrp="1"/>
          </p:cNvSpPr>
          <p:nvPr>
            <p:ph type="dt" sz="half" idx="10"/>
          </p:nvPr>
        </p:nvSpPr>
        <p:spPr/>
        <p:txBody>
          <a:bodyPr/>
          <a:lstStyle/>
          <a:p>
            <a:pPr>
              <a:defRPr/>
            </a:pPr>
            <a:r>
              <a:rPr lang="en-US" dirty="0" smtClean="0"/>
              <a:t>01/14/15 Webinar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78" y="1219200"/>
            <a:ext cx="7620000" cy="609600"/>
          </a:xfrm>
        </p:spPr>
        <p:txBody>
          <a:bodyPr/>
          <a:lstStyle/>
          <a:p>
            <a:r>
              <a:rPr lang="en-US" b="1" dirty="0" smtClean="0"/>
              <a:t>Case Example</a:t>
            </a:r>
            <a:endParaRPr lang="en-US" b="1" dirty="0"/>
          </a:p>
        </p:txBody>
      </p:sp>
      <p:sp>
        <p:nvSpPr>
          <p:cNvPr id="3" name="Content Placeholder 2"/>
          <p:cNvSpPr>
            <a:spLocks noGrp="1"/>
          </p:cNvSpPr>
          <p:nvPr>
            <p:ph idx="1"/>
          </p:nvPr>
        </p:nvSpPr>
        <p:spPr>
          <a:xfrm>
            <a:off x="1295400" y="1981200"/>
            <a:ext cx="6858000" cy="4114800"/>
          </a:xfrm>
        </p:spPr>
        <p:txBody>
          <a:bodyPr/>
          <a:lstStyle/>
          <a:p>
            <a:pPr marL="0" indent="0">
              <a:buNone/>
            </a:pPr>
            <a:r>
              <a:rPr lang="en-US" dirty="0" smtClean="0"/>
              <a:t>At the </a:t>
            </a:r>
            <a:r>
              <a:rPr lang="en-US" dirty="0"/>
              <a:t>same site in Arkansas, </a:t>
            </a:r>
            <a:r>
              <a:rPr lang="en-US" dirty="0" smtClean="0"/>
              <a:t>interim </a:t>
            </a:r>
            <a:r>
              <a:rPr lang="en-US" dirty="0"/>
              <a:t>m</a:t>
            </a:r>
            <a:r>
              <a:rPr lang="en-US" dirty="0" smtClean="0"/>
              <a:t>easures </a:t>
            </a:r>
            <a:r>
              <a:rPr lang="en-US" dirty="0"/>
              <a:t>involved “Hot Spot” removal of TCE contaminated soils on site with the intent to lower the concentration in the </a:t>
            </a:r>
            <a:r>
              <a:rPr lang="en-US" dirty="0" smtClean="0"/>
              <a:t>groundwater</a:t>
            </a:r>
            <a:endParaRPr lang="en-US" dirty="0"/>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20</a:t>
            </a:fld>
            <a:endParaRPr lang="en-US" dirty="0"/>
          </a:p>
        </p:txBody>
      </p:sp>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01/14/15 </a:t>
            </a:r>
            <a:r>
              <a:rPr lang="en-US" dirty="0" smtClean="0"/>
              <a:t>Webinar</a:t>
            </a: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21</a:t>
            </a:fld>
            <a:endParaRPr lang="en-US"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21818" y="1066801"/>
            <a:ext cx="3202982" cy="5181600"/>
          </a:xfrm>
          <a:prstGeom prst="rect">
            <a:avLst/>
          </a:prstGeom>
          <a:noFill/>
          <a:ln w="9525">
            <a:noFill/>
            <a:miter lim="800000"/>
            <a:headEnd/>
            <a:tailEnd/>
          </a:ln>
        </p:spPr>
      </p:pic>
      <p:sp>
        <p:nvSpPr>
          <p:cNvPr id="8" name="TextBox 7"/>
          <p:cNvSpPr txBox="1"/>
          <p:nvPr/>
        </p:nvSpPr>
        <p:spPr>
          <a:xfrm>
            <a:off x="1219200" y="1219200"/>
            <a:ext cx="3200400" cy="1815882"/>
          </a:xfrm>
          <a:prstGeom prst="rect">
            <a:avLst/>
          </a:prstGeom>
          <a:noFill/>
        </p:spPr>
        <p:txBody>
          <a:bodyPr wrap="square" rtlCol="0">
            <a:spAutoFit/>
          </a:bodyPr>
          <a:lstStyle/>
          <a:p>
            <a:r>
              <a:rPr lang="en-US" sz="3200" b="1" dirty="0" smtClean="0"/>
              <a:t>Case Example: </a:t>
            </a:r>
            <a:r>
              <a:rPr lang="en-US" sz="2800" b="1" dirty="0" smtClean="0"/>
              <a:t>Plume </a:t>
            </a:r>
            <a:r>
              <a:rPr lang="en-US" sz="2800" b="1" dirty="0"/>
              <a:t>map before removal</a:t>
            </a:r>
          </a:p>
          <a:p>
            <a:endParaRPr lang="en-US" dirty="0"/>
          </a:p>
        </p:txBody>
      </p:sp>
    </p:spTree>
    <p:extLst>
      <p:ext uri="{BB962C8B-B14F-4D97-AF65-F5344CB8AC3E}">
        <p14:creationId xmlns:p14="http://schemas.microsoft.com/office/powerpoint/2010/main" val="2413795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01/14/15 </a:t>
            </a:r>
            <a:r>
              <a:rPr lang="en-US" dirty="0" smtClean="0"/>
              <a:t>Webinar</a:t>
            </a: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22</a:t>
            </a:fld>
            <a:endParaRPr lang="en-US" dirty="0"/>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889" y="1600200"/>
            <a:ext cx="6934980" cy="4572000"/>
          </a:xfrm>
        </p:spPr>
      </p:pic>
      <p:sp>
        <p:nvSpPr>
          <p:cNvPr id="8" name="TextBox 7"/>
          <p:cNvSpPr txBox="1"/>
          <p:nvPr/>
        </p:nvSpPr>
        <p:spPr>
          <a:xfrm>
            <a:off x="618067" y="1077724"/>
            <a:ext cx="7848600" cy="461665"/>
          </a:xfrm>
          <a:prstGeom prst="rect">
            <a:avLst/>
          </a:prstGeom>
          <a:noFill/>
        </p:spPr>
        <p:txBody>
          <a:bodyPr wrap="square" rtlCol="0">
            <a:spAutoFit/>
          </a:bodyPr>
          <a:lstStyle/>
          <a:p>
            <a:r>
              <a:rPr lang="en-US" b="1" dirty="0" smtClean="0"/>
              <a:t>Case Example:  </a:t>
            </a:r>
            <a:r>
              <a:rPr lang="en-US" sz="1800" b="1" dirty="0" smtClean="0"/>
              <a:t>Future </a:t>
            </a:r>
            <a:r>
              <a:rPr lang="en-US" sz="1800" b="1" dirty="0"/>
              <a:t>In-Situ Chemical Oxidation </a:t>
            </a:r>
            <a:r>
              <a:rPr lang="en-US" sz="1800" b="1" dirty="0" smtClean="0"/>
              <a:t>Locations</a:t>
            </a:r>
            <a:endParaRPr lang="en-US" sz="1800" b="1" dirty="0"/>
          </a:p>
        </p:txBody>
      </p:sp>
    </p:spTree>
    <p:extLst>
      <p:ext uri="{BB962C8B-B14F-4D97-AF65-F5344CB8AC3E}">
        <p14:creationId xmlns:p14="http://schemas.microsoft.com/office/powerpoint/2010/main" val="3309713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5105400" cy="4038600"/>
          </a:xfrm>
        </p:spPr>
        <p:txBody>
          <a:bodyPr/>
          <a:lstStyle/>
          <a:p>
            <a:r>
              <a:rPr lang="en-US" sz="2400" b="1" dirty="0" smtClean="0"/>
              <a:t>Corrective Measure Study (CMS)</a:t>
            </a:r>
          </a:p>
          <a:p>
            <a:pPr lvl="1"/>
            <a:endParaRPr lang="en-US" sz="1800" dirty="0" smtClean="0"/>
          </a:p>
          <a:p>
            <a:pPr lvl="1">
              <a:buFont typeface="Wingdings" panose="05000000000000000000" pitchFamily="2" charset="2"/>
              <a:buChar char="§"/>
            </a:pPr>
            <a:r>
              <a:rPr lang="en-US" sz="2000" dirty="0" smtClean="0"/>
              <a:t>Identify and evaluate potential alternatives for the remediation of releases of hazardous waste or constituents that have been identified at and moving from the facility</a:t>
            </a:r>
          </a:p>
          <a:p>
            <a:pPr lvl="1">
              <a:buFontTx/>
              <a:buChar char="-"/>
            </a:pPr>
            <a:endParaRPr lang="en-US" sz="1800" dirty="0" smtClean="0"/>
          </a:p>
          <a:p>
            <a:pPr lvl="1">
              <a:buNone/>
            </a:pPr>
            <a:endParaRPr lang="en-US" sz="1800" dirty="0" smtClean="0">
              <a:solidFill>
                <a:srgbClr val="FF0000"/>
              </a:solidFill>
            </a:endParaRPr>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23</a:t>
            </a:fld>
            <a:endParaRPr lang="en-US" dirty="0"/>
          </a:p>
        </p:txBody>
      </p:sp>
      <p:sp>
        <p:nvSpPr>
          <p:cNvPr id="8" name="Title 1"/>
          <p:cNvSpPr>
            <a:spLocks noGrp="1"/>
          </p:cNvSpPr>
          <p:nvPr>
            <p:ph type="title"/>
          </p:nvPr>
        </p:nvSpPr>
        <p:spPr>
          <a:xfrm>
            <a:off x="457200" y="1219200"/>
            <a:ext cx="8229600" cy="609600"/>
          </a:xfrm>
        </p:spPr>
        <p:txBody>
          <a:bodyPr>
            <a:normAutofit/>
          </a:bodyPr>
          <a:lstStyle/>
          <a:p>
            <a:r>
              <a:rPr lang="en-US" b="1" dirty="0" smtClean="0"/>
              <a:t>Typical </a:t>
            </a:r>
            <a:r>
              <a:rPr lang="en-US" b="1" dirty="0"/>
              <a:t>CA Process </a:t>
            </a:r>
            <a:r>
              <a:rPr lang="en-US" b="1" dirty="0" smtClean="0"/>
              <a:t>Step 4</a:t>
            </a:r>
            <a:endParaRPr lang="en-US" dirty="0"/>
          </a:p>
        </p:txBody>
      </p:sp>
      <p:pic>
        <p:nvPicPr>
          <p:cNvPr id="7" name="Picture 6" descr="https://encrypted-tbn2.gstatic.com/images?q=tbn:ANd9GcQnjxBBGir4JjVHnIS0ecqjHl3qNygUVY7pn-NxAOXj7WFqxMNrrQ"/>
          <p:cNvPicPr/>
          <p:nvPr/>
        </p:nvPicPr>
        <p:blipFill>
          <a:blip r:embed="rId3" cstate="print"/>
          <a:srcRect/>
          <a:stretch>
            <a:fillRect/>
          </a:stretch>
        </p:blipFill>
        <p:spPr bwMode="auto">
          <a:xfrm>
            <a:off x="5486400" y="2438400"/>
            <a:ext cx="3200400" cy="24384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4800600" cy="3733800"/>
          </a:xfrm>
        </p:spPr>
        <p:txBody>
          <a:bodyPr/>
          <a:lstStyle/>
          <a:p>
            <a:r>
              <a:rPr lang="en-US" sz="2400" b="1" dirty="0" smtClean="0"/>
              <a:t>Corrective Measure Study (CMS)</a:t>
            </a:r>
          </a:p>
          <a:p>
            <a:pPr lvl="1"/>
            <a:endParaRPr lang="en-US" sz="1800" dirty="0" smtClean="0"/>
          </a:p>
          <a:p>
            <a:pPr lvl="1">
              <a:buFont typeface="Wingdings" panose="05000000000000000000" pitchFamily="2" charset="2"/>
              <a:buChar char="§"/>
            </a:pPr>
            <a:r>
              <a:rPr lang="en-US" sz="2000" dirty="0" smtClean="0">
                <a:solidFill>
                  <a:srgbClr val="000000"/>
                </a:solidFill>
              </a:rPr>
              <a:t>Bench Study:  small laboratory-scale treatment study</a:t>
            </a:r>
          </a:p>
          <a:p>
            <a:pPr lvl="1">
              <a:buFont typeface="Wingdings" panose="05000000000000000000" pitchFamily="2" charset="2"/>
              <a:buChar char="§"/>
            </a:pPr>
            <a:endParaRPr lang="en-US" sz="2200" dirty="0">
              <a:solidFill>
                <a:srgbClr val="000000"/>
              </a:solidFill>
            </a:endParaRPr>
          </a:p>
          <a:p>
            <a:pPr lvl="1">
              <a:buFont typeface="Wingdings" panose="05000000000000000000" pitchFamily="2" charset="2"/>
              <a:buChar char="§"/>
            </a:pPr>
            <a:r>
              <a:rPr lang="en-US" sz="2000" dirty="0"/>
              <a:t>Pilot-Scale </a:t>
            </a:r>
            <a:r>
              <a:rPr lang="en-US" sz="2000" dirty="0" smtClean="0"/>
              <a:t>Study:  </a:t>
            </a:r>
            <a:r>
              <a:rPr lang="en-US" sz="2000" dirty="0" smtClean="0">
                <a:solidFill>
                  <a:srgbClr val="000000"/>
                </a:solidFill>
              </a:rPr>
              <a:t>treatment </a:t>
            </a:r>
            <a:r>
              <a:rPr lang="en-US" sz="2000" dirty="0">
                <a:solidFill>
                  <a:srgbClr val="000000"/>
                </a:solidFill>
              </a:rPr>
              <a:t>study based on actual site conditions</a:t>
            </a:r>
            <a:endParaRPr lang="en-US" sz="2000" dirty="0" smtClean="0">
              <a:solidFill>
                <a:srgbClr val="0066FF"/>
              </a:solidFill>
            </a:endParaRPr>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24</a:t>
            </a:fld>
            <a:endParaRPr lang="en-US" dirty="0"/>
          </a:p>
        </p:txBody>
      </p:sp>
      <p:pic>
        <p:nvPicPr>
          <p:cNvPr id="7" name="Picture 6" descr="https://encrypted-tbn2.gstatic.com/images?q=tbn:ANd9GcSftUdZu7A2DeYnaCrf4-FVPL3rlrvSI40K_gtscpN9OsYboiceTQ"/>
          <p:cNvPicPr/>
          <p:nvPr/>
        </p:nvPicPr>
        <p:blipFill>
          <a:blip r:embed="rId3" cstate="print"/>
          <a:srcRect/>
          <a:stretch>
            <a:fillRect/>
          </a:stretch>
        </p:blipFill>
        <p:spPr bwMode="auto">
          <a:xfrm>
            <a:off x="5715000" y="2514600"/>
            <a:ext cx="3024187" cy="2209800"/>
          </a:xfrm>
          <a:prstGeom prst="rect">
            <a:avLst/>
          </a:prstGeom>
          <a:noFill/>
          <a:ln w="9525">
            <a:noFill/>
            <a:miter lim="800000"/>
            <a:headEnd/>
            <a:tailEnd/>
          </a:ln>
        </p:spPr>
      </p:pic>
      <p:sp>
        <p:nvSpPr>
          <p:cNvPr id="10" name="Title 1"/>
          <p:cNvSpPr>
            <a:spLocks noGrp="1"/>
          </p:cNvSpPr>
          <p:nvPr>
            <p:ph type="title"/>
          </p:nvPr>
        </p:nvSpPr>
        <p:spPr>
          <a:xfrm>
            <a:off x="457200" y="1219200"/>
            <a:ext cx="8229600" cy="609600"/>
          </a:xfrm>
        </p:spPr>
        <p:txBody>
          <a:bodyPr>
            <a:normAutofit/>
          </a:bodyPr>
          <a:lstStyle/>
          <a:p>
            <a:r>
              <a:rPr lang="en-US" b="1" dirty="0" smtClean="0"/>
              <a:t>Typical </a:t>
            </a:r>
            <a:r>
              <a:rPr lang="en-US" b="1" dirty="0"/>
              <a:t>CA Process </a:t>
            </a:r>
            <a:r>
              <a:rPr lang="en-US" b="1" dirty="0" smtClean="0"/>
              <a:t>Step 4</a:t>
            </a:r>
            <a:endParaRPr lang="en-US" dirty="0"/>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489" y="1066800"/>
            <a:ext cx="7620000" cy="685800"/>
          </a:xfrm>
        </p:spPr>
        <p:txBody>
          <a:bodyPr/>
          <a:lstStyle/>
          <a:p>
            <a:r>
              <a:rPr lang="en-US" b="1" dirty="0" smtClean="0"/>
              <a:t>Case Example</a:t>
            </a:r>
            <a:endParaRPr lang="en-US" b="1" dirty="0"/>
          </a:p>
        </p:txBody>
      </p:sp>
      <p:sp>
        <p:nvSpPr>
          <p:cNvPr id="3" name="Content Placeholder 2"/>
          <p:cNvSpPr>
            <a:spLocks noGrp="1"/>
          </p:cNvSpPr>
          <p:nvPr>
            <p:ph idx="1"/>
          </p:nvPr>
        </p:nvSpPr>
        <p:spPr>
          <a:xfrm>
            <a:off x="990600" y="1905000"/>
            <a:ext cx="7467600" cy="4191000"/>
          </a:xfrm>
        </p:spPr>
        <p:txBody>
          <a:bodyPr/>
          <a:lstStyle/>
          <a:p>
            <a:pPr marL="0" indent="0">
              <a:buNone/>
            </a:pPr>
            <a:r>
              <a:rPr lang="en-US" sz="2400" b="1" dirty="0"/>
              <a:t>Pilot </a:t>
            </a:r>
            <a:r>
              <a:rPr lang="en-US" sz="2400" b="1" dirty="0" smtClean="0"/>
              <a:t>Tests</a:t>
            </a:r>
          </a:p>
          <a:p>
            <a:pPr marL="0" indent="0">
              <a:buNone/>
            </a:pPr>
            <a:endParaRPr lang="en-US" sz="2000" dirty="0" smtClean="0"/>
          </a:p>
          <a:p>
            <a:pPr marL="0" indent="0">
              <a:buNone/>
            </a:pPr>
            <a:r>
              <a:rPr lang="en-US" sz="2000" dirty="0" smtClean="0"/>
              <a:t>On-site </a:t>
            </a:r>
            <a:r>
              <a:rPr lang="en-US" sz="2000" dirty="0"/>
              <a:t>pilot test In Situ Chemical </a:t>
            </a:r>
            <a:r>
              <a:rPr lang="en-US" sz="2000" dirty="0" smtClean="0"/>
              <a:t>Oxidation (ISCO): </a:t>
            </a:r>
            <a:endParaRPr lang="en-US" sz="2000" dirty="0"/>
          </a:p>
          <a:p>
            <a:pPr marL="687388" lvl="2" indent="-342900"/>
            <a:r>
              <a:rPr lang="en-US" dirty="0"/>
              <a:t>Effectiveness limited by aquifer transmission</a:t>
            </a:r>
          </a:p>
          <a:p>
            <a:pPr marL="801688" lvl="2" indent="-457200"/>
            <a:endParaRPr lang="en-US" dirty="0"/>
          </a:p>
          <a:p>
            <a:pPr marL="0" indent="0">
              <a:buNone/>
            </a:pPr>
            <a:r>
              <a:rPr lang="en-US" sz="2000" dirty="0" smtClean="0"/>
              <a:t>Off-site </a:t>
            </a:r>
            <a:r>
              <a:rPr lang="en-US" sz="2000" dirty="0"/>
              <a:t>pilot test In Situ Chemical </a:t>
            </a:r>
            <a:r>
              <a:rPr lang="en-US" sz="2000" dirty="0" smtClean="0"/>
              <a:t>Oxidation (ISCO):</a:t>
            </a:r>
          </a:p>
          <a:p>
            <a:pPr marL="688975" indent="-350838"/>
            <a:r>
              <a:rPr lang="en-US" sz="2000" dirty="0" smtClean="0"/>
              <a:t>Effectiveness </a:t>
            </a:r>
            <a:r>
              <a:rPr lang="en-US" sz="2000" dirty="0"/>
              <a:t>limited by aquifer </a:t>
            </a:r>
            <a:r>
              <a:rPr lang="en-US" sz="2000" dirty="0" smtClean="0"/>
              <a:t>transmission</a:t>
            </a:r>
          </a:p>
          <a:p>
            <a:pPr marL="344488" lvl="2" indent="0">
              <a:buNone/>
            </a:pPr>
            <a:endParaRPr lang="en-US" sz="2400" dirty="0"/>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25</a:t>
            </a:fld>
            <a:endParaRPr lang="en-US" dirty="0"/>
          </a:p>
        </p:txBody>
      </p:sp>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01/14/15 </a:t>
            </a:r>
            <a:r>
              <a:rPr lang="en-US" dirty="0" smtClean="0"/>
              <a:t>Webinar</a:t>
            </a: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26</a:t>
            </a:fld>
            <a:endParaRPr lang="en-US" dirty="0"/>
          </a:p>
        </p:txBody>
      </p:sp>
      <p:pic>
        <p:nvPicPr>
          <p:cNvPr id="7" name="Content Placeholder 3"/>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2362199" y="1621107"/>
            <a:ext cx="4621901" cy="4690884"/>
          </a:xfrm>
          <a:prstGeom prst="rect">
            <a:avLst/>
          </a:prstGeom>
        </p:spPr>
      </p:pic>
      <p:sp>
        <p:nvSpPr>
          <p:cNvPr id="8" name="TextBox 7"/>
          <p:cNvSpPr txBox="1"/>
          <p:nvPr/>
        </p:nvSpPr>
        <p:spPr>
          <a:xfrm>
            <a:off x="1600200" y="1036331"/>
            <a:ext cx="6477000" cy="584775"/>
          </a:xfrm>
          <a:prstGeom prst="rect">
            <a:avLst/>
          </a:prstGeom>
          <a:noFill/>
        </p:spPr>
        <p:txBody>
          <a:bodyPr wrap="square" rtlCol="0">
            <a:spAutoFit/>
          </a:bodyPr>
          <a:lstStyle/>
          <a:p>
            <a:pPr algn="ctr"/>
            <a:r>
              <a:rPr lang="en-US" sz="3200" b="1" dirty="0" smtClean="0"/>
              <a:t>Case Example:  Plume Map </a:t>
            </a:r>
            <a:r>
              <a:rPr lang="en-US" sz="3200" b="1" dirty="0"/>
              <a:t>2012</a:t>
            </a:r>
          </a:p>
        </p:txBody>
      </p:sp>
    </p:spTree>
    <p:extLst>
      <p:ext uri="{BB962C8B-B14F-4D97-AF65-F5344CB8AC3E}">
        <p14:creationId xmlns:p14="http://schemas.microsoft.com/office/powerpoint/2010/main" val="787276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219200"/>
            <a:ext cx="7620000" cy="990600"/>
          </a:xfrm>
        </p:spPr>
        <p:txBody>
          <a:bodyPr/>
          <a:lstStyle/>
          <a:p>
            <a:r>
              <a:rPr lang="en-US" b="1" dirty="0"/>
              <a:t>Typical CA </a:t>
            </a:r>
            <a:r>
              <a:rPr lang="en-US" b="1" dirty="0" smtClean="0"/>
              <a:t>Process: </a:t>
            </a:r>
            <a:br>
              <a:rPr lang="en-US" b="1" dirty="0" smtClean="0"/>
            </a:br>
            <a:r>
              <a:rPr lang="en-US" b="1" dirty="0" smtClean="0"/>
              <a:t>Decision on Final Remedy</a:t>
            </a:r>
            <a:endParaRPr lang="en-US" dirty="0"/>
          </a:p>
        </p:txBody>
      </p:sp>
      <p:sp>
        <p:nvSpPr>
          <p:cNvPr id="3" name="Content Placeholder 2"/>
          <p:cNvSpPr>
            <a:spLocks noGrp="1"/>
          </p:cNvSpPr>
          <p:nvPr>
            <p:ph idx="1"/>
          </p:nvPr>
        </p:nvSpPr>
        <p:spPr>
          <a:xfrm>
            <a:off x="685800" y="2362200"/>
            <a:ext cx="7772400" cy="3733800"/>
          </a:xfrm>
        </p:spPr>
        <p:txBody>
          <a:bodyPr/>
          <a:lstStyle/>
          <a:p>
            <a:r>
              <a:rPr lang="en-US" sz="2400" dirty="0" smtClean="0"/>
              <a:t>Statement of Basis</a:t>
            </a:r>
          </a:p>
          <a:p>
            <a:endParaRPr lang="en-US" sz="2400" dirty="0"/>
          </a:p>
          <a:p>
            <a:r>
              <a:rPr lang="en-US" sz="2400" dirty="0" smtClean="0"/>
              <a:t>Public Comment Period</a:t>
            </a:r>
          </a:p>
          <a:p>
            <a:endParaRPr lang="en-US" dirty="0"/>
          </a:p>
          <a:p>
            <a:r>
              <a:rPr lang="en-US" sz="2400" dirty="0" smtClean="0"/>
              <a:t>Decision on Final Remedy / Response to Comments</a:t>
            </a:r>
            <a:endParaRPr lang="en-US" sz="2400"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27</a:t>
            </a:fld>
            <a:endParaRPr lang="en-US" dirty="0"/>
          </a:p>
        </p:txBody>
      </p:sp>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spTree>
    <p:extLst>
      <p:ext uri="{BB962C8B-B14F-4D97-AF65-F5344CB8AC3E}">
        <p14:creationId xmlns:p14="http://schemas.microsoft.com/office/powerpoint/2010/main" val="2596704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7772400" cy="3200400"/>
          </a:xfrm>
        </p:spPr>
        <p:txBody>
          <a:bodyPr/>
          <a:lstStyle/>
          <a:p>
            <a:r>
              <a:rPr lang="en-US" sz="2400" b="1" dirty="0" smtClean="0"/>
              <a:t>Corrective Measures Implementation (CMI)</a:t>
            </a:r>
          </a:p>
          <a:p>
            <a:pPr lvl="1">
              <a:buNone/>
            </a:pPr>
            <a:endParaRPr lang="en-US" sz="2000" dirty="0" smtClean="0"/>
          </a:p>
          <a:p>
            <a:pPr marL="800100" lvl="1">
              <a:buFont typeface="Wingdings" panose="05000000000000000000" pitchFamily="2" charset="2"/>
              <a:buChar char="§"/>
            </a:pPr>
            <a:r>
              <a:rPr lang="en-US" sz="2000" dirty="0" smtClean="0"/>
              <a:t>Implement chosen corrective measures:  often a combination of treatment and disposal of remediation waste on and off of the facility, measures above and below the surface, and often involves engineering and institutional controls</a:t>
            </a:r>
          </a:p>
          <a:p>
            <a:pPr lvl="1">
              <a:buFontTx/>
              <a:buChar char="-"/>
            </a:pPr>
            <a:endParaRPr lang="en-US" sz="1800" dirty="0" smtClean="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28</a:t>
            </a:fld>
            <a:endParaRPr lang="en-US" dirty="0"/>
          </a:p>
        </p:txBody>
      </p:sp>
      <p:sp>
        <p:nvSpPr>
          <p:cNvPr id="9" name="Title 1"/>
          <p:cNvSpPr>
            <a:spLocks noGrp="1"/>
          </p:cNvSpPr>
          <p:nvPr>
            <p:ph type="title"/>
          </p:nvPr>
        </p:nvSpPr>
        <p:spPr>
          <a:xfrm>
            <a:off x="457200" y="1219200"/>
            <a:ext cx="8229600" cy="609600"/>
          </a:xfrm>
        </p:spPr>
        <p:txBody>
          <a:bodyPr>
            <a:normAutofit/>
          </a:bodyPr>
          <a:lstStyle/>
          <a:p>
            <a:r>
              <a:rPr lang="en-US" b="1" dirty="0" smtClean="0"/>
              <a:t>Typical </a:t>
            </a:r>
            <a:r>
              <a:rPr lang="en-US" b="1" dirty="0"/>
              <a:t>CA Process </a:t>
            </a:r>
            <a:r>
              <a:rPr lang="en-US" b="1" dirty="0" smtClean="0"/>
              <a:t>Step 5</a:t>
            </a:r>
            <a:endParaRPr lang="en-US" dirty="0"/>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5562600" cy="4191000"/>
          </a:xfrm>
        </p:spPr>
        <p:txBody>
          <a:bodyPr numCol="1"/>
          <a:lstStyle/>
          <a:p>
            <a:pPr>
              <a:buFont typeface="Arial" pitchFamily="34" charset="0"/>
              <a:buChar char="•"/>
            </a:pPr>
            <a:r>
              <a:rPr lang="en-US" sz="2400" b="1" dirty="0" smtClean="0"/>
              <a:t>Corrective Measures Implementation (CMI) </a:t>
            </a:r>
            <a:endParaRPr lang="en-US" sz="1600" dirty="0" smtClean="0"/>
          </a:p>
          <a:p>
            <a:pPr lvl="1">
              <a:buNone/>
            </a:pPr>
            <a:endParaRPr lang="en-US" sz="1800" dirty="0" smtClean="0"/>
          </a:p>
          <a:p>
            <a:pPr lvl="1">
              <a:buFont typeface="Wingdings" panose="05000000000000000000" pitchFamily="2" charset="2"/>
              <a:buChar char="§"/>
            </a:pPr>
            <a:r>
              <a:rPr lang="en-US" sz="2000" dirty="0" smtClean="0"/>
              <a:t>Common Activities</a:t>
            </a:r>
          </a:p>
          <a:p>
            <a:pPr lvl="1">
              <a:buNone/>
            </a:pPr>
            <a:endParaRPr lang="en-US" sz="1800" dirty="0" smtClean="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29</a:t>
            </a:fld>
            <a:endParaRPr lang="en-US" dirty="0"/>
          </a:p>
        </p:txBody>
      </p:sp>
      <p:sp>
        <p:nvSpPr>
          <p:cNvPr id="8" name="Title 1"/>
          <p:cNvSpPr>
            <a:spLocks noGrp="1"/>
          </p:cNvSpPr>
          <p:nvPr>
            <p:ph type="title"/>
          </p:nvPr>
        </p:nvSpPr>
        <p:spPr>
          <a:xfrm>
            <a:off x="457200" y="1219200"/>
            <a:ext cx="8229600" cy="609600"/>
          </a:xfrm>
        </p:spPr>
        <p:txBody>
          <a:bodyPr>
            <a:normAutofit/>
          </a:bodyPr>
          <a:lstStyle/>
          <a:p>
            <a:r>
              <a:rPr lang="en-US" b="1" dirty="0" smtClean="0"/>
              <a:t>Typical </a:t>
            </a:r>
            <a:r>
              <a:rPr lang="en-US" b="1" dirty="0"/>
              <a:t>CA Process </a:t>
            </a:r>
            <a:r>
              <a:rPr lang="en-US" b="1" dirty="0" smtClean="0"/>
              <a:t>Step 5</a:t>
            </a:r>
            <a:endParaRPr lang="en-US" dirty="0"/>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4" name="Picture 3"/>
          <p:cNvPicPr>
            <a:picLocks noChangeAspect="1"/>
          </p:cNvPicPr>
          <p:nvPr/>
        </p:nvPicPr>
        <p:blipFill>
          <a:blip r:embed="rId3"/>
          <a:stretch>
            <a:fillRect/>
          </a:stretch>
        </p:blipFill>
        <p:spPr>
          <a:xfrm>
            <a:off x="4644085" y="2743200"/>
            <a:ext cx="3818229" cy="250495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295401"/>
            <a:ext cx="7772400" cy="762000"/>
          </a:xfrm>
        </p:spPr>
        <p:txBody>
          <a:bodyPr anchor="t"/>
          <a:lstStyle/>
          <a:p>
            <a:pPr lvl="1" eaLnBrk="1" hangingPunct="1"/>
            <a:r>
              <a:rPr lang="en-US" b="1" dirty="0" smtClean="0"/>
              <a:t>Section 1:  Introduction</a:t>
            </a:r>
          </a:p>
        </p:txBody>
      </p:sp>
      <p:sp>
        <p:nvSpPr>
          <p:cNvPr id="18435" name="Rectangle 3"/>
          <p:cNvSpPr>
            <a:spLocks noGrp="1" noChangeArrowheads="1"/>
          </p:cNvSpPr>
          <p:nvPr>
            <p:ph type="body" idx="1"/>
          </p:nvPr>
        </p:nvSpPr>
        <p:spPr>
          <a:xfrm>
            <a:off x="762000" y="2286000"/>
            <a:ext cx="6858000" cy="3581400"/>
          </a:xfrm>
        </p:spPr>
        <p:txBody>
          <a:bodyPr/>
          <a:lstStyle/>
          <a:p>
            <a:pPr marL="457200" lvl="1" indent="0">
              <a:buNone/>
            </a:pPr>
            <a:r>
              <a:rPr lang="en-US" dirty="0" smtClean="0">
                <a:solidFill>
                  <a:srgbClr val="000000"/>
                </a:solidFill>
              </a:rPr>
              <a:t>What are the goals of this training?</a:t>
            </a:r>
          </a:p>
          <a:p>
            <a:pPr lvl="2">
              <a:buFont typeface="Arial" panose="020B0604020202020204" pitchFamily="34" charset="0"/>
              <a:buChar char="•"/>
            </a:pPr>
            <a:endParaRPr lang="en-US" dirty="0" smtClean="0">
              <a:solidFill>
                <a:srgbClr val="000000"/>
              </a:solidFill>
            </a:endParaRPr>
          </a:p>
          <a:p>
            <a:pPr lvl="2">
              <a:buFont typeface="Arial" panose="020B0604020202020204" pitchFamily="34" charset="0"/>
              <a:buChar char="•"/>
            </a:pPr>
            <a:r>
              <a:rPr lang="en-US" dirty="0" smtClean="0">
                <a:solidFill>
                  <a:srgbClr val="000000"/>
                </a:solidFill>
              </a:rPr>
              <a:t>Provide a fundamental understanding of the corrective action process</a:t>
            </a:r>
          </a:p>
          <a:p>
            <a:pPr lvl="2">
              <a:buFont typeface="Arial" panose="020B0604020202020204" pitchFamily="34" charset="0"/>
              <a:buChar char="•"/>
            </a:pPr>
            <a:endParaRPr lang="en-US" dirty="0" smtClean="0">
              <a:solidFill>
                <a:srgbClr val="000000"/>
              </a:solidFill>
            </a:endParaRPr>
          </a:p>
          <a:p>
            <a:pPr lvl="2">
              <a:buFont typeface="Arial" panose="020B0604020202020204" pitchFamily="34" charset="0"/>
              <a:buChar char="•"/>
            </a:pPr>
            <a:r>
              <a:rPr lang="en-US" dirty="0" smtClean="0">
                <a:solidFill>
                  <a:srgbClr val="000000"/>
                </a:solidFill>
              </a:rPr>
              <a:t>Describe how to inspect a facility to help ensure compliance with corrective action requirements</a:t>
            </a:r>
            <a:endParaRPr lang="en-US" sz="1600" dirty="0" smtClean="0"/>
          </a:p>
        </p:txBody>
      </p:sp>
      <p:sp>
        <p:nvSpPr>
          <p:cNvPr id="18437" name="Slide Number Placeholder 8"/>
          <p:cNvSpPr>
            <a:spLocks noGrp="1"/>
          </p:cNvSpPr>
          <p:nvPr>
            <p:ph type="sldNum" sz="quarter" idx="12"/>
          </p:nvPr>
        </p:nvSpPr>
        <p:spPr>
          <a:noFill/>
        </p:spPr>
        <p:txBody>
          <a:bodyPr/>
          <a:lstStyle/>
          <a:p>
            <a:fld id="{A959A450-D5CE-4F7F-A783-29DE021466F2}" type="slidenum">
              <a:rPr lang="en-US" smtClean="0">
                <a:latin typeface="Arial" pitchFamily="34" charset="0"/>
                <a:ea typeface="ＭＳ Ｐゴシック"/>
                <a:cs typeface="ＭＳ Ｐゴシック"/>
              </a:rPr>
              <a:pPr/>
              <a:t>3</a:t>
            </a:fld>
            <a:endParaRPr lang="en-US" dirty="0" smtClean="0">
              <a:latin typeface="Arial" pitchFamily="34" charset="0"/>
              <a:ea typeface="ＭＳ Ｐゴシック"/>
              <a:cs typeface="ＭＳ Ｐゴシック"/>
            </a:endParaRPr>
          </a:p>
        </p:txBody>
      </p:sp>
      <p:sp>
        <p:nvSpPr>
          <p:cNvPr id="18438" name="Footer Placeholder 9"/>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 name="Date Placeholder 1"/>
          <p:cNvSpPr>
            <a:spLocks noGrp="1"/>
          </p:cNvSpPr>
          <p:nvPr>
            <p:ph type="dt" sz="half" idx="10"/>
          </p:nvPr>
        </p:nvSpPr>
        <p:spPr/>
        <p:txBody>
          <a:bodyPr/>
          <a:lstStyle/>
          <a:p>
            <a:pPr>
              <a:defRPr/>
            </a:pPr>
            <a:r>
              <a:rPr lang="en-US" dirty="0" smtClean="0"/>
              <a:t>01/14/15 Webinar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1100"/>
            <a:ext cx="7620000" cy="685800"/>
          </a:xfrm>
        </p:spPr>
        <p:txBody>
          <a:bodyPr/>
          <a:lstStyle/>
          <a:p>
            <a:r>
              <a:rPr lang="en-US" b="1" dirty="0"/>
              <a:t>Case Example</a:t>
            </a:r>
            <a:endParaRPr lang="en-US" dirty="0"/>
          </a:p>
        </p:txBody>
      </p:sp>
      <p:sp>
        <p:nvSpPr>
          <p:cNvPr id="3" name="Content Placeholder 2"/>
          <p:cNvSpPr>
            <a:spLocks noGrp="1"/>
          </p:cNvSpPr>
          <p:nvPr>
            <p:ph idx="1"/>
          </p:nvPr>
        </p:nvSpPr>
        <p:spPr>
          <a:xfrm>
            <a:off x="685800" y="1866900"/>
            <a:ext cx="7772400" cy="4229100"/>
          </a:xfrm>
        </p:spPr>
        <p:txBody>
          <a:bodyPr/>
          <a:lstStyle/>
          <a:p>
            <a:pPr marL="0" indent="0">
              <a:buNone/>
            </a:pPr>
            <a:r>
              <a:rPr lang="en-US" sz="2400" b="1" dirty="0"/>
              <a:t>Remedies </a:t>
            </a:r>
            <a:r>
              <a:rPr lang="en-US" sz="2400" b="1" dirty="0" smtClean="0"/>
              <a:t>Evaluated</a:t>
            </a:r>
          </a:p>
          <a:p>
            <a:pPr marL="857250" lvl="1" indent="-457200">
              <a:spcBef>
                <a:spcPts val="600"/>
              </a:spcBef>
              <a:buFont typeface="Arial" panose="020B0604020202020204" pitchFamily="34" charset="0"/>
              <a:buChar char="•"/>
            </a:pPr>
            <a:r>
              <a:rPr lang="en-US" sz="2000" dirty="0"/>
              <a:t>No Actions</a:t>
            </a:r>
          </a:p>
          <a:p>
            <a:pPr marL="857250" lvl="1" indent="-457200">
              <a:spcBef>
                <a:spcPts val="600"/>
              </a:spcBef>
              <a:buFont typeface="Arial" panose="020B0604020202020204" pitchFamily="34" charset="0"/>
              <a:buChar char="•"/>
            </a:pPr>
            <a:r>
              <a:rPr lang="en-US" sz="2000" dirty="0" smtClean="0"/>
              <a:t>Institutional </a:t>
            </a:r>
            <a:r>
              <a:rPr lang="en-US" sz="2000" dirty="0"/>
              <a:t>c</a:t>
            </a:r>
            <a:r>
              <a:rPr lang="en-US" sz="2000" dirty="0" smtClean="0"/>
              <a:t>ontrols </a:t>
            </a:r>
            <a:endParaRPr lang="en-US" sz="2000" dirty="0"/>
          </a:p>
          <a:p>
            <a:pPr marL="857250" lvl="1" indent="-457200">
              <a:spcBef>
                <a:spcPts val="600"/>
              </a:spcBef>
              <a:buFont typeface="Arial" panose="020B0604020202020204" pitchFamily="34" charset="0"/>
              <a:buChar char="•"/>
            </a:pPr>
            <a:r>
              <a:rPr lang="en-US" sz="2000" dirty="0" smtClean="0"/>
              <a:t>Soil:  </a:t>
            </a:r>
            <a:endParaRPr lang="en-US" sz="2000" dirty="0"/>
          </a:p>
          <a:p>
            <a:pPr marL="1431925" lvl="4" indent="-457200">
              <a:spcBef>
                <a:spcPts val="0"/>
              </a:spcBef>
              <a:buFont typeface="Wingdings" panose="05000000000000000000" pitchFamily="2" charset="2"/>
              <a:buChar char="§"/>
            </a:pPr>
            <a:r>
              <a:rPr lang="en-US" sz="2000" dirty="0"/>
              <a:t>Containment </a:t>
            </a:r>
          </a:p>
          <a:p>
            <a:pPr marL="1431925" lvl="4" indent="-457200">
              <a:spcBef>
                <a:spcPts val="0"/>
              </a:spcBef>
              <a:buFont typeface="Wingdings" panose="05000000000000000000" pitchFamily="2" charset="2"/>
              <a:buChar char="§"/>
            </a:pPr>
            <a:r>
              <a:rPr lang="en-US" sz="2000" dirty="0"/>
              <a:t>Removal </a:t>
            </a:r>
          </a:p>
          <a:p>
            <a:pPr marL="857250" lvl="1" indent="-457200">
              <a:spcBef>
                <a:spcPts val="600"/>
              </a:spcBef>
              <a:buFont typeface="Arial" panose="020B0604020202020204" pitchFamily="34" charset="0"/>
              <a:buChar char="•"/>
            </a:pPr>
            <a:r>
              <a:rPr lang="en-US" sz="2000" dirty="0"/>
              <a:t>Groundwater:  </a:t>
            </a:r>
          </a:p>
          <a:p>
            <a:pPr marL="1431925" lvl="4" indent="-457200">
              <a:spcBef>
                <a:spcPts val="0"/>
              </a:spcBef>
              <a:buFont typeface="Wingdings" panose="05000000000000000000" pitchFamily="2" charset="2"/>
              <a:buChar char="§"/>
            </a:pPr>
            <a:r>
              <a:rPr lang="en-US" sz="2000" dirty="0"/>
              <a:t>Extraction</a:t>
            </a:r>
          </a:p>
          <a:p>
            <a:pPr marL="1431925" lvl="4" indent="-457200">
              <a:spcBef>
                <a:spcPts val="0"/>
              </a:spcBef>
              <a:buFont typeface="Wingdings" panose="05000000000000000000" pitchFamily="2" charset="2"/>
              <a:buChar char="§"/>
            </a:pPr>
            <a:r>
              <a:rPr lang="en-US" sz="2000" dirty="0" smtClean="0"/>
              <a:t>In </a:t>
            </a:r>
            <a:r>
              <a:rPr lang="en-US" sz="2000" dirty="0"/>
              <a:t>s</a:t>
            </a:r>
            <a:r>
              <a:rPr lang="en-US" sz="2000" dirty="0" smtClean="0"/>
              <a:t>itu </a:t>
            </a:r>
            <a:r>
              <a:rPr lang="en-US" sz="2000" dirty="0"/>
              <a:t>c</a:t>
            </a:r>
            <a:r>
              <a:rPr lang="en-US" sz="2000" dirty="0" smtClean="0"/>
              <a:t>hemical oxidation (ISCO)</a:t>
            </a:r>
            <a:endParaRPr lang="en-US" sz="2000" dirty="0"/>
          </a:p>
          <a:p>
            <a:pPr marL="1431925" lvl="4" indent="-457200">
              <a:spcBef>
                <a:spcPts val="0"/>
              </a:spcBef>
              <a:buFont typeface="Wingdings" panose="05000000000000000000" pitchFamily="2" charset="2"/>
              <a:buChar char="§"/>
            </a:pPr>
            <a:r>
              <a:rPr lang="en-US" sz="2000" dirty="0"/>
              <a:t>Permeable texture beds</a:t>
            </a:r>
          </a:p>
          <a:p>
            <a:pPr marL="1431925" lvl="4" indent="-457200">
              <a:spcBef>
                <a:spcPts val="0"/>
              </a:spcBef>
              <a:buFont typeface="Wingdings" panose="05000000000000000000" pitchFamily="2" charset="2"/>
              <a:buChar char="§"/>
            </a:pPr>
            <a:r>
              <a:rPr lang="en-US" sz="2000" dirty="0"/>
              <a:t>In </a:t>
            </a:r>
            <a:r>
              <a:rPr lang="en-US" sz="2000" dirty="0" smtClean="0"/>
              <a:t>situ </a:t>
            </a:r>
            <a:r>
              <a:rPr lang="en-US" sz="2000" dirty="0"/>
              <a:t>enhanced bio degradation</a:t>
            </a:r>
          </a:p>
          <a:p>
            <a:pPr marL="1431925" lvl="4" indent="-457200">
              <a:spcBef>
                <a:spcPts val="0"/>
              </a:spcBef>
              <a:buFont typeface="Wingdings" panose="05000000000000000000" pitchFamily="2" charset="2"/>
              <a:buChar char="§"/>
            </a:pPr>
            <a:r>
              <a:rPr lang="en-US" sz="2000" dirty="0" smtClean="0"/>
              <a:t>Monitored natural </a:t>
            </a:r>
            <a:r>
              <a:rPr lang="en-US" sz="2000" dirty="0"/>
              <a:t>a</a:t>
            </a:r>
            <a:r>
              <a:rPr lang="en-US" sz="2000" dirty="0" smtClean="0"/>
              <a:t>ttenuation (MNA)</a:t>
            </a:r>
            <a:endParaRPr lang="en-US" sz="2000" dirty="0"/>
          </a:p>
          <a:p>
            <a:pPr marL="0" indent="0">
              <a:buNone/>
            </a:pPr>
            <a:endParaRPr lang="en-US" b="1"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30</a:t>
            </a:fld>
            <a:endParaRPr lang="en-US" dirty="0"/>
          </a:p>
        </p:txBody>
      </p:sp>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81100"/>
            <a:ext cx="7620000" cy="723900"/>
          </a:xfrm>
        </p:spPr>
        <p:txBody>
          <a:bodyPr/>
          <a:lstStyle/>
          <a:p>
            <a:r>
              <a:rPr lang="en-US" b="1" dirty="0" smtClean="0"/>
              <a:t>Case </a:t>
            </a:r>
            <a:r>
              <a:rPr lang="en-US" b="1" dirty="0"/>
              <a:t>Example</a:t>
            </a:r>
          </a:p>
        </p:txBody>
      </p:sp>
      <p:sp>
        <p:nvSpPr>
          <p:cNvPr id="3" name="Content Placeholder 2"/>
          <p:cNvSpPr>
            <a:spLocks noGrp="1"/>
          </p:cNvSpPr>
          <p:nvPr>
            <p:ph idx="1"/>
          </p:nvPr>
        </p:nvSpPr>
        <p:spPr>
          <a:xfrm>
            <a:off x="685800" y="1981200"/>
            <a:ext cx="7772400" cy="4114800"/>
          </a:xfrm>
        </p:spPr>
        <p:txBody>
          <a:bodyPr/>
          <a:lstStyle/>
          <a:p>
            <a:pPr marL="0" indent="0">
              <a:spcBef>
                <a:spcPts val="600"/>
              </a:spcBef>
              <a:buNone/>
            </a:pPr>
            <a:r>
              <a:rPr lang="en-US" sz="2400" b="1" dirty="0"/>
              <a:t>Chosen Remedy </a:t>
            </a:r>
            <a:endParaRPr lang="en-US" sz="2400" b="1" dirty="0" smtClean="0"/>
          </a:p>
          <a:p>
            <a:pPr marL="857250" lvl="1" indent="-457200">
              <a:spcBef>
                <a:spcPts val="600"/>
              </a:spcBef>
              <a:buFont typeface="Arial" panose="020B0604020202020204" pitchFamily="34" charset="0"/>
              <a:buChar char="•"/>
            </a:pPr>
            <a:r>
              <a:rPr lang="en-US" sz="2000" dirty="0" smtClean="0"/>
              <a:t>Site-wide </a:t>
            </a:r>
            <a:r>
              <a:rPr lang="en-US" sz="2000" dirty="0"/>
              <a:t>i</a:t>
            </a:r>
            <a:r>
              <a:rPr lang="en-US" sz="2000" dirty="0" smtClean="0"/>
              <a:t>nstitutional controls (ICs) </a:t>
            </a:r>
            <a:endParaRPr lang="en-US" sz="2000" dirty="0"/>
          </a:p>
          <a:p>
            <a:pPr marL="857250" lvl="1" indent="-457200">
              <a:spcBef>
                <a:spcPts val="600"/>
              </a:spcBef>
              <a:buFont typeface="Arial" panose="020B0604020202020204" pitchFamily="34" charset="0"/>
              <a:buChar char="•"/>
            </a:pPr>
            <a:r>
              <a:rPr lang="en-US" sz="2000" dirty="0"/>
              <a:t>Soil with </a:t>
            </a:r>
            <a:r>
              <a:rPr lang="en-US" sz="2000" dirty="0" smtClean="0"/>
              <a:t>asphalt </a:t>
            </a:r>
            <a:r>
              <a:rPr lang="en-US" sz="2000" dirty="0"/>
              <a:t>cover with soil gas monitoring </a:t>
            </a:r>
          </a:p>
          <a:p>
            <a:pPr marL="857250" lvl="1" indent="-457200">
              <a:spcBef>
                <a:spcPts val="600"/>
              </a:spcBef>
              <a:buFont typeface="Arial" panose="020B0604020202020204" pitchFamily="34" charset="0"/>
              <a:buChar char="•"/>
            </a:pPr>
            <a:r>
              <a:rPr lang="en-US" sz="2000" dirty="0"/>
              <a:t>Groundwater with </a:t>
            </a:r>
            <a:r>
              <a:rPr lang="en-US" sz="2000" dirty="0" smtClean="0"/>
              <a:t>in </a:t>
            </a:r>
            <a:r>
              <a:rPr lang="en-US" sz="2000" dirty="0"/>
              <a:t>s</a:t>
            </a:r>
            <a:r>
              <a:rPr lang="en-US" sz="2000" dirty="0" smtClean="0"/>
              <a:t>itu </a:t>
            </a:r>
            <a:r>
              <a:rPr lang="en-US" sz="2000" dirty="0"/>
              <a:t>c</a:t>
            </a:r>
            <a:r>
              <a:rPr lang="en-US" sz="2000" dirty="0" smtClean="0"/>
              <a:t>hemical </a:t>
            </a:r>
            <a:r>
              <a:rPr lang="en-US" sz="2000" dirty="0"/>
              <a:t>o</a:t>
            </a:r>
            <a:r>
              <a:rPr lang="en-US" sz="2000" dirty="0" smtClean="0"/>
              <a:t>xidation (ISCO) </a:t>
            </a:r>
            <a:r>
              <a:rPr lang="en-US" sz="2000" dirty="0"/>
              <a:t>and </a:t>
            </a:r>
            <a:r>
              <a:rPr lang="en-US" sz="2000" dirty="0" smtClean="0"/>
              <a:t>monitored natural attenuation (MNA)</a:t>
            </a:r>
            <a:endParaRPr lang="en-US" sz="2000" dirty="0"/>
          </a:p>
          <a:p>
            <a:endParaRPr lang="en-US" dirty="0"/>
          </a:p>
        </p:txBody>
      </p:sp>
      <p:sp>
        <p:nvSpPr>
          <p:cNvPr id="4" name="Date Placeholder 3"/>
          <p:cNvSpPr>
            <a:spLocks noGrp="1"/>
          </p:cNvSpPr>
          <p:nvPr>
            <p:ph type="dt" sz="half" idx="10"/>
          </p:nvPr>
        </p:nvSpPr>
        <p:spPr/>
        <p:txBody>
          <a:bodyPr/>
          <a:lstStyle/>
          <a:p>
            <a:pPr>
              <a:defRPr/>
            </a:pPr>
            <a:r>
              <a:rPr lang="en-US" dirty="0"/>
              <a:t>01/14/15 </a:t>
            </a:r>
            <a:r>
              <a:rPr lang="en-US" dirty="0" smtClean="0"/>
              <a:t>Webinar</a:t>
            </a: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31</a:t>
            </a:fld>
            <a:endParaRPr lang="en-US" dirty="0"/>
          </a:p>
        </p:txBody>
      </p:sp>
    </p:spTree>
    <p:extLst>
      <p:ext uri="{BB962C8B-B14F-4D97-AF65-F5344CB8AC3E}">
        <p14:creationId xmlns:p14="http://schemas.microsoft.com/office/powerpoint/2010/main" val="366544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3124199" cy="2057400"/>
          </a:xfrm>
        </p:spPr>
        <p:txBody>
          <a:bodyPr/>
          <a:lstStyle/>
          <a:p>
            <a:r>
              <a:rPr lang="en-US" b="1" dirty="0" smtClean="0"/>
              <a:t>Case Example:  </a:t>
            </a:r>
            <a:r>
              <a:rPr lang="en-US" sz="2800" b="1" dirty="0" smtClean="0"/>
              <a:t>Soil </a:t>
            </a:r>
            <a:r>
              <a:rPr lang="en-US" sz="2800" b="1" dirty="0"/>
              <a:t>gas monitoring</a:t>
            </a:r>
          </a:p>
        </p:txBody>
      </p:sp>
      <p:sp>
        <p:nvSpPr>
          <p:cNvPr id="4" name="Date Placeholder 3"/>
          <p:cNvSpPr>
            <a:spLocks noGrp="1"/>
          </p:cNvSpPr>
          <p:nvPr>
            <p:ph type="dt" sz="half" idx="10"/>
          </p:nvPr>
        </p:nvSpPr>
        <p:spPr/>
        <p:txBody>
          <a:bodyPr/>
          <a:lstStyle/>
          <a:p>
            <a:pPr>
              <a:defRPr/>
            </a:pPr>
            <a:r>
              <a:rPr lang="en-US" dirty="0"/>
              <a:t>01/14/15 </a:t>
            </a:r>
            <a:r>
              <a:rPr lang="en-US" dirty="0" smtClean="0"/>
              <a:t>Webinar</a:t>
            </a: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32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066800"/>
            <a:ext cx="4109156" cy="5171869"/>
          </a:xfrm>
          <a:prstGeom prst="rect">
            <a:avLst/>
          </a:prstGeom>
        </p:spPr>
      </p:pic>
    </p:spTree>
    <p:extLst>
      <p:ext uri="{BB962C8B-B14F-4D97-AF65-F5344CB8AC3E}">
        <p14:creationId xmlns:p14="http://schemas.microsoft.com/office/powerpoint/2010/main" val="1802994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1219200"/>
            <a:ext cx="7620000" cy="914400"/>
          </a:xfrm>
        </p:spPr>
        <p:txBody>
          <a:bodyPr/>
          <a:lstStyle/>
          <a:p>
            <a:r>
              <a:rPr lang="en-US" b="1" dirty="0" smtClean="0"/>
              <a:t>Section 3:  Preparing for a </a:t>
            </a:r>
            <a:br>
              <a:rPr lang="en-US" b="1" dirty="0" smtClean="0"/>
            </a:br>
            <a:r>
              <a:rPr lang="en-US" b="1" dirty="0" smtClean="0"/>
              <a:t>CA Inspection</a:t>
            </a:r>
            <a:endParaRPr lang="en-US" sz="1800" b="1" dirty="0">
              <a:solidFill>
                <a:srgbClr val="002060"/>
              </a:solidFill>
            </a:endParaRPr>
          </a:p>
        </p:txBody>
      </p:sp>
      <p:sp>
        <p:nvSpPr>
          <p:cNvPr id="10" name="Content Placeholder 9"/>
          <p:cNvSpPr>
            <a:spLocks noGrp="1"/>
          </p:cNvSpPr>
          <p:nvPr>
            <p:ph idx="1"/>
          </p:nvPr>
        </p:nvSpPr>
        <p:spPr/>
        <p:txBody>
          <a:bodyPr/>
          <a:lstStyle/>
          <a:p>
            <a:endParaRPr lang="en-US" sz="2400" dirty="0" smtClean="0"/>
          </a:p>
          <a:p>
            <a:r>
              <a:rPr lang="en-US" sz="2400" dirty="0" smtClean="0"/>
              <a:t>Begin with the end in mind . . .</a:t>
            </a:r>
          </a:p>
          <a:p>
            <a:pPr marL="0" indent="-400050">
              <a:buNone/>
            </a:pPr>
            <a:endParaRPr lang="en-US" sz="2200" dirty="0">
              <a:solidFill>
                <a:srgbClr val="0066FF"/>
              </a:solidFill>
            </a:endParaRPr>
          </a:p>
          <a:p>
            <a:pPr marL="0" indent="-400050"/>
            <a:r>
              <a:rPr lang="en-US" sz="2400" dirty="0" smtClean="0"/>
              <a:t>Prepare early, at least 30 days</a:t>
            </a:r>
          </a:p>
          <a:p>
            <a:pPr marL="400050" lvl="1" indent="0">
              <a:buNone/>
            </a:pPr>
            <a:r>
              <a:rPr lang="en-US" dirty="0"/>
              <a:t>b</a:t>
            </a:r>
            <a:r>
              <a:rPr lang="en-US" dirty="0" smtClean="0"/>
              <a:t>efore the inspection	</a:t>
            </a:r>
          </a:p>
          <a:p>
            <a:pPr>
              <a:buNone/>
            </a:pPr>
            <a:endParaRPr lang="en-US" sz="2000" dirty="0" smtClean="0">
              <a:solidFill>
                <a:srgbClr val="0066FF"/>
              </a:solidFill>
            </a:endParaRPr>
          </a:p>
        </p:txBody>
      </p:sp>
      <p:sp>
        <p:nvSpPr>
          <p:cNvPr id="19463" name="Footer Placeholder 10"/>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19462" name="Slide Number Placeholder 9"/>
          <p:cNvSpPr>
            <a:spLocks noGrp="1"/>
          </p:cNvSpPr>
          <p:nvPr>
            <p:ph type="sldNum" sz="quarter" idx="12"/>
          </p:nvPr>
        </p:nvSpPr>
        <p:spPr>
          <a:noFill/>
        </p:spPr>
        <p:txBody>
          <a:bodyPr/>
          <a:lstStyle/>
          <a:p>
            <a:fld id="{97DAFFB4-B988-49F5-8DF6-B17C3D37CC5C}" type="slidenum">
              <a:rPr lang="en-US" smtClean="0">
                <a:latin typeface="Arial" pitchFamily="34" charset="0"/>
                <a:ea typeface="ＭＳ Ｐゴシック"/>
                <a:cs typeface="ＭＳ Ｐゴシック"/>
              </a:rPr>
              <a:pPr/>
              <a:t>33</a:t>
            </a:fld>
            <a:endParaRPr lang="en-US" dirty="0" smtClean="0">
              <a:latin typeface="Arial" pitchFamily="34" charset="0"/>
              <a:ea typeface="ＭＳ Ｐゴシック"/>
              <a:cs typeface="ＭＳ Ｐゴシック"/>
            </a:endParaRPr>
          </a:p>
        </p:txBody>
      </p:sp>
      <p:pic>
        <p:nvPicPr>
          <p:cNvPr id="7" name="Picture 6" descr="http://dgbellar.cmswiki.wikispaces.net/file/view/5784-Brunette-Woman-Marking-A-Day-On-Her-Calendar-Clipart-Illustration.jpg/244106573/5784-Brunette-Woman-Marking-A-Day-On-Her-Calendar-Clipart-Illustration.jpg"/>
          <p:cNvPicPr/>
          <p:nvPr/>
        </p:nvPicPr>
        <p:blipFill>
          <a:blip r:embed="rId3" cstate="print"/>
          <a:srcRect/>
          <a:stretch>
            <a:fillRect/>
          </a:stretch>
        </p:blipFill>
        <p:spPr bwMode="auto">
          <a:xfrm>
            <a:off x="6019800" y="2626646"/>
            <a:ext cx="1905000" cy="308835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685800"/>
          </a:xfrm>
        </p:spPr>
        <p:txBody>
          <a:bodyPr/>
          <a:lstStyle/>
          <a:p>
            <a:r>
              <a:rPr lang="en-US" b="1" dirty="0" smtClean="0"/>
              <a:t>Preparing:  Coordination</a:t>
            </a:r>
            <a:endParaRPr lang="en-US" dirty="0"/>
          </a:p>
        </p:txBody>
      </p:sp>
      <p:sp>
        <p:nvSpPr>
          <p:cNvPr id="3" name="Content Placeholder 2"/>
          <p:cNvSpPr>
            <a:spLocks noGrp="1"/>
          </p:cNvSpPr>
          <p:nvPr>
            <p:ph idx="1"/>
          </p:nvPr>
        </p:nvSpPr>
        <p:spPr>
          <a:xfrm>
            <a:off x="685800" y="2057400"/>
            <a:ext cx="4572000" cy="4038600"/>
          </a:xfrm>
        </p:spPr>
        <p:txBody>
          <a:bodyPr/>
          <a:lstStyle/>
          <a:p>
            <a:pPr marL="0" indent="0">
              <a:buNone/>
            </a:pPr>
            <a:r>
              <a:rPr lang="en-US" sz="2400" dirty="0" smtClean="0"/>
              <a:t>Communicate with all appropriate offices:</a:t>
            </a:r>
          </a:p>
          <a:p>
            <a:r>
              <a:rPr lang="en-US" sz="2400" dirty="0" smtClean="0"/>
              <a:t>Permitting</a:t>
            </a:r>
          </a:p>
          <a:p>
            <a:r>
              <a:rPr lang="en-US" sz="2400" dirty="0" smtClean="0"/>
              <a:t>Compliance</a:t>
            </a:r>
          </a:p>
          <a:p>
            <a:r>
              <a:rPr lang="en-US" sz="2400" dirty="0" smtClean="0"/>
              <a:t>Enforcement</a:t>
            </a:r>
          </a:p>
          <a:p>
            <a:r>
              <a:rPr lang="en-US" sz="2400" dirty="0" smtClean="0"/>
              <a:t>Corrective action </a:t>
            </a:r>
          </a:p>
          <a:p>
            <a:pPr marL="0" indent="-400050"/>
            <a:endParaRPr lang="en-US" dirty="0"/>
          </a:p>
        </p:txBody>
      </p:sp>
      <p:sp>
        <p:nvSpPr>
          <p:cNvPr id="4" name="Date Placeholder 3"/>
          <p:cNvSpPr>
            <a:spLocks noGrp="1"/>
          </p:cNvSpPr>
          <p:nvPr>
            <p:ph type="dt" sz="half" idx="10"/>
          </p:nvPr>
        </p:nvSpPr>
        <p:spPr/>
        <p:txBody>
          <a:bodyPr/>
          <a:lstStyle/>
          <a:p>
            <a:pPr>
              <a:defRPr/>
            </a:pPr>
            <a:r>
              <a:rPr lang="en-US" dirty="0"/>
              <a:t>01/14/15 </a:t>
            </a:r>
            <a:r>
              <a:rPr lang="en-US" dirty="0" smtClean="0"/>
              <a:t>Webinar</a:t>
            </a: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34</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362200"/>
            <a:ext cx="3327400" cy="2495550"/>
          </a:xfrm>
          <a:prstGeom prst="rect">
            <a:avLst/>
          </a:prstGeom>
        </p:spPr>
      </p:pic>
    </p:spTree>
    <p:extLst>
      <p:ext uri="{BB962C8B-B14F-4D97-AF65-F5344CB8AC3E}">
        <p14:creationId xmlns:p14="http://schemas.microsoft.com/office/powerpoint/2010/main" val="2269499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219200"/>
            <a:ext cx="8229600" cy="762000"/>
          </a:xfrm>
        </p:spPr>
        <p:txBody>
          <a:bodyPr anchor="t"/>
          <a:lstStyle/>
          <a:p>
            <a:pPr eaLnBrk="1" hangingPunct="1"/>
            <a:r>
              <a:rPr lang="en-US" b="1" dirty="0" smtClean="0"/>
              <a:t>Preparing:  Define Purpose and Scope</a:t>
            </a:r>
            <a:r>
              <a:rPr lang="en-US" dirty="0" smtClean="0"/>
              <a:t/>
            </a:r>
            <a:br>
              <a:rPr lang="en-US" dirty="0" smtClean="0"/>
            </a:br>
            <a:r>
              <a:rPr lang="en-US" dirty="0" smtClean="0"/>
              <a:t/>
            </a:r>
            <a:br>
              <a:rPr lang="en-US" dirty="0" smtClean="0"/>
            </a:br>
            <a:endParaRPr lang="en-US" dirty="0" smtClean="0">
              <a:solidFill>
                <a:srgbClr val="FF0000"/>
              </a:solidFill>
            </a:endParaRPr>
          </a:p>
        </p:txBody>
      </p:sp>
      <p:sp>
        <p:nvSpPr>
          <p:cNvPr id="21507" name="Rectangle 3"/>
          <p:cNvSpPr>
            <a:spLocks noGrp="1" noChangeArrowheads="1"/>
          </p:cNvSpPr>
          <p:nvPr>
            <p:ph type="body" sz="half" idx="1"/>
          </p:nvPr>
        </p:nvSpPr>
        <p:spPr>
          <a:xfrm>
            <a:off x="685800" y="2286000"/>
            <a:ext cx="4191000" cy="3429000"/>
          </a:xfrm>
        </p:spPr>
        <p:txBody>
          <a:bodyPr/>
          <a:lstStyle/>
          <a:p>
            <a:r>
              <a:rPr lang="en-US" sz="2400" dirty="0" smtClean="0"/>
              <a:t>Determine inspection objectives</a:t>
            </a:r>
          </a:p>
          <a:p>
            <a:pPr marL="0" indent="0">
              <a:buNone/>
            </a:pPr>
            <a:endParaRPr lang="en-US" sz="2400" dirty="0" smtClean="0"/>
          </a:p>
          <a:p>
            <a:r>
              <a:rPr lang="en-US" sz="2400" dirty="0" smtClean="0">
                <a:solidFill>
                  <a:srgbClr val="000000"/>
                </a:solidFill>
              </a:rPr>
              <a:t>If not in 2020 CA Universe</a:t>
            </a:r>
          </a:p>
          <a:p>
            <a:pPr lvl="1">
              <a:buFont typeface="Wingdings" panose="05000000000000000000" pitchFamily="2" charset="2"/>
              <a:buChar char="§"/>
            </a:pPr>
            <a:r>
              <a:rPr lang="en-US" sz="2000" dirty="0" smtClean="0">
                <a:solidFill>
                  <a:srgbClr val="000000"/>
                </a:solidFill>
              </a:rPr>
              <a:t>Identify any releases</a:t>
            </a:r>
          </a:p>
          <a:p>
            <a:pPr lvl="1">
              <a:buFont typeface="Wingdings" panose="05000000000000000000" pitchFamily="2" charset="2"/>
              <a:buChar char="§"/>
            </a:pPr>
            <a:r>
              <a:rPr lang="en-US" sz="2000" dirty="0" smtClean="0">
                <a:solidFill>
                  <a:srgbClr val="000000"/>
                </a:solidFill>
              </a:rPr>
              <a:t>Check permit and order status of facility</a:t>
            </a:r>
          </a:p>
          <a:p>
            <a:pPr>
              <a:buNone/>
            </a:pPr>
            <a:endParaRPr lang="en-US" sz="1800" dirty="0" smtClean="0">
              <a:solidFill>
                <a:srgbClr val="0066FF"/>
              </a:solidFill>
            </a:endParaRPr>
          </a:p>
          <a:p>
            <a:endParaRPr lang="en-US" sz="1800" dirty="0" smtClean="0"/>
          </a:p>
          <a:p>
            <a:pPr>
              <a:buNone/>
            </a:pPr>
            <a:r>
              <a:rPr lang="en-US" sz="1800" dirty="0" smtClean="0"/>
              <a:t>	</a:t>
            </a:r>
            <a:endParaRPr lang="en-US" sz="1400" dirty="0" smtClean="0">
              <a:solidFill>
                <a:srgbClr val="0066FF"/>
              </a:solidFill>
            </a:endParaRPr>
          </a:p>
          <a:p>
            <a:pPr>
              <a:buNone/>
            </a:pPr>
            <a:r>
              <a:rPr lang="en-US" sz="1800" dirty="0" smtClean="0"/>
              <a:t>	</a:t>
            </a:r>
            <a:endParaRPr lang="en-US" sz="1400" dirty="0" smtClean="0">
              <a:solidFill>
                <a:srgbClr val="0066FF"/>
              </a:solidFill>
            </a:endParaRPr>
          </a:p>
        </p:txBody>
      </p:sp>
      <p:sp>
        <p:nvSpPr>
          <p:cNvPr id="21510" name="Slide Number Placeholder 9"/>
          <p:cNvSpPr>
            <a:spLocks noGrp="1"/>
          </p:cNvSpPr>
          <p:nvPr>
            <p:ph type="sldNum" sz="quarter" idx="12"/>
          </p:nvPr>
        </p:nvSpPr>
        <p:spPr>
          <a:noFill/>
        </p:spPr>
        <p:txBody>
          <a:bodyPr/>
          <a:lstStyle/>
          <a:p>
            <a:fld id="{3ADB500B-C1AC-4B0C-ACDD-52EDB9FD94CF}" type="slidenum">
              <a:rPr lang="en-US" smtClean="0">
                <a:latin typeface="Arial" pitchFamily="34" charset="0"/>
                <a:ea typeface="ＭＳ Ｐゴシック"/>
                <a:cs typeface="ＭＳ Ｐゴシック"/>
              </a:rPr>
              <a:pPr/>
              <a:t>35</a:t>
            </a:fld>
            <a:endParaRPr lang="en-US" dirty="0" smtClean="0">
              <a:latin typeface="Arial" pitchFamily="34" charset="0"/>
              <a:ea typeface="ＭＳ Ｐゴシック"/>
              <a:cs typeface="ＭＳ Ｐゴシック"/>
            </a:endParaRPr>
          </a:p>
        </p:txBody>
      </p:sp>
      <p:sp>
        <p:nvSpPr>
          <p:cNvPr id="21511" name="Footer Placeholder 10"/>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pic>
        <p:nvPicPr>
          <p:cNvPr id="8" name="Picture 7" descr="https://encrypted-tbn0.gstatic.com/images?q=tbn:ANd9GcRI49G3kevxBvoCM36dkLMkzaeXU6M17r6-gv_BzJ7lxUZ9Y0kj"/>
          <p:cNvPicPr/>
          <p:nvPr/>
        </p:nvPicPr>
        <p:blipFill>
          <a:blip r:embed="rId3" cstate="print"/>
          <a:srcRect/>
          <a:stretch>
            <a:fillRect/>
          </a:stretch>
        </p:blipFill>
        <p:spPr bwMode="auto">
          <a:xfrm>
            <a:off x="5486400" y="2971800"/>
            <a:ext cx="2819400" cy="18288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1295400"/>
            <a:ext cx="8305800" cy="762000"/>
          </a:xfrm>
        </p:spPr>
        <p:txBody>
          <a:bodyPr anchor="t"/>
          <a:lstStyle/>
          <a:p>
            <a:pPr eaLnBrk="1" hangingPunct="1"/>
            <a:r>
              <a:rPr lang="en-US" b="1" dirty="0"/>
              <a:t>Preparing: </a:t>
            </a:r>
            <a:r>
              <a:rPr lang="en-US" b="1" dirty="0" smtClean="0"/>
              <a:t>Define Purpose and Scope</a:t>
            </a:r>
            <a:endParaRPr lang="en-US" sz="2400" dirty="0" smtClean="0">
              <a:solidFill>
                <a:srgbClr val="FF0000"/>
              </a:solidFill>
            </a:endParaRPr>
          </a:p>
        </p:txBody>
      </p:sp>
      <p:sp>
        <p:nvSpPr>
          <p:cNvPr id="21507" name="Rectangle 3"/>
          <p:cNvSpPr>
            <a:spLocks noGrp="1" noChangeArrowheads="1"/>
          </p:cNvSpPr>
          <p:nvPr>
            <p:ph type="body" sz="half" idx="1"/>
          </p:nvPr>
        </p:nvSpPr>
        <p:spPr>
          <a:xfrm>
            <a:off x="685800" y="2133600"/>
            <a:ext cx="3810000" cy="4114800"/>
          </a:xfrm>
        </p:spPr>
        <p:txBody>
          <a:bodyPr/>
          <a:lstStyle/>
          <a:p>
            <a:endParaRPr lang="en-US" sz="2400" dirty="0" smtClean="0"/>
          </a:p>
          <a:p>
            <a:r>
              <a:rPr lang="en-US" sz="2400" dirty="0" smtClean="0"/>
              <a:t>Determine CA activity being conducted by owner/operator</a:t>
            </a:r>
          </a:p>
          <a:p>
            <a:r>
              <a:rPr lang="en-US" sz="2400" dirty="0" smtClean="0"/>
              <a:t>Review Environmental Indicators</a:t>
            </a:r>
          </a:p>
          <a:p>
            <a:endParaRPr lang="en-US" sz="2400" dirty="0" smtClean="0"/>
          </a:p>
          <a:p>
            <a:pPr>
              <a:buNone/>
            </a:pPr>
            <a:r>
              <a:rPr lang="en-US" sz="1800" dirty="0" smtClean="0"/>
              <a:t>	</a:t>
            </a:r>
            <a:endParaRPr lang="en-US" sz="1600" dirty="0" smtClean="0">
              <a:solidFill>
                <a:srgbClr val="0066FF"/>
              </a:solidFill>
            </a:endParaRPr>
          </a:p>
        </p:txBody>
      </p:sp>
      <p:sp>
        <p:nvSpPr>
          <p:cNvPr id="21510" name="Slide Number Placeholder 9"/>
          <p:cNvSpPr>
            <a:spLocks noGrp="1"/>
          </p:cNvSpPr>
          <p:nvPr>
            <p:ph type="sldNum" sz="quarter" idx="12"/>
          </p:nvPr>
        </p:nvSpPr>
        <p:spPr>
          <a:noFill/>
        </p:spPr>
        <p:txBody>
          <a:bodyPr/>
          <a:lstStyle/>
          <a:p>
            <a:fld id="{3ADB500B-C1AC-4B0C-ACDD-52EDB9FD94CF}" type="slidenum">
              <a:rPr lang="en-US" smtClean="0">
                <a:latin typeface="Arial" pitchFamily="34" charset="0"/>
                <a:ea typeface="ＭＳ Ｐゴシック"/>
                <a:cs typeface="ＭＳ Ｐゴシック"/>
              </a:rPr>
              <a:pPr/>
              <a:t>36</a:t>
            </a:fld>
            <a:endParaRPr lang="en-US" dirty="0" smtClean="0">
              <a:latin typeface="Arial" pitchFamily="34" charset="0"/>
              <a:ea typeface="ＭＳ Ｐゴシック"/>
              <a:cs typeface="ＭＳ Ｐゴシック"/>
            </a:endParaRPr>
          </a:p>
        </p:txBody>
      </p:sp>
      <p:sp>
        <p:nvSpPr>
          <p:cNvPr id="21511" name="Footer Placeholder 10"/>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6588" r="-46" b="11595"/>
          <a:stretch/>
        </p:blipFill>
        <p:spPr>
          <a:xfrm>
            <a:off x="4800600" y="2590800"/>
            <a:ext cx="3967035" cy="207264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1295400"/>
            <a:ext cx="8305800" cy="762000"/>
          </a:xfrm>
        </p:spPr>
        <p:txBody>
          <a:bodyPr anchor="t"/>
          <a:lstStyle/>
          <a:p>
            <a:pPr eaLnBrk="1" hangingPunct="1"/>
            <a:r>
              <a:rPr lang="en-US" b="1" dirty="0"/>
              <a:t>Preparing: </a:t>
            </a:r>
            <a:r>
              <a:rPr lang="en-US" b="1" dirty="0" smtClean="0"/>
              <a:t>Define Purpose and Scope</a:t>
            </a:r>
            <a:endParaRPr lang="en-US" sz="2400" dirty="0" smtClean="0">
              <a:solidFill>
                <a:srgbClr val="FF0000"/>
              </a:solidFill>
            </a:endParaRPr>
          </a:p>
        </p:txBody>
      </p:sp>
      <p:sp>
        <p:nvSpPr>
          <p:cNvPr id="21507" name="Rectangle 3"/>
          <p:cNvSpPr>
            <a:spLocks noGrp="1" noChangeArrowheads="1"/>
          </p:cNvSpPr>
          <p:nvPr>
            <p:ph type="body" sz="half" idx="1"/>
          </p:nvPr>
        </p:nvSpPr>
        <p:spPr>
          <a:xfrm>
            <a:off x="685800" y="2133600"/>
            <a:ext cx="3810000" cy="4114800"/>
          </a:xfrm>
        </p:spPr>
        <p:txBody>
          <a:bodyPr/>
          <a:lstStyle/>
          <a:p>
            <a:endParaRPr lang="en-US" sz="2400" dirty="0" smtClean="0"/>
          </a:p>
          <a:p>
            <a:r>
              <a:rPr lang="en-US" sz="2400" dirty="0" smtClean="0"/>
              <a:t>Identify specific resources necessary to conduct on-site inspection</a:t>
            </a:r>
          </a:p>
          <a:p>
            <a:pPr>
              <a:buNone/>
            </a:pPr>
            <a:r>
              <a:rPr lang="en-US" sz="1800" dirty="0" smtClean="0"/>
              <a:t>	</a:t>
            </a:r>
            <a:endParaRPr lang="en-US" sz="1600" dirty="0" smtClean="0">
              <a:solidFill>
                <a:srgbClr val="0066FF"/>
              </a:solidFill>
            </a:endParaRPr>
          </a:p>
        </p:txBody>
      </p:sp>
      <p:sp>
        <p:nvSpPr>
          <p:cNvPr id="21510" name="Slide Number Placeholder 9"/>
          <p:cNvSpPr>
            <a:spLocks noGrp="1"/>
          </p:cNvSpPr>
          <p:nvPr>
            <p:ph type="sldNum" sz="quarter" idx="12"/>
          </p:nvPr>
        </p:nvSpPr>
        <p:spPr>
          <a:noFill/>
        </p:spPr>
        <p:txBody>
          <a:bodyPr/>
          <a:lstStyle/>
          <a:p>
            <a:fld id="{3ADB500B-C1AC-4B0C-ACDD-52EDB9FD94CF}" type="slidenum">
              <a:rPr lang="en-US" smtClean="0">
                <a:latin typeface="Arial" pitchFamily="34" charset="0"/>
                <a:ea typeface="ＭＳ Ｐゴシック"/>
                <a:cs typeface="ＭＳ Ｐゴシック"/>
              </a:rPr>
              <a:pPr/>
              <a:t>37</a:t>
            </a:fld>
            <a:endParaRPr lang="en-US" dirty="0" smtClean="0">
              <a:latin typeface="Arial" pitchFamily="34" charset="0"/>
              <a:ea typeface="ＭＳ Ｐゴシック"/>
              <a:cs typeface="ＭＳ Ｐゴシック"/>
            </a:endParaRPr>
          </a:p>
        </p:txBody>
      </p:sp>
      <p:sp>
        <p:nvSpPr>
          <p:cNvPr id="21511" name="Footer Placeholder 10"/>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808" b="3766"/>
          <a:stretch/>
        </p:blipFill>
        <p:spPr>
          <a:xfrm>
            <a:off x="4724400" y="2438400"/>
            <a:ext cx="4114800" cy="2655061"/>
          </a:xfrm>
          <a:prstGeom prst="rect">
            <a:avLst/>
          </a:prstGeom>
        </p:spPr>
      </p:pic>
    </p:spTree>
    <p:extLst>
      <p:ext uri="{BB962C8B-B14F-4D97-AF65-F5344CB8AC3E}">
        <p14:creationId xmlns:p14="http://schemas.microsoft.com/office/powerpoint/2010/main" val="2174398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1219200"/>
            <a:ext cx="7620000" cy="685800"/>
          </a:xfrm>
        </p:spPr>
        <p:txBody>
          <a:bodyPr/>
          <a:lstStyle/>
          <a:p>
            <a:r>
              <a:rPr lang="en-US" b="1" dirty="0"/>
              <a:t>Preparing</a:t>
            </a:r>
            <a:r>
              <a:rPr lang="en-US" b="1" dirty="0" smtClean="0"/>
              <a:t>:  Review Background Info</a:t>
            </a:r>
            <a:endParaRPr lang="en-US" sz="1800" dirty="0">
              <a:solidFill>
                <a:srgbClr val="002060"/>
              </a:solidFill>
            </a:endParaRPr>
          </a:p>
        </p:txBody>
      </p:sp>
      <p:sp>
        <p:nvSpPr>
          <p:cNvPr id="10" name="Content Placeholder 9"/>
          <p:cNvSpPr>
            <a:spLocks noGrp="1"/>
          </p:cNvSpPr>
          <p:nvPr>
            <p:ph idx="1"/>
          </p:nvPr>
        </p:nvSpPr>
        <p:spPr>
          <a:xfrm>
            <a:off x="533400" y="2209800"/>
            <a:ext cx="4724400" cy="3886200"/>
          </a:xfrm>
        </p:spPr>
        <p:txBody>
          <a:bodyPr/>
          <a:lstStyle/>
          <a:p>
            <a:pPr marL="0" indent="0">
              <a:buNone/>
            </a:pPr>
            <a:r>
              <a:rPr lang="en-US" sz="2400" dirty="0" smtClean="0"/>
              <a:t>The Inspector should be familiar with:</a:t>
            </a:r>
          </a:p>
          <a:p>
            <a:pPr lvl="1">
              <a:buFont typeface="Wingdings" panose="05000000000000000000" pitchFamily="2" charset="2"/>
              <a:buChar char="§"/>
            </a:pPr>
            <a:r>
              <a:rPr lang="en-US" dirty="0" smtClean="0"/>
              <a:t>Regulatory / permitting / order status</a:t>
            </a:r>
          </a:p>
          <a:p>
            <a:pPr lvl="1">
              <a:buFont typeface="Wingdings" panose="05000000000000000000" pitchFamily="2" charset="2"/>
              <a:buChar char="§"/>
            </a:pPr>
            <a:r>
              <a:rPr lang="en-US" dirty="0" smtClean="0"/>
              <a:t>Site uses</a:t>
            </a:r>
          </a:p>
          <a:p>
            <a:pPr lvl="1">
              <a:buFont typeface="Wingdings" panose="05000000000000000000" pitchFamily="2" charset="2"/>
              <a:buChar char="§"/>
            </a:pPr>
            <a:r>
              <a:rPr lang="en-US" dirty="0" smtClean="0"/>
              <a:t>EPA tracking databases</a:t>
            </a:r>
          </a:p>
          <a:p>
            <a:pPr lvl="1">
              <a:buFont typeface="Wingdings" panose="05000000000000000000" pitchFamily="2" charset="2"/>
              <a:buChar char="§"/>
            </a:pPr>
            <a:r>
              <a:rPr lang="en-US" dirty="0" smtClean="0"/>
              <a:t>Potential hazards at the facility</a:t>
            </a:r>
          </a:p>
          <a:p>
            <a:pPr marL="342900" lvl="1" indent="-342900">
              <a:buNone/>
            </a:pPr>
            <a:r>
              <a:rPr lang="en-US" sz="2000" dirty="0" smtClean="0">
                <a:solidFill>
                  <a:srgbClr val="0066FF"/>
                </a:solidFill>
              </a:rPr>
              <a:t>		</a:t>
            </a:r>
            <a:endParaRPr lang="en-US" dirty="0" smtClean="0"/>
          </a:p>
        </p:txBody>
      </p:sp>
      <p:sp>
        <p:nvSpPr>
          <p:cNvPr id="19463" name="Footer Placeholder 10"/>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19462" name="Slide Number Placeholder 9"/>
          <p:cNvSpPr>
            <a:spLocks noGrp="1"/>
          </p:cNvSpPr>
          <p:nvPr>
            <p:ph type="sldNum" sz="quarter" idx="12"/>
          </p:nvPr>
        </p:nvSpPr>
        <p:spPr>
          <a:noFill/>
        </p:spPr>
        <p:txBody>
          <a:bodyPr/>
          <a:lstStyle/>
          <a:p>
            <a:fld id="{97DAFFB4-B988-49F5-8DF6-B17C3D37CC5C}" type="slidenum">
              <a:rPr lang="en-US" smtClean="0">
                <a:latin typeface="Arial" pitchFamily="34" charset="0"/>
                <a:ea typeface="ＭＳ Ｐゴシック"/>
                <a:cs typeface="ＭＳ Ｐゴシック"/>
              </a:rPr>
              <a:pPr/>
              <a:t>38</a:t>
            </a:fld>
            <a:endParaRPr lang="en-US" dirty="0" smtClean="0">
              <a:latin typeface="Arial" pitchFamily="34" charset="0"/>
              <a:ea typeface="ＭＳ Ｐゴシック"/>
              <a:cs typeface="ＭＳ Ｐゴシック"/>
            </a:endParaRPr>
          </a:p>
        </p:txBody>
      </p:sp>
      <p:pic>
        <p:nvPicPr>
          <p:cNvPr id="7" name="Picture 1"/>
          <p:cNvPicPr>
            <a:picLocks noChangeAspect="1" noChangeArrowheads="1"/>
          </p:cNvPicPr>
          <p:nvPr/>
        </p:nvPicPr>
        <p:blipFill>
          <a:blip r:embed="rId3" cstate="print"/>
          <a:srcRect/>
          <a:stretch>
            <a:fillRect/>
          </a:stretch>
        </p:blipFill>
        <p:spPr bwMode="auto">
          <a:xfrm>
            <a:off x="5181600" y="2590800"/>
            <a:ext cx="3433731" cy="267831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1219200"/>
            <a:ext cx="7772400" cy="914400"/>
          </a:xfrm>
        </p:spPr>
        <p:txBody>
          <a:bodyPr/>
          <a:lstStyle/>
          <a:p>
            <a:r>
              <a:rPr lang="en-US" b="1" dirty="0"/>
              <a:t>Preparing:  </a:t>
            </a:r>
            <a:r>
              <a:rPr lang="en-US" b="1" dirty="0" smtClean="0"/>
              <a:t>Review Facility Documents</a:t>
            </a:r>
            <a:endParaRPr lang="en-US" dirty="0">
              <a:solidFill>
                <a:srgbClr val="002060"/>
              </a:solidFill>
            </a:endParaRPr>
          </a:p>
        </p:txBody>
      </p:sp>
      <p:sp>
        <p:nvSpPr>
          <p:cNvPr id="10" name="Content Placeholder 9"/>
          <p:cNvSpPr>
            <a:spLocks noGrp="1"/>
          </p:cNvSpPr>
          <p:nvPr>
            <p:ph idx="1"/>
          </p:nvPr>
        </p:nvSpPr>
        <p:spPr>
          <a:xfrm>
            <a:off x="685800" y="2209800"/>
            <a:ext cx="4267200" cy="3886200"/>
          </a:xfrm>
        </p:spPr>
        <p:txBody>
          <a:bodyPr/>
          <a:lstStyle/>
          <a:p>
            <a:pPr marL="0" indent="0">
              <a:buNone/>
            </a:pPr>
            <a:r>
              <a:rPr lang="en-US" sz="2400" dirty="0" smtClean="0"/>
              <a:t>Review key facility documents such as:</a:t>
            </a:r>
          </a:p>
          <a:p>
            <a:pPr lvl="1">
              <a:buFont typeface="Arial" pitchFamily="34" charset="0"/>
              <a:buChar char="•"/>
            </a:pPr>
            <a:r>
              <a:rPr lang="en-US" dirty="0" smtClean="0">
                <a:solidFill>
                  <a:srgbClr val="000000"/>
                </a:solidFill>
              </a:rPr>
              <a:t>Permits or Orders</a:t>
            </a:r>
          </a:p>
          <a:p>
            <a:pPr lvl="1">
              <a:buFont typeface="Arial" pitchFamily="34" charset="0"/>
              <a:buChar char="•"/>
            </a:pPr>
            <a:r>
              <a:rPr lang="en-US" dirty="0" smtClean="0">
                <a:solidFill>
                  <a:srgbClr val="000000"/>
                </a:solidFill>
              </a:rPr>
              <a:t>CA Work Plans or Reports</a:t>
            </a:r>
          </a:p>
          <a:p>
            <a:pPr lvl="1">
              <a:buFont typeface="Arial" pitchFamily="34" charset="0"/>
              <a:buChar char="•"/>
            </a:pPr>
            <a:r>
              <a:rPr lang="en-US" dirty="0" smtClean="0">
                <a:solidFill>
                  <a:srgbClr val="000000"/>
                </a:solidFill>
              </a:rPr>
              <a:t>Existing SWMU/AOC Maps</a:t>
            </a:r>
          </a:p>
          <a:p>
            <a:pPr lvl="1">
              <a:buFont typeface="Arial" pitchFamily="34" charset="0"/>
              <a:buChar char="•"/>
            </a:pPr>
            <a:r>
              <a:rPr lang="en-US" dirty="0" smtClean="0">
                <a:solidFill>
                  <a:srgbClr val="000000"/>
                </a:solidFill>
              </a:rPr>
              <a:t>Previous inspection reports and notes</a:t>
            </a:r>
            <a:r>
              <a:rPr lang="en-US" sz="2000" dirty="0" smtClean="0">
                <a:solidFill>
                  <a:srgbClr val="0066FF"/>
                </a:solidFill>
              </a:rPr>
              <a:t>		</a:t>
            </a:r>
            <a:endParaRPr lang="en-US" dirty="0" smtClean="0"/>
          </a:p>
        </p:txBody>
      </p:sp>
      <p:sp>
        <p:nvSpPr>
          <p:cNvPr id="19463" name="Footer Placeholder 10"/>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19462" name="Slide Number Placeholder 9"/>
          <p:cNvSpPr>
            <a:spLocks noGrp="1"/>
          </p:cNvSpPr>
          <p:nvPr>
            <p:ph type="sldNum" sz="quarter" idx="12"/>
          </p:nvPr>
        </p:nvSpPr>
        <p:spPr>
          <a:noFill/>
        </p:spPr>
        <p:txBody>
          <a:bodyPr/>
          <a:lstStyle/>
          <a:p>
            <a:fld id="{97DAFFB4-B988-49F5-8DF6-B17C3D37CC5C}" type="slidenum">
              <a:rPr lang="en-US" smtClean="0">
                <a:latin typeface="Arial" pitchFamily="34" charset="0"/>
                <a:ea typeface="ＭＳ Ｐゴシック"/>
                <a:cs typeface="ＭＳ Ｐゴシック"/>
              </a:rPr>
              <a:pPr/>
              <a:t>39</a:t>
            </a:fld>
            <a:endParaRPr lang="en-US" dirty="0" smtClean="0">
              <a:latin typeface="Arial" pitchFamily="34" charset="0"/>
              <a:ea typeface="ＭＳ Ｐゴシック"/>
              <a:cs typeface="ＭＳ Ｐゴシック"/>
            </a:endParaRPr>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3" name="Picture 2"/>
          <p:cNvPicPr>
            <a:picLocks noChangeAspect="1"/>
          </p:cNvPicPr>
          <p:nvPr/>
        </p:nvPicPr>
        <p:blipFill>
          <a:blip r:embed="rId3"/>
          <a:stretch>
            <a:fillRect/>
          </a:stretch>
        </p:blipFill>
        <p:spPr>
          <a:xfrm>
            <a:off x="5689431" y="2133600"/>
            <a:ext cx="2755631" cy="385910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295401"/>
            <a:ext cx="7772400" cy="762000"/>
          </a:xfrm>
        </p:spPr>
        <p:txBody>
          <a:bodyPr anchor="t"/>
          <a:lstStyle/>
          <a:p>
            <a:pPr lvl="1" eaLnBrk="1" hangingPunct="1"/>
            <a:r>
              <a:rPr lang="en-US" b="1" dirty="0" smtClean="0"/>
              <a:t>Intro:  Who is the Audience?</a:t>
            </a:r>
          </a:p>
        </p:txBody>
      </p:sp>
      <p:sp>
        <p:nvSpPr>
          <p:cNvPr id="18435" name="Rectangle 3"/>
          <p:cNvSpPr>
            <a:spLocks noGrp="1" noChangeArrowheads="1"/>
          </p:cNvSpPr>
          <p:nvPr>
            <p:ph type="body" idx="1"/>
          </p:nvPr>
        </p:nvSpPr>
        <p:spPr>
          <a:xfrm>
            <a:off x="533400" y="1981200"/>
            <a:ext cx="7696200" cy="3886200"/>
          </a:xfrm>
        </p:spPr>
        <p:txBody>
          <a:bodyPr/>
          <a:lstStyle/>
          <a:p>
            <a:pPr lvl="2">
              <a:buFont typeface="Arial" pitchFamily="34" charset="0"/>
              <a:buChar char="•"/>
            </a:pPr>
            <a:r>
              <a:rPr lang="en-US" sz="2400" dirty="0" smtClean="0"/>
              <a:t>Corrective Action Project Managers (PMs) </a:t>
            </a:r>
            <a:r>
              <a:rPr lang="en-US" sz="2400" dirty="0" smtClean="0">
                <a:solidFill>
                  <a:srgbClr val="000000"/>
                </a:solidFill>
              </a:rPr>
              <a:t>from EPA region or authorized state</a:t>
            </a:r>
          </a:p>
          <a:p>
            <a:pPr lvl="2">
              <a:buFont typeface="Arial" pitchFamily="34" charset="0"/>
              <a:buChar char="•"/>
            </a:pPr>
            <a:r>
              <a:rPr lang="en-US" sz="2400" dirty="0" smtClean="0"/>
              <a:t>RCRA regulatory and </a:t>
            </a:r>
            <a:r>
              <a:rPr lang="en-US" sz="2400" dirty="0"/>
              <a:t>c</a:t>
            </a:r>
            <a:r>
              <a:rPr lang="en-US" sz="2400" dirty="0" smtClean="0"/>
              <a:t>orrective </a:t>
            </a:r>
            <a:r>
              <a:rPr lang="en-US" sz="2400" dirty="0"/>
              <a:t>a</a:t>
            </a:r>
            <a:r>
              <a:rPr lang="en-US" sz="2400" dirty="0" smtClean="0"/>
              <a:t>ction </a:t>
            </a:r>
            <a:r>
              <a:rPr lang="en-US" sz="2400" dirty="0"/>
              <a:t>i</a:t>
            </a:r>
            <a:r>
              <a:rPr lang="en-US" sz="2400" dirty="0" smtClean="0"/>
              <a:t>nspectors</a:t>
            </a:r>
          </a:p>
          <a:p>
            <a:pPr lvl="2">
              <a:buFont typeface="Arial" pitchFamily="34" charset="0"/>
              <a:buChar char="•"/>
            </a:pPr>
            <a:r>
              <a:rPr lang="en-US" sz="2400" dirty="0" smtClean="0"/>
              <a:t>Permit writers who have responsibility for corrective action</a:t>
            </a:r>
          </a:p>
          <a:p>
            <a:pPr lvl="2">
              <a:buFont typeface="Arial" pitchFamily="34" charset="0"/>
              <a:buChar char="•"/>
            </a:pPr>
            <a:r>
              <a:rPr lang="en-US" sz="2400" dirty="0" smtClean="0"/>
              <a:t>Attorneys who have responsibility for corrective action</a:t>
            </a:r>
            <a:r>
              <a:rPr lang="en-US" sz="2000" dirty="0" smtClean="0"/>
              <a:t>	</a:t>
            </a:r>
            <a:endParaRPr lang="en-US" sz="1800" dirty="0" smtClean="0">
              <a:solidFill>
                <a:srgbClr val="0066FF"/>
              </a:solidFill>
            </a:endParaRPr>
          </a:p>
          <a:p>
            <a:pPr eaLnBrk="1" hangingPunct="1">
              <a:buNone/>
            </a:pPr>
            <a:endParaRPr lang="en-US" sz="2000" dirty="0" smtClean="0"/>
          </a:p>
        </p:txBody>
      </p:sp>
      <p:sp>
        <p:nvSpPr>
          <p:cNvPr id="18437" name="Slide Number Placeholder 8"/>
          <p:cNvSpPr>
            <a:spLocks noGrp="1"/>
          </p:cNvSpPr>
          <p:nvPr>
            <p:ph type="sldNum" sz="quarter" idx="12"/>
          </p:nvPr>
        </p:nvSpPr>
        <p:spPr>
          <a:noFill/>
        </p:spPr>
        <p:txBody>
          <a:bodyPr/>
          <a:lstStyle/>
          <a:p>
            <a:fld id="{A959A450-D5CE-4F7F-A783-29DE021466F2}" type="slidenum">
              <a:rPr lang="en-US" smtClean="0">
                <a:latin typeface="Arial" pitchFamily="34" charset="0"/>
                <a:ea typeface="ＭＳ Ｐゴシック"/>
                <a:cs typeface="ＭＳ Ｐゴシック"/>
              </a:rPr>
              <a:pPr/>
              <a:t>4</a:t>
            </a:fld>
            <a:endParaRPr lang="en-US" dirty="0" smtClean="0">
              <a:latin typeface="Arial" pitchFamily="34" charset="0"/>
              <a:ea typeface="ＭＳ Ｐゴシック"/>
              <a:cs typeface="ＭＳ Ｐゴシック"/>
            </a:endParaRPr>
          </a:p>
        </p:txBody>
      </p:sp>
      <p:sp>
        <p:nvSpPr>
          <p:cNvPr id="18438" name="Footer Placeholder 9"/>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219200"/>
            <a:ext cx="7848600" cy="762000"/>
          </a:xfrm>
        </p:spPr>
        <p:txBody>
          <a:bodyPr anchor="t"/>
          <a:lstStyle/>
          <a:p>
            <a:pPr eaLnBrk="1" hangingPunct="1"/>
            <a:r>
              <a:rPr lang="en-US" b="1" dirty="0"/>
              <a:t>Preparing:  </a:t>
            </a:r>
            <a:r>
              <a:rPr lang="en-US" b="1" dirty="0" smtClean="0"/>
              <a:t>Obtain Other Information</a:t>
            </a:r>
          </a:p>
        </p:txBody>
      </p:sp>
      <p:sp>
        <p:nvSpPr>
          <p:cNvPr id="21507" name="Rectangle 3"/>
          <p:cNvSpPr>
            <a:spLocks noGrp="1" noChangeArrowheads="1"/>
          </p:cNvSpPr>
          <p:nvPr>
            <p:ph type="body" sz="half" idx="1"/>
          </p:nvPr>
        </p:nvSpPr>
        <p:spPr>
          <a:xfrm>
            <a:off x="685800" y="2057400"/>
            <a:ext cx="3810000" cy="4038600"/>
          </a:xfrm>
        </p:spPr>
        <p:txBody>
          <a:bodyPr/>
          <a:lstStyle/>
          <a:p>
            <a:r>
              <a:rPr lang="en-US" sz="2400" dirty="0" smtClean="0"/>
              <a:t>Contact other federal, tribal, state and local agencies</a:t>
            </a:r>
          </a:p>
          <a:p>
            <a:endParaRPr lang="en-US" sz="2400" dirty="0" smtClean="0"/>
          </a:p>
          <a:p>
            <a:r>
              <a:rPr lang="en-US" sz="2400" dirty="0" smtClean="0"/>
              <a:t>Use web-based search engines</a:t>
            </a:r>
          </a:p>
          <a:p>
            <a:endParaRPr lang="en-US" sz="2400" dirty="0" smtClean="0"/>
          </a:p>
          <a:p>
            <a:r>
              <a:rPr lang="en-US" sz="2400" dirty="0" smtClean="0"/>
              <a:t>Review reports and data submitted under other programs</a:t>
            </a:r>
          </a:p>
        </p:txBody>
      </p:sp>
      <p:sp>
        <p:nvSpPr>
          <p:cNvPr id="21510" name="Slide Number Placeholder 9"/>
          <p:cNvSpPr>
            <a:spLocks noGrp="1"/>
          </p:cNvSpPr>
          <p:nvPr>
            <p:ph type="sldNum" sz="quarter" idx="12"/>
          </p:nvPr>
        </p:nvSpPr>
        <p:spPr>
          <a:noFill/>
        </p:spPr>
        <p:txBody>
          <a:bodyPr/>
          <a:lstStyle/>
          <a:p>
            <a:fld id="{3ADB500B-C1AC-4B0C-ACDD-52EDB9FD94CF}" type="slidenum">
              <a:rPr lang="en-US" smtClean="0">
                <a:latin typeface="Arial" pitchFamily="34" charset="0"/>
                <a:ea typeface="ＭＳ Ｐゴシック"/>
                <a:cs typeface="ＭＳ Ｐゴシック"/>
              </a:rPr>
              <a:pPr/>
              <a:t>40</a:t>
            </a:fld>
            <a:endParaRPr lang="en-US" dirty="0" smtClean="0">
              <a:latin typeface="Arial" pitchFamily="34" charset="0"/>
              <a:ea typeface="ＭＳ Ｐゴシック"/>
              <a:cs typeface="ＭＳ Ｐゴシック"/>
            </a:endParaRPr>
          </a:p>
        </p:txBody>
      </p:sp>
      <p:sp>
        <p:nvSpPr>
          <p:cNvPr id="21511" name="Footer Placeholder 10"/>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pic>
        <p:nvPicPr>
          <p:cNvPr id="95234" name="Picture 2" descr="businesses,businessmen,communication devices,Communications,computers,computing,laptop computers,males,men,office equipment,offices,paperwork,people,persons,technology,work,working,workplaces"/>
          <p:cNvPicPr>
            <a:picLocks noChangeAspect="1" noChangeArrowheads="1"/>
          </p:cNvPicPr>
          <p:nvPr/>
        </p:nvPicPr>
        <p:blipFill>
          <a:blip r:embed="rId3" cstate="print"/>
          <a:srcRect/>
          <a:stretch>
            <a:fillRect/>
          </a:stretch>
        </p:blipFill>
        <p:spPr bwMode="auto">
          <a:xfrm>
            <a:off x="5005387" y="2133600"/>
            <a:ext cx="3095626" cy="3095625"/>
          </a:xfrm>
          <a:prstGeom prst="rect">
            <a:avLst/>
          </a:prstGeom>
          <a:noFill/>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219200"/>
            <a:ext cx="7848600" cy="762000"/>
          </a:xfrm>
        </p:spPr>
        <p:txBody>
          <a:bodyPr anchor="t"/>
          <a:lstStyle/>
          <a:p>
            <a:pPr eaLnBrk="1" hangingPunct="1"/>
            <a:r>
              <a:rPr lang="en-US" b="1" dirty="0"/>
              <a:t>Preparing</a:t>
            </a:r>
            <a:r>
              <a:rPr lang="en-US" b="1" dirty="0" smtClean="0"/>
              <a:t>:  Develop a Checklist</a:t>
            </a:r>
            <a:endParaRPr lang="en-US" b="1" dirty="0" smtClean="0">
              <a:solidFill>
                <a:srgbClr val="FF0000"/>
              </a:solidFill>
            </a:endParaRPr>
          </a:p>
        </p:txBody>
      </p:sp>
      <p:sp>
        <p:nvSpPr>
          <p:cNvPr id="21507" name="Rectangle 3"/>
          <p:cNvSpPr>
            <a:spLocks noGrp="1" noChangeArrowheads="1"/>
          </p:cNvSpPr>
          <p:nvPr>
            <p:ph type="body" sz="half" idx="1"/>
          </p:nvPr>
        </p:nvSpPr>
        <p:spPr>
          <a:xfrm>
            <a:off x="914400" y="1981200"/>
            <a:ext cx="4343400" cy="4114800"/>
          </a:xfrm>
        </p:spPr>
        <p:txBody>
          <a:bodyPr/>
          <a:lstStyle/>
          <a:p>
            <a:pPr>
              <a:buFont typeface="Wingdings" pitchFamily="2" charset="2"/>
              <a:buChar char="ü"/>
            </a:pPr>
            <a:r>
              <a:rPr lang="en-US" sz="1600" dirty="0" smtClean="0"/>
              <a:t>Objectives of inspection</a:t>
            </a:r>
          </a:p>
          <a:p>
            <a:pPr>
              <a:buFont typeface="Wingdings" pitchFamily="2" charset="2"/>
              <a:buChar char="ü"/>
            </a:pPr>
            <a:r>
              <a:rPr lang="en-US" sz="1600" dirty="0" smtClean="0"/>
              <a:t>Facility background</a:t>
            </a:r>
          </a:p>
          <a:p>
            <a:pPr>
              <a:buFont typeface="Wingdings" pitchFamily="2" charset="2"/>
              <a:buChar char="ü"/>
            </a:pPr>
            <a:r>
              <a:rPr lang="en-US" sz="1600" dirty="0" smtClean="0"/>
              <a:t>Priority areas to review including operation and maintenance (O&amp;M) areas</a:t>
            </a:r>
          </a:p>
          <a:p>
            <a:pPr>
              <a:buFont typeface="Wingdings" pitchFamily="2" charset="2"/>
              <a:buChar char="ü"/>
            </a:pPr>
            <a:r>
              <a:rPr lang="en-US" sz="1600" dirty="0" smtClean="0"/>
              <a:t>Tasks to be performed</a:t>
            </a:r>
          </a:p>
          <a:p>
            <a:pPr>
              <a:buFont typeface="Wingdings" pitchFamily="2" charset="2"/>
              <a:buChar char="ü"/>
            </a:pPr>
            <a:r>
              <a:rPr lang="en-US" sz="1600" dirty="0" smtClean="0"/>
              <a:t>Quality Assurance Project Plan (QAPP) </a:t>
            </a:r>
          </a:p>
          <a:p>
            <a:pPr>
              <a:buFont typeface="Wingdings" pitchFamily="2" charset="2"/>
              <a:buChar char="ü"/>
            </a:pPr>
            <a:r>
              <a:rPr lang="en-US" sz="1600" dirty="0" smtClean="0"/>
              <a:t>Sampling Analysis Plan</a:t>
            </a:r>
          </a:p>
          <a:p>
            <a:pPr>
              <a:buFont typeface="Wingdings" pitchFamily="2" charset="2"/>
              <a:buChar char="ü"/>
            </a:pPr>
            <a:r>
              <a:rPr lang="en-US" sz="1600" dirty="0" smtClean="0"/>
              <a:t>Health and Safety Plan</a:t>
            </a:r>
          </a:p>
          <a:p>
            <a:pPr>
              <a:buFont typeface="Wingdings" pitchFamily="2" charset="2"/>
              <a:buChar char="ü"/>
            </a:pPr>
            <a:r>
              <a:rPr lang="en-US" sz="1600" dirty="0" smtClean="0"/>
              <a:t>Resources (personnel and equipment)</a:t>
            </a:r>
          </a:p>
          <a:p>
            <a:pPr>
              <a:buFont typeface="Wingdings" pitchFamily="2" charset="2"/>
              <a:buChar char="ü"/>
            </a:pPr>
            <a:r>
              <a:rPr lang="en-US" sz="1600" dirty="0" smtClean="0"/>
              <a:t>Compliance Schedule</a:t>
            </a:r>
          </a:p>
          <a:p>
            <a:pPr>
              <a:buFont typeface="Wingdings" pitchFamily="2" charset="2"/>
              <a:buChar char="ü"/>
            </a:pPr>
            <a:r>
              <a:rPr lang="en-US" sz="1600" dirty="0" smtClean="0"/>
              <a:t>Performance Monitoring</a:t>
            </a:r>
          </a:p>
          <a:p>
            <a:pPr>
              <a:buFont typeface="Wingdings" pitchFamily="2" charset="2"/>
              <a:buChar char="ü"/>
            </a:pPr>
            <a:r>
              <a:rPr lang="en-US" sz="1600" dirty="0" smtClean="0"/>
              <a:t>Remedy Optimization</a:t>
            </a:r>
          </a:p>
          <a:p>
            <a:pPr>
              <a:buFont typeface="Wingdings" pitchFamily="2" charset="2"/>
              <a:buChar char="ü"/>
            </a:pPr>
            <a:r>
              <a:rPr lang="en-US" sz="1600" dirty="0" smtClean="0"/>
              <a:t>Institutional controls (ICs)</a:t>
            </a:r>
          </a:p>
          <a:p>
            <a:pPr>
              <a:buFont typeface="Wingdings" pitchFamily="2" charset="2"/>
              <a:buChar char="ü"/>
            </a:pPr>
            <a:r>
              <a:rPr lang="en-US" sz="1600" dirty="0" smtClean="0"/>
              <a:t>Financial assurance (FA) requirements</a:t>
            </a:r>
          </a:p>
          <a:p>
            <a:pPr>
              <a:buFont typeface="Wingdings" pitchFamily="2" charset="2"/>
              <a:buChar char="ü"/>
            </a:pPr>
            <a:endParaRPr lang="en-US" sz="1600" dirty="0" smtClean="0"/>
          </a:p>
          <a:p>
            <a:pPr>
              <a:buNone/>
            </a:pPr>
            <a:endParaRPr lang="en-US" sz="1600" dirty="0" smtClean="0"/>
          </a:p>
        </p:txBody>
      </p:sp>
      <p:sp>
        <p:nvSpPr>
          <p:cNvPr id="21510" name="Slide Number Placeholder 9"/>
          <p:cNvSpPr>
            <a:spLocks noGrp="1"/>
          </p:cNvSpPr>
          <p:nvPr>
            <p:ph type="sldNum" sz="quarter" idx="12"/>
          </p:nvPr>
        </p:nvSpPr>
        <p:spPr>
          <a:noFill/>
        </p:spPr>
        <p:txBody>
          <a:bodyPr/>
          <a:lstStyle/>
          <a:p>
            <a:fld id="{3ADB500B-C1AC-4B0C-ACDD-52EDB9FD94CF}" type="slidenum">
              <a:rPr lang="en-US" smtClean="0">
                <a:latin typeface="Arial" pitchFamily="34" charset="0"/>
                <a:ea typeface="ＭＳ Ｐゴシック"/>
                <a:cs typeface="ＭＳ Ｐゴシック"/>
              </a:rPr>
              <a:pPr/>
              <a:t>41</a:t>
            </a:fld>
            <a:endParaRPr lang="en-US" dirty="0" smtClean="0">
              <a:latin typeface="Arial" pitchFamily="34" charset="0"/>
              <a:ea typeface="ＭＳ Ｐゴシック"/>
              <a:cs typeface="ＭＳ Ｐゴシック"/>
            </a:endParaRPr>
          </a:p>
        </p:txBody>
      </p:sp>
      <p:sp>
        <p:nvSpPr>
          <p:cNvPr id="21511" name="Footer Placeholder 10"/>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pic>
        <p:nvPicPr>
          <p:cNvPr id="8" name="Picture 2" descr="http://meerholz.ca/uploads/images/Inspections.jpg"/>
          <p:cNvPicPr>
            <a:picLocks noGrp="1" noChangeAspect="1" noChangeArrowheads="1"/>
          </p:cNvPicPr>
          <p:nvPr>
            <p:ph sz="half" idx="2"/>
          </p:nvPr>
        </p:nvPicPr>
        <p:blipFill>
          <a:blip r:embed="rId3" cstate="print"/>
          <a:srcRect/>
          <a:stretch>
            <a:fillRect/>
          </a:stretch>
        </p:blipFill>
        <p:spPr bwMode="auto">
          <a:xfrm>
            <a:off x="6172200" y="2406261"/>
            <a:ext cx="2529933" cy="2352092"/>
          </a:xfrm>
          <a:prstGeom prst="rect">
            <a:avLst/>
          </a:prstGeom>
          <a:noFill/>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95400"/>
            <a:ext cx="7924800" cy="762000"/>
          </a:xfrm>
        </p:spPr>
        <p:txBody>
          <a:bodyPr/>
          <a:lstStyle/>
          <a:p>
            <a:r>
              <a:rPr lang="en-US" b="1" dirty="0" smtClean="0"/>
              <a:t>Section 4:  Conducting a CA Inspection</a:t>
            </a:r>
            <a:endParaRPr lang="en-US" sz="2800" dirty="0">
              <a:solidFill>
                <a:srgbClr val="000000"/>
              </a:solidFill>
            </a:endParaRPr>
          </a:p>
        </p:txBody>
      </p:sp>
      <p:sp>
        <p:nvSpPr>
          <p:cNvPr id="7" name="Content Placeholder 6"/>
          <p:cNvSpPr>
            <a:spLocks noGrp="1"/>
          </p:cNvSpPr>
          <p:nvPr>
            <p:ph sz="half" idx="1"/>
          </p:nvPr>
        </p:nvSpPr>
        <p:spPr>
          <a:xfrm>
            <a:off x="685800" y="2514600"/>
            <a:ext cx="4114800" cy="3733800"/>
          </a:xfrm>
        </p:spPr>
        <p:txBody>
          <a:bodyPr/>
          <a:lstStyle/>
          <a:p>
            <a:pPr>
              <a:buFont typeface="Arial" pitchFamily="34" charset="0"/>
              <a:buChar char="•"/>
            </a:pPr>
            <a:r>
              <a:rPr lang="en-US" sz="2400" dirty="0" smtClean="0">
                <a:solidFill>
                  <a:srgbClr val="000000"/>
                </a:solidFill>
              </a:rPr>
              <a:t>Accessing facility </a:t>
            </a:r>
            <a:r>
              <a:rPr lang="en-US" sz="2400" dirty="0">
                <a:solidFill>
                  <a:srgbClr val="000000"/>
                </a:solidFill>
              </a:rPr>
              <a:t>. . . </a:t>
            </a:r>
            <a:endParaRPr lang="en-US" sz="2400" dirty="0" smtClean="0">
              <a:solidFill>
                <a:srgbClr val="000000"/>
              </a:solidFill>
            </a:endParaRPr>
          </a:p>
          <a:p>
            <a:pPr>
              <a:buFont typeface="Arial" pitchFamily="34" charset="0"/>
              <a:buChar char="•"/>
            </a:pPr>
            <a:endParaRPr lang="en-US" sz="2400" dirty="0">
              <a:solidFill>
                <a:srgbClr val="000000"/>
              </a:solidFill>
            </a:endParaRPr>
          </a:p>
          <a:p>
            <a:pPr>
              <a:buFont typeface="Arial" pitchFamily="34" charset="0"/>
              <a:buChar char="•"/>
            </a:pPr>
            <a:r>
              <a:rPr lang="en-US" sz="2400" dirty="0" smtClean="0">
                <a:solidFill>
                  <a:srgbClr val="000000"/>
                </a:solidFill>
              </a:rPr>
              <a:t>Checking records </a:t>
            </a:r>
            <a:r>
              <a:rPr lang="en-US" sz="2400" dirty="0">
                <a:solidFill>
                  <a:srgbClr val="000000"/>
                </a:solidFill>
              </a:rPr>
              <a:t>. . . </a:t>
            </a:r>
            <a:endParaRPr lang="en-US" sz="2400" dirty="0" smtClean="0">
              <a:solidFill>
                <a:srgbClr val="000000"/>
              </a:solidFill>
            </a:endParaRPr>
          </a:p>
          <a:p>
            <a:pPr>
              <a:buFont typeface="Arial" pitchFamily="34" charset="0"/>
              <a:buChar char="•"/>
            </a:pPr>
            <a:endParaRPr lang="en-US" sz="2400" dirty="0">
              <a:solidFill>
                <a:srgbClr val="000000"/>
              </a:solidFill>
            </a:endParaRPr>
          </a:p>
          <a:p>
            <a:pPr>
              <a:buFont typeface="Arial" pitchFamily="34" charset="0"/>
              <a:buChar char="•"/>
            </a:pPr>
            <a:r>
              <a:rPr lang="en-US" sz="2400" dirty="0" smtClean="0">
                <a:solidFill>
                  <a:srgbClr val="000000"/>
                </a:solidFill>
              </a:rPr>
              <a:t>Inspecting / touring . . .</a:t>
            </a:r>
          </a:p>
          <a:p>
            <a:pPr>
              <a:buFont typeface="Arial" pitchFamily="34" charset="0"/>
              <a:buChar char="•"/>
            </a:pPr>
            <a:endParaRPr lang="en-US" sz="2400" dirty="0">
              <a:solidFill>
                <a:srgbClr val="000000"/>
              </a:solidFill>
            </a:endParaRPr>
          </a:p>
          <a:p>
            <a:pPr>
              <a:buFont typeface="Arial" pitchFamily="34" charset="0"/>
              <a:buChar char="•"/>
            </a:pPr>
            <a:r>
              <a:rPr lang="en-US" sz="2400" dirty="0" smtClean="0">
                <a:solidFill>
                  <a:srgbClr val="000000"/>
                </a:solidFill>
              </a:rPr>
              <a:t>Documenting . . </a:t>
            </a:r>
            <a:r>
              <a:rPr lang="en-US" sz="2400" smtClean="0">
                <a:solidFill>
                  <a:srgbClr val="000000"/>
                </a:solidFill>
              </a:rPr>
              <a:t>. </a:t>
            </a:r>
            <a:endParaRPr lang="en-US" sz="2400" dirty="0"/>
          </a:p>
        </p:txBody>
      </p:sp>
      <p:sp>
        <p:nvSpPr>
          <p:cNvPr id="22533" name="Footer Placeholder 8"/>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2532" name="Slide Number Placeholder 7"/>
          <p:cNvSpPr>
            <a:spLocks noGrp="1"/>
          </p:cNvSpPr>
          <p:nvPr>
            <p:ph type="sldNum" sz="quarter" idx="12"/>
          </p:nvPr>
        </p:nvSpPr>
        <p:spPr>
          <a:noFill/>
        </p:spPr>
        <p:txBody>
          <a:bodyPr/>
          <a:lstStyle/>
          <a:p>
            <a:fld id="{82815E5C-771B-4299-8B05-53DA9A3CA07C}" type="slidenum">
              <a:rPr lang="en-US" smtClean="0">
                <a:latin typeface="Arial" pitchFamily="34" charset="0"/>
                <a:ea typeface="ＭＳ Ｐゴシック"/>
                <a:cs typeface="ＭＳ Ｐゴシック"/>
              </a:rPr>
              <a:pPr/>
              <a:t>42</a:t>
            </a:fld>
            <a:endParaRPr lang="en-US" dirty="0" smtClean="0">
              <a:latin typeface="Arial" pitchFamily="34" charset="0"/>
              <a:ea typeface="ＭＳ Ｐゴシック"/>
              <a:cs typeface="ＭＳ Ｐゴシック"/>
            </a:endParaRPr>
          </a:p>
        </p:txBody>
      </p:sp>
      <p:pic>
        <p:nvPicPr>
          <p:cNvPr id="9" name="Picture 2" descr="http://meerholz.ca/uploads/images/Inspections.jpg"/>
          <p:cNvPicPr>
            <a:picLocks noGrp="1" noChangeAspect="1" noChangeArrowheads="1"/>
          </p:cNvPicPr>
          <p:nvPr>
            <p:ph sz="half" idx="2"/>
          </p:nvPr>
        </p:nvPicPr>
        <p:blipFill>
          <a:blip r:embed="rId3" cstate="print"/>
          <a:srcRect/>
          <a:stretch>
            <a:fillRect/>
          </a:stretch>
        </p:blipFill>
        <p:spPr bwMode="auto">
          <a:xfrm>
            <a:off x="5410200" y="2438400"/>
            <a:ext cx="2606132" cy="242293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4656"/>
            <a:ext cx="7620000" cy="990600"/>
          </a:xfrm>
        </p:spPr>
        <p:txBody>
          <a:bodyPr/>
          <a:lstStyle/>
          <a:p>
            <a:r>
              <a:rPr lang="en-US" b="1" dirty="0"/>
              <a:t>Conducting:  </a:t>
            </a:r>
            <a:r>
              <a:rPr lang="en-US" b="1" dirty="0" smtClean="0"/>
              <a:t>Access to Facility</a:t>
            </a:r>
            <a:endParaRPr lang="en-US" dirty="0"/>
          </a:p>
        </p:txBody>
      </p:sp>
      <p:pic>
        <p:nvPicPr>
          <p:cNvPr id="4" name="Content Placeholder 3"/>
          <p:cNvPicPr>
            <a:picLocks noGrp="1" noChangeAspect="1"/>
          </p:cNvPicPr>
          <p:nvPr>
            <p:ph sz="half" idx="1"/>
          </p:nvPr>
        </p:nvPicPr>
        <p:blipFill>
          <a:blip r:embed="rId3"/>
          <a:stretch>
            <a:fillRect/>
          </a:stretch>
        </p:blipFill>
        <p:spPr>
          <a:xfrm>
            <a:off x="1886987" y="2114550"/>
            <a:ext cx="5217625" cy="3981450"/>
          </a:xfrm>
          <a:prstGeom prst="rect">
            <a:avLst/>
          </a:prstGeom>
        </p:spPr>
      </p:pic>
      <p:sp>
        <p:nvSpPr>
          <p:cNvPr id="5" name="Date Placeholder 4"/>
          <p:cNvSpPr>
            <a:spLocks noGrp="1"/>
          </p:cNvSpPr>
          <p:nvPr>
            <p:ph type="dt" sz="half" idx="10"/>
          </p:nvPr>
        </p:nvSpPr>
        <p:spPr/>
        <p:txBody>
          <a:bodyPr/>
          <a:lstStyle/>
          <a:p>
            <a:pPr>
              <a:defRPr/>
            </a:pPr>
            <a:r>
              <a:rPr lang="en-US" dirty="0"/>
              <a:t>01/14/15 </a:t>
            </a:r>
            <a:r>
              <a:rPr lang="en-US" dirty="0" smtClean="0"/>
              <a:t>Webinar</a:t>
            </a:r>
            <a:endParaRPr lang="en-US" dirty="0"/>
          </a:p>
        </p:txBody>
      </p:sp>
      <p:sp>
        <p:nvSpPr>
          <p:cNvPr id="6" name="Footer Placeholder 5"/>
          <p:cNvSpPr>
            <a:spLocks noGrp="1"/>
          </p:cNvSpPr>
          <p:nvPr>
            <p:ph type="ftr" sz="quarter" idx="11"/>
          </p:nvPr>
        </p:nvSpPr>
        <p:spPr/>
        <p:txBody>
          <a:bodyPr/>
          <a:lstStyle/>
          <a:p>
            <a:pPr>
              <a:defRPr/>
            </a:pPr>
            <a:r>
              <a:rPr lang="en-US" dirty="0" smtClean="0"/>
              <a:t>U.S. Environmental Protection Agency</a:t>
            </a:r>
            <a:endParaRPr lang="en-US" dirty="0"/>
          </a:p>
        </p:txBody>
      </p:sp>
      <p:sp>
        <p:nvSpPr>
          <p:cNvPr id="7" name="Slide Number Placeholder 6"/>
          <p:cNvSpPr>
            <a:spLocks noGrp="1"/>
          </p:cNvSpPr>
          <p:nvPr>
            <p:ph type="sldNum" sz="quarter" idx="12"/>
          </p:nvPr>
        </p:nvSpPr>
        <p:spPr/>
        <p:txBody>
          <a:bodyPr/>
          <a:lstStyle/>
          <a:p>
            <a:pPr>
              <a:defRPr/>
            </a:pPr>
            <a:fld id="{E9980235-7F46-4B93-8AC7-24B521C3CB69}" type="slidenum">
              <a:rPr lang="en-US" smtClean="0"/>
              <a:pPr>
                <a:defRPr/>
              </a:pPr>
              <a:t>43</a:t>
            </a:fld>
            <a:endParaRPr lang="en-US" dirty="0"/>
          </a:p>
        </p:txBody>
      </p:sp>
    </p:spTree>
    <p:extLst>
      <p:ext uri="{BB962C8B-B14F-4D97-AF65-F5344CB8AC3E}">
        <p14:creationId xmlns:p14="http://schemas.microsoft.com/office/powerpoint/2010/main" val="41456090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143000"/>
            <a:ext cx="7620000" cy="685800"/>
          </a:xfrm>
        </p:spPr>
        <p:txBody>
          <a:bodyPr/>
          <a:lstStyle/>
          <a:p>
            <a:r>
              <a:rPr lang="en-US" b="1" dirty="0" smtClean="0"/>
              <a:t>Conducting:  Review Documents </a:t>
            </a:r>
            <a:endParaRPr lang="en-US" dirty="0">
              <a:solidFill>
                <a:srgbClr val="000000"/>
              </a:solidFill>
            </a:endParaRPr>
          </a:p>
        </p:txBody>
      </p:sp>
      <p:sp>
        <p:nvSpPr>
          <p:cNvPr id="7" name="Content Placeholder 6"/>
          <p:cNvSpPr>
            <a:spLocks noGrp="1"/>
          </p:cNvSpPr>
          <p:nvPr>
            <p:ph sz="half" idx="1"/>
          </p:nvPr>
        </p:nvSpPr>
        <p:spPr>
          <a:xfrm>
            <a:off x="685800" y="2067580"/>
            <a:ext cx="4191000" cy="3342620"/>
          </a:xfrm>
        </p:spPr>
        <p:txBody>
          <a:bodyPr/>
          <a:lstStyle/>
          <a:p>
            <a:pPr>
              <a:buFont typeface="Arial" pitchFamily="34" charset="0"/>
              <a:buChar char="•"/>
            </a:pPr>
            <a:r>
              <a:rPr lang="en-US" sz="2400" dirty="0" smtClean="0">
                <a:solidFill>
                  <a:srgbClr val="000000"/>
                </a:solidFill>
              </a:rPr>
              <a:t>Controlling document – </a:t>
            </a:r>
          </a:p>
          <a:p>
            <a:pPr marL="400050" lvl="1" indent="0">
              <a:buNone/>
            </a:pPr>
            <a:r>
              <a:rPr lang="en-US" dirty="0" smtClean="0">
                <a:solidFill>
                  <a:srgbClr val="000000"/>
                </a:solidFill>
              </a:rPr>
              <a:t>Permit, Order or Work Plan</a:t>
            </a:r>
          </a:p>
          <a:p>
            <a:pPr>
              <a:buFont typeface="Arial" pitchFamily="34" charset="0"/>
              <a:buChar char="•"/>
            </a:pPr>
            <a:endParaRPr lang="en-US" sz="2000" dirty="0" smtClean="0">
              <a:solidFill>
                <a:srgbClr val="000000"/>
              </a:solidFill>
            </a:endParaRPr>
          </a:p>
          <a:p>
            <a:pPr>
              <a:buFont typeface="Arial" pitchFamily="34" charset="0"/>
              <a:buChar char="•"/>
            </a:pPr>
            <a:r>
              <a:rPr lang="en-US" sz="2400" dirty="0" smtClean="0">
                <a:solidFill>
                  <a:srgbClr val="000000"/>
                </a:solidFill>
              </a:rPr>
              <a:t>Relevant facility documents</a:t>
            </a:r>
          </a:p>
          <a:p>
            <a:pPr>
              <a:buFont typeface="Arial" pitchFamily="34" charset="0"/>
              <a:buChar char="•"/>
            </a:pPr>
            <a:endParaRPr lang="en-US" sz="2400" dirty="0">
              <a:solidFill>
                <a:srgbClr val="000000"/>
              </a:solidFill>
            </a:endParaRPr>
          </a:p>
          <a:p>
            <a:pPr>
              <a:buFont typeface="Arial" pitchFamily="34" charset="0"/>
              <a:buChar char="•"/>
            </a:pPr>
            <a:r>
              <a:rPr lang="en-US" sz="2400" dirty="0" smtClean="0">
                <a:solidFill>
                  <a:srgbClr val="000000"/>
                </a:solidFill>
              </a:rPr>
              <a:t>Reports</a:t>
            </a:r>
          </a:p>
          <a:p>
            <a:pPr>
              <a:buFont typeface="Arial" pitchFamily="34" charset="0"/>
              <a:buChar char="•"/>
            </a:pPr>
            <a:endParaRPr lang="en-US" sz="2000" dirty="0" smtClean="0">
              <a:solidFill>
                <a:srgbClr val="000000"/>
              </a:solidFill>
            </a:endParaRPr>
          </a:p>
        </p:txBody>
      </p:sp>
      <p:sp>
        <p:nvSpPr>
          <p:cNvPr id="22533" name="Footer Placeholder 8"/>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2532" name="Slide Number Placeholder 7"/>
          <p:cNvSpPr>
            <a:spLocks noGrp="1"/>
          </p:cNvSpPr>
          <p:nvPr>
            <p:ph type="sldNum" sz="quarter" idx="12"/>
          </p:nvPr>
        </p:nvSpPr>
        <p:spPr>
          <a:noFill/>
        </p:spPr>
        <p:txBody>
          <a:bodyPr/>
          <a:lstStyle/>
          <a:p>
            <a:fld id="{82815E5C-771B-4299-8B05-53DA9A3CA07C}" type="slidenum">
              <a:rPr lang="en-US" smtClean="0">
                <a:latin typeface="Arial" pitchFamily="34" charset="0"/>
                <a:ea typeface="ＭＳ Ｐゴシック"/>
                <a:cs typeface="ＭＳ Ｐゴシック"/>
              </a:rPr>
              <a:pPr/>
              <a:t>44</a:t>
            </a:fld>
            <a:endParaRPr lang="en-US" dirty="0" smtClean="0">
              <a:latin typeface="Arial" pitchFamily="34" charset="0"/>
              <a:ea typeface="ＭＳ Ｐゴシック"/>
              <a:cs typeface="ＭＳ Ｐゴシック"/>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096155"/>
            <a:ext cx="2752344" cy="3858426"/>
          </a:xfrm>
          <a:prstGeom prst="rect">
            <a:avLst/>
          </a:prstGeom>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1219200"/>
            <a:ext cx="7620000" cy="1066800"/>
          </a:xfrm>
        </p:spPr>
        <p:txBody>
          <a:bodyPr/>
          <a:lstStyle/>
          <a:p>
            <a:r>
              <a:rPr lang="en-US" b="1" dirty="0" smtClean="0"/>
              <a:t>Conducting:  </a:t>
            </a:r>
            <a:r>
              <a:rPr lang="en-US" b="1" dirty="0" smtClean="0">
                <a:solidFill>
                  <a:srgbClr val="000000"/>
                </a:solidFill>
              </a:rPr>
              <a:t>Identify and </a:t>
            </a:r>
            <a:br>
              <a:rPr lang="en-US" b="1" dirty="0" smtClean="0">
                <a:solidFill>
                  <a:srgbClr val="000000"/>
                </a:solidFill>
              </a:rPr>
            </a:br>
            <a:r>
              <a:rPr lang="en-US" b="1" dirty="0" smtClean="0">
                <a:solidFill>
                  <a:srgbClr val="000000"/>
                </a:solidFill>
              </a:rPr>
              <a:t>Document Releases</a:t>
            </a:r>
            <a:endParaRPr lang="en-US" b="1" dirty="0">
              <a:solidFill>
                <a:srgbClr val="0066FF"/>
              </a:solidFill>
            </a:endParaRPr>
          </a:p>
        </p:txBody>
      </p:sp>
      <p:sp>
        <p:nvSpPr>
          <p:cNvPr id="7" name="Content Placeholder 6"/>
          <p:cNvSpPr>
            <a:spLocks noGrp="1"/>
          </p:cNvSpPr>
          <p:nvPr>
            <p:ph sz="half" idx="1"/>
          </p:nvPr>
        </p:nvSpPr>
        <p:spPr>
          <a:xfrm>
            <a:off x="685800" y="2514600"/>
            <a:ext cx="4191000" cy="3200400"/>
          </a:xfrm>
        </p:spPr>
        <p:txBody>
          <a:bodyPr/>
          <a:lstStyle/>
          <a:p>
            <a:pPr>
              <a:buFont typeface="Arial" pitchFamily="34" charset="0"/>
              <a:buChar char="•"/>
            </a:pPr>
            <a:r>
              <a:rPr lang="en-US" sz="2400" dirty="0" smtClean="0"/>
              <a:t>Look for releases</a:t>
            </a:r>
          </a:p>
          <a:p>
            <a:pPr marL="0" indent="0">
              <a:buNone/>
            </a:pPr>
            <a:endParaRPr lang="en-US" sz="2400" dirty="0" smtClean="0"/>
          </a:p>
          <a:p>
            <a:r>
              <a:rPr lang="en-US" sz="2400" dirty="0" smtClean="0">
                <a:solidFill>
                  <a:srgbClr val="000000"/>
                </a:solidFill>
              </a:rPr>
              <a:t>Gather information about the release</a:t>
            </a:r>
          </a:p>
          <a:p>
            <a:pPr>
              <a:buNone/>
            </a:pPr>
            <a:endParaRPr lang="en-US" sz="1200" dirty="0" smtClean="0">
              <a:solidFill>
                <a:srgbClr val="FF0000"/>
              </a:solidFill>
            </a:endParaRPr>
          </a:p>
        </p:txBody>
      </p:sp>
      <p:sp>
        <p:nvSpPr>
          <p:cNvPr id="22533" name="Footer Placeholder 8"/>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2532" name="Slide Number Placeholder 7"/>
          <p:cNvSpPr>
            <a:spLocks noGrp="1"/>
          </p:cNvSpPr>
          <p:nvPr>
            <p:ph type="sldNum" sz="quarter" idx="12"/>
          </p:nvPr>
        </p:nvSpPr>
        <p:spPr>
          <a:noFill/>
        </p:spPr>
        <p:txBody>
          <a:bodyPr/>
          <a:lstStyle/>
          <a:p>
            <a:fld id="{82815E5C-771B-4299-8B05-53DA9A3CA07C}" type="slidenum">
              <a:rPr lang="en-US" smtClean="0">
                <a:latin typeface="Arial" pitchFamily="34" charset="0"/>
                <a:ea typeface="ＭＳ Ｐゴシック"/>
                <a:cs typeface="ＭＳ Ｐゴシック"/>
              </a:rPr>
              <a:pPr/>
              <a:t>45</a:t>
            </a:fld>
            <a:endParaRPr lang="en-US" dirty="0" smtClean="0">
              <a:latin typeface="Arial" pitchFamily="34" charset="0"/>
              <a:ea typeface="ＭＳ Ｐゴシック"/>
              <a:cs typeface="ＭＳ Ｐゴシック"/>
            </a:endParaRPr>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3" name="Picture 2"/>
          <p:cNvPicPr>
            <a:picLocks noChangeAspect="1"/>
          </p:cNvPicPr>
          <p:nvPr/>
        </p:nvPicPr>
        <p:blipFill>
          <a:blip r:embed="rId3"/>
          <a:stretch>
            <a:fillRect/>
          </a:stretch>
        </p:blipFill>
        <p:spPr>
          <a:xfrm>
            <a:off x="4658704" y="2693276"/>
            <a:ext cx="3712786" cy="291414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57300"/>
            <a:ext cx="7620000" cy="990600"/>
          </a:xfrm>
        </p:spPr>
        <p:txBody>
          <a:bodyPr/>
          <a:lstStyle/>
          <a:p>
            <a:r>
              <a:rPr lang="en-US" b="1" dirty="0"/>
              <a:t>Conducting</a:t>
            </a:r>
            <a:r>
              <a:rPr lang="en-US" b="1" dirty="0" smtClean="0"/>
              <a:t>:  Inspect and Review</a:t>
            </a:r>
            <a:endParaRPr lang="en-US" dirty="0"/>
          </a:p>
        </p:txBody>
      </p:sp>
      <p:sp>
        <p:nvSpPr>
          <p:cNvPr id="3" name="Content Placeholder 2"/>
          <p:cNvSpPr>
            <a:spLocks noGrp="1"/>
          </p:cNvSpPr>
          <p:nvPr>
            <p:ph idx="1"/>
          </p:nvPr>
        </p:nvSpPr>
        <p:spPr/>
        <p:txBody>
          <a:bodyPr/>
          <a:lstStyle/>
          <a:p>
            <a:r>
              <a:rPr lang="en-US" sz="2400" dirty="0" smtClean="0"/>
              <a:t>Each </a:t>
            </a:r>
            <a:r>
              <a:rPr lang="en-US" sz="2400" dirty="0"/>
              <a:t>SWMU or </a:t>
            </a:r>
            <a:r>
              <a:rPr lang="en-US" sz="2400" dirty="0" smtClean="0"/>
              <a:t>AOC</a:t>
            </a:r>
          </a:p>
          <a:p>
            <a:endParaRPr lang="en-US" sz="2400" dirty="0"/>
          </a:p>
          <a:p>
            <a:r>
              <a:rPr lang="en-US" sz="2400" dirty="0" smtClean="0"/>
              <a:t>Each CAMU</a:t>
            </a:r>
          </a:p>
          <a:p>
            <a:endParaRPr lang="en-US" sz="2400" dirty="0"/>
          </a:p>
          <a:p>
            <a:endParaRPr lang="en-US" sz="2400" dirty="0" smtClean="0"/>
          </a:p>
          <a:p>
            <a:endParaRPr lang="en-US" sz="2400" dirty="0"/>
          </a:p>
          <a:p>
            <a:endParaRPr lang="en-US" sz="2400" dirty="0" smtClean="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46</a:t>
            </a:fld>
            <a:endParaRPr lang="en-US" dirty="0"/>
          </a:p>
        </p:txBody>
      </p:sp>
      <p:sp>
        <p:nvSpPr>
          <p:cNvPr id="8" name="Date Placeholder 7"/>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9" name="Picture 8"/>
          <p:cNvPicPr>
            <a:picLocks noChangeAspect="1"/>
          </p:cNvPicPr>
          <p:nvPr/>
        </p:nvPicPr>
        <p:blipFill>
          <a:blip r:embed="rId3"/>
          <a:stretch>
            <a:fillRect/>
          </a:stretch>
        </p:blipFill>
        <p:spPr>
          <a:xfrm>
            <a:off x="3429000" y="3429000"/>
            <a:ext cx="5341892" cy="24688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1219200"/>
            <a:ext cx="7620000" cy="685800"/>
          </a:xfrm>
        </p:spPr>
        <p:txBody>
          <a:bodyPr/>
          <a:lstStyle/>
          <a:p>
            <a:r>
              <a:rPr lang="en-US" b="1" dirty="0"/>
              <a:t>Conducting: </a:t>
            </a:r>
            <a:r>
              <a:rPr lang="en-US" b="1" dirty="0" smtClean="0">
                <a:solidFill>
                  <a:srgbClr val="000000"/>
                </a:solidFill>
              </a:rPr>
              <a:t>Other Elements</a:t>
            </a:r>
            <a:endParaRPr lang="en-US" sz="2400" dirty="0">
              <a:solidFill>
                <a:srgbClr val="0066FF"/>
              </a:solidFill>
            </a:endParaRPr>
          </a:p>
        </p:txBody>
      </p:sp>
      <p:sp>
        <p:nvSpPr>
          <p:cNvPr id="7" name="Content Placeholder 6"/>
          <p:cNvSpPr>
            <a:spLocks noGrp="1"/>
          </p:cNvSpPr>
          <p:nvPr>
            <p:ph sz="half" idx="1"/>
          </p:nvPr>
        </p:nvSpPr>
        <p:spPr>
          <a:xfrm>
            <a:off x="685800" y="2362200"/>
            <a:ext cx="4191000" cy="3810000"/>
          </a:xfrm>
        </p:spPr>
        <p:txBody>
          <a:bodyPr/>
          <a:lstStyle/>
          <a:p>
            <a:pPr>
              <a:buFont typeface="Arial" pitchFamily="34" charset="0"/>
              <a:buChar char="•"/>
            </a:pPr>
            <a:r>
              <a:rPr lang="en-US" sz="2400" dirty="0" smtClean="0"/>
              <a:t>Verify land/groundwater uses</a:t>
            </a:r>
          </a:p>
          <a:p>
            <a:pPr>
              <a:buFont typeface="Arial" pitchFamily="34" charset="0"/>
              <a:buChar char="•"/>
            </a:pPr>
            <a:endParaRPr lang="en-US" sz="2400" dirty="0" smtClean="0"/>
          </a:p>
          <a:p>
            <a:pPr>
              <a:buFont typeface="Arial" pitchFamily="34" charset="0"/>
              <a:buChar char="•"/>
            </a:pPr>
            <a:r>
              <a:rPr lang="en-US" sz="2400" dirty="0" smtClean="0">
                <a:solidFill>
                  <a:srgbClr val="000000"/>
                </a:solidFill>
              </a:rPr>
              <a:t>Management </a:t>
            </a:r>
            <a:r>
              <a:rPr lang="en-US" sz="2400" dirty="0">
                <a:solidFill>
                  <a:srgbClr val="000000"/>
                </a:solidFill>
              </a:rPr>
              <a:t>of remediation waste </a:t>
            </a:r>
            <a:endParaRPr lang="en-US" sz="2400" dirty="0" smtClean="0">
              <a:solidFill>
                <a:srgbClr val="000000"/>
              </a:solidFill>
            </a:endParaRPr>
          </a:p>
          <a:p>
            <a:pPr>
              <a:buFont typeface="Arial" pitchFamily="34" charset="0"/>
              <a:buChar char="•"/>
            </a:pPr>
            <a:endParaRPr lang="en-US" sz="2400" dirty="0">
              <a:solidFill>
                <a:srgbClr val="000000"/>
              </a:solidFill>
            </a:endParaRPr>
          </a:p>
          <a:p>
            <a:pPr>
              <a:buFont typeface="Arial" pitchFamily="34" charset="0"/>
              <a:buChar char="•"/>
            </a:pPr>
            <a:r>
              <a:rPr lang="en-US" sz="2400" dirty="0" smtClean="0">
                <a:solidFill>
                  <a:srgbClr val="000000"/>
                </a:solidFill>
              </a:rPr>
              <a:t>Other issues</a:t>
            </a:r>
            <a:endParaRPr lang="en-US" sz="2400" dirty="0">
              <a:solidFill>
                <a:srgbClr val="000000"/>
              </a:solidFill>
            </a:endParaRPr>
          </a:p>
          <a:p>
            <a:pPr>
              <a:buFont typeface="Arial" pitchFamily="34" charset="0"/>
              <a:buChar char="•"/>
            </a:pPr>
            <a:endParaRPr lang="en-US" sz="1800" dirty="0" smtClean="0"/>
          </a:p>
          <a:p>
            <a:pPr>
              <a:buNone/>
            </a:pPr>
            <a:endParaRPr lang="en-US" sz="1200" dirty="0" smtClean="0">
              <a:solidFill>
                <a:srgbClr val="FF0000"/>
              </a:solidFill>
            </a:endParaRPr>
          </a:p>
        </p:txBody>
      </p:sp>
      <p:sp>
        <p:nvSpPr>
          <p:cNvPr id="22533" name="Footer Placeholder 8"/>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2532" name="Slide Number Placeholder 7"/>
          <p:cNvSpPr>
            <a:spLocks noGrp="1"/>
          </p:cNvSpPr>
          <p:nvPr>
            <p:ph type="sldNum" sz="quarter" idx="12"/>
          </p:nvPr>
        </p:nvSpPr>
        <p:spPr>
          <a:noFill/>
        </p:spPr>
        <p:txBody>
          <a:bodyPr/>
          <a:lstStyle/>
          <a:p>
            <a:fld id="{82815E5C-771B-4299-8B05-53DA9A3CA07C}" type="slidenum">
              <a:rPr lang="en-US" smtClean="0">
                <a:latin typeface="Arial" pitchFamily="34" charset="0"/>
                <a:ea typeface="ＭＳ Ｐゴシック"/>
                <a:cs typeface="ＭＳ Ｐゴシック"/>
              </a:rPr>
              <a:pPr/>
              <a:t>47</a:t>
            </a:fld>
            <a:endParaRPr lang="en-US" dirty="0" smtClean="0">
              <a:latin typeface="Arial" pitchFamily="34" charset="0"/>
              <a:ea typeface="ＭＳ Ｐゴシック"/>
              <a:cs typeface="ＭＳ Ｐゴシック"/>
            </a:endParaRPr>
          </a:p>
        </p:txBody>
      </p:sp>
      <p:pic>
        <p:nvPicPr>
          <p:cNvPr id="9" name="Content Placeholder 8" descr="https://encrypted-tbn2.gstatic.com/images?q=tbn:ANd9GcQhac6emzirxtGCEDh6TiVBnN8JfTfjHBqdGuQxxxwvtrYMH_LN-w"/>
          <p:cNvPicPr>
            <a:picLocks noGrp="1"/>
          </p:cNvPicPr>
          <p:nvPr>
            <p:ph sz="half" idx="2"/>
          </p:nvPr>
        </p:nvPicPr>
        <p:blipFill>
          <a:blip r:embed="rId3" cstate="print"/>
          <a:srcRect/>
          <a:stretch>
            <a:fillRect/>
          </a:stretch>
        </p:blipFill>
        <p:spPr bwMode="auto">
          <a:xfrm>
            <a:off x="4876800" y="2514600"/>
            <a:ext cx="3733800" cy="28194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38934"/>
            <a:ext cx="8229600" cy="1004204"/>
          </a:xfrm>
        </p:spPr>
        <p:txBody>
          <a:bodyPr/>
          <a:lstStyle/>
          <a:p>
            <a:r>
              <a:rPr lang="en-US" b="1" dirty="0" smtClean="0"/>
              <a:t>Conducting:  </a:t>
            </a:r>
            <a:br>
              <a:rPr lang="en-US" b="1" dirty="0" smtClean="0"/>
            </a:br>
            <a:r>
              <a:rPr lang="en-US" dirty="0" smtClean="0">
                <a:solidFill>
                  <a:srgbClr val="000000"/>
                </a:solidFill>
              </a:rPr>
              <a:t>Document …Document…Document</a:t>
            </a:r>
            <a:endParaRPr lang="en-US" dirty="0">
              <a:solidFill>
                <a:srgbClr val="000000"/>
              </a:solidFill>
            </a:endParaRPr>
          </a:p>
        </p:txBody>
      </p:sp>
      <p:sp>
        <p:nvSpPr>
          <p:cNvPr id="7" name="Content Placeholder 6"/>
          <p:cNvSpPr>
            <a:spLocks noGrp="1"/>
          </p:cNvSpPr>
          <p:nvPr>
            <p:ph sz="half" idx="1"/>
          </p:nvPr>
        </p:nvSpPr>
        <p:spPr/>
        <p:txBody>
          <a:bodyPr/>
          <a:lstStyle/>
          <a:p>
            <a:pPr>
              <a:buFont typeface="Arial" pitchFamily="34" charset="0"/>
              <a:buChar char="•"/>
            </a:pPr>
            <a:r>
              <a:rPr lang="en-US" sz="1800" dirty="0" smtClean="0"/>
              <a:t>Be organized!!!</a:t>
            </a:r>
          </a:p>
          <a:p>
            <a:pPr>
              <a:buFont typeface="Arial" pitchFamily="34" charset="0"/>
              <a:buChar char="•"/>
            </a:pPr>
            <a:r>
              <a:rPr lang="en-US" sz="1800" dirty="0" smtClean="0"/>
              <a:t>Complete the checklist       </a:t>
            </a:r>
          </a:p>
          <a:p>
            <a:pPr>
              <a:buFont typeface="Arial" pitchFamily="34" charset="0"/>
              <a:buChar char="•"/>
            </a:pPr>
            <a:r>
              <a:rPr lang="en-US" sz="1800" dirty="0" smtClean="0"/>
              <a:t>Keep detailed notes</a:t>
            </a:r>
          </a:p>
          <a:p>
            <a:pPr>
              <a:buFont typeface="Arial" pitchFamily="34" charset="0"/>
              <a:buChar char="•"/>
            </a:pPr>
            <a:r>
              <a:rPr lang="en-US" sz="1800" dirty="0" smtClean="0"/>
              <a:t>Collect evidence </a:t>
            </a:r>
          </a:p>
          <a:p>
            <a:pPr>
              <a:buFont typeface="Arial" pitchFamily="34" charset="0"/>
              <a:buChar char="•"/>
            </a:pPr>
            <a:r>
              <a:rPr lang="en-US" sz="1800" dirty="0" smtClean="0"/>
              <a:t>Maintain chain of custody</a:t>
            </a:r>
          </a:p>
          <a:p>
            <a:pPr>
              <a:buFont typeface="Arial" pitchFamily="34" charset="0"/>
              <a:buChar char="•"/>
            </a:pPr>
            <a:r>
              <a:rPr lang="en-US" sz="1800" dirty="0" smtClean="0"/>
              <a:t>Take accurate statements </a:t>
            </a:r>
            <a:endParaRPr lang="en-US" sz="1800" dirty="0" smtClean="0">
              <a:solidFill>
                <a:srgbClr val="FF0000"/>
              </a:solidFill>
            </a:endParaRPr>
          </a:p>
          <a:p>
            <a:pPr>
              <a:buFont typeface="Arial" pitchFamily="34" charset="0"/>
              <a:buChar char="•"/>
            </a:pPr>
            <a:r>
              <a:rPr lang="en-US" sz="1800" dirty="0" smtClean="0"/>
              <a:t>Copy pertinent documents</a:t>
            </a:r>
            <a:endParaRPr lang="en-US" sz="1800" dirty="0"/>
          </a:p>
        </p:txBody>
      </p:sp>
      <p:sp>
        <p:nvSpPr>
          <p:cNvPr id="22533" name="Footer Placeholder 8"/>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2532" name="Slide Number Placeholder 7"/>
          <p:cNvSpPr>
            <a:spLocks noGrp="1"/>
          </p:cNvSpPr>
          <p:nvPr>
            <p:ph type="sldNum" sz="quarter" idx="12"/>
          </p:nvPr>
        </p:nvSpPr>
        <p:spPr>
          <a:noFill/>
        </p:spPr>
        <p:txBody>
          <a:bodyPr/>
          <a:lstStyle/>
          <a:p>
            <a:fld id="{82815E5C-771B-4299-8B05-53DA9A3CA07C}" type="slidenum">
              <a:rPr lang="en-US" smtClean="0">
                <a:latin typeface="Arial" pitchFamily="34" charset="0"/>
                <a:ea typeface="ＭＳ Ｐゴシック"/>
                <a:cs typeface="ＭＳ Ｐゴシック"/>
              </a:rPr>
              <a:pPr/>
              <a:t>48</a:t>
            </a:fld>
            <a:endParaRPr lang="en-US" dirty="0" smtClean="0">
              <a:latin typeface="Arial" pitchFamily="34" charset="0"/>
              <a:ea typeface="ＭＳ Ｐゴシック"/>
              <a:cs typeface="ＭＳ Ｐゴシック"/>
            </a:endParaRPr>
          </a:p>
        </p:txBody>
      </p:sp>
      <p:pic>
        <p:nvPicPr>
          <p:cNvPr id="38913" name="Picture 1"/>
          <p:cNvPicPr>
            <a:picLocks noGrp="1" noChangeAspect="1" noChangeArrowheads="1"/>
          </p:cNvPicPr>
          <p:nvPr>
            <p:ph sz="half" idx="2"/>
          </p:nvPr>
        </p:nvPicPr>
        <p:blipFill>
          <a:blip r:embed="rId3" cstate="print"/>
          <a:srcRect/>
          <a:stretch>
            <a:fillRect/>
          </a:stretch>
        </p:blipFill>
        <p:spPr bwMode="auto">
          <a:xfrm>
            <a:off x="5105400" y="3962400"/>
            <a:ext cx="2647266" cy="2647266"/>
          </a:xfrm>
          <a:prstGeom prst="rect">
            <a:avLst/>
          </a:prstGeom>
          <a:noFill/>
          <a:ln w="9525">
            <a:noFill/>
            <a:miter lim="800000"/>
            <a:headEnd/>
            <a:tailEnd/>
          </a:ln>
          <a:effectLst/>
        </p:spPr>
      </p:pic>
      <p:pic>
        <p:nvPicPr>
          <p:cNvPr id="10" name="Content Placeholder 9" descr="https://encrypted-tbn1.gstatic.com/images?q=tbn:ANd9GcSSsz2kBJ6FpC3KkpKlpMyGLHNQQ0ZV9nyMJuxBuULDlKgnvTusSw"/>
          <p:cNvPicPr>
            <a:picLocks/>
          </p:cNvPicPr>
          <p:nvPr/>
        </p:nvPicPr>
        <p:blipFill>
          <a:blip r:embed="rId4" cstate="print"/>
          <a:srcRect/>
          <a:stretch>
            <a:fillRect/>
          </a:stretch>
        </p:blipFill>
        <p:spPr bwMode="auto">
          <a:xfrm>
            <a:off x="5914683" y="2395538"/>
            <a:ext cx="2190750" cy="208597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7620000" cy="1066800"/>
          </a:xfrm>
        </p:spPr>
        <p:txBody>
          <a:bodyPr/>
          <a:lstStyle/>
          <a:p>
            <a:r>
              <a:rPr lang="en-US" b="1" dirty="0" smtClean="0"/>
              <a:t>Section 5:  Preparing a CA Inspection Report - Tell the Story</a:t>
            </a:r>
            <a:endParaRPr lang="en-US" sz="2800" dirty="0">
              <a:solidFill>
                <a:srgbClr val="000000"/>
              </a:solidFill>
            </a:endParaRPr>
          </a:p>
        </p:txBody>
      </p:sp>
      <p:sp>
        <p:nvSpPr>
          <p:cNvPr id="7" name="Content Placeholder 6"/>
          <p:cNvSpPr>
            <a:spLocks noGrp="1"/>
          </p:cNvSpPr>
          <p:nvPr>
            <p:ph sz="half" idx="1"/>
          </p:nvPr>
        </p:nvSpPr>
        <p:spPr>
          <a:xfrm>
            <a:off x="685800" y="2133600"/>
            <a:ext cx="4572000" cy="3962400"/>
          </a:xfrm>
        </p:spPr>
        <p:txBody>
          <a:bodyPr/>
          <a:lstStyle/>
          <a:p>
            <a:r>
              <a:rPr lang="en-US" sz="2400" dirty="0" smtClean="0"/>
              <a:t>Remember . . . begin with the end in mind</a:t>
            </a:r>
          </a:p>
          <a:p>
            <a:r>
              <a:rPr lang="en-US" sz="2400" dirty="0" smtClean="0"/>
              <a:t>Use a narrative description</a:t>
            </a:r>
          </a:p>
          <a:p>
            <a:r>
              <a:rPr lang="en-US" sz="2400" dirty="0" smtClean="0"/>
              <a:t>Support the story with evidence </a:t>
            </a:r>
          </a:p>
          <a:p>
            <a:r>
              <a:rPr lang="en-US" sz="2400" dirty="0" smtClean="0"/>
              <a:t>Confirm any non-compliance</a:t>
            </a:r>
          </a:p>
          <a:p>
            <a:r>
              <a:rPr lang="en-US" sz="2400" dirty="0" smtClean="0"/>
              <a:t>Identify potential problems </a:t>
            </a:r>
          </a:p>
          <a:p>
            <a:r>
              <a:rPr lang="en-US" sz="2400" dirty="0" smtClean="0"/>
              <a:t>Coordinate with legal staff and CA PM</a:t>
            </a:r>
          </a:p>
        </p:txBody>
      </p:sp>
      <p:sp>
        <p:nvSpPr>
          <p:cNvPr id="22533" name="Footer Placeholder 8"/>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2532" name="Slide Number Placeholder 7"/>
          <p:cNvSpPr>
            <a:spLocks noGrp="1"/>
          </p:cNvSpPr>
          <p:nvPr>
            <p:ph type="sldNum" sz="quarter" idx="12"/>
          </p:nvPr>
        </p:nvSpPr>
        <p:spPr>
          <a:noFill/>
        </p:spPr>
        <p:txBody>
          <a:bodyPr/>
          <a:lstStyle/>
          <a:p>
            <a:fld id="{82815E5C-771B-4299-8B05-53DA9A3CA07C}" type="slidenum">
              <a:rPr lang="en-US" smtClean="0">
                <a:latin typeface="Arial" pitchFamily="34" charset="0"/>
                <a:ea typeface="ＭＳ Ｐゴシック"/>
                <a:cs typeface="ＭＳ Ｐゴシック"/>
              </a:rPr>
              <a:pPr/>
              <a:t>49</a:t>
            </a:fld>
            <a:endParaRPr lang="en-US" dirty="0" smtClean="0">
              <a:latin typeface="Arial" pitchFamily="34" charset="0"/>
              <a:ea typeface="ＭＳ Ｐゴシック"/>
              <a:cs typeface="ＭＳ Ｐゴシック"/>
            </a:endParaRPr>
          </a:p>
        </p:txBody>
      </p:sp>
      <p:pic>
        <p:nvPicPr>
          <p:cNvPr id="9" name="Content Placeholder 8" descr="http://img.docstoccdn.com/thumb/orig/27176540.png"/>
          <p:cNvPicPr>
            <a:picLocks noGrp="1"/>
          </p:cNvPicPr>
          <p:nvPr>
            <p:ph sz="half" idx="2"/>
          </p:nvPr>
        </p:nvPicPr>
        <p:blipFill>
          <a:blip r:embed="rId3" cstate="print"/>
          <a:srcRect/>
          <a:stretch>
            <a:fillRect/>
          </a:stretch>
        </p:blipFill>
        <p:spPr bwMode="auto">
          <a:xfrm>
            <a:off x="5638800" y="2324100"/>
            <a:ext cx="3276600" cy="3810000"/>
          </a:xfrm>
          <a:prstGeom prst="rect">
            <a:avLst/>
          </a:prstGeom>
          <a:noFill/>
          <a:ln w="9525">
            <a:solidFill>
              <a:schemeClr val="tx1"/>
            </a:solidFill>
            <a:miter lim="800000"/>
            <a:headEnd/>
            <a:tailEnd/>
          </a:ln>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914400"/>
          </a:xfrm>
        </p:spPr>
        <p:txBody>
          <a:bodyPr/>
          <a:lstStyle/>
          <a:p>
            <a:pPr lvl="1"/>
            <a:r>
              <a:rPr lang="en-US" b="1" dirty="0" smtClean="0"/>
              <a:t>Intro:  The State of the Program</a:t>
            </a:r>
            <a:endParaRPr lang="en-US" dirty="0"/>
          </a:p>
        </p:txBody>
      </p:sp>
      <p:sp>
        <p:nvSpPr>
          <p:cNvPr id="3" name="Content Placeholder 2"/>
          <p:cNvSpPr>
            <a:spLocks noGrp="1"/>
          </p:cNvSpPr>
          <p:nvPr>
            <p:ph sz="half" idx="1"/>
          </p:nvPr>
        </p:nvSpPr>
        <p:spPr>
          <a:xfrm>
            <a:off x="685800" y="2209800"/>
            <a:ext cx="3810000" cy="3962400"/>
          </a:xfrm>
        </p:spPr>
        <p:txBody>
          <a:bodyPr/>
          <a:lstStyle/>
          <a:p>
            <a:pPr marL="342900" lvl="1" indent="-342900">
              <a:buFont typeface="Arial" pitchFamily="34" charset="0"/>
              <a:buChar char="•"/>
            </a:pPr>
            <a:r>
              <a:rPr lang="en-US" sz="2000" dirty="0" smtClean="0">
                <a:solidFill>
                  <a:srgbClr val="000000"/>
                </a:solidFill>
              </a:rPr>
              <a:t>Focused on nearly 4,000 facilities across the nation </a:t>
            </a:r>
          </a:p>
          <a:p>
            <a:r>
              <a:rPr lang="en-US" sz="2000" dirty="0" smtClean="0"/>
              <a:t>Includes chemical manufacturing plants, oil refineries, lead smelters, wood preservers, steel mills, commercial landfills, and others </a:t>
            </a:r>
          </a:p>
          <a:p>
            <a:r>
              <a:rPr lang="en-US" sz="2000" dirty="0" smtClean="0"/>
              <a:t>“Facilities” range in size from less than one acre to 2 million acres</a:t>
            </a:r>
            <a:endParaRPr lang="en-US" sz="2000" dirty="0"/>
          </a:p>
        </p:txBody>
      </p:sp>
      <p:sp>
        <p:nvSpPr>
          <p:cNvPr id="6" name="Footer Placeholder 5"/>
          <p:cNvSpPr>
            <a:spLocks noGrp="1"/>
          </p:cNvSpPr>
          <p:nvPr>
            <p:ph type="ftr" sz="quarter" idx="11"/>
          </p:nvPr>
        </p:nvSpPr>
        <p:spPr/>
        <p:txBody>
          <a:bodyPr/>
          <a:lstStyle/>
          <a:p>
            <a:pPr>
              <a:defRPr/>
            </a:pPr>
            <a:r>
              <a:rPr lang="en-US" dirty="0" smtClean="0"/>
              <a:t>U.S. Environmental Protection Agency</a:t>
            </a:r>
            <a:endParaRPr lang="en-US" dirty="0"/>
          </a:p>
        </p:txBody>
      </p:sp>
      <p:sp>
        <p:nvSpPr>
          <p:cNvPr id="7" name="Slide Number Placeholder 6"/>
          <p:cNvSpPr>
            <a:spLocks noGrp="1"/>
          </p:cNvSpPr>
          <p:nvPr>
            <p:ph type="sldNum" sz="quarter" idx="12"/>
          </p:nvPr>
        </p:nvSpPr>
        <p:spPr/>
        <p:txBody>
          <a:bodyPr/>
          <a:lstStyle/>
          <a:p>
            <a:pPr>
              <a:defRPr/>
            </a:pPr>
            <a:fld id="{E9980235-7F46-4B93-8AC7-24B521C3CB69}" type="slidenum">
              <a:rPr lang="en-US" smtClean="0"/>
              <a:pPr>
                <a:defRPr/>
              </a:pPr>
              <a:t>5</a:t>
            </a:fld>
            <a:endParaRPr lang="en-US" dirty="0"/>
          </a:p>
        </p:txBody>
      </p:sp>
      <p:pic>
        <p:nvPicPr>
          <p:cNvPr id="9" name="Content Placeholder 8" descr="cid:image003.png@01CF4A96.1E3FA0F0"/>
          <p:cNvPicPr>
            <a:picLocks noGrp="1"/>
          </p:cNvPicPr>
          <p:nvPr>
            <p:ph sz="half" idx="2"/>
          </p:nvPr>
        </p:nvPicPr>
        <p:blipFill>
          <a:blip r:embed="rId3" r:link="rId4" cstate="print"/>
          <a:srcRect/>
          <a:stretch>
            <a:fillRect/>
          </a:stretch>
        </p:blipFill>
        <p:spPr bwMode="auto">
          <a:xfrm>
            <a:off x="4648200" y="2667000"/>
            <a:ext cx="3810000" cy="2631532"/>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622" y="1219200"/>
            <a:ext cx="7620000" cy="762000"/>
          </a:xfrm>
        </p:spPr>
        <p:txBody>
          <a:bodyPr/>
          <a:lstStyle/>
          <a:p>
            <a:r>
              <a:rPr lang="en-US" b="1" dirty="0"/>
              <a:t>Reporting:  Use an Outline</a:t>
            </a:r>
            <a:endParaRPr lang="en-US" dirty="0"/>
          </a:p>
        </p:txBody>
      </p:sp>
      <p:sp>
        <p:nvSpPr>
          <p:cNvPr id="3" name="Content Placeholder 2"/>
          <p:cNvSpPr>
            <a:spLocks noGrp="1"/>
          </p:cNvSpPr>
          <p:nvPr>
            <p:ph sz="half" idx="1"/>
          </p:nvPr>
        </p:nvSpPr>
        <p:spPr>
          <a:xfrm>
            <a:off x="685800" y="2286000"/>
            <a:ext cx="7086600" cy="3810000"/>
          </a:xfrm>
        </p:spPr>
        <p:txBody>
          <a:bodyPr/>
          <a:lstStyle/>
          <a:p>
            <a:pPr>
              <a:buNone/>
            </a:pPr>
            <a:r>
              <a:rPr lang="en-US" sz="2400" b="1" dirty="0"/>
              <a:t>Example Outline of Inspection Report</a:t>
            </a:r>
          </a:p>
          <a:p>
            <a:endParaRPr lang="en-US" sz="2400" dirty="0"/>
          </a:p>
          <a:p>
            <a:pPr marL="914400" lvl="1" indent="-457200">
              <a:buFont typeface="+mj-lt"/>
              <a:buAutoNum type="alphaUcPeriod"/>
            </a:pPr>
            <a:r>
              <a:rPr lang="en-US" dirty="0"/>
              <a:t>General </a:t>
            </a:r>
            <a:r>
              <a:rPr lang="en-US" dirty="0" smtClean="0"/>
              <a:t>Information</a:t>
            </a:r>
          </a:p>
          <a:p>
            <a:pPr marL="914400" lvl="1" indent="-457200">
              <a:buFont typeface="+mj-lt"/>
              <a:buAutoNum type="alphaUcPeriod"/>
            </a:pPr>
            <a:r>
              <a:rPr lang="en-US" dirty="0" smtClean="0"/>
              <a:t>Narrative Summary of Inspection</a:t>
            </a:r>
          </a:p>
          <a:p>
            <a:pPr marL="914400" lvl="1" indent="-457200">
              <a:buFont typeface="+mj-lt"/>
              <a:buAutoNum type="alphaUcPeriod"/>
            </a:pPr>
            <a:r>
              <a:rPr lang="en-US" dirty="0" smtClean="0"/>
              <a:t>Identify Potential Problems</a:t>
            </a:r>
          </a:p>
          <a:p>
            <a:pPr marL="914400" lvl="1" indent="-457200">
              <a:buFont typeface="+mj-lt"/>
              <a:buAutoNum type="alphaUcPeriod"/>
            </a:pPr>
            <a:r>
              <a:rPr lang="en-US" dirty="0" smtClean="0"/>
              <a:t>Appendices</a:t>
            </a:r>
            <a:endParaRPr lang="en-US" dirty="0"/>
          </a:p>
          <a:p>
            <a:endParaRPr lang="en-US" dirty="0"/>
          </a:p>
        </p:txBody>
      </p:sp>
      <p:sp>
        <p:nvSpPr>
          <p:cNvPr id="5" name="Date Placeholder 4"/>
          <p:cNvSpPr>
            <a:spLocks noGrp="1"/>
          </p:cNvSpPr>
          <p:nvPr>
            <p:ph type="dt" sz="half" idx="10"/>
          </p:nvPr>
        </p:nvSpPr>
        <p:spPr/>
        <p:txBody>
          <a:bodyPr/>
          <a:lstStyle/>
          <a:p>
            <a:pPr>
              <a:defRPr/>
            </a:pPr>
            <a:r>
              <a:rPr lang="en-US" dirty="0"/>
              <a:t>01/14/15 </a:t>
            </a:r>
            <a:r>
              <a:rPr lang="en-US" dirty="0" smtClean="0"/>
              <a:t>Webinar</a:t>
            </a:r>
            <a:endParaRPr lang="en-US" dirty="0"/>
          </a:p>
        </p:txBody>
      </p:sp>
      <p:sp>
        <p:nvSpPr>
          <p:cNvPr id="6" name="Footer Placeholder 5"/>
          <p:cNvSpPr>
            <a:spLocks noGrp="1"/>
          </p:cNvSpPr>
          <p:nvPr>
            <p:ph type="ftr" sz="quarter" idx="11"/>
          </p:nvPr>
        </p:nvSpPr>
        <p:spPr/>
        <p:txBody>
          <a:bodyPr/>
          <a:lstStyle/>
          <a:p>
            <a:pPr>
              <a:defRPr/>
            </a:pPr>
            <a:r>
              <a:rPr lang="en-US" dirty="0" smtClean="0"/>
              <a:t>U.S. Environmental Protection Agency</a:t>
            </a:r>
            <a:endParaRPr lang="en-US" dirty="0"/>
          </a:p>
        </p:txBody>
      </p:sp>
      <p:sp>
        <p:nvSpPr>
          <p:cNvPr id="7" name="Slide Number Placeholder 6"/>
          <p:cNvSpPr>
            <a:spLocks noGrp="1"/>
          </p:cNvSpPr>
          <p:nvPr>
            <p:ph type="sldNum" sz="quarter" idx="12"/>
          </p:nvPr>
        </p:nvSpPr>
        <p:spPr/>
        <p:txBody>
          <a:bodyPr/>
          <a:lstStyle/>
          <a:p>
            <a:pPr>
              <a:defRPr/>
            </a:pPr>
            <a:fld id="{E9980235-7F46-4B93-8AC7-24B521C3CB69}" type="slidenum">
              <a:rPr lang="en-US" smtClean="0"/>
              <a:pPr>
                <a:defRPr/>
              </a:pPr>
              <a:t>50</a:t>
            </a:fld>
            <a:endParaRPr lang="en-US" dirty="0"/>
          </a:p>
        </p:txBody>
      </p:sp>
    </p:spTree>
    <p:extLst>
      <p:ext uri="{BB962C8B-B14F-4D97-AF65-F5344CB8AC3E}">
        <p14:creationId xmlns:p14="http://schemas.microsoft.com/office/powerpoint/2010/main" val="3108499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1219200"/>
            <a:ext cx="7620000" cy="838200"/>
          </a:xfrm>
        </p:spPr>
        <p:txBody>
          <a:bodyPr/>
          <a:lstStyle/>
          <a:p>
            <a:r>
              <a:rPr lang="en-US" b="1" dirty="0" smtClean="0"/>
              <a:t>Reporting:  Use an Outline</a:t>
            </a:r>
            <a:endParaRPr lang="en-US" b="1" dirty="0">
              <a:solidFill>
                <a:srgbClr val="000000"/>
              </a:solidFill>
            </a:endParaRPr>
          </a:p>
        </p:txBody>
      </p:sp>
      <p:sp>
        <p:nvSpPr>
          <p:cNvPr id="7" name="Content Placeholder 6"/>
          <p:cNvSpPr>
            <a:spLocks noGrp="1"/>
          </p:cNvSpPr>
          <p:nvPr>
            <p:ph idx="1"/>
          </p:nvPr>
        </p:nvSpPr>
        <p:spPr>
          <a:xfrm>
            <a:off x="685800" y="2209800"/>
            <a:ext cx="4113969" cy="3886200"/>
          </a:xfrm>
        </p:spPr>
        <p:txBody>
          <a:bodyPr/>
          <a:lstStyle/>
          <a:p>
            <a:pPr>
              <a:buNone/>
            </a:pPr>
            <a:r>
              <a:rPr lang="en-US" sz="2400" b="1" dirty="0" smtClean="0"/>
              <a:t>Example Outline of Inspection Report</a:t>
            </a:r>
          </a:p>
          <a:p>
            <a:endParaRPr lang="en-US" sz="2400" dirty="0" smtClean="0"/>
          </a:p>
          <a:p>
            <a:pPr marL="914400" lvl="1" indent="-457200">
              <a:buFont typeface="+mj-lt"/>
              <a:buAutoNum type="alphaUcPeriod"/>
            </a:pPr>
            <a:r>
              <a:rPr lang="en-US" dirty="0" smtClean="0"/>
              <a:t>General Information</a:t>
            </a:r>
          </a:p>
          <a:p>
            <a:pPr marL="457200" lvl="1" indent="0">
              <a:buNone/>
            </a:pPr>
            <a:endParaRPr lang="en-US" dirty="0" smtClean="0"/>
          </a:p>
          <a:p>
            <a:pPr marL="914400" lvl="1" indent="-457200">
              <a:buFont typeface="+mj-lt"/>
              <a:buAutoNum type="alphaUcPeriod"/>
            </a:pPr>
            <a:endParaRPr lang="en-US" dirty="0" smtClean="0"/>
          </a:p>
          <a:p>
            <a:endParaRPr lang="en-US" sz="1800" dirty="0" smtClean="0"/>
          </a:p>
          <a:p>
            <a:pPr>
              <a:buFontTx/>
              <a:buChar char="-"/>
            </a:pPr>
            <a:endParaRPr lang="en-US" sz="1800" dirty="0" smtClean="0"/>
          </a:p>
          <a:p>
            <a:pPr>
              <a:buAutoNum type="arabicParenR"/>
            </a:pPr>
            <a:endParaRPr lang="en-US" sz="1800" dirty="0" smtClean="0"/>
          </a:p>
          <a:p>
            <a:pPr>
              <a:buAutoNum type="arabicParenR"/>
            </a:pPr>
            <a:endParaRPr lang="en-US" sz="1800" dirty="0" smtClean="0"/>
          </a:p>
          <a:p>
            <a:pPr>
              <a:buNone/>
            </a:pPr>
            <a:endParaRPr lang="en-US" sz="1800" dirty="0" smtClean="0"/>
          </a:p>
        </p:txBody>
      </p:sp>
      <p:sp>
        <p:nvSpPr>
          <p:cNvPr id="22533" name="Footer Placeholder 8"/>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2532" name="Slide Number Placeholder 7"/>
          <p:cNvSpPr>
            <a:spLocks noGrp="1"/>
          </p:cNvSpPr>
          <p:nvPr>
            <p:ph type="sldNum" sz="quarter" idx="12"/>
          </p:nvPr>
        </p:nvSpPr>
        <p:spPr>
          <a:noFill/>
        </p:spPr>
        <p:txBody>
          <a:bodyPr/>
          <a:lstStyle/>
          <a:p>
            <a:fld id="{82815E5C-771B-4299-8B05-53DA9A3CA07C}" type="slidenum">
              <a:rPr lang="en-US" smtClean="0">
                <a:latin typeface="Arial" pitchFamily="34" charset="0"/>
                <a:ea typeface="ＭＳ Ｐゴシック"/>
                <a:cs typeface="ＭＳ Ｐゴシック"/>
              </a:rPr>
              <a:pPr/>
              <a:t>51</a:t>
            </a:fld>
            <a:endParaRPr lang="en-US" dirty="0" smtClean="0">
              <a:latin typeface="Arial" pitchFamily="34" charset="0"/>
              <a:ea typeface="ＭＳ Ｐゴシック"/>
              <a:cs typeface="ＭＳ Ｐゴシック"/>
            </a:endParaRPr>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667000"/>
            <a:ext cx="4122083" cy="27432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7620000" cy="838200"/>
          </a:xfrm>
        </p:spPr>
        <p:txBody>
          <a:bodyPr/>
          <a:lstStyle/>
          <a:p>
            <a:r>
              <a:rPr lang="en-US" b="1" dirty="0"/>
              <a:t>Reporting:  Use </a:t>
            </a:r>
            <a:r>
              <a:rPr lang="en-US" b="1" dirty="0" smtClean="0"/>
              <a:t>an Outline</a:t>
            </a:r>
            <a:endParaRPr lang="en-US" sz="2800" dirty="0">
              <a:solidFill>
                <a:srgbClr val="000000"/>
              </a:solidFill>
            </a:endParaRPr>
          </a:p>
        </p:txBody>
      </p:sp>
      <p:sp>
        <p:nvSpPr>
          <p:cNvPr id="7" name="Content Placeholder 6"/>
          <p:cNvSpPr>
            <a:spLocks noGrp="1"/>
          </p:cNvSpPr>
          <p:nvPr>
            <p:ph idx="1"/>
          </p:nvPr>
        </p:nvSpPr>
        <p:spPr>
          <a:xfrm>
            <a:off x="685800" y="2286000"/>
            <a:ext cx="4114800" cy="3429000"/>
          </a:xfrm>
        </p:spPr>
        <p:txBody>
          <a:bodyPr/>
          <a:lstStyle/>
          <a:p>
            <a:pPr>
              <a:buNone/>
            </a:pPr>
            <a:r>
              <a:rPr lang="en-US" sz="2400" b="1" dirty="0" smtClean="0"/>
              <a:t>Example Outline of Inspection Report </a:t>
            </a:r>
          </a:p>
          <a:p>
            <a:pPr marL="514350" indent="-514350">
              <a:buFont typeface="+mj-lt"/>
              <a:buAutoNum type="alphaUcPeriod" startAt="2"/>
            </a:pPr>
            <a:endParaRPr lang="en-US" sz="2400" dirty="0" smtClean="0"/>
          </a:p>
          <a:p>
            <a:pPr marL="914400" lvl="1" indent="-514350">
              <a:buFont typeface="+mj-lt"/>
              <a:buAutoNum type="alphaUcPeriod" startAt="2"/>
            </a:pPr>
            <a:r>
              <a:rPr lang="en-US" dirty="0" smtClean="0"/>
              <a:t>Narrative </a:t>
            </a:r>
            <a:r>
              <a:rPr lang="en-US" dirty="0"/>
              <a:t>Summary of </a:t>
            </a:r>
            <a:r>
              <a:rPr lang="en-US" dirty="0" smtClean="0"/>
              <a:t>Inspection</a:t>
            </a:r>
          </a:p>
          <a:p>
            <a:pPr marL="914400" lvl="1" indent="-514350">
              <a:buFont typeface="+mj-lt"/>
              <a:buAutoNum type="alphaUcPeriod" startAt="2"/>
            </a:pPr>
            <a:endParaRPr lang="en-US" dirty="0">
              <a:solidFill>
                <a:srgbClr val="000000"/>
              </a:solidFill>
            </a:endParaRPr>
          </a:p>
          <a:p>
            <a:pPr>
              <a:buNone/>
            </a:pPr>
            <a:endParaRPr lang="en-US" sz="1800" dirty="0" smtClean="0"/>
          </a:p>
          <a:p>
            <a:pPr>
              <a:buNone/>
            </a:pPr>
            <a:endParaRPr lang="en-US" sz="1800" dirty="0" smtClean="0"/>
          </a:p>
        </p:txBody>
      </p:sp>
      <p:sp>
        <p:nvSpPr>
          <p:cNvPr id="22533" name="Footer Placeholder 8"/>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2532" name="Slide Number Placeholder 7"/>
          <p:cNvSpPr>
            <a:spLocks noGrp="1"/>
          </p:cNvSpPr>
          <p:nvPr>
            <p:ph type="sldNum" sz="quarter" idx="12"/>
          </p:nvPr>
        </p:nvSpPr>
        <p:spPr>
          <a:noFill/>
        </p:spPr>
        <p:txBody>
          <a:bodyPr/>
          <a:lstStyle/>
          <a:p>
            <a:fld id="{82815E5C-771B-4299-8B05-53DA9A3CA07C}" type="slidenum">
              <a:rPr lang="en-US" smtClean="0">
                <a:latin typeface="Arial" pitchFamily="34" charset="0"/>
                <a:ea typeface="ＭＳ Ｐゴシック"/>
                <a:cs typeface="ＭＳ Ｐゴシック"/>
              </a:rPr>
              <a:pPr/>
              <a:t>52</a:t>
            </a:fld>
            <a:endParaRPr lang="en-US" dirty="0" smtClean="0">
              <a:latin typeface="Arial" pitchFamily="34" charset="0"/>
              <a:ea typeface="ＭＳ Ｐゴシック"/>
              <a:cs typeface="ＭＳ Ｐゴシック"/>
            </a:endParaRPr>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9" name="Picture 8" descr="https://encrypted-tbn1.gstatic.com/images?q=tbn:ANd9GcSSsz2kBJ6FpC3KkpKlpMyGLHNQQ0ZV9nyMJuxBuULDlKgnvTusSw"/>
          <p:cNvPicPr/>
          <p:nvPr/>
        </p:nvPicPr>
        <p:blipFill>
          <a:blip r:embed="rId3" cstate="print"/>
          <a:srcRect/>
          <a:stretch>
            <a:fillRect/>
          </a:stretch>
        </p:blipFill>
        <p:spPr bwMode="auto">
          <a:xfrm>
            <a:off x="5410200" y="3048000"/>
            <a:ext cx="2667000" cy="25908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1066800"/>
            <a:ext cx="7620000" cy="685800"/>
          </a:xfrm>
        </p:spPr>
        <p:txBody>
          <a:bodyPr/>
          <a:lstStyle/>
          <a:p>
            <a:r>
              <a:rPr lang="en-US" b="1" dirty="0"/>
              <a:t>Reporting:  Use an Outline</a:t>
            </a:r>
            <a:endParaRPr lang="en-US" dirty="0">
              <a:solidFill>
                <a:srgbClr val="000000"/>
              </a:solidFill>
            </a:endParaRPr>
          </a:p>
        </p:txBody>
      </p:sp>
      <p:sp>
        <p:nvSpPr>
          <p:cNvPr id="7" name="Content Placeholder 6"/>
          <p:cNvSpPr>
            <a:spLocks noGrp="1"/>
          </p:cNvSpPr>
          <p:nvPr>
            <p:ph idx="1"/>
          </p:nvPr>
        </p:nvSpPr>
        <p:spPr>
          <a:xfrm>
            <a:off x="685800" y="2066925"/>
            <a:ext cx="4191000" cy="3429000"/>
          </a:xfrm>
        </p:spPr>
        <p:txBody>
          <a:bodyPr/>
          <a:lstStyle/>
          <a:p>
            <a:pPr>
              <a:buNone/>
            </a:pPr>
            <a:r>
              <a:rPr lang="en-US" sz="2400" b="1" dirty="0" smtClean="0"/>
              <a:t>Example Outline of Inspection Report </a:t>
            </a:r>
          </a:p>
          <a:p>
            <a:pPr marL="914400" lvl="1" indent="-514350">
              <a:buFont typeface="+mj-lt"/>
              <a:buAutoNum type="alphaUcPeriod" startAt="3"/>
            </a:pPr>
            <a:endParaRPr lang="en-US" dirty="0" smtClean="0">
              <a:solidFill>
                <a:srgbClr val="000000"/>
              </a:solidFill>
            </a:endParaRPr>
          </a:p>
          <a:p>
            <a:pPr marL="914400" lvl="1" indent="-514350">
              <a:buFont typeface="+mj-lt"/>
              <a:buAutoNum type="alphaUcPeriod" startAt="3"/>
            </a:pPr>
            <a:r>
              <a:rPr lang="en-US" dirty="0" smtClean="0">
                <a:solidFill>
                  <a:srgbClr val="000000"/>
                </a:solidFill>
              </a:rPr>
              <a:t>Identify </a:t>
            </a:r>
            <a:r>
              <a:rPr lang="en-US" dirty="0">
                <a:solidFill>
                  <a:srgbClr val="000000"/>
                </a:solidFill>
              </a:rPr>
              <a:t>potential problems and deviations from requirements</a:t>
            </a:r>
          </a:p>
          <a:p>
            <a:pPr algn="ctr">
              <a:buNone/>
            </a:pPr>
            <a:endParaRPr lang="en-US" sz="1800" dirty="0" smtClean="0"/>
          </a:p>
          <a:p>
            <a:pPr>
              <a:buFontTx/>
              <a:buChar char="-"/>
            </a:pPr>
            <a:endParaRPr lang="en-US" sz="1800" dirty="0" smtClean="0"/>
          </a:p>
          <a:p>
            <a:pPr>
              <a:buNone/>
            </a:pPr>
            <a:endParaRPr lang="en-US" sz="1800" dirty="0" smtClean="0"/>
          </a:p>
          <a:p>
            <a:pPr>
              <a:buNone/>
            </a:pPr>
            <a:endParaRPr lang="en-US" sz="1800" dirty="0" smtClean="0"/>
          </a:p>
        </p:txBody>
      </p:sp>
      <p:sp>
        <p:nvSpPr>
          <p:cNvPr id="22533" name="Footer Placeholder 8"/>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2532" name="Slide Number Placeholder 7"/>
          <p:cNvSpPr>
            <a:spLocks noGrp="1"/>
          </p:cNvSpPr>
          <p:nvPr>
            <p:ph type="sldNum" sz="quarter" idx="12"/>
          </p:nvPr>
        </p:nvSpPr>
        <p:spPr>
          <a:noFill/>
        </p:spPr>
        <p:txBody>
          <a:bodyPr/>
          <a:lstStyle/>
          <a:p>
            <a:fld id="{82815E5C-771B-4299-8B05-53DA9A3CA07C}" type="slidenum">
              <a:rPr lang="en-US" smtClean="0">
                <a:latin typeface="Arial" pitchFamily="34" charset="0"/>
                <a:ea typeface="ＭＳ Ｐゴシック"/>
                <a:cs typeface="ＭＳ Ｐゴシック"/>
              </a:rPr>
              <a:pPr/>
              <a:t>53</a:t>
            </a:fld>
            <a:endParaRPr lang="en-US" dirty="0" smtClean="0">
              <a:latin typeface="Arial" pitchFamily="34" charset="0"/>
              <a:ea typeface="ＭＳ Ｐゴシック"/>
              <a:cs typeface="ＭＳ Ｐゴシック"/>
            </a:endParaRPr>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138363"/>
            <a:ext cx="2489200" cy="37338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620000" cy="762000"/>
          </a:xfrm>
        </p:spPr>
        <p:txBody>
          <a:bodyPr/>
          <a:lstStyle/>
          <a:p>
            <a:r>
              <a:rPr lang="en-US" b="1" dirty="0"/>
              <a:t>Reporting:  Use an Outline</a:t>
            </a:r>
            <a:endParaRPr lang="en-US" dirty="0"/>
          </a:p>
        </p:txBody>
      </p:sp>
      <p:sp>
        <p:nvSpPr>
          <p:cNvPr id="3" name="Content Placeholder 2"/>
          <p:cNvSpPr>
            <a:spLocks noGrp="1"/>
          </p:cNvSpPr>
          <p:nvPr>
            <p:ph sz="half" idx="1"/>
          </p:nvPr>
        </p:nvSpPr>
        <p:spPr>
          <a:xfrm>
            <a:off x="685800" y="2209800"/>
            <a:ext cx="4038600" cy="3886200"/>
          </a:xfrm>
        </p:spPr>
        <p:txBody>
          <a:bodyPr/>
          <a:lstStyle/>
          <a:p>
            <a:pPr>
              <a:buNone/>
            </a:pPr>
            <a:r>
              <a:rPr lang="en-US" sz="2400" b="1" dirty="0"/>
              <a:t>Example Outline of Inspection </a:t>
            </a:r>
            <a:r>
              <a:rPr lang="en-US" sz="2400" b="1" dirty="0" smtClean="0"/>
              <a:t>Report</a:t>
            </a:r>
            <a:endParaRPr lang="en-US" sz="2400" b="1" dirty="0"/>
          </a:p>
          <a:p>
            <a:pPr marL="914400" lvl="1" indent="-514350">
              <a:buFont typeface="+mj-lt"/>
              <a:buAutoNum type="alphaUcPeriod" startAt="3"/>
            </a:pPr>
            <a:endParaRPr lang="en-US" dirty="0">
              <a:solidFill>
                <a:srgbClr val="000000"/>
              </a:solidFill>
            </a:endParaRPr>
          </a:p>
          <a:p>
            <a:pPr marL="857250" lvl="1" indent="-457200">
              <a:buFont typeface="+mj-lt"/>
              <a:buAutoNum type="alphaUcPeriod" startAt="4"/>
            </a:pPr>
            <a:r>
              <a:rPr lang="en-US" dirty="0" smtClean="0">
                <a:solidFill>
                  <a:srgbClr val="000000"/>
                </a:solidFill>
              </a:rPr>
              <a:t>Appendices</a:t>
            </a:r>
            <a:endParaRPr lang="en-US" dirty="0">
              <a:solidFill>
                <a:srgbClr val="000000"/>
              </a:solidFill>
            </a:endParaRPr>
          </a:p>
          <a:p>
            <a:endParaRPr lang="en-US" sz="1800" dirty="0" smtClean="0">
              <a:solidFill>
                <a:srgbClr val="000000"/>
              </a:solidFill>
            </a:endParaRPr>
          </a:p>
          <a:p>
            <a:endParaRPr lang="en-US" dirty="0"/>
          </a:p>
        </p:txBody>
      </p:sp>
      <p:sp>
        <p:nvSpPr>
          <p:cNvPr id="6" name="Footer Placeholder 5"/>
          <p:cNvSpPr>
            <a:spLocks noGrp="1"/>
          </p:cNvSpPr>
          <p:nvPr>
            <p:ph type="ftr" sz="quarter" idx="11"/>
          </p:nvPr>
        </p:nvSpPr>
        <p:spPr/>
        <p:txBody>
          <a:bodyPr/>
          <a:lstStyle/>
          <a:p>
            <a:pPr>
              <a:defRPr/>
            </a:pPr>
            <a:r>
              <a:rPr lang="en-US" dirty="0" smtClean="0"/>
              <a:t>U.S. Environmental Protection Agency</a:t>
            </a:r>
            <a:endParaRPr lang="en-US" dirty="0"/>
          </a:p>
        </p:txBody>
      </p:sp>
      <p:sp>
        <p:nvSpPr>
          <p:cNvPr id="7" name="Slide Number Placeholder 6"/>
          <p:cNvSpPr>
            <a:spLocks noGrp="1"/>
          </p:cNvSpPr>
          <p:nvPr>
            <p:ph type="sldNum" sz="quarter" idx="12"/>
          </p:nvPr>
        </p:nvSpPr>
        <p:spPr/>
        <p:txBody>
          <a:bodyPr/>
          <a:lstStyle/>
          <a:p>
            <a:pPr>
              <a:defRPr/>
            </a:pPr>
            <a:fld id="{E9980235-7F46-4B93-8AC7-24B521C3CB69}" type="slidenum">
              <a:rPr lang="en-US" smtClean="0"/>
              <a:pPr>
                <a:defRPr/>
              </a:pPr>
              <a:t>54</a:t>
            </a:fld>
            <a:endParaRPr lang="en-US" dirty="0"/>
          </a:p>
        </p:txBody>
      </p:sp>
      <p:sp>
        <p:nvSpPr>
          <p:cNvPr id="4" name="Date Placeholder 3"/>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5" name="Picture 4"/>
          <p:cNvPicPr>
            <a:picLocks noChangeAspect="1"/>
          </p:cNvPicPr>
          <p:nvPr/>
        </p:nvPicPr>
        <p:blipFill>
          <a:blip r:embed="rId3"/>
          <a:stretch>
            <a:fillRect/>
          </a:stretch>
        </p:blipFill>
        <p:spPr>
          <a:xfrm>
            <a:off x="4800467" y="2362200"/>
            <a:ext cx="4115316" cy="2514600"/>
          </a:xfrm>
          <a:prstGeom prst="rect">
            <a:avLst/>
          </a:prstGeom>
        </p:spPr>
      </p:pic>
    </p:spTree>
    <p:extLst>
      <p:ext uri="{BB962C8B-B14F-4D97-AF65-F5344CB8AC3E}">
        <p14:creationId xmlns:p14="http://schemas.microsoft.com/office/powerpoint/2010/main" val="297607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143000"/>
            <a:ext cx="7620000" cy="762000"/>
          </a:xfrm>
        </p:spPr>
        <p:txBody>
          <a:bodyPr/>
          <a:lstStyle/>
          <a:p>
            <a:pPr lvl="1"/>
            <a:r>
              <a:rPr lang="en-US" b="1" dirty="0" smtClean="0"/>
              <a:t>Section 6:  Developing the Case</a:t>
            </a:r>
            <a:endParaRPr lang="en-US" sz="2800" dirty="0">
              <a:solidFill>
                <a:srgbClr val="FF0000"/>
              </a:solidFill>
            </a:endParaRPr>
          </a:p>
        </p:txBody>
      </p:sp>
      <p:sp>
        <p:nvSpPr>
          <p:cNvPr id="7" name="Content Placeholder 6"/>
          <p:cNvSpPr>
            <a:spLocks noGrp="1"/>
          </p:cNvSpPr>
          <p:nvPr>
            <p:ph sz="half" idx="1"/>
          </p:nvPr>
        </p:nvSpPr>
        <p:spPr>
          <a:xfrm>
            <a:off x="685800" y="1981200"/>
            <a:ext cx="3962400" cy="4114800"/>
          </a:xfrm>
        </p:spPr>
        <p:txBody>
          <a:bodyPr/>
          <a:lstStyle/>
          <a:p>
            <a:r>
              <a:rPr lang="en-US" sz="2400" dirty="0" smtClean="0"/>
              <a:t>Work closely with case attorney to develop enforcement case</a:t>
            </a:r>
          </a:p>
          <a:p>
            <a:endParaRPr lang="en-US" sz="2400" dirty="0" smtClean="0"/>
          </a:p>
          <a:p>
            <a:r>
              <a:rPr lang="en-US" sz="2400" dirty="0" smtClean="0"/>
              <a:t>Each violation needs to have supporting evidence to back it up </a:t>
            </a:r>
            <a:endParaRPr lang="en-US" sz="1800" dirty="0" smtClean="0"/>
          </a:p>
          <a:p>
            <a:pPr>
              <a:buNone/>
            </a:pPr>
            <a:endParaRPr lang="en-US" sz="1800" dirty="0" smtClean="0"/>
          </a:p>
          <a:p>
            <a:pPr>
              <a:buNone/>
            </a:pPr>
            <a:r>
              <a:rPr lang="en-US" sz="1800" dirty="0" smtClean="0"/>
              <a:t>			</a:t>
            </a:r>
          </a:p>
          <a:p>
            <a:pPr>
              <a:buNone/>
            </a:pPr>
            <a:r>
              <a:rPr lang="en-US" sz="1800" dirty="0" smtClean="0"/>
              <a:t>	</a:t>
            </a:r>
          </a:p>
          <a:p>
            <a:pPr>
              <a:buNone/>
            </a:pPr>
            <a:endParaRPr lang="en-US" sz="1800" dirty="0" smtClean="0"/>
          </a:p>
        </p:txBody>
      </p:sp>
      <p:sp>
        <p:nvSpPr>
          <p:cNvPr id="22533" name="Footer Placeholder 8"/>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2532" name="Slide Number Placeholder 7"/>
          <p:cNvSpPr>
            <a:spLocks noGrp="1"/>
          </p:cNvSpPr>
          <p:nvPr>
            <p:ph type="sldNum" sz="quarter" idx="12"/>
          </p:nvPr>
        </p:nvSpPr>
        <p:spPr>
          <a:noFill/>
        </p:spPr>
        <p:txBody>
          <a:bodyPr/>
          <a:lstStyle/>
          <a:p>
            <a:fld id="{82815E5C-771B-4299-8B05-53DA9A3CA07C}" type="slidenum">
              <a:rPr lang="en-US" smtClean="0">
                <a:latin typeface="Arial" pitchFamily="34" charset="0"/>
                <a:ea typeface="ＭＳ Ｐゴシック"/>
                <a:cs typeface="ＭＳ Ｐゴシック"/>
              </a:rPr>
              <a:pPr/>
              <a:t>55</a:t>
            </a:fld>
            <a:endParaRPr lang="en-US" dirty="0" smtClean="0">
              <a:latin typeface="Arial" pitchFamily="34" charset="0"/>
              <a:ea typeface="ＭＳ Ｐゴシック"/>
              <a:cs typeface="ＭＳ Ｐゴシック"/>
            </a:endParaRPr>
          </a:p>
        </p:txBody>
      </p:sp>
      <p:pic>
        <p:nvPicPr>
          <p:cNvPr id="9" name="Content Placeholder 8" descr="http://www.mylearning.org/learning/victorian-values/courtroom_1_lg.jpg"/>
          <p:cNvPicPr>
            <a:picLocks noGrp="1"/>
          </p:cNvPicPr>
          <p:nvPr>
            <p:ph sz="half" idx="2"/>
          </p:nvPr>
        </p:nvPicPr>
        <p:blipFill>
          <a:blip r:embed="rId3" cstate="print"/>
          <a:srcRect/>
          <a:stretch>
            <a:fillRect/>
          </a:stretch>
        </p:blipFill>
        <p:spPr bwMode="auto">
          <a:xfrm>
            <a:off x="4800600" y="2133600"/>
            <a:ext cx="3788371" cy="3810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620000" cy="685800"/>
          </a:xfrm>
        </p:spPr>
        <p:txBody>
          <a:bodyPr/>
          <a:lstStyle/>
          <a:p>
            <a:r>
              <a:rPr lang="en-US" b="1" dirty="0" smtClean="0"/>
              <a:t>Developing:  Select the Best Tools</a:t>
            </a:r>
            <a:endParaRPr lang="en-US" dirty="0"/>
          </a:p>
        </p:txBody>
      </p:sp>
      <p:sp>
        <p:nvSpPr>
          <p:cNvPr id="3" name="Content Placeholder 2"/>
          <p:cNvSpPr>
            <a:spLocks noGrp="1"/>
          </p:cNvSpPr>
          <p:nvPr>
            <p:ph idx="1"/>
          </p:nvPr>
        </p:nvSpPr>
        <p:spPr>
          <a:xfrm>
            <a:off x="685800" y="2057400"/>
            <a:ext cx="4267200" cy="3581400"/>
          </a:xfrm>
        </p:spPr>
        <p:txBody>
          <a:bodyPr/>
          <a:lstStyle/>
          <a:p>
            <a:pPr marL="514350" indent="-514350"/>
            <a:r>
              <a:rPr lang="en-US" sz="2400" dirty="0"/>
              <a:t>Determine if enforcement action is necessary</a:t>
            </a:r>
          </a:p>
          <a:p>
            <a:pPr marL="514350" indent="-514350"/>
            <a:endParaRPr lang="en-US" sz="2400" dirty="0" smtClean="0">
              <a:solidFill>
                <a:srgbClr val="000000"/>
              </a:solidFill>
            </a:endParaRPr>
          </a:p>
          <a:p>
            <a:pPr marL="514350" indent="-514350"/>
            <a:r>
              <a:rPr lang="en-US" sz="2400" dirty="0" smtClean="0">
                <a:solidFill>
                  <a:srgbClr val="000000"/>
                </a:solidFill>
              </a:rPr>
              <a:t>If necessary, select </a:t>
            </a:r>
            <a:r>
              <a:rPr lang="en-US" sz="2400" dirty="0">
                <a:solidFill>
                  <a:srgbClr val="000000"/>
                </a:solidFill>
              </a:rPr>
              <a:t>the best tools to ensure </a:t>
            </a:r>
            <a:r>
              <a:rPr lang="en-US" sz="2400" dirty="0" smtClean="0">
                <a:solidFill>
                  <a:srgbClr val="000000"/>
                </a:solidFill>
              </a:rPr>
              <a:t>compliance</a:t>
            </a: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56</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311" y="2133600"/>
            <a:ext cx="3952430" cy="2819400"/>
          </a:xfrm>
          <a:prstGeom prst="rect">
            <a:avLst/>
          </a:prstGeom>
        </p:spPr>
      </p:pic>
      <p:sp>
        <p:nvSpPr>
          <p:cNvPr id="8" name="Date Placeholder 7"/>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620000" cy="609600"/>
          </a:xfrm>
        </p:spPr>
        <p:txBody>
          <a:bodyPr/>
          <a:lstStyle/>
          <a:p>
            <a:r>
              <a:rPr lang="en-US" b="1" dirty="0"/>
              <a:t>Developing:  </a:t>
            </a:r>
            <a:r>
              <a:rPr lang="en-US" b="1" dirty="0" smtClean="0"/>
              <a:t>Make the Case</a:t>
            </a:r>
            <a:endParaRPr lang="en-US" dirty="0">
              <a:solidFill>
                <a:srgbClr val="000000"/>
              </a:solidFill>
            </a:endParaRPr>
          </a:p>
        </p:txBody>
      </p:sp>
      <p:sp>
        <p:nvSpPr>
          <p:cNvPr id="3" name="Content Placeholder 2"/>
          <p:cNvSpPr>
            <a:spLocks noGrp="1"/>
          </p:cNvSpPr>
          <p:nvPr>
            <p:ph idx="1"/>
          </p:nvPr>
        </p:nvSpPr>
        <p:spPr>
          <a:xfrm>
            <a:off x="762000" y="1981200"/>
            <a:ext cx="4572000" cy="3886200"/>
          </a:xfrm>
        </p:spPr>
        <p:txBody>
          <a:bodyPr/>
          <a:lstStyle/>
          <a:p>
            <a:pPr>
              <a:buFont typeface="Arial" panose="020B0604020202020204" pitchFamily="34" charset="0"/>
              <a:buChar char="•"/>
            </a:pPr>
            <a:r>
              <a:rPr lang="en-US" sz="2400" dirty="0" smtClean="0"/>
              <a:t>Determine </a:t>
            </a:r>
          </a:p>
          <a:p>
            <a:pPr lvl="1">
              <a:buFont typeface="Arial" panose="020B0604020202020204" pitchFamily="34" charset="0"/>
              <a:buChar char="•"/>
            </a:pPr>
            <a:r>
              <a:rPr lang="en-US" sz="2000" dirty="0"/>
              <a:t>P</a:t>
            </a:r>
            <a:r>
              <a:rPr lang="en-US" sz="2000" dirty="0" smtClean="0"/>
              <a:t>enalty </a:t>
            </a:r>
          </a:p>
          <a:p>
            <a:pPr lvl="1">
              <a:buFont typeface="Arial" panose="020B0604020202020204" pitchFamily="34" charset="0"/>
              <a:buChar char="•"/>
            </a:pPr>
            <a:r>
              <a:rPr lang="en-US" sz="2000" dirty="0"/>
              <a:t>A</a:t>
            </a:r>
            <a:r>
              <a:rPr lang="en-US" sz="2000" dirty="0" smtClean="0"/>
              <a:t>ny relief necessary </a:t>
            </a:r>
          </a:p>
          <a:p>
            <a:pPr lvl="1">
              <a:buFont typeface="Arial" panose="020B0604020202020204" pitchFamily="34" charset="0"/>
              <a:buChar char="•"/>
            </a:pPr>
            <a:r>
              <a:rPr lang="en-US" sz="2000" dirty="0"/>
              <a:t>A</a:t>
            </a:r>
            <a:r>
              <a:rPr lang="en-US" sz="2000" dirty="0" smtClean="0"/>
              <a:t>ppropriate </a:t>
            </a:r>
            <a:r>
              <a:rPr lang="en-US" sz="2000" dirty="0"/>
              <a:t>c</a:t>
            </a:r>
            <a:r>
              <a:rPr lang="en-US" sz="2000" dirty="0" smtClean="0"/>
              <a:t>orrective action</a:t>
            </a:r>
          </a:p>
          <a:p>
            <a:pPr>
              <a:buFont typeface="Arial" panose="020B0604020202020204" pitchFamily="34" charset="0"/>
              <a:buChar char="•"/>
            </a:pPr>
            <a:r>
              <a:rPr lang="en-US" sz="2400" dirty="0" smtClean="0"/>
              <a:t>Consider </a:t>
            </a:r>
          </a:p>
          <a:p>
            <a:pPr lvl="1">
              <a:buFont typeface="Arial" panose="020B0604020202020204" pitchFamily="34" charset="0"/>
              <a:buChar char="•"/>
            </a:pPr>
            <a:r>
              <a:rPr lang="en-US" sz="2000" dirty="0" smtClean="0"/>
              <a:t>Supplemental Environmental Projects (SEPs) </a:t>
            </a:r>
          </a:p>
          <a:p>
            <a:pPr lvl="1">
              <a:buFont typeface="Arial" panose="020B0604020202020204" pitchFamily="34" charset="0"/>
              <a:buChar char="•"/>
            </a:pPr>
            <a:r>
              <a:rPr lang="en-US" sz="2000" dirty="0" smtClean="0"/>
              <a:t>Financial assurance</a:t>
            </a:r>
          </a:p>
          <a:p>
            <a:pPr lvl="1">
              <a:buFont typeface="Arial" panose="020B0604020202020204" pitchFamily="34" charset="0"/>
              <a:buChar char="•"/>
            </a:pPr>
            <a:r>
              <a:rPr lang="en-US" sz="2000" dirty="0"/>
              <a:t>C</a:t>
            </a:r>
            <a:r>
              <a:rPr lang="en-US" sz="2000" dirty="0" smtClean="0"/>
              <a:t>riminal referral if egregious</a:t>
            </a:r>
            <a:endParaRPr lang="en-US" sz="2000"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57</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286000"/>
            <a:ext cx="3352800" cy="3352800"/>
          </a:xfrm>
          <a:prstGeom prst="rect">
            <a:avLst/>
          </a:prstGeom>
        </p:spPr>
      </p:pic>
      <p:sp>
        <p:nvSpPr>
          <p:cNvPr id="8" name="Date Placeholder 7"/>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78089"/>
            <a:ext cx="7620000" cy="762000"/>
          </a:xfrm>
        </p:spPr>
        <p:txBody>
          <a:bodyPr/>
          <a:lstStyle/>
          <a:p>
            <a:r>
              <a:rPr lang="en-US" b="1" dirty="0" smtClean="0"/>
              <a:t>Case Example</a:t>
            </a:r>
            <a:endParaRPr lang="en-US" b="1" dirty="0"/>
          </a:p>
        </p:txBody>
      </p:sp>
      <p:sp>
        <p:nvSpPr>
          <p:cNvPr id="3" name="Content Placeholder 2"/>
          <p:cNvSpPr>
            <a:spLocks noGrp="1"/>
          </p:cNvSpPr>
          <p:nvPr>
            <p:ph idx="1"/>
          </p:nvPr>
        </p:nvSpPr>
        <p:spPr>
          <a:xfrm>
            <a:off x="685800" y="1981200"/>
            <a:ext cx="7772400" cy="4114800"/>
          </a:xfrm>
        </p:spPr>
        <p:txBody>
          <a:bodyPr/>
          <a:lstStyle/>
          <a:p>
            <a:pPr>
              <a:buNone/>
            </a:pPr>
            <a:r>
              <a:rPr lang="en-US" sz="2400" dirty="0" smtClean="0"/>
              <a:t>Facility X was subject to a RCRA Section </a:t>
            </a:r>
            <a:r>
              <a:rPr lang="en-US" sz="2400" dirty="0" smtClean="0">
                <a:solidFill>
                  <a:srgbClr val="000000"/>
                </a:solidFill>
              </a:rPr>
              <a:t>3008(h) interim status corrective action order</a:t>
            </a:r>
          </a:p>
          <a:p>
            <a:pPr lvl="1">
              <a:buFont typeface="Wingdings" pitchFamily="2" charset="2"/>
              <a:buChar char="Ø"/>
            </a:pPr>
            <a:r>
              <a:rPr lang="en-US" dirty="0" smtClean="0">
                <a:solidFill>
                  <a:srgbClr val="000000"/>
                </a:solidFill>
              </a:rPr>
              <a:t>Order required pumping and treating groundwater</a:t>
            </a:r>
          </a:p>
          <a:p>
            <a:pPr lvl="1">
              <a:buFont typeface="Wingdings" pitchFamily="2" charset="2"/>
              <a:buChar char="Ø"/>
            </a:pPr>
            <a:r>
              <a:rPr lang="en-US" dirty="0" smtClean="0">
                <a:solidFill>
                  <a:srgbClr val="000000"/>
                </a:solidFill>
              </a:rPr>
              <a:t>Failed to maintain pumps</a:t>
            </a:r>
          </a:p>
          <a:p>
            <a:pPr lvl="1">
              <a:buFont typeface="Wingdings" pitchFamily="2" charset="2"/>
              <a:buChar char="Ø"/>
            </a:pPr>
            <a:r>
              <a:rPr lang="en-US" dirty="0" smtClean="0">
                <a:solidFill>
                  <a:srgbClr val="000000"/>
                </a:solidFill>
              </a:rPr>
              <a:t>Led to drinking well contamination</a:t>
            </a:r>
          </a:p>
          <a:p>
            <a:pPr lvl="1">
              <a:buFont typeface="Wingdings" pitchFamily="2" charset="2"/>
              <a:buChar char="Ø"/>
            </a:pPr>
            <a:r>
              <a:rPr lang="en-US" dirty="0" smtClean="0">
                <a:solidFill>
                  <a:srgbClr val="000000"/>
                </a:solidFill>
              </a:rPr>
              <a:t>Consent agreement final order with civil penalty for $650,000</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58</a:t>
            </a:fld>
            <a:endParaRPr lang="en-US" dirty="0"/>
          </a:p>
        </p:txBody>
      </p:sp>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1219200"/>
            <a:ext cx="7620000" cy="609600"/>
          </a:xfrm>
        </p:spPr>
        <p:txBody>
          <a:bodyPr/>
          <a:lstStyle/>
          <a:p>
            <a:r>
              <a:rPr lang="en-US" b="1" dirty="0" smtClean="0"/>
              <a:t>Additional References</a:t>
            </a:r>
            <a:endParaRPr lang="en-US" b="1" dirty="0"/>
          </a:p>
        </p:txBody>
      </p:sp>
      <p:sp>
        <p:nvSpPr>
          <p:cNvPr id="6" name="Footer Placeholder 5"/>
          <p:cNvSpPr>
            <a:spLocks noGrp="1"/>
          </p:cNvSpPr>
          <p:nvPr>
            <p:ph type="ftr" sz="quarter" idx="11"/>
          </p:nvPr>
        </p:nvSpPr>
        <p:spPr/>
        <p:txBody>
          <a:bodyPr/>
          <a:lstStyle/>
          <a:p>
            <a:pPr>
              <a:defRPr/>
            </a:pPr>
            <a:r>
              <a:rPr lang="en-US" dirty="0" smtClean="0"/>
              <a:t>U.S. Environmental Protection Agency</a:t>
            </a:r>
            <a:endParaRPr lang="en-US" dirty="0"/>
          </a:p>
        </p:txBody>
      </p:sp>
      <p:sp>
        <p:nvSpPr>
          <p:cNvPr id="7" name="Slide Number Placeholder 6"/>
          <p:cNvSpPr>
            <a:spLocks noGrp="1"/>
          </p:cNvSpPr>
          <p:nvPr>
            <p:ph type="sldNum" sz="quarter" idx="12"/>
          </p:nvPr>
        </p:nvSpPr>
        <p:spPr/>
        <p:txBody>
          <a:bodyPr/>
          <a:lstStyle/>
          <a:p>
            <a:pPr>
              <a:defRPr/>
            </a:pPr>
            <a:fld id="{E9980235-7F46-4B93-8AC7-24B521C3CB69}" type="slidenum">
              <a:rPr lang="en-US" smtClean="0"/>
              <a:pPr>
                <a:defRPr/>
              </a:pPr>
              <a:t>59</a:t>
            </a:fld>
            <a:endParaRPr lang="en-US" dirty="0"/>
          </a:p>
        </p:txBody>
      </p:sp>
      <p:sp>
        <p:nvSpPr>
          <p:cNvPr id="8" name="Rectangle 3"/>
          <p:cNvSpPr>
            <a:spLocks noGrp="1" noChangeArrowheads="1"/>
          </p:cNvSpPr>
          <p:nvPr>
            <p:ph sz="half" idx="1"/>
          </p:nvPr>
        </p:nvSpPr>
        <p:spPr>
          <a:xfrm>
            <a:off x="685800" y="2057400"/>
            <a:ext cx="7696200" cy="4038600"/>
          </a:xfrm>
          <a:noFill/>
          <a:ln/>
        </p:spPr>
        <p:txBody>
          <a:bodyPr/>
          <a:lstStyle/>
          <a:p>
            <a:pPr eaLnBrk="1" hangingPunct="1"/>
            <a:r>
              <a:rPr lang="en-US" sz="2000" dirty="0" smtClean="0">
                <a:latin typeface="Arial" pitchFamily="34" charset="0"/>
                <a:ea typeface="ＭＳ Ｐゴシック"/>
              </a:rPr>
              <a:t>Groundwater </a:t>
            </a:r>
            <a:r>
              <a:rPr lang="en-US" sz="2000" dirty="0">
                <a:latin typeface="Arial" pitchFamily="34" charset="0"/>
                <a:ea typeface="ＭＳ Ｐゴシック"/>
              </a:rPr>
              <a:t>Sampling Guidelines for Superfund and RCRA Project Managers (May 2002, EPA-542-S-02-001</a:t>
            </a:r>
            <a:r>
              <a:rPr lang="en-US" sz="2000" dirty="0" smtClean="0">
                <a:latin typeface="Arial" pitchFamily="34" charset="0"/>
                <a:ea typeface="ＭＳ Ｐゴシック"/>
              </a:rPr>
              <a:t>). [</a:t>
            </a:r>
            <a:r>
              <a:rPr lang="en-US" sz="2000" dirty="0">
                <a:latin typeface="Arial" pitchFamily="34" charset="0"/>
                <a:ea typeface="ＭＳ Ｐゴシック"/>
              </a:rPr>
              <a:t>PDF file] </a:t>
            </a:r>
          </a:p>
          <a:p>
            <a:pPr eaLnBrk="1" hangingPunct="1"/>
            <a:r>
              <a:rPr lang="en-US" sz="2000" dirty="0" smtClean="0">
                <a:latin typeface="Arial" pitchFamily="34" charset="0"/>
                <a:ea typeface="ＭＳ Ｐゴシック"/>
              </a:rPr>
              <a:t>Handbook </a:t>
            </a:r>
            <a:r>
              <a:rPr lang="en-US" sz="2000" dirty="0">
                <a:latin typeface="Arial" pitchFamily="34" charset="0"/>
                <a:ea typeface="ＭＳ Ｐゴシック"/>
              </a:rPr>
              <a:t>of Groundwater Protection and Cleanup Policies for RCRA Corrective Action (April 2004 updated, </a:t>
            </a:r>
            <a:r>
              <a:rPr lang="en-US" sz="2000" dirty="0" smtClean="0">
                <a:latin typeface="Arial" pitchFamily="34" charset="0"/>
                <a:ea typeface="ＭＳ Ｐゴシック"/>
              </a:rPr>
              <a:t>EPA/530/R-01/015</a:t>
            </a:r>
            <a:endParaRPr lang="en-US" sz="2000" dirty="0">
              <a:latin typeface="Arial" pitchFamily="34" charset="0"/>
              <a:ea typeface="ＭＳ Ｐゴシック"/>
            </a:endParaRPr>
          </a:p>
          <a:p>
            <a:pPr eaLnBrk="1" hangingPunct="1"/>
            <a:r>
              <a:rPr lang="en-US" sz="2000" dirty="0" smtClean="0">
                <a:latin typeface="Arial" pitchFamily="34" charset="0"/>
                <a:ea typeface="ＭＳ Ｐゴシック"/>
              </a:rPr>
              <a:t>Low-Flow </a:t>
            </a:r>
            <a:r>
              <a:rPr lang="en-US" sz="2000" dirty="0">
                <a:latin typeface="Arial" pitchFamily="34" charset="0"/>
                <a:ea typeface="ＭＳ Ｐゴシック"/>
              </a:rPr>
              <a:t>(Minimal Drawdown) Groundwater Sampling Procedures (April 1996, </a:t>
            </a:r>
            <a:r>
              <a:rPr lang="en-US" sz="2000" dirty="0" smtClean="0">
                <a:latin typeface="Arial" pitchFamily="34" charset="0"/>
                <a:ea typeface="ＭＳ Ｐゴシック"/>
              </a:rPr>
              <a:t>EPA/540/S-95/504. </a:t>
            </a:r>
            <a:r>
              <a:rPr lang="en-US" sz="2000" dirty="0">
                <a:latin typeface="Arial" pitchFamily="34" charset="0"/>
                <a:ea typeface="ＭＳ Ｐゴシック"/>
              </a:rPr>
              <a:t>[PDF file]</a:t>
            </a:r>
          </a:p>
          <a:p>
            <a:pPr eaLnBrk="1" hangingPunct="1"/>
            <a:r>
              <a:rPr lang="en-US" sz="2000" dirty="0" smtClean="0">
                <a:latin typeface="Arial" pitchFamily="34" charset="0"/>
                <a:ea typeface="ＭＳ Ｐゴシック"/>
              </a:rPr>
              <a:t>RCRA </a:t>
            </a:r>
            <a:r>
              <a:rPr lang="en-US" sz="2000" dirty="0">
                <a:latin typeface="Arial" pitchFamily="34" charset="0"/>
                <a:ea typeface="ＭＳ Ｐゴシック"/>
              </a:rPr>
              <a:t>Ground-water Monitoring: Draft Technical </a:t>
            </a:r>
            <a:r>
              <a:rPr lang="en-US" sz="2000" dirty="0" smtClean="0">
                <a:latin typeface="Arial" pitchFamily="34" charset="0"/>
                <a:ea typeface="ＭＳ Ｐゴシック"/>
              </a:rPr>
              <a:t>Guidance [</a:t>
            </a:r>
            <a:r>
              <a:rPr lang="en-US" sz="2000" dirty="0">
                <a:latin typeface="Arial" pitchFamily="34" charset="0"/>
                <a:ea typeface="ＭＳ Ｐゴシック"/>
              </a:rPr>
              <a:t>PDF, 2.87 MB, 236 pages, About PDF] (November </a:t>
            </a:r>
            <a:r>
              <a:rPr lang="en-US" sz="2000" dirty="0" smtClean="0">
                <a:latin typeface="Arial" pitchFamily="34" charset="0"/>
                <a:ea typeface="ＭＳ Ｐゴシック"/>
              </a:rPr>
              <a:t>1992)</a:t>
            </a:r>
          </a:p>
          <a:p>
            <a:pPr eaLnBrk="1" hangingPunct="1"/>
            <a:r>
              <a:rPr lang="en-US" sz="2000" dirty="0" smtClean="0">
                <a:latin typeface="Arial" pitchFamily="34" charset="0"/>
                <a:ea typeface="ＭＳ Ｐゴシック"/>
              </a:rPr>
              <a:t>Recommended </a:t>
            </a:r>
            <a:r>
              <a:rPr lang="en-US" sz="2000" dirty="0">
                <a:latin typeface="Arial" pitchFamily="34" charset="0"/>
                <a:ea typeface="ＭＳ Ｐゴシック"/>
              </a:rPr>
              <a:t>Procedure for Low-Flow Purging and Sampling of Groundwater Monitoring Wells (October 15,1997, Bulleting No. </a:t>
            </a:r>
            <a:r>
              <a:rPr lang="en-US" sz="2000" dirty="0" smtClean="0">
                <a:latin typeface="Arial" pitchFamily="34" charset="0"/>
                <a:ea typeface="ＭＳ Ｐゴシック"/>
              </a:rPr>
              <a:t>QAD023</a:t>
            </a:r>
          </a:p>
        </p:txBody>
      </p:sp>
      <p:sp>
        <p:nvSpPr>
          <p:cNvPr id="3" name="Date Placeholder 2"/>
          <p:cNvSpPr>
            <a:spLocks noGrp="1"/>
          </p:cNvSpPr>
          <p:nvPr>
            <p:ph type="dt" sz="half" idx="10"/>
          </p:nvPr>
        </p:nvSpPr>
        <p:spPr/>
        <p:txBody>
          <a:bodyPr/>
          <a:lstStyle/>
          <a:p>
            <a:pPr>
              <a:defRPr/>
            </a:pPr>
            <a:r>
              <a:rPr lang="en-US" dirty="0"/>
              <a:t>01/14/15 </a:t>
            </a:r>
            <a:r>
              <a:rPr lang="en-US" dirty="0" smtClean="0"/>
              <a:t>Webinar</a:t>
            </a:r>
            <a:endParaRPr lang="en-US" dirty="0"/>
          </a:p>
        </p:txBody>
      </p:sp>
    </p:spTree>
    <p:extLst>
      <p:ext uri="{BB962C8B-B14F-4D97-AF65-F5344CB8AC3E}">
        <p14:creationId xmlns:p14="http://schemas.microsoft.com/office/powerpoint/2010/main" val="101882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8282"/>
            <a:ext cx="7620000" cy="790816"/>
          </a:xfrm>
        </p:spPr>
        <p:txBody>
          <a:bodyPr/>
          <a:lstStyle/>
          <a:p>
            <a:r>
              <a:rPr lang="en-US" b="1" dirty="0"/>
              <a:t>Intro:  The State of the Program</a:t>
            </a:r>
            <a:endParaRPr lang="en-US" dirty="0"/>
          </a:p>
        </p:txBody>
      </p:sp>
      <p:sp>
        <p:nvSpPr>
          <p:cNvPr id="3" name="Content Placeholder 2"/>
          <p:cNvSpPr>
            <a:spLocks noGrp="1"/>
          </p:cNvSpPr>
          <p:nvPr>
            <p:ph sz="half" idx="1"/>
          </p:nvPr>
        </p:nvSpPr>
        <p:spPr>
          <a:xfrm>
            <a:off x="685800" y="2209800"/>
            <a:ext cx="3810000" cy="3886200"/>
          </a:xfrm>
        </p:spPr>
        <p:txBody>
          <a:bodyPr/>
          <a:lstStyle/>
          <a:p>
            <a:r>
              <a:rPr lang="en-US" sz="2400" dirty="0"/>
              <a:t>43 states are authorized to implement the </a:t>
            </a:r>
            <a:r>
              <a:rPr lang="en-US" sz="2400" dirty="0" smtClean="0"/>
              <a:t>RCRA </a:t>
            </a:r>
            <a:r>
              <a:rPr lang="en-US" sz="2400" dirty="0"/>
              <a:t>c</a:t>
            </a:r>
            <a:r>
              <a:rPr lang="en-US" sz="2400" dirty="0" smtClean="0"/>
              <a:t>orrective action program</a:t>
            </a:r>
          </a:p>
          <a:p>
            <a:r>
              <a:rPr lang="en-US" sz="2400" dirty="0" smtClean="0"/>
              <a:t>Oversight </a:t>
            </a:r>
            <a:r>
              <a:rPr lang="en-US" sz="2400" dirty="0"/>
              <a:t>responsibilities primarily rest on the </a:t>
            </a:r>
            <a:r>
              <a:rPr lang="en-US" sz="2400" dirty="0" smtClean="0"/>
              <a:t>states </a:t>
            </a:r>
            <a:r>
              <a:rPr lang="en-US" sz="2400" dirty="0"/>
              <a:t>and </a:t>
            </a:r>
            <a:r>
              <a:rPr lang="en-US" sz="2400" dirty="0" smtClean="0"/>
              <a:t>EPA regions</a:t>
            </a:r>
            <a:endParaRPr lang="en-US" sz="2400" dirty="0"/>
          </a:p>
          <a:p>
            <a:endParaRPr lang="en-US" sz="2000" dirty="0"/>
          </a:p>
          <a:p>
            <a:endParaRPr lang="en-US" dirty="0"/>
          </a:p>
        </p:txBody>
      </p:sp>
      <p:sp>
        <p:nvSpPr>
          <p:cNvPr id="6" name="Footer Placeholder 5"/>
          <p:cNvSpPr>
            <a:spLocks noGrp="1"/>
          </p:cNvSpPr>
          <p:nvPr>
            <p:ph type="ftr" sz="quarter" idx="11"/>
          </p:nvPr>
        </p:nvSpPr>
        <p:spPr/>
        <p:txBody>
          <a:bodyPr/>
          <a:lstStyle/>
          <a:p>
            <a:pPr>
              <a:defRPr/>
            </a:pPr>
            <a:r>
              <a:rPr lang="en-US" dirty="0" smtClean="0"/>
              <a:t>U.S. Environmental Protection Agency</a:t>
            </a:r>
            <a:endParaRPr lang="en-US" dirty="0"/>
          </a:p>
        </p:txBody>
      </p:sp>
      <p:sp>
        <p:nvSpPr>
          <p:cNvPr id="7" name="Slide Number Placeholder 6"/>
          <p:cNvSpPr>
            <a:spLocks noGrp="1"/>
          </p:cNvSpPr>
          <p:nvPr>
            <p:ph type="sldNum" sz="quarter" idx="12"/>
          </p:nvPr>
        </p:nvSpPr>
        <p:spPr/>
        <p:txBody>
          <a:bodyPr/>
          <a:lstStyle/>
          <a:p>
            <a:pPr>
              <a:defRPr/>
            </a:pPr>
            <a:fld id="{E9980235-7F46-4B93-8AC7-24B521C3CB69}" type="slidenum">
              <a:rPr lang="en-US" smtClean="0"/>
              <a:pPr>
                <a:defRPr/>
              </a:pPr>
              <a:t>6</a:t>
            </a:fld>
            <a:endParaRPr lang="en-US" dirty="0"/>
          </a:p>
        </p:txBody>
      </p:sp>
      <p:sp>
        <p:nvSpPr>
          <p:cNvPr id="4" name="Date Placeholder 3"/>
          <p:cNvSpPr>
            <a:spLocks noGrp="1"/>
          </p:cNvSpPr>
          <p:nvPr>
            <p:ph type="dt" sz="half" idx="10"/>
          </p:nvPr>
        </p:nvSpPr>
        <p:spPr/>
        <p:txBody>
          <a:bodyPr/>
          <a:lstStyle/>
          <a:p>
            <a:pPr>
              <a:defRPr/>
            </a:pPr>
            <a:r>
              <a:rPr lang="en-US" dirty="0"/>
              <a:t>01/14/15 </a:t>
            </a:r>
            <a:r>
              <a:rPr lang="en-US" dirty="0" smtClean="0"/>
              <a:t>Webinar</a:t>
            </a:r>
            <a:endParaRPr lang="en-US" dirty="0"/>
          </a:p>
        </p:txBody>
      </p:sp>
      <p:pic>
        <p:nvPicPr>
          <p:cNvPr id="12" name="Content Placeholder 11"/>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1905"/>
          <a:stretch/>
        </p:blipFill>
        <p:spPr>
          <a:xfrm rot="5400000">
            <a:off x="5181600" y="1455698"/>
            <a:ext cx="2819400" cy="4191000"/>
          </a:xfrm>
        </p:spPr>
      </p:pic>
      <p:sp>
        <p:nvSpPr>
          <p:cNvPr id="5" name="TextBox 4"/>
          <p:cNvSpPr txBox="1"/>
          <p:nvPr/>
        </p:nvSpPr>
        <p:spPr>
          <a:xfrm>
            <a:off x="4648200" y="5113298"/>
            <a:ext cx="4038600" cy="338554"/>
          </a:xfrm>
          <a:prstGeom prst="rect">
            <a:avLst/>
          </a:prstGeom>
          <a:noFill/>
        </p:spPr>
        <p:txBody>
          <a:bodyPr wrap="square" rtlCol="0">
            <a:spAutoFit/>
          </a:bodyPr>
          <a:lstStyle/>
          <a:p>
            <a:r>
              <a:rPr lang="en-US" sz="1600" dirty="0" smtClean="0"/>
              <a:t>43 States Authorized for RCRA CA (gray)</a:t>
            </a:r>
            <a:endParaRPr lang="en-US" sz="1600" dirty="0"/>
          </a:p>
        </p:txBody>
      </p:sp>
    </p:spTree>
    <p:extLst>
      <p:ext uri="{BB962C8B-B14F-4D97-AF65-F5344CB8AC3E}">
        <p14:creationId xmlns:p14="http://schemas.microsoft.com/office/powerpoint/2010/main" val="9055960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0"/>
            <a:ext cx="7620000" cy="685800"/>
          </a:xfrm>
        </p:spPr>
        <p:txBody>
          <a:bodyPr/>
          <a:lstStyle/>
          <a:p>
            <a:r>
              <a:rPr lang="en-US" b="1" dirty="0" smtClean="0"/>
              <a:t>Summary</a:t>
            </a:r>
            <a:endParaRPr lang="en-US" b="1" dirty="0"/>
          </a:p>
        </p:txBody>
      </p:sp>
      <p:sp>
        <p:nvSpPr>
          <p:cNvPr id="3" name="Content Placeholder 2"/>
          <p:cNvSpPr>
            <a:spLocks noGrp="1"/>
          </p:cNvSpPr>
          <p:nvPr>
            <p:ph idx="1"/>
          </p:nvPr>
        </p:nvSpPr>
        <p:spPr>
          <a:xfrm>
            <a:off x="685800" y="1981200"/>
            <a:ext cx="7772400" cy="4114800"/>
          </a:xfrm>
        </p:spPr>
        <p:txBody>
          <a:bodyPr/>
          <a:lstStyle/>
          <a:p>
            <a:r>
              <a:rPr lang="en-US" sz="2400" dirty="0" smtClean="0"/>
              <a:t>Corrective </a:t>
            </a:r>
            <a:r>
              <a:rPr lang="en-US" sz="2400" dirty="0"/>
              <a:t>a</a:t>
            </a:r>
            <a:r>
              <a:rPr lang="en-US" sz="2400" dirty="0" smtClean="0"/>
              <a:t>ction </a:t>
            </a:r>
            <a:r>
              <a:rPr lang="en-US" sz="2400" dirty="0"/>
              <a:t>i</a:t>
            </a:r>
            <a:r>
              <a:rPr lang="en-US" sz="2400" dirty="0" smtClean="0"/>
              <a:t>nspection process</a:t>
            </a:r>
          </a:p>
          <a:p>
            <a:pPr lvl="1">
              <a:buFont typeface="Wingdings" pitchFamily="2" charset="2"/>
              <a:buChar char="Ø"/>
            </a:pPr>
            <a:r>
              <a:rPr lang="en-US" dirty="0" smtClean="0">
                <a:solidFill>
                  <a:srgbClr val="000000"/>
                </a:solidFill>
              </a:rPr>
              <a:t>Preparation</a:t>
            </a:r>
            <a:endParaRPr lang="en-US" dirty="0">
              <a:solidFill>
                <a:srgbClr val="000000"/>
              </a:solidFill>
            </a:endParaRPr>
          </a:p>
          <a:p>
            <a:pPr lvl="1">
              <a:buFont typeface="Wingdings" pitchFamily="2" charset="2"/>
              <a:buChar char="Ø"/>
            </a:pPr>
            <a:r>
              <a:rPr lang="en-US" dirty="0" smtClean="0">
                <a:solidFill>
                  <a:srgbClr val="000000"/>
                </a:solidFill>
              </a:rPr>
              <a:t>Inspection</a:t>
            </a:r>
            <a:endParaRPr lang="en-US" dirty="0">
              <a:solidFill>
                <a:srgbClr val="000000"/>
              </a:solidFill>
            </a:endParaRPr>
          </a:p>
          <a:p>
            <a:pPr lvl="1">
              <a:buFont typeface="Wingdings" pitchFamily="2" charset="2"/>
              <a:buChar char="Ø"/>
            </a:pPr>
            <a:r>
              <a:rPr lang="en-US" dirty="0" smtClean="0">
                <a:solidFill>
                  <a:srgbClr val="000000"/>
                </a:solidFill>
              </a:rPr>
              <a:t>Reporting</a:t>
            </a:r>
            <a:endParaRPr lang="en-US" dirty="0">
              <a:solidFill>
                <a:srgbClr val="000000"/>
              </a:solidFill>
            </a:endParaRPr>
          </a:p>
          <a:p>
            <a:pPr lvl="1">
              <a:buFont typeface="Wingdings" pitchFamily="2" charset="2"/>
              <a:buChar char="Ø"/>
            </a:pPr>
            <a:r>
              <a:rPr lang="en-US" dirty="0" smtClean="0">
                <a:solidFill>
                  <a:srgbClr val="000000"/>
                </a:solidFill>
              </a:rPr>
              <a:t>Developing case if necessary</a:t>
            </a:r>
          </a:p>
          <a:p>
            <a:endParaRPr lang="en-US" sz="2400" dirty="0" smtClean="0"/>
          </a:p>
          <a:p>
            <a:r>
              <a:rPr lang="en-US" sz="2400" dirty="0" smtClean="0"/>
              <a:t>Questions?</a:t>
            </a:r>
            <a:endParaRPr lang="en-US" sz="2400"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60</a:t>
            </a:fld>
            <a:endParaRPr lang="en-US" dirty="0"/>
          </a:p>
        </p:txBody>
      </p:sp>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400"/>
            <a:ext cx="7620000" cy="838200"/>
          </a:xfrm>
        </p:spPr>
        <p:txBody>
          <a:bodyPr/>
          <a:lstStyle/>
          <a:p>
            <a:r>
              <a:rPr lang="en-US" b="1" dirty="0"/>
              <a:t>Intro:  </a:t>
            </a:r>
            <a:r>
              <a:rPr lang="en-US" b="1" dirty="0" smtClean="0"/>
              <a:t>Corrective Action Oversight</a:t>
            </a:r>
            <a:endParaRPr lang="en-US" b="1" dirty="0"/>
          </a:p>
        </p:txBody>
      </p:sp>
      <p:sp>
        <p:nvSpPr>
          <p:cNvPr id="4" name="Footer Placeholder 3"/>
          <p:cNvSpPr>
            <a:spLocks noGrp="1"/>
          </p:cNvSpPr>
          <p:nvPr>
            <p:ph type="ftr" sz="quarter" idx="11"/>
          </p:nvPr>
        </p:nvSpPr>
        <p:spPr/>
        <p:txBody>
          <a:bodyPr/>
          <a:lstStyle/>
          <a:p>
            <a:pPr>
              <a:defRPr/>
            </a:pPr>
            <a:r>
              <a:rPr lang="en-US" dirty="0" smtClean="0"/>
              <a:t>U.S. Environmental Protection Agency</a:t>
            </a:r>
            <a:endParaRPr lang="en-US" dirty="0"/>
          </a:p>
        </p:txBody>
      </p:sp>
      <p:sp>
        <p:nvSpPr>
          <p:cNvPr id="5" name="Slide Number Placeholder 4"/>
          <p:cNvSpPr>
            <a:spLocks noGrp="1"/>
          </p:cNvSpPr>
          <p:nvPr>
            <p:ph type="sldNum" sz="quarter" idx="12"/>
          </p:nvPr>
        </p:nvSpPr>
        <p:spPr/>
        <p:txBody>
          <a:bodyPr/>
          <a:lstStyle/>
          <a:p>
            <a:pPr>
              <a:defRPr/>
            </a:pPr>
            <a:fld id="{A1C34D55-6500-44FC-A3DD-19CC14E320E3}" type="slidenum">
              <a:rPr lang="en-US" smtClean="0"/>
              <a:pPr>
                <a:defRPr/>
              </a:pPr>
              <a:t>7</a:t>
            </a:fld>
            <a:endParaRPr lang="en-US" dirty="0"/>
          </a:p>
        </p:txBody>
      </p:sp>
      <p:sp>
        <p:nvSpPr>
          <p:cNvPr id="6" name="Rectangle 5"/>
          <p:cNvSpPr/>
          <p:nvPr/>
        </p:nvSpPr>
        <p:spPr>
          <a:xfrm>
            <a:off x="1143000" y="2362200"/>
            <a:ext cx="6934200" cy="2308324"/>
          </a:xfrm>
          <a:prstGeom prst="rect">
            <a:avLst/>
          </a:prstGeom>
        </p:spPr>
        <p:txBody>
          <a:bodyPr wrap="square">
            <a:spAutoFit/>
          </a:bodyPr>
          <a:lstStyle/>
          <a:p>
            <a:pPr marL="0" lvl="1"/>
            <a:r>
              <a:rPr lang="en-US" dirty="0" smtClean="0"/>
              <a:t>Definition:  management by the lead agency of </a:t>
            </a:r>
            <a:r>
              <a:rPr lang="en-US" b="1" dirty="0" smtClean="0"/>
              <a:t>all </a:t>
            </a:r>
            <a:r>
              <a:rPr lang="en-US" dirty="0" smtClean="0"/>
              <a:t>activities related to corrective </a:t>
            </a:r>
            <a:r>
              <a:rPr lang="en-US" dirty="0"/>
              <a:t>a</a:t>
            </a:r>
            <a:r>
              <a:rPr lang="en-US" dirty="0" smtClean="0"/>
              <a:t>ction at the site </a:t>
            </a:r>
          </a:p>
          <a:p>
            <a:pPr marL="914400" lvl="1" indent="-457200">
              <a:buFont typeface="Wingdings" panose="05000000000000000000" pitchFamily="2" charset="2"/>
              <a:buChar char="§"/>
            </a:pPr>
            <a:r>
              <a:rPr lang="en-US" dirty="0">
                <a:solidFill>
                  <a:srgbClr val="000000"/>
                </a:solidFill>
              </a:rPr>
              <a:t>r</a:t>
            </a:r>
            <a:r>
              <a:rPr lang="en-US" dirty="0" smtClean="0">
                <a:solidFill>
                  <a:srgbClr val="000000"/>
                </a:solidFill>
              </a:rPr>
              <a:t>eviewing, commenting on, and approval or disapproval of required documents </a:t>
            </a:r>
          </a:p>
          <a:p>
            <a:pPr marL="914400" lvl="1" indent="-457200">
              <a:buFont typeface="Wingdings" panose="05000000000000000000" pitchFamily="2" charset="2"/>
              <a:buChar char="§"/>
            </a:pPr>
            <a:r>
              <a:rPr lang="en-US" dirty="0" smtClean="0">
                <a:solidFill>
                  <a:srgbClr val="000000"/>
                </a:solidFill>
              </a:rPr>
              <a:t>visiting and inspecting facilities</a:t>
            </a:r>
          </a:p>
          <a:p>
            <a:pPr marL="914400" lvl="1" indent="-457200">
              <a:buFont typeface="Wingdings" panose="05000000000000000000" pitchFamily="2" charset="2"/>
              <a:buChar char="§"/>
            </a:pPr>
            <a:r>
              <a:rPr lang="en-US" dirty="0" smtClean="0">
                <a:solidFill>
                  <a:srgbClr val="000000"/>
                </a:solidFill>
              </a:rPr>
              <a:t>tailored to site-specific circumstances</a:t>
            </a:r>
            <a:endParaRPr lang="en-US" dirty="0">
              <a:solidFill>
                <a:srgbClr val="000000"/>
              </a:solidFill>
            </a:endParaRPr>
          </a:p>
        </p:txBody>
      </p:sp>
      <p:sp>
        <p:nvSpPr>
          <p:cNvPr id="7" name="Date Placeholder 6"/>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295401"/>
            <a:ext cx="7772400" cy="762000"/>
          </a:xfrm>
        </p:spPr>
        <p:txBody>
          <a:bodyPr anchor="t"/>
          <a:lstStyle/>
          <a:p>
            <a:pPr lvl="1" eaLnBrk="1" hangingPunct="1"/>
            <a:r>
              <a:rPr lang="en-US" b="1" dirty="0" smtClean="0"/>
              <a:t>Intro:  Corrective Action Inspection</a:t>
            </a:r>
          </a:p>
        </p:txBody>
      </p:sp>
      <p:sp>
        <p:nvSpPr>
          <p:cNvPr id="18435" name="Rectangle 3"/>
          <p:cNvSpPr>
            <a:spLocks noGrp="1" noChangeArrowheads="1"/>
          </p:cNvSpPr>
          <p:nvPr>
            <p:ph type="body" idx="1"/>
          </p:nvPr>
        </p:nvSpPr>
        <p:spPr>
          <a:xfrm>
            <a:off x="838200" y="2057400"/>
            <a:ext cx="7239000" cy="4038600"/>
          </a:xfrm>
        </p:spPr>
        <p:txBody>
          <a:bodyPr/>
          <a:lstStyle/>
          <a:p>
            <a:pPr marL="0" indent="0">
              <a:buNone/>
            </a:pPr>
            <a:r>
              <a:rPr lang="en-US" sz="2400" dirty="0" smtClean="0"/>
              <a:t>Definition:</a:t>
            </a:r>
            <a:r>
              <a:rPr lang="en-US" sz="2400" dirty="0"/>
              <a:t> </a:t>
            </a:r>
            <a:r>
              <a:rPr lang="en-US" sz="2400" dirty="0" smtClean="0"/>
              <a:t> </a:t>
            </a:r>
            <a:r>
              <a:rPr lang="en-US" sz="2400" dirty="0"/>
              <a:t>a</a:t>
            </a:r>
            <a:r>
              <a:rPr lang="en-US" sz="2400" dirty="0" smtClean="0"/>
              <a:t>n evaluation of a site’s compliance with the corrective </a:t>
            </a:r>
            <a:r>
              <a:rPr lang="en-US" sz="2400" dirty="0"/>
              <a:t>a</a:t>
            </a:r>
            <a:r>
              <a:rPr lang="en-US" sz="2400" dirty="0" smtClean="0"/>
              <a:t>ction requirements of a permit or order.</a:t>
            </a:r>
          </a:p>
          <a:p>
            <a:pPr lvl="1">
              <a:buFont typeface="Wingdings" panose="05000000000000000000" pitchFamily="2" charset="2"/>
              <a:buChar char="§"/>
            </a:pPr>
            <a:r>
              <a:rPr lang="en-US" dirty="0" smtClean="0"/>
              <a:t>also </a:t>
            </a:r>
            <a:r>
              <a:rPr lang="en-US" dirty="0"/>
              <a:t>known as Corrective Action Compliance Evaluation </a:t>
            </a:r>
            <a:r>
              <a:rPr lang="en-US" dirty="0" smtClean="0"/>
              <a:t>(CAC)</a:t>
            </a:r>
          </a:p>
          <a:p>
            <a:pPr lvl="1">
              <a:buFont typeface="Wingdings" panose="05000000000000000000" pitchFamily="2" charset="2"/>
              <a:buChar char="§"/>
            </a:pPr>
            <a:r>
              <a:rPr lang="en-US" dirty="0" smtClean="0">
                <a:solidFill>
                  <a:srgbClr val="000000"/>
                </a:solidFill>
              </a:rPr>
              <a:t>is a component of corrective </a:t>
            </a:r>
            <a:r>
              <a:rPr lang="en-US" dirty="0">
                <a:solidFill>
                  <a:srgbClr val="000000"/>
                </a:solidFill>
              </a:rPr>
              <a:t>a</a:t>
            </a:r>
            <a:r>
              <a:rPr lang="en-US" dirty="0" smtClean="0">
                <a:solidFill>
                  <a:srgbClr val="000000"/>
                </a:solidFill>
              </a:rPr>
              <a:t>ction oversight</a:t>
            </a:r>
          </a:p>
          <a:p>
            <a:pPr lvl="1">
              <a:buFont typeface="Wingdings" panose="05000000000000000000" pitchFamily="2" charset="2"/>
              <a:buChar char="§"/>
            </a:pPr>
            <a:r>
              <a:rPr lang="en-US" sz="2400" dirty="0" smtClean="0"/>
              <a:t>may be conducted concurrently with other types of inspections </a:t>
            </a:r>
            <a:r>
              <a:rPr lang="en-US" sz="1800" dirty="0" smtClean="0">
                <a:solidFill>
                  <a:srgbClr val="0066FF"/>
                </a:solidFill>
              </a:rPr>
              <a:t>	</a:t>
            </a:r>
          </a:p>
          <a:p>
            <a:pPr lvl="1">
              <a:buNone/>
            </a:pPr>
            <a:endParaRPr lang="en-US" sz="1800" dirty="0" smtClean="0">
              <a:solidFill>
                <a:srgbClr val="0066FF"/>
              </a:solidFill>
            </a:endParaRPr>
          </a:p>
          <a:p>
            <a:pPr eaLnBrk="1" hangingPunct="1">
              <a:buNone/>
            </a:pPr>
            <a:endParaRPr lang="en-US" sz="2000" dirty="0" smtClean="0"/>
          </a:p>
        </p:txBody>
      </p:sp>
      <p:sp>
        <p:nvSpPr>
          <p:cNvPr id="18437" name="Slide Number Placeholder 8"/>
          <p:cNvSpPr>
            <a:spLocks noGrp="1"/>
          </p:cNvSpPr>
          <p:nvPr>
            <p:ph type="sldNum" sz="quarter" idx="12"/>
          </p:nvPr>
        </p:nvSpPr>
        <p:spPr>
          <a:noFill/>
        </p:spPr>
        <p:txBody>
          <a:bodyPr/>
          <a:lstStyle/>
          <a:p>
            <a:fld id="{A959A450-D5CE-4F7F-A783-29DE021466F2}" type="slidenum">
              <a:rPr lang="en-US" smtClean="0">
                <a:latin typeface="Arial" pitchFamily="34" charset="0"/>
                <a:ea typeface="ＭＳ Ｐゴシック"/>
                <a:cs typeface="ＭＳ Ｐゴシック"/>
              </a:rPr>
              <a:pPr/>
              <a:t>8</a:t>
            </a:fld>
            <a:endParaRPr lang="en-US" dirty="0" smtClean="0">
              <a:latin typeface="Arial" pitchFamily="34" charset="0"/>
              <a:ea typeface="ＭＳ Ｐゴシック"/>
              <a:cs typeface="ＭＳ Ｐゴシック"/>
            </a:endParaRPr>
          </a:p>
        </p:txBody>
      </p:sp>
      <p:sp>
        <p:nvSpPr>
          <p:cNvPr id="18438" name="Footer Placeholder 9"/>
          <p:cNvSpPr>
            <a:spLocks noGrp="1"/>
          </p:cNvSpPr>
          <p:nvPr>
            <p:ph type="ftr" sz="quarter" idx="11"/>
          </p:nvPr>
        </p:nvSpPr>
        <p:spPr>
          <a:noFill/>
        </p:spPr>
        <p:txBody>
          <a:bodyPr/>
          <a:lstStyle/>
          <a:p>
            <a:r>
              <a:rPr lang="en-US" dirty="0" smtClean="0">
                <a:latin typeface="Arial" pitchFamily="34" charset="0"/>
                <a:ea typeface="ＭＳ Ｐゴシック"/>
                <a:cs typeface="ＭＳ Ｐゴシック"/>
              </a:rPr>
              <a:t>U.S. Environmental Protection Agency</a:t>
            </a:r>
          </a:p>
        </p:txBody>
      </p:sp>
      <p:sp>
        <p:nvSpPr>
          <p:cNvPr id="2" name="Date Placeholder 1"/>
          <p:cNvSpPr>
            <a:spLocks noGrp="1"/>
          </p:cNvSpPr>
          <p:nvPr>
            <p:ph type="dt" sz="half" idx="10"/>
          </p:nvPr>
        </p:nvSpPr>
        <p:spPr/>
        <p:txBody>
          <a:bodyPr/>
          <a:lstStyle/>
          <a:p>
            <a:pPr>
              <a:defRPr/>
            </a:pPr>
            <a:r>
              <a:rPr lang="en-US" dirty="0"/>
              <a:t>01/14/15 </a:t>
            </a:r>
            <a:r>
              <a:rPr lang="en-US" dirty="0" smtClean="0"/>
              <a:t>Webinar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620000" cy="685800"/>
          </a:xfrm>
        </p:spPr>
        <p:txBody>
          <a:bodyPr/>
          <a:lstStyle/>
          <a:p>
            <a:r>
              <a:rPr lang="en-US" b="1" dirty="0"/>
              <a:t>Intro:  Corrective Action Inspection</a:t>
            </a:r>
            <a:endParaRPr lang="en-US" dirty="0"/>
          </a:p>
        </p:txBody>
      </p:sp>
      <p:sp>
        <p:nvSpPr>
          <p:cNvPr id="4" name="Date Placeholder 3"/>
          <p:cNvSpPr>
            <a:spLocks noGrp="1"/>
          </p:cNvSpPr>
          <p:nvPr>
            <p:ph type="dt" sz="half" idx="10"/>
          </p:nvPr>
        </p:nvSpPr>
        <p:spPr/>
        <p:txBody>
          <a:bodyPr/>
          <a:lstStyle/>
          <a:p>
            <a:pPr>
              <a:defRPr/>
            </a:pPr>
            <a:r>
              <a:rPr lang="en-US" dirty="0"/>
              <a:t>01/14/15 </a:t>
            </a:r>
            <a:r>
              <a:rPr lang="en-US" dirty="0" smtClean="0"/>
              <a:t>Webinar</a:t>
            </a:r>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EEFD67F-7886-4648-A24F-66D28ABEEC4F}" type="slidenum">
              <a:rPr lang="en-US" smtClean="0"/>
              <a:pPr>
                <a:defRPr/>
              </a:pPr>
              <a:t>9</a:t>
            </a:fld>
            <a:endParaRPr lang="en-US" dirty="0"/>
          </a:p>
        </p:txBody>
      </p:sp>
      <p:pic>
        <p:nvPicPr>
          <p:cNvPr id="1026" name="Picture 2" descr="http://sr.photos3.fotosearch.com/bthumb/CSP/CSP671/k671736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18250" y="2376230"/>
            <a:ext cx="2374900" cy="19977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2395986"/>
            <a:ext cx="5196354" cy="1569660"/>
          </a:xfrm>
          <a:prstGeom prst="rect">
            <a:avLst/>
          </a:prstGeom>
          <a:noFill/>
        </p:spPr>
        <p:txBody>
          <a:bodyPr wrap="square" rtlCol="0">
            <a:spAutoFit/>
          </a:bodyPr>
          <a:lstStyle/>
          <a:p>
            <a:r>
              <a:rPr lang="en-US" dirty="0" smtClean="0"/>
              <a:t>Differences between  </a:t>
            </a:r>
          </a:p>
          <a:p>
            <a:r>
              <a:rPr lang="en-US" dirty="0" smtClean="0"/>
              <a:t>RCRA Credentialed Inspector </a:t>
            </a:r>
          </a:p>
          <a:p>
            <a:r>
              <a:rPr lang="en-US" dirty="0" smtClean="0"/>
              <a:t>and </a:t>
            </a:r>
          </a:p>
          <a:p>
            <a:r>
              <a:rPr lang="en-US" dirty="0" smtClean="0"/>
              <a:t>Corrective Action Project Manager</a:t>
            </a:r>
            <a:endParaRPr lang="en-US" dirty="0"/>
          </a:p>
        </p:txBody>
      </p:sp>
    </p:spTree>
    <p:extLst>
      <p:ext uri="{BB962C8B-B14F-4D97-AF65-F5344CB8AC3E}">
        <p14:creationId xmlns:p14="http://schemas.microsoft.com/office/powerpoint/2010/main" val="9893458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460&quot;&gt;&lt;object type=&quot;3&quot; unique_id=&quot;10461&quot;&gt;&lt;property id=&quot;20148&quot; value=&quot;5&quot;/&gt;&lt;property id=&quot;20300&quot; value=&quot;Slide 1 - &amp;quot;RCRA Corrective Action Inspection Training&amp;quot;&quot;/&gt;&lt;property id=&quot;20307&quot; value=&quot;256&quot;/&gt;&lt;/object&gt;&lt;object type=&quot;3&quot; unique_id=&quot;10471&quot;&gt;&lt;property id=&quot;20148&quot; value=&quot;5&quot;/&gt;&lt;property id=&quot;20300&quot; value=&quot;Slide 13 - &amp;quot;Obtain Background Information &amp;quot;&quot;/&gt;&lt;property id=&quot;20307&quot; value=&quot;275&quot;/&gt;&lt;/object&gt;&lt;object type=&quot;3&quot; unique_id=&quot;10474&quot;&gt;&lt;property id=&quot;20148&quot; value=&quot;5&quot;/&gt;&lt;property id=&quot;20300&quot; value=&quot;Slide 14 - &amp;quot;Prepare a Checklist&amp;quot;&quot;/&gt;&lt;property id=&quot;20307&quot; value=&quot;307&quot;/&gt;&lt;/object&gt;&lt;object type=&quot;3&quot; unique_id=&quot;10476&quot;&gt;&lt;property id=&quot;20148&quot; value=&quot;5&quot;/&gt;&lt;property id=&quot;20300&quot; value=&quot;Slide 15 - &amp;quot;Types of Inspections&amp;quot;&quot;/&gt;&lt;property id=&quot;20307&quot; value=&quot;310&quot;/&gt;&lt;/object&gt;&lt;object type=&quot;3&quot; unique_id=&quot;10477&quot;&gt;&lt;property id=&quot;20148&quot; value=&quot;5&quot;/&gt;&lt;property id=&quot;20300&quot; value=&quot;Slide 16 - &amp;quot;Types of Inspections&amp;quot;&quot;/&gt;&lt;property id=&quot;20307&quot; value=&quot;311&quot;/&gt;&lt;/object&gt;&lt;object type=&quot;3&quot; unique_id=&quot;10478&quot;&gt;&lt;property id=&quot;20148&quot; value=&quot;5&quot;/&gt;&lt;property id=&quot;20300&quot; value=&quot;Slide 20 - &amp;quot;Types of Inspections&amp;quot;&quot;/&gt;&lt;property id=&quot;20307&quot; value=&quot;317&quot;/&gt;&lt;/object&gt;&lt;object type=&quot;3&quot; unique_id=&quot;10479&quot;&gt;&lt;property id=&quot;20148&quot; value=&quot;5&quot;/&gt;&lt;property id=&quot;20300&quot; value=&quot;Slide 22 - &amp;quot;Types of Inspections&amp;quot;&quot;/&gt;&lt;property id=&quot;20307&quot; value=&quot;316&quot;/&gt;&lt;/object&gt;&lt;object type=&quot;3&quot; unique_id=&quot;10481&quot;&gt;&lt;property id=&quot;20148&quot; value=&quot;5&quot;/&gt;&lt;property id=&quot;20300&quot; value=&quot;Slide 28 - &amp;quot;Types of Inspections&amp;quot;&quot;/&gt;&lt;property id=&quot;20307&quot; value=&quot;295&quot;/&gt;&lt;/object&gt;&lt;object type=&quot;3&quot; unique_id=&quot;10482&quot;&gt;&lt;property id=&quot;20148&quot; value=&quot;5&quot;/&gt;&lt;property id=&quot;20300&quot; value=&quot;Slide 30 - &amp;quot;Types of Inspections&amp;quot;&quot;/&gt;&lt;property id=&quot;20307&quot; value=&quot;296&quot;/&gt;&lt;/object&gt;&lt;object type=&quot;3&quot; unique_id=&quot;10483&quot;&gt;&lt;property id=&quot;20148&quot; value=&quot;5&quot;/&gt;&lt;property id=&quot;20300&quot; value=&quot;Slide 32 - &amp;quot;Types of Inspections&amp;quot;&quot;/&gt;&lt;property id=&quot;20307&quot; value=&quot;312&quot;/&gt;&lt;/object&gt;&lt;object type=&quot;3&quot; unique_id=&quot;10484&quot;&gt;&lt;property id=&quot;20148&quot; value=&quot;5&quot;/&gt;&lt;property id=&quot;20300&quot; value=&quot;Slide 33 - &amp;quot;Types of Inspections&amp;quot;&quot;/&gt;&lt;property id=&quot;20307&quot; value=&quot;313&quot;/&gt;&lt;/object&gt;&lt;object type=&quot;3&quot; unique_id=&quot;10485&quot;&gt;&lt;property id=&quot;20148&quot; value=&quot;5&quot;/&gt;&lt;property id=&quot;20300&quot; value=&quot;Slide 36 - &amp;quot;Types of Inspections&amp;quot;&quot;/&gt;&lt;property id=&quot;20307&quot; value=&quot;314&quot;/&gt;&lt;/object&gt;&lt;object type=&quot;3&quot; unique_id=&quot;10486&quot;&gt;&lt;property id=&quot;20148&quot; value=&quot;5&quot;/&gt;&lt;property id=&quot;20300&quot; value=&quot;Slide 37 - &amp;quot;Types of Inspections&amp;quot;&quot;/&gt;&lt;property id=&quot;20307&quot; value=&quot;315&quot;/&gt;&lt;/object&gt;&lt;object type=&quot;3&quot; unique_id=&quot;10487&quot;&gt;&lt;property id=&quot;20148&quot; value=&quot;5&quot;/&gt;&lt;property id=&quot;20300&quot; value=&quot;Slide 39 - &amp;quot;Types of Inspections&amp;quot;&quot;/&gt;&lt;property id=&quot;20307&quot; value=&quot;320&quot;/&gt;&lt;/object&gt;&lt;object type=&quot;3&quot; unique_id=&quot;10488&quot;&gt;&lt;property id=&quot;20148&quot; value=&quot;5&quot;/&gt;&lt;property id=&quot;20300&quot; value=&quot;Slide 41 - &amp;quot;Types of Inspections&amp;quot;&quot;/&gt;&lt;property id=&quot;20307&quot; value=&quot;324&quot;/&gt;&lt;/object&gt;&lt;object type=&quot;3&quot; unique_id=&quot;10489&quot;&gt;&lt;property id=&quot;20148&quot; value=&quot;5&quot;/&gt;&lt;property id=&quot;20300&quot; value=&quot;Slide 45 - &amp;quot;Conducting the Inspection – Check . . . Inspect . . . Investigate&amp;quot;&quot;/&gt;&lt;property id=&quot;20307&quot; value=&quot;264&quot;/&gt;&lt;/object&gt;&lt;object type=&quot;3&quot; unique_id=&quot;10490&quot;&gt;&lt;property id=&quot;20148&quot; value=&quot;5&quot;/&gt;&lt;property id=&quot;20300&quot; value=&quot;Slide 46 - &amp;quot;Conducting the Inspection – Check . . . Inspect . . . Investigate (con’t)&amp;quot;&quot;/&gt;&lt;property id=&quot;20307&quot; value=&quot;277&quot;/&gt;&lt;/object&gt;&lt;object type=&quot;3&quot; unique_id=&quot;10491&quot;&gt;&lt;property id=&quot;20148&quot; value=&quot;5&quot;/&gt;&lt;property id=&quot;20300&quot; value=&quot;Slide 47 - &amp;quot;Conducting the Inspection – Check . . . Inspect . . . Investigate (con’t)&amp;quot;&quot;/&gt;&lt;property id=&quot;20307&quot; value=&quot;322&quot;/&gt;&lt;/object&gt;&lt;object type=&quot;3&quot; unique_id=&quot;10492&quot;&gt;&lt;property id=&quot;20148&quot; value=&quot;5&quot;/&gt;&lt;property id=&quot;20300&quot; value=&quot;Slide 48 - &amp;quot;Conducting the Inspection – Document . . . Document . . . Document&amp;quot;&quot;/&gt;&lt;property id=&quot;20307&quot; value=&quot;278&quot;/&gt;&lt;/object&gt;&lt;object type=&quot;3&quot; unique_id=&quot;10493&quot;&gt;&lt;property id=&quot;20148&quot; value=&quot;5&quot;/&gt;&lt;property id=&quot;20300&quot; value=&quot;Slide 49 - &amp;quot;The Inspection Report Tell a Story&amp;quot;&quot;/&gt;&lt;property id=&quot;20307&quot; value=&quot;280&quot;/&gt;&lt;/object&gt;&lt;object type=&quot;3&quot; unique_id=&quot;10494&quot;&gt;&lt;property id=&quot;20148&quot; value=&quot;5&quot;/&gt;&lt;property id=&quot;20300&quot; value=&quot;Slide 50 - &amp;quot;The Inspection Report Tell a Story&amp;quot;&quot;/&gt;&lt;property id=&quot;20307&quot; value=&quot;325&quot;/&gt;&lt;/object&gt;&lt;object type=&quot;3&quot; unique_id=&quot;10495&quot;&gt;&lt;property id=&quot;20148&quot; value=&quot;5&quot;/&gt;&lt;property id=&quot;20300&quot; value=&quot;Slide 51 - &amp;quot;The Inspection Report Tell a Story&amp;quot;&quot;/&gt;&lt;property id=&quot;20307&quot; value=&quot;326&quot;/&gt;&lt;/object&gt;&lt;object type=&quot;3&quot; unique_id=&quot;10496&quot;&gt;&lt;property id=&quot;20148&quot; value=&quot;5&quot;/&gt;&lt;property id=&quot;20300&quot; value=&quot;Slide 52 - &amp;quot;The Inspection Report Tell a Story&amp;quot;&quot;/&gt;&lt;property id=&quot;20307&quot; value=&quot;327&quot;/&gt;&lt;/object&gt;&lt;object type=&quot;3&quot; unique_id=&quot;10497&quot;&gt;&lt;property id=&quot;20148&quot; value=&quot;5&quot;/&gt;&lt;property id=&quot;20300&quot; value=&quot;Slide 53 - &amp;quot;V.  Case Development&amp;quot;&quot;/&gt;&lt;property id=&quot;20307&quot; value=&quot;281&quot;/&gt;&lt;/object&gt;&lt;object type=&quot;3&quot; unique_id=&quot;10498&quot;&gt;&lt;property id=&quot;20148&quot; value=&quot;5&quot;/&gt;&lt;property id=&quot;20300&quot; value=&quot;Slide 54 - &amp;quot;VI.  Best Tool to Ensure Compliance/Meet Cleanup Goals &amp;quot;&quot;/&gt;&lt;property id=&quot;20307&quot; value=&quot;282&quot;/&gt;&lt;/object&gt;&lt;object type=&quot;3&quot; unique_id=&quot;10499&quot;&gt;&lt;property id=&quot;20148&quot; value=&quot;5&quot;/&gt;&lt;property id=&quot;20300&quot; value=&quot;Slide 55 - &amp;quot;VI.  Best Tool to Ensure Compliance/Meet Cleanup Goals(con’t)&amp;quot;&quot;/&gt;&lt;property id=&quot;20307&quot; value=&quot;283&quot;/&gt;&lt;/object&gt;&lt;object type=&quot;3&quot; unique_id=&quot;10500&quot;&gt;&lt;property id=&quot;20148&quot; value=&quot;5&quot;/&gt;&lt;property id=&quot;20300&quot; value=&quot;Slide 56 - &amp;quot;VII.  Case Studies&amp;quot;&quot;/&gt;&lt;property id=&quot;20307&quot; value=&quot;284&quot;/&gt;&lt;/object&gt;&lt;object type=&quot;3&quot; unique_id=&quot;10501&quot;&gt;&lt;property id=&quot;20148&quot; value=&quot;5&quot;/&gt;&lt;property id=&quot;20300&quot; value=&quot;Slide 57 - &amp;quot;VII. Potential Case Studies from Region5&amp;quot;&quot;/&gt;&lt;property id=&quot;20307&quot; value=&quot;285&quot;/&gt;&lt;/object&gt;&lt;object type=&quot;3&quot; unique_id=&quot;11143&quot;&gt;&lt;property id=&quot;20148&quot; value=&quot;5&quot;/&gt;&lt;property id=&quot;20300&quot; value=&quot;Slide 2 - &amp;quot;RCRA Corrective Action  Inspection Training&amp;quot;&quot;/&gt;&lt;property id=&quot;20307&quot; value=&quot;328&quot;/&gt;&lt;/object&gt;&lt;object type=&quot;3&quot; unique_id=&quot;11145&quot;&gt;&lt;property id=&quot;20148&quot; value=&quot;5&quot;/&gt;&lt;property id=&quot;20300&quot; value=&quot;Slide 5 - &amp;quot;Section 1:  Preparing for the Inspection&amp;quot;&quot;/&gt;&lt;property id=&quot;20307&quot; value=&quot;330&quot;/&gt;&lt;/object&gt;&lt;object type=&quot;3&quot; unique_id=&quot;11146&quot;&gt;&lt;property id=&quot;20148&quot; value=&quot;5&quot;/&gt;&lt;property id=&quot;20300&quot; value=&quot;Slide 4 - &amp;quot;ASPECTS OF CORRECTIVE ACTION &amp;quot;&quot;/&gt;&lt;property id=&quot;20307&quot; value=&quot;331&quot;/&gt;&lt;/object&gt;&lt;object type=&quot;3&quot; unique_id=&quot;11147&quot;&gt;&lt;property id=&quot;20148&quot; value=&quot;5&quot;/&gt;&lt;property id=&quot;20300&quot; value=&quot;Slide 6 - &amp;quot;When to Begin Preparing&amp;quot;&quot;/&gt;&lt;property id=&quot;20307&quot; value=&quot;332&quot;/&gt;&lt;/object&gt;&lt;object type=&quot;3&quot; unique_id=&quot;11148&quot;&gt;&lt;property id=&quot;20148&quot; value=&quot;5&quot;/&gt;&lt;property id=&quot;20300&quot; value=&quot;Slide 7 - &amp;quot;What is Needed to Prove Violation? &amp;quot;&quot;/&gt;&lt;property id=&quot;20307&quot; value=&quot;333&quot;/&gt;&lt;/object&gt;&lt;object type=&quot;3&quot; unique_id=&quot;11151&quot;&gt;&lt;property id=&quot;20148&quot; value=&quot;5&quot;/&gt;&lt;property id=&quot;20300&quot; value=&quot;Slide 8 - &amp;quot;What is Needed to Prove Violation? &amp;quot;&quot;/&gt;&lt;property id=&quot;20307&quot; value=&quot;336&quot;/&gt;&lt;/object&gt;&lt;object type=&quot;3&quot; unique_id=&quot;11152&quot;&gt;&lt;property id=&quot;20148&quot; value=&quot;5&quot;/&gt;&lt;property id=&quot;20300&quot; value=&quot;Slide 9 - &amp;quot;Define Purpose and Scope of Investigation  &amp;quot;&quot;/&gt;&lt;property id=&quot;20307&quot; value=&quot;337&quot;/&gt;&lt;/object&gt;&lt;object type=&quot;3&quot; unique_id=&quot;11153&quot;&gt;&lt;property id=&quot;20148&quot; value=&quot;5&quot;/&gt;&lt;property id=&quot;20300&quot; value=&quot;Slide 10 - &amp;quot;Define Purpose and Scope of Investigation&amp;quot;&quot;/&gt;&lt;property id=&quot;20307&quot; value=&quot;338&quot;/&gt;&lt;/object&gt;&lt;object type=&quot;3&quot; unique_id=&quot;11154&quot;&gt;&lt;property id=&quot;20148&quot; value=&quot;5&quot;/&gt;&lt;property id=&quot;20300&quot; value=&quot;Slide 12 - &amp;quot;Obtain Background Information &amp;quot;&quot;/&gt;&lt;property id=&quot;20307&quot; value=&quot;339&quot;/&gt;&lt;/object&gt;&lt;object type=&quot;3&quot; unique_id=&quot;11637&quot;&gt;&lt;property id=&quot;20148&quot; value=&quot;5&quot;/&gt;&lt;property id=&quot;20300&quot; value=&quot;Slide 3 - &amp;quot;Background Information&amp;quot;&quot;/&gt;&lt;property id=&quot;20307&quot; value=&quot;340&quot;/&gt;&lt;/object&gt;&lt;object type=&quot;3&quot; unique_id=&quot;12241&quot;&gt;&lt;property id=&quot;20148&quot; value=&quot;5&quot;/&gt;&lt;property id=&quot;20300&quot; value=&quot;Slide 11 - &amp;quot;Define Purpose and Scope of Investigation&amp;quot;&quot;/&gt;&lt;property id=&quot;20307&quot; value=&quot;341&quot;/&gt;&lt;/object&gt;&lt;object type=&quot;3&quot; unique_id=&quot;12242&quot;&gt;&lt;property id=&quot;20148&quot; value=&quot;5&quot;/&gt;&lt;property id=&quot;20300&quot; value=&quot;Slide 17 - &amp;quot;Types of Inspections&amp;quot;&quot;/&gt;&lt;property id=&quot;20307&quot; value=&quot;342&quot;/&gt;&lt;/object&gt;&lt;object type=&quot;3&quot; unique_id=&quot;12243&quot;&gt;&lt;property id=&quot;20148&quot; value=&quot;5&quot;/&gt;&lt;property id=&quot;20300&quot; value=&quot;Slide 18 - &amp;quot;Types of Inspections&amp;quot;&quot;/&gt;&lt;property id=&quot;20307&quot; value=&quot;344&quot;/&gt;&lt;/object&gt;&lt;object type=&quot;3&quot; unique_id=&quot;12378&quot;&gt;&lt;property id=&quot;20148&quot; value=&quot;5&quot;/&gt;&lt;property id=&quot;20300&quot; value=&quot;Slide 21 - &amp;quot;Types of Inspections&amp;quot;&quot;/&gt;&lt;property id=&quot;20307&quot; value=&quot;345&quot;/&gt;&lt;/object&gt;&lt;object type=&quot;3&quot; unique_id=&quot;12724&quot;&gt;&lt;property id=&quot;20148&quot; value=&quot;5&quot;/&gt;&lt;property id=&quot;20300&quot; value=&quot;Slide 23 - &amp;quot;Types of Inspections&amp;quot;&quot;/&gt;&lt;property id=&quot;20307&quot; value=&quot;346&quot;/&gt;&lt;/object&gt;&lt;object type=&quot;3&quot; unique_id=&quot;13001&quot;&gt;&lt;property id=&quot;20148&quot; value=&quot;5&quot;/&gt;&lt;property id=&quot;20300&quot; value=&quot;Slide 24 - &amp;quot;Types of Inspections&amp;quot;&quot;/&gt;&lt;property id=&quot;20307&quot; value=&quot;348&quot;/&gt;&lt;/object&gt;&lt;object type=&quot;3&quot; unique_id=&quot;13002&quot;&gt;&lt;property id=&quot;20148&quot; value=&quot;5&quot;/&gt;&lt;property id=&quot;20300&quot; value=&quot;Slide 25 - &amp;quot;Types of Inspections&amp;quot;&quot;/&gt;&lt;property id=&quot;20307&quot; value=&quot;347&quot;/&gt;&lt;/object&gt;&lt;object type=&quot;3&quot; unique_id=&quot;13003&quot;&gt;&lt;property id=&quot;20148&quot; value=&quot;5&quot;/&gt;&lt;property id=&quot;20300&quot; value=&quot;Slide 26 - &amp;quot;Types of Inspections&amp;quot;&quot;/&gt;&lt;property id=&quot;20307&quot; value=&quot;349&quot;/&gt;&lt;/object&gt;&lt;object type=&quot;3&quot; unique_id=&quot;13197&quot;&gt;&lt;property id=&quot;20148&quot; value=&quot;5&quot;/&gt;&lt;property id=&quot;20300&quot; value=&quot;Slide 29 - &amp;quot;Types of Inspections&amp;quot;&quot;/&gt;&lt;property id=&quot;20307&quot; value=&quot;350&quot;/&gt;&lt;/object&gt;&lt;object type=&quot;3&quot; unique_id=&quot;13198&quot;&gt;&lt;property id=&quot;20148&quot; value=&quot;5&quot;/&gt;&lt;property id=&quot;20300&quot; value=&quot;Slide 44 - &amp;quot;Section 2:  Conducting the Inspection&amp;quot;&quot;/&gt;&lt;property id=&quot;20307&quot; value=&quot;351&quot;/&gt;&lt;/object&gt;&lt;object type=&quot;3&quot; unique_id=&quot;13449&quot;&gt;&lt;property id=&quot;20148&quot; value=&quot;5&quot;/&gt;&lt;property id=&quot;20300&quot; value=&quot;Slide 19 - &amp;quot;Case Example&amp;quot;&quot;/&gt;&lt;property id=&quot;20307&quot; value=&quot;352&quot;/&gt;&lt;/object&gt;&lt;object type=&quot;3&quot; unique_id=&quot;13450&quot;&gt;&lt;property id=&quot;20148&quot; value=&quot;5&quot;/&gt;&lt;property id=&quot;20300&quot; value=&quot;Slide 27 - &amp;quot;Case Example&amp;quot;&quot;/&gt;&lt;property id=&quot;20307&quot; value=&quot;353&quot;/&gt;&lt;/object&gt;&lt;object type=&quot;3&quot; unique_id=&quot;13451&quot;&gt;&lt;property id=&quot;20148&quot; value=&quot;5&quot;/&gt;&lt;property id=&quot;20300&quot; value=&quot;Slide 31 - &amp;quot;Types of Inspections&amp;quot;&quot;/&gt;&lt;property id=&quot;20307&quot; value=&quot;354&quot;/&gt;&lt;/object&gt;&lt;object type=&quot;3&quot; unique_id=&quot;13611&quot;&gt;&lt;property id=&quot;20148&quot; value=&quot;5&quot;/&gt;&lt;property id=&quot;20300&quot; value=&quot;Slide 34 - &amp;quot;Types of Inspections&amp;quot;&quot;/&gt;&lt;property id=&quot;20307&quot; value=&quot;355&quot;/&gt;&lt;/object&gt;&lt;object type=&quot;3&quot; unique_id=&quot;13936&quot;&gt;&lt;property id=&quot;20148&quot; value=&quot;5&quot;/&gt;&lt;property id=&quot;20300&quot; value=&quot;Slide 38 - &amp;quot;Types of Inspections&amp;quot;&quot;/&gt;&lt;property id=&quot;20307&quot; value=&quot;356&quot;/&gt;&lt;/object&gt;&lt;object type=&quot;3&quot; unique_id=&quot;13937&quot;&gt;&lt;property id=&quot;20148&quot; value=&quot;5&quot;/&gt;&lt;property id=&quot;20300&quot; value=&quot;Slide 40 - &amp;quot;Types of Inspections&amp;quot;&quot;/&gt;&lt;property id=&quot;20307&quot; value=&quot;357&quot;/&gt;&lt;/object&gt;&lt;object type=&quot;3&quot; unique_id=&quot;14218&quot;&gt;&lt;property id=&quot;20148&quot; value=&quot;5&quot;/&gt;&lt;property id=&quot;20300&quot; value=&quot;Slide 35 - &amp;quot;Case Example&amp;quot;&quot;/&gt;&lt;property id=&quot;20307&quot; value=&quot;359&quot;/&gt;&lt;/object&gt;&lt;object type=&quot;3&quot; unique_id=&quot;14219&quot;&gt;&lt;property id=&quot;20148&quot; value=&quot;5&quot;/&gt;&lt;property id=&quot;20300&quot; value=&quot;Slide 42 - &amp;quot;Types of Inspections&amp;quot;&quot;/&gt;&lt;property id=&quot;20307&quot; value=&quot;358&quot;/&gt;&lt;/object&gt;&lt;object type=&quot;3&quot; unique_id=&quot;14220&quot;&gt;&lt;property id=&quot;20148&quot; value=&quot;5&quot;/&gt;&lt;property id=&quot;20300&quot; value=&quot;Slide 43 - &amp;quot;Case Example&amp;quot;&quot;/&gt;&lt;property id=&quot;20307&quot; value=&quot;360&quot;/&gt;&lt;/object&gt;&lt;/object&gt;&lt;object type=&quot;8&quot; unique_id=&quot;10544&quo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17693</TotalTime>
  <Words>7171</Words>
  <Application>Microsoft Office PowerPoint</Application>
  <PresentationFormat>On-screen Show (4:3)</PresentationFormat>
  <Paragraphs>1060</Paragraphs>
  <Slides>60</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ＭＳ Ｐゴシック</vt:lpstr>
      <vt:lpstr>Arial</vt:lpstr>
      <vt:lpstr>Courier New</vt:lpstr>
      <vt:lpstr>Wingdings</vt:lpstr>
      <vt:lpstr>Blank Presentation</vt:lpstr>
      <vt:lpstr>RCRA Corrective Action Inspection Training</vt:lpstr>
      <vt:lpstr>Course Outline</vt:lpstr>
      <vt:lpstr>Section 1:  Introduction</vt:lpstr>
      <vt:lpstr>Intro:  Who is the Audience?</vt:lpstr>
      <vt:lpstr>Intro:  The State of the Program</vt:lpstr>
      <vt:lpstr>Intro:  The State of the Program</vt:lpstr>
      <vt:lpstr>Intro:  Corrective Action Oversight</vt:lpstr>
      <vt:lpstr>Intro:  Corrective Action Inspection</vt:lpstr>
      <vt:lpstr>Intro:  Corrective Action Inspection</vt:lpstr>
      <vt:lpstr>Section 2:  Typical CA Process Steps</vt:lpstr>
      <vt:lpstr>Section 2:  Typical CA Process Steps</vt:lpstr>
      <vt:lpstr>Typical CA Process Step 1</vt:lpstr>
      <vt:lpstr>Typical CA Process Step 2</vt:lpstr>
      <vt:lpstr>Typical CA Process Step 2</vt:lpstr>
      <vt:lpstr>PowerPoint Presentation</vt:lpstr>
      <vt:lpstr>PowerPoint Presentation</vt:lpstr>
      <vt:lpstr>Typical CA Process Step 3</vt:lpstr>
      <vt:lpstr>Typical CA Process Step 3</vt:lpstr>
      <vt:lpstr>Typical CA Process Step 3</vt:lpstr>
      <vt:lpstr>Case Example</vt:lpstr>
      <vt:lpstr>PowerPoint Presentation</vt:lpstr>
      <vt:lpstr>PowerPoint Presentation</vt:lpstr>
      <vt:lpstr>Typical CA Process Step 4</vt:lpstr>
      <vt:lpstr>Typical CA Process Step 4</vt:lpstr>
      <vt:lpstr>Case Example</vt:lpstr>
      <vt:lpstr>PowerPoint Presentation</vt:lpstr>
      <vt:lpstr>Typical CA Process:  Decision on Final Remedy</vt:lpstr>
      <vt:lpstr>Typical CA Process Step 5</vt:lpstr>
      <vt:lpstr>Typical CA Process Step 5</vt:lpstr>
      <vt:lpstr>Case Example</vt:lpstr>
      <vt:lpstr>Case Example</vt:lpstr>
      <vt:lpstr>Case Example:  Soil gas monitoring</vt:lpstr>
      <vt:lpstr>Section 3:  Preparing for a  CA Inspection</vt:lpstr>
      <vt:lpstr>Preparing:  Coordination</vt:lpstr>
      <vt:lpstr>Preparing:  Define Purpose and Scope  </vt:lpstr>
      <vt:lpstr>Preparing: Define Purpose and Scope</vt:lpstr>
      <vt:lpstr>Preparing: Define Purpose and Scope</vt:lpstr>
      <vt:lpstr>Preparing:  Review Background Info</vt:lpstr>
      <vt:lpstr>Preparing:  Review Facility Documents</vt:lpstr>
      <vt:lpstr>Preparing:  Obtain Other Information</vt:lpstr>
      <vt:lpstr>Preparing:  Develop a Checklist</vt:lpstr>
      <vt:lpstr>Section 4:  Conducting a CA Inspection</vt:lpstr>
      <vt:lpstr>Conducting:  Access to Facility</vt:lpstr>
      <vt:lpstr>Conducting:  Review Documents </vt:lpstr>
      <vt:lpstr>Conducting:  Identify and  Document Releases</vt:lpstr>
      <vt:lpstr>Conducting:  Inspect and Review</vt:lpstr>
      <vt:lpstr>Conducting: Other Elements</vt:lpstr>
      <vt:lpstr>Conducting:   Document …Document…Document</vt:lpstr>
      <vt:lpstr>Section 5:  Preparing a CA Inspection Report - Tell the Story</vt:lpstr>
      <vt:lpstr>Reporting:  Use an Outline</vt:lpstr>
      <vt:lpstr>Reporting:  Use an Outline</vt:lpstr>
      <vt:lpstr>Reporting:  Use an Outline</vt:lpstr>
      <vt:lpstr>Reporting:  Use an Outline</vt:lpstr>
      <vt:lpstr>Reporting:  Use an Outline</vt:lpstr>
      <vt:lpstr>Section 6:  Developing the Case</vt:lpstr>
      <vt:lpstr>Developing:  Select the Best Tools</vt:lpstr>
      <vt:lpstr>Developing:  Make the Case</vt:lpstr>
      <vt:lpstr>Case Example</vt:lpstr>
      <vt:lpstr>Additional References</vt:lpstr>
      <vt:lpstr>Summary</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Page, Phil</cp:lastModifiedBy>
  <cp:revision>731</cp:revision>
  <cp:lastPrinted>2015-01-08T15:26:33Z</cp:lastPrinted>
  <dcterms:created xsi:type="dcterms:W3CDTF">2011-02-09T16:00:48Z</dcterms:created>
  <dcterms:modified xsi:type="dcterms:W3CDTF">2015-01-08T15:51:42Z</dcterms:modified>
  <cp:contentStatus/>
</cp:coreProperties>
</file>