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73" r:id="rId3"/>
    <p:sldId id="274" r:id="rId4"/>
    <p:sldId id="279" r:id="rId5"/>
    <p:sldId id="275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64811" autoAdjust="0"/>
  </p:normalViewPr>
  <p:slideViewPr>
    <p:cSldViewPr snapToGrid="0">
      <p:cViewPr varScale="1">
        <p:scale>
          <a:sx n="44" d="100"/>
          <a:sy n="44" d="100"/>
        </p:scale>
        <p:origin x="1620" y="5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2550" y="-6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7/27/2015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7/27/2015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4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0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3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3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33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7717" y="6632428"/>
            <a:ext cx="10583573" cy="225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10027" y="1459653"/>
            <a:ext cx="108112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6569" y="6295571"/>
            <a:ext cx="584574" cy="257631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9485" y="6513284"/>
            <a:ext cx="584574" cy="257631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219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15348" y="0"/>
            <a:ext cx="2157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3345" y="0"/>
            <a:ext cx="2157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3698697"/>
            <a:ext cx="6949440" cy="1708615"/>
          </a:xfrm>
        </p:spPr>
        <p:txBody>
          <a:bodyPr anchor="b">
            <a:normAutofit/>
          </a:bodyPr>
          <a:lstStyle>
            <a:lvl1pPr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9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32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296" indent="-210296" algn="l" defTabSz="91433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3888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7660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05188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33772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362355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3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2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03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pa.gov/superfund/programs/recycle/pdf/butterworthlandfill-reusereport.pdf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loom.thomas@ep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jsteffen@grcity.us" TargetMode="External"/><Relationship Id="rId4" Type="http://schemas.openxmlformats.org/officeDocument/2006/relationships/hyperlink" Target="mailto:novak.dion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Reuse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and EPA partner to complete visioning phase for future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624" t="28906" r="26794" b="19141"/>
          <a:stretch/>
        </p:blipFill>
        <p:spPr>
          <a:xfrm rot="20949693">
            <a:off x="1657509" y="2908956"/>
            <a:ext cx="4697853" cy="3077904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6310" t="36328" r="34480" b="24609"/>
          <a:stretch/>
        </p:blipFill>
        <p:spPr>
          <a:xfrm rot="655671">
            <a:off x="6550872" y="2773523"/>
            <a:ext cx="4283073" cy="3220356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7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Refining 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Reuse Characterization project became the opportunities and constraints document used for the 2010 site master plan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302" t="8609" r="16551" b="5450"/>
          <a:stretch/>
        </p:blipFill>
        <p:spPr>
          <a:xfrm>
            <a:off x="1737389" y="2462358"/>
            <a:ext cx="4662454" cy="3354993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027" t="8575" r="12402" b="5675"/>
          <a:stretch/>
        </p:blipFill>
        <p:spPr>
          <a:xfrm>
            <a:off x="5768546" y="2763554"/>
            <a:ext cx="5223142" cy="3288645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10027" y="6105373"/>
            <a:ext cx="979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hlinkClick r:id="rId5"/>
              </a:rPr>
              <a:t>http://</a:t>
            </a:r>
            <a:r>
              <a:rPr lang="en-US" b="1" dirty="0" smtClean="0">
                <a:solidFill>
                  <a:schemeClr val="accent3"/>
                </a:solidFill>
                <a:hlinkClick r:id="rId5"/>
              </a:rPr>
              <a:t>www.epa.gov/superfund/programs/recycle/pdf/butterworthlandfill-reusereport.pdf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Grand Rapids Master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 t="3840" r="4789" b="13587"/>
          <a:stretch/>
        </p:blipFill>
        <p:spPr>
          <a:xfrm>
            <a:off x="1410027" y="1515267"/>
            <a:ext cx="7804311" cy="5113167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2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Recreational Opportunities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10027" y="1331259"/>
            <a:ext cx="6847642" cy="485542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Regional trail connector on site for bikes and races</a:t>
            </a:r>
          </a:p>
          <a:p>
            <a:r>
              <a:rPr lang="en-US" dirty="0" smtClean="0"/>
              <a:t>Grant received for preliminary design of boat launch parking </a:t>
            </a:r>
          </a:p>
          <a:p>
            <a:r>
              <a:rPr lang="en-US" dirty="0" smtClean="0"/>
              <a:t>Grand River rapids restoration; whitewater drop-off/ </a:t>
            </a:r>
            <a:br>
              <a:rPr lang="en-US" dirty="0" smtClean="0"/>
            </a:br>
            <a:r>
              <a:rPr lang="en-US" dirty="0" smtClean="0"/>
              <a:t>pickup at boat launch.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96915" y="6295571"/>
            <a:ext cx="595086" cy="264885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5"/>
          <a:stretch/>
        </p:blipFill>
        <p:spPr>
          <a:xfrm>
            <a:off x="4917134" y="3966683"/>
            <a:ext cx="3245757" cy="2326348"/>
          </a:xfrm>
          <a:prstGeom prst="rect">
            <a:avLst/>
          </a:prstGeom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642" r="7222"/>
          <a:stretch/>
        </p:blipFill>
        <p:spPr>
          <a:xfrm>
            <a:off x="1592782" y="3965100"/>
            <a:ext cx="3009900" cy="2327931"/>
          </a:xfrm>
          <a:prstGeom prst="rect">
            <a:avLst/>
          </a:prstGeom>
          <a:ln w="317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43" y="3965100"/>
            <a:ext cx="3494984" cy="2327931"/>
          </a:xfrm>
          <a:prstGeom prst="rect">
            <a:avLst/>
          </a:prstGeom>
          <a:ln w="317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2"/>
          <a:stretch/>
        </p:blipFill>
        <p:spPr>
          <a:xfrm>
            <a:off x="8475674" y="1740346"/>
            <a:ext cx="3494984" cy="194406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439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4043716" cy="4620682"/>
          </a:xfrm>
        </p:spPr>
        <p:txBody>
          <a:bodyPr/>
          <a:lstStyle/>
          <a:p>
            <a:r>
              <a:rPr lang="en-US" dirty="0" smtClean="0"/>
              <a:t>2011 – 2013 Solar Reuse Assessment</a:t>
            </a:r>
          </a:p>
          <a:p>
            <a:r>
              <a:rPr lang="en-US" dirty="0" smtClean="0"/>
              <a:t>Preserving recreational spaces for future amenities (green areas)</a:t>
            </a:r>
          </a:p>
          <a:p>
            <a:r>
              <a:rPr lang="en-US" dirty="0" smtClean="0"/>
              <a:t>Orange areas may be suitable for solar installation</a:t>
            </a:r>
          </a:p>
          <a:p>
            <a:r>
              <a:rPr lang="en-US" dirty="0" smtClean="0"/>
              <a:t>Green infrastructure opportunities on 30 acres of on-site riparian corridor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490" t="26339" r="25821" b="16071"/>
          <a:stretch/>
        </p:blipFill>
        <p:spPr>
          <a:xfrm>
            <a:off x="5987143" y="1459653"/>
            <a:ext cx="6204857" cy="4212772"/>
          </a:xfrm>
          <a:prstGeom prst="rect">
            <a:avLst/>
          </a:prstGeom>
          <a:ln w="3175">
            <a:noFill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7414" y="6504022"/>
            <a:ext cx="595086" cy="26488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3844144" cy="462068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Tom Bloom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Region 5 Reuse Coordinator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hlinkClick r:id="rId3"/>
              </a:rPr>
              <a:t>bloom.thomas@epa.gov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Dion Novak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EPA Region 5, Site RPM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hlinkClick r:id="rId4"/>
              </a:rPr>
              <a:t>novak.dion@epa.gov</a:t>
            </a:r>
            <a:r>
              <a:rPr lang="en-US" dirty="0" smtClean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89284" y="1566001"/>
            <a:ext cx="3844144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296" indent="-210296" algn="l" defTabSz="914332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8880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6606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5188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3772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62355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0936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520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103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 smtClean="0"/>
              <a:t>Jay Steffen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City of Grand Rapids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u="sng" dirty="0">
                <a:hlinkClick r:id="rId5"/>
              </a:rPr>
              <a:t>jsteffen@grcity.us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7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Corbel</vt:lpstr>
      <vt:lpstr>Times New Roman</vt:lpstr>
      <vt:lpstr>Ecology 16x9</vt:lpstr>
      <vt:lpstr>Early Reuse Assessments</vt:lpstr>
      <vt:lpstr>Refining Plans for the Future</vt:lpstr>
      <vt:lpstr>Green Grand Rapids Master Plan</vt:lpstr>
      <vt:lpstr>Creating Recreational Opportunities</vt:lpstr>
      <vt:lpstr>Looking Ahead</vt:lpstr>
      <vt:lpstr>For More Information, Contact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2015-05-19T16:39:16Z</dcterms:created>
  <dcterms:modified xsi:type="dcterms:W3CDTF">2015-07-27T18:54:26Z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