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9" r:id="rId3"/>
    <p:sldId id="276" r:id="rId4"/>
    <p:sldId id="272" r:id="rId5"/>
    <p:sldId id="273" r:id="rId6"/>
    <p:sldId id="260" r:id="rId7"/>
    <p:sldId id="274" r:id="rId8"/>
    <p:sldId id="277" r:id="rId9"/>
    <p:sldId id="278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5763" autoAdjust="0"/>
  </p:normalViewPr>
  <p:slideViewPr>
    <p:cSldViewPr snapToGrid="0">
      <p:cViewPr varScale="1">
        <p:scale>
          <a:sx n="53" d="100"/>
          <a:sy n="53" d="100"/>
        </p:scale>
        <p:origin x="133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7/27/2015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7/27/2015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83D3C-EE73-46F8-B5A9-A8F4D715F75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4058568" y="8976836"/>
            <a:ext cx="3105997" cy="47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1" tIns="47471" rIns="94941" bIns="4747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3E4921D-A21E-43E3-8146-F6B70BFEEB80}" type="slidenum">
              <a:rPr lang="en-US" sz="1200">
                <a:solidFill>
                  <a:prstClr val="black"/>
                </a:solidFill>
              </a:rPr>
              <a:pPr algn="r" eaLnBrk="1" hangingPunct="1"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66563" name="Rectangle 5"/>
          <p:cNvSpPr txBox="1">
            <a:spLocks noGrp="1" noChangeArrowheads="1"/>
          </p:cNvSpPr>
          <p:nvPr/>
        </p:nvSpPr>
        <p:spPr bwMode="auto">
          <a:xfrm>
            <a:off x="4058568" y="8960697"/>
            <a:ext cx="31076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482" tIns="0" rIns="19482" bIns="0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4B387091-A714-4E44-B8A8-39D74567317D}" type="slidenum">
              <a:rPr lang="en-US" sz="1000" i="1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</a:t>
            </a:fld>
            <a:endParaRPr lang="en-US" sz="10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0850" y="720725"/>
            <a:ext cx="6265863" cy="3524250"/>
          </a:xfrm>
          <a:ln/>
        </p:spPr>
      </p:sp>
      <p:sp>
        <p:nvSpPr>
          <p:cNvPr id="66565" name="Notes Placeholder 2"/>
          <p:cNvSpPr>
            <a:spLocks noGrp="1"/>
          </p:cNvSpPr>
          <p:nvPr>
            <p:ph type="body" idx="1"/>
          </p:nvPr>
        </p:nvSpPr>
        <p:spPr>
          <a:xfrm>
            <a:off x="955816" y="4490032"/>
            <a:ext cx="5256177" cy="42527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70" tIns="46331" rIns="95970" bIns="46331"/>
          <a:lstStyle/>
          <a:p>
            <a:pPr defTabSz="905891"/>
            <a:endParaRPr lang="es-ES" dirty="0" smtClean="0">
              <a:solidFill>
                <a:srgbClr val="202F4A"/>
              </a:solidFill>
              <a:ea typeface="ＭＳ Ｐゴシック" pitchFamily="34" charset="-128"/>
            </a:endParaRPr>
          </a:p>
        </p:txBody>
      </p:sp>
      <p:sp>
        <p:nvSpPr>
          <p:cNvPr id="66566" name="Date Placeholder 3"/>
          <p:cNvSpPr txBox="1">
            <a:spLocks noGrp="1"/>
          </p:cNvSpPr>
          <p:nvPr/>
        </p:nvSpPr>
        <p:spPr bwMode="auto">
          <a:xfrm>
            <a:off x="4061814" y="-3227"/>
            <a:ext cx="3105997" cy="47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55" tIns="0" rIns="19855" bIns="0"/>
          <a:lstStyle>
            <a:lvl1pPr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49C8BFB1-E623-4DD1-90BD-7B9B095F8892}" type="datetime1">
              <a:rPr lang="en-US" sz="1000" i="1">
                <a:solidFill>
                  <a:prstClr val="black"/>
                </a:solidFill>
                <a:latin typeface="Times New Roman" pitchFamily="18" charset="0"/>
              </a:rPr>
              <a:pPr algn="r"/>
              <a:t>7/27/2015</a:t>
            </a:fld>
            <a:endParaRPr lang="en-US" sz="1000" i="1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6567" name="Slide Number Placeholder 4"/>
          <p:cNvSpPr txBox="1">
            <a:spLocks noGrp="1"/>
          </p:cNvSpPr>
          <p:nvPr/>
        </p:nvSpPr>
        <p:spPr bwMode="auto">
          <a:xfrm>
            <a:off x="4061814" y="8978451"/>
            <a:ext cx="3105997" cy="47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55" tIns="0" rIns="19855" bIns="0" anchor="b"/>
          <a:lstStyle>
            <a:lvl1pPr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69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EB7671A4-8656-4E10-868A-DABC3DF06A34}" type="slidenum">
              <a:rPr lang="en-US" sz="1000" i="1">
                <a:solidFill>
                  <a:prstClr val="black"/>
                </a:solidFill>
                <a:latin typeface="Times New Roman" pitchFamily="18" charset="0"/>
              </a:rPr>
              <a:pPr algn="r"/>
              <a:t>3</a:t>
            </a:fld>
            <a:endParaRPr lang="en-US" sz="1000" i="1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7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11200"/>
            <a:ext cx="6302375" cy="3544888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6948" y="4490037"/>
            <a:ext cx="5732293" cy="4251153"/>
          </a:xfrm>
          <a:noFill/>
          <a:ln/>
        </p:spPr>
        <p:txBody>
          <a:bodyPr lIns="89791" tIns="44897" rIns="89791" bIns="44897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269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007" indent="-29603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747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61340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5315" indent="-23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1201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7088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2975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8862" indent="-2361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B3EA7A-1904-4770-BFBE-366BA4E6F2D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3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F83D3C-EE73-46F8-B5A9-A8F4D715F75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3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3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3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717" y="6632428"/>
            <a:ext cx="10583573" cy="225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10027" y="1459653"/>
            <a:ext cx="108112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8219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15348" y="0"/>
            <a:ext cx="215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3345" y="0"/>
            <a:ext cx="2157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369869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76000" y="6511925"/>
            <a:ext cx="914400" cy="346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3-</a:t>
            </a:r>
            <a:fld id="{11C1CDDD-26A6-4238-A94D-3281FBF6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371600"/>
            <a:ext cx="11176000" cy="4724400"/>
          </a:xfrm>
        </p:spPr>
        <p:txBody>
          <a:bodyPr/>
          <a:lstStyle>
            <a:lvl1pPr marL="287338" indent="-287338">
              <a:lnSpc>
                <a:spcPct val="80000"/>
              </a:lnSpc>
              <a:spcBef>
                <a:spcPts val="1200"/>
              </a:spcBef>
              <a:buSzPct val="90000"/>
              <a:buFont typeface="Arial" pitchFamily="34" charset="0"/>
              <a:buChar char="♦"/>
              <a:defRPr sz="2800"/>
            </a:lvl1pPr>
            <a:lvl2pPr marL="687388" indent="-279400">
              <a:lnSpc>
                <a:spcPct val="80000"/>
              </a:lnSpc>
              <a:buFont typeface="Calibri" pitchFamily="34" charset="0"/>
              <a:buChar char="»"/>
              <a:defRPr sz="2400">
                <a:solidFill>
                  <a:schemeClr val="bg1"/>
                </a:solidFill>
              </a:defRPr>
            </a:lvl2pPr>
            <a:lvl3pPr marL="1028700" indent="-233363">
              <a:lnSpc>
                <a:spcPct val="80000"/>
              </a:lnSpc>
              <a:buFont typeface="Calibri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370013" indent="-230188">
              <a:lnSpc>
                <a:spcPct val="80000"/>
              </a:lnSpc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4pPr>
            <a:lvl5pPr marL="1711325" indent="-223838">
              <a:lnSpc>
                <a:spcPct val="80000"/>
              </a:lnSpc>
              <a:buFont typeface="Calibri" pitchFamily="34" charset="0"/>
              <a:buChar char="‐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76000" y="6511925"/>
            <a:ext cx="914400" cy="346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3-</a:t>
            </a:r>
            <a:fld id="{11C1CDDD-26A6-4238-A94D-3281FBF69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08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76000" y="6511925"/>
            <a:ext cx="914400" cy="346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3-</a:t>
            </a:r>
            <a:fld id="{11C1CDDD-26A6-4238-A94D-3281FBF69C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66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76000" y="6511925"/>
            <a:ext cx="914400" cy="346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3-</a:t>
            </a:r>
            <a:fld id="{11C1CDDD-26A6-4238-A94D-3281FBF69C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78262"/>
            <a:ext cx="5486400" cy="4717738"/>
          </a:xfrm>
        </p:spPr>
        <p:txBody>
          <a:bodyPr/>
          <a:lstStyle>
            <a:lvl1pPr marL="284163" indent="-284163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♦"/>
              <a:defRPr sz="2800">
                <a:solidFill>
                  <a:schemeClr val="bg1"/>
                </a:solidFill>
              </a:defRPr>
            </a:lvl1pPr>
            <a:lvl2pPr marL="685800" indent="-271463">
              <a:lnSpc>
                <a:spcPct val="80000"/>
              </a:lnSpc>
              <a:buFont typeface="Calibri" pitchFamily="34" charset="0"/>
              <a:buChar char="»"/>
              <a:defRPr sz="2400">
                <a:solidFill>
                  <a:schemeClr val="bg1"/>
                </a:solidFill>
              </a:defRPr>
            </a:lvl2pPr>
            <a:lvl3pPr marL="1033463" indent="-228600">
              <a:lnSpc>
                <a:spcPct val="80000"/>
              </a:lnSpc>
              <a:buFont typeface="Calibri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227618" indent="-273833">
              <a:lnSpc>
                <a:spcPct val="90000"/>
              </a:lnSpc>
              <a:defRPr sz="1600" baseline="0"/>
            </a:lvl4pPr>
            <a:lvl5pPr marL="1516002" indent="-280447">
              <a:lnSpc>
                <a:spcPct val="90000"/>
              </a:lnSpc>
              <a:defRPr sz="1600">
                <a:solidFill>
                  <a:schemeClr val="bg1"/>
                </a:solidFill>
              </a:defRPr>
            </a:lvl5pPr>
            <a:lvl6pPr marL="1371600" indent="-228600">
              <a:lnSpc>
                <a:spcPct val="80000"/>
              </a:lnSpc>
              <a:spcBef>
                <a:spcPts val="600"/>
              </a:spcBef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6pPr>
            <a:lvl7pPr marL="1717675" indent="-227013">
              <a:lnSpc>
                <a:spcPct val="80000"/>
              </a:lnSpc>
              <a:spcBef>
                <a:spcPts val="600"/>
              </a:spcBef>
              <a:buFont typeface="Calibri" pitchFamily="34" charset="0"/>
              <a:buChar char="‐"/>
              <a:defRPr sz="2400">
                <a:solidFill>
                  <a:schemeClr val="bg1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197600" y="1380744"/>
            <a:ext cx="5486400" cy="4717738"/>
          </a:xfrm>
        </p:spPr>
        <p:txBody>
          <a:bodyPr/>
          <a:lstStyle>
            <a:lvl1pPr marL="284163" indent="-284163">
              <a:lnSpc>
                <a:spcPct val="80000"/>
              </a:lnSpc>
              <a:spcBef>
                <a:spcPts val="1200"/>
              </a:spcBef>
              <a:buFont typeface="Arial" pitchFamily="34" charset="0"/>
              <a:buChar char="♦"/>
              <a:defRPr sz="2800">
                <a:solidFill>
                  <a:schemeClr val="bg1"/>
                </a:solidFill>
              </a:defRPr>
            </a:lvl1pPr>
            <a:lvl2pPr marL="685800" indent="-271463">
              <a:lnSpc>
                <a:spcPct val="80000"/>
              </a:lnSpc>
              <a:buFont typeface="Calibri" pitchFamily="34" charset="0"/>
              <a:buChar char="»"/>
              <a:defRPr sz="2400">
                <a:solidFill>
                  <a:schemeClr val="bg1"/>
                </a:solidFill>
              </a:defRPr>
            </a:lvl2pPr>
            <a:lvl3pPr marL="1033463" indent="-228600">
              <a:lnSpc>
                <a:spcPct val="80000"/>
              </a:lnSpc>
              <a:buFont typeface="Calibri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227618" indent="-273833">
              <a:lnSpc>
                <a:spcPct val="90000"/>
              </a:lnSpc>
              <a:defRPr sz="1600" baseline="0"/>
            </a:lvl4pPr>
            <a:lvl5pPr marL="1516002" indent="-280447">
              <a:lnSpc>
                <a:spcPct val="90000"/>
              </a:lnSpc>
              <a:defRPr sz="1600">
                <a:solidFill>
                  <a:schemeClr val="bg1"/>
                </a:solidFill>
              </a:defRPr>
            </a:lvl5pPr>
            <a:lvl6pPr marL="1371600" indent="-228600">
              <a:lnSpc>
                <a:spcPct val="80000"/>
              </a:lnSpc>
              <a:spcBef>
                <a:spcPts val="600"/>
              </a:spcBef>
              <a:buFont typeface="Calibri" pitchFamily="34" charset="0"/>
              <a:buChar char="–"/>
              <a:defRPr sz="2400">
                <a:solidFill>
                  <a:schemeClr val="bg1"/>
                </a:solidFill>
              </a:defRPr>
            </a:lvl6pPr>
            <a:lvl7pPr marL="1717675" indent="-227013">
              <a:lnSpc>
                <a:spcPct val="80000"/>
              </a:lnSpc>
              <a:spcBef>
                <a:spcPts val="600"/>
              </a:spcBef>
              <a:buFont typeface="Calibri" pitchFamily="34" charset="0"/>
              <a:buChar char="‐"/>
              <a:defRPr sz="2400">
                <a:solidFill>
                  <a:schemeClr val="bg1"/>
                </a:solidFill>
              </a:defRPr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2886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9" r:id="rId5"/>
    <p:sldLayoutId id="2147483660" r:id="rId6"/>
    <p:sldLayoutId id="214748366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achon.carlos@ep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3554534"/>
            <a:ext cx="6949440" cy="1708615"/>
          </a:xfrm>
        </p:spPr>
        <p:txBody>
          <a:bodyPr>
            <a:noAutofit/>
          </a:bodyPr>
          <a:lstStyle/>
          <a:p>
            <a:r>
              <a:rPr lang="en-US" sz="4000" dirty="0" smtClean="0"/>
              <a:t>Green </a:t>
            </a:r>
            <a:r>
              <a:rPr lang="en-US" sz="4000" dirty="0"/>
              <a:t>Remediation and Green </a:t>
            </a:r>
            <a:r>
              <a:rPr lang="en-US" sz="4000" dirty="0" smtClean="0"/>
              <a:t>Infrastructure for a Cleaner and Safer Future </a:t>
            </a:r>
            <a:endParaRPr lang="en-US" sz="4000" spc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405649"/>
            <a:ext cx="6949440" cy="449523"/>
          </a:xfrm>
        </p:spPr>
        <p:txBody>
          <a:bodyPr/>
          <a:lstStyle/>
          <a:p>
            <a:r>
              <a:rPr lang="en-US" spc="0" dirty="0" smtClean="0"/>
              <a:t>Carlos Pachon</a:t>
            </a:r>
            <a:endParaRPr lang="en-US" spc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671" y="2477283"/>
            <a:ext cx="2476980" cy="76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81597" y="6409944"/>
            <a:ext cx="41040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185060" y="328642"/>
            <a:ext cx="8135527" cy="6319046"/>
            <a:chOff x="2185060" y="328642"/>
            <a:chExt cx="8135527" cy="6319046"/>
          </a:xfrm>
        </p:grpSpPr>
        <p:sp>
          <p:nvSpPr>
            <p:cNvPr id="5" name="Rectangle 4"/>
            <p:cNvSpPr/>
            <p:nvPr/>
          </p:nvSpPr>
          <p:spPr>
            <a:xfrm>
              <a:off x="5835192" y="6309134"/>
              <a:ext cx="44853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Photo credit: MIRA </a:t>
              </a:r>
              <a:r>
                <a:rPr lang="en-US" sz="1600" dirty="0"/>
                <a:t>OBERMAN/AFP/Getty Images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060" y="328642"/>
              <a:ext cx="8039595" cy="603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72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49269"/>
            <a:ext cx="8154578" cy="8863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Challenge:  Lowering the Environmental Footprint of Site Cleanup Projects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1981201" y="1981200"/>
            <a:ext cx="8154577" cy="2441380"/>
          </a:xfrm>
          <a:prstGeom prst="ribbon2">
            <a:avLst>
              <a:gd name="adj1" fmla="val 12500"/>
              <a:gd name="adj2" fmla="val 62130"/>
            </a:avLst>
          </a:prstGeom>
          <a:solidFill>
            <a:srgbClr val="92D050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94000"/>
              </a:lnSpc>
              <a:spcBef>
                <a:spcPct val="25000"/>
              </a:spcBef>
              <a:spcAft>
                <a:spcPct val="100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The practice of considering all </a:t>
            </a:r>
          </a:p>
          <a:p>
            <a:pPr algn="ctr">
              <a:lnSpc>
                <a:spcPct val="94000"/>
              </a:lnSpc>
              <a:spcBef>
                <a:spcPct val="25000"/>
              </a:spcBef>
              <a:spcAft>
                <a:spcPct val="100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environmental effects of remedy </a:t>
            </a:r>
          </a:p>
          <a:p>
            <a:pPr algn="ctr">
              <a:lnSpc>
                <a:spcPct val="94000"/>
              </a:lnSpc>
              <a:spcBef>
                <a:spcPct val="25000"/>
              </a:spcBef>
              <a:spcAft>
                <a:spcPct val="100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implementation and incorporating </a:t>
            </a:r>
          </a:p>
          <a:p>
            <a:pPr algn="ctr">
              <a:lnSpc>
                <a:spcPct val="94000"/>
              </a:lnSpc>
              <a:spcBef>
                <a:spcPct val="25000"/>
              </a:spcBef>
              <a:spcAft>
                <a:spcPct val="100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options to minimize the environmental </a:t>
            </a:r>
          </a:p>
          <a:p>
            <a:pPr algn="ctr">
              <a:lnSpc>
                <a:spcPct val="94000"/>
              </a:lnSpc>
              <a:spcBef>
                <a:spcPct val="25000"/>
              </a:spcBef>
              <a:spcAft>
                <a:spcPct val="10000"/>
              </a:spcAft>
              <a:buClr>
                <a:srgbClr val="000000"/>
              </a:buClr>
              <a:buSzPct val="90000"/>
              <a:buFont typeface="Wingdings" pitchFamily="2" charset="2"/>
              <a:buNone/>
              <a:defRPr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footprints of cleanup actions.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38400" y="48006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202F4A"/>
                </a:solidFill>
                <a:latin typeface="Calibri"/>
                <a:ea typeface="ＭＳ Ｐゴシック" pitchFamily="34" charset="-128"/>
              </a:rPr>
              <a:t>*as defined by US EPA, </a:t>
            </a:r>
            <a:r>
              <a:rPr lang="en-US" sz="2400" i="1" kern="0" dirty="0">
                <a:solidFill>
                  <a:srgbClr val="202F4A"/>
                </a:solidFill>
                <a:latin typeface="Calibri"/>
                <a:ea typeface="ＭＳ Ｐゴシック" pitchFamily="34" charset="-128"/>
              </a:rPr>
              <a:t>a.k.a.</a:t>
            </a:r>
            <a:r>
              <a:rPr lang="en-US" sz="2400" kern="0" dirty="0">
                <a:solidFill>
                  <a:srgbClr val="202F4A"/>
                </a:solidFill>
                <a:latin typeface="Calibri"/>
                <a:ea typeface="ＭＳ Ｐゴシック" pitchFamily="34" charset="-128"/>
              </a:rPr>
              <a:t> greening response actions, </a:t>
            </a:r>
          </a:p>
          <a:p>
            <a:pPr algn="ctr">
              <a:defRPr/>
            </a:pPr>
            <a:r>
              <a:rPr lang="en-US" sz="2400" kern="0" dirty="0">
                <a:solidFill>
                  <a:srgbClr val="202F4A"/>
                </a:solidFill>
                <a:latin typeface="Calibri"/>
                <a:ea typeface="ＭＳ Ｐゴシック" pitchFamily="34" charset="-128"/>
              </a:rPr>
              <a:t>greener cleanups, etc.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369615" y="6477000"/>
            <a:ext cx="82238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11C1CDDD-26A6-4238-A94D-3281FBF69CDD}" type="slidenum">
              <a:rPr lang="en-US" sz="2400">
                <a:solidFill>
                  <a:schemeClr val="tx1"/>
                </a:solidFill>
              </a:rPr>
              <a:pPr/>
              <a:t>3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6000" y="10668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202F4A"/>
                </a:solidFill>
                <a:latin typeface="Calibri"/>
                <a:ea typeface="ＭＳ Ｐゴシック" pitchFamily="34" charset="-128"/>
              </a:rPr>
              <a:t>Green Remediation</a:t>
            </a:r>
          </a:p>
        </p:txBody>
      </p:sp>
    </p:spTree>
    <p:extLst>
      <p:ext uri="{BB962C8B-B14F-4D97-AF65-F5344CB8AC3E}">
        <p14:creationId xmlns:p14="http://schemas.microsoft.com/office/powerpoint/2010/main" val="15245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9"/>
          <p:cNvSpPr>
            <a:spLocks noChangeArrowheads="1"/>
          </p:cNvSpPr>
          <p:nvPr/>
        </p:nvSpPr>
        <p:spPr bwMode="auto">
          <a:xfrm>
            <a:off x="1524000" y="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8" name="Group 27"/>
          <p:cNvGrpSpPr>
            <a:grpSpLocks/>
          </p:cNvGrpSpPr>
          <p:nvPr/>
        </p:nvGrpSpPr>
        <p:grpSpPr bwMode="auto">
          <a:xfrm>
            <a:off x="1174667" y="1686751"/>
            <a:ext cx="9220200" cy="5045075"/>
            <a:chOff x="-76200" y="1295400"/>
            <a:chExt cx="9220200" cy="5045075"/>
          </a:xfrm>
        </p:grpSpPr>
        <p:pic>
          <p:nvPicPr>
            <p:cNvPr id="194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1913" y="1298575"/>
              <a:ext cx="1919287" cy="172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6096000" y="1371600"/>
              <a:ext cx="2819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 dirty="0">
                  <a:solidFill>
                    <a:srgbClr val="525F11"/>
                  </a:solidFill>
                  <a:latin typeface="+mj-lt"/>
                </a:rPr>
                <a:t>“Reduction, Efficiency, </a:t>
              </a:r>
              <a:br>
                <a:rPr lang="en-US" sz="2000" dirty="0">
                  <a:solidFill>
                    <a:srgbClr val="525F11"/>
                  </a:solidFill>
                  <a:latin typeface="+mj-lt"/>
                </a:rPr>
              </a:br>
              <a:r>
                <a:rPr lang="en-US" sz="2000" dirty="0">
                  <a:solidFill>
                    <a:srgbClr val="525F11"/>
                  </a:solidFill>
                  <a:latin typeface="+mj-lt"/>
                </a:rPr>
                <a:t>and Renewables…”</a:t>
              </a:r>
            </a:p>
          </p:txBody>
        </p:sp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6553200" y="3733800"/>
              <a:ext cx="259080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 dirty="0">
                  <a:solidFill>
                    <a:srgbClr val="525F11"/>
                  </a:solidFill>
                  <a:latin typeface="+mj-lt"/>
                </a:rPr>
                <a:t>“Protect Air Quality, Reduce Greenhouse Gases…”</a:t>
              </a:r>
            </a:p>
          </p:txBody>
        </p:sp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-76200" y="1371600"/>
              <a:ext cx="267017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>
                  <a:solidFill>
                    <a:srgbClr val="525F11"/>
                  </a:solidFill>
                  <a:latin typeface="+mj-lt"/>
                </a:rPr>
                <a:t>“Minimize, Reuse, </a:t>
              </a:r>
              <a:br>
                <a:rPr lang="en-US" sz="2000">
                  <a:solidFill>
                    <a:srgbClr val="525F11"/>
                  </a:solidFill>
                  <a:latin typeface="+mj-lt"/>
                </a:rPr>
              </a:br>
              <a:r>
                <a:rPr lang="en-US" sz="2000">
                  <a:solidFill>
                    <a:srgbClr val="525F11"/>
                  </a:solidFill>
                  <a:latin typeface="+mj-lt"/>
                </a:rPr>
                <a:t>and Recycle…”</a:t>
              </a:r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0" y="3733800"/>
              <a:ext cx="190500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>
                  <a:solidFill>
                    <a:srgbClr val="525F11"/>
                  </a:solidFill>
                  <a:latin typeface="+mj-lt"/>
                </a:rPr>
                <a:t>“Conserve, Protect, </a:t>
              </a:r>
              <a:br>
                <a:rPr lang="en-US" sz="2000">
                  <a:solidFill>
                    <a:srgbClr val="525F11"/>
                  </a:solidFill>
                  <a:latin typeface="+mj-lt"/>
                </a:rPr>
              </a:br>
              <a:r>
                <a:rPr lang="en-US" sz="2000">
                  <a:solidFill>
                    <a:srgbClr val="525F11"/>
                  </a:solidFill>
                  <a:latin typeface="+mj-lt"/>
                </a:rPr>
                <a:t>and Restore…”</a:t>
              </a:r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2667000" y="5638800"/>
              <a:ext cx="37560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2000">
                  <a:solidFill>
                    <a:srgbClr val="525F11"/>
                  </a:solidFill>
                  <a:latin typeface="+mj-lt"/>
                </a:rPr>
                <a:t>“Improve Quality, </a:t>
              </a:r>
              <a:br>
                <a:rPr lang="en-US" sz="2000">
                  <a:solidFill>
                    <a:srgbClr val="525F11"/>
                  </a:solidFill>
                  <a:latin typeface="+mj-lt"/>
                </a:rPr>
              </a:br>
              <a:r>
                <a:rPr lang="en-US" sz="2000">
                  <a:solidFill>
                    <a:srgbClr val="525F11"/>
                  </a:solidFill>
                  <a:latin typeface="+mj-lt"/>
                </a:rPr>
                <a:t>Decrease Quantity of Use…”</a:t>
              </a:r>
            </a:p>
          </p:txBody>
        </p:sp>
        <p:pic>
          <p:nvPicPr>
            <p:cNvPr id="19467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3913" y="1295400"/>
              <a:ext cx="1924050" cy="172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4938" y="2808288"/>
              <a:ext cx="1474787" cy="227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1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62325" y="4286250"/>
              <a:ext cx="2392363" cy="126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28800" y="2781300"/>
              <a:ext cx="2106613" cy="227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60800" y="2947988"/>
              <a:ext cx="1470025" cy="81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59" name="Title 24"/>
          <p:cNvSpPr>
            <a:spLocks noGrp="1"/>
          </p:cNvSpPr>
          <p:nvPr>
            <p:ph type="title"/>
          </p:nvPr>
        </p:nvSpPr>
        <p:spPr>
          <a:xfrm>
            <a:off x="1374589" y="228600"/>
            <a:ext cx="9277597" cy="8863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Addressing the Environmental Leg of Sustainability: </a:t>
            </a:r>
            <a:br>
              <a:rPr lang="en-US" dirty="0" smtClean="0"/>
            </a:br>
            <a:r>
              <a:rPr lang="en-US" dirty="0" smtClean="0"/>
              <a:t>Core Elements of Greener Cleanups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365119" y="6477000"/>
            <a:ext cx="82238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11C1CDDD-26A6-4238-A94D-3281FBF69CDD}" type="slidenum">
              <a:rPr lang="en-US" sz="2400">
                <a:solidFill>
                  <a:schemeClr val="tx1"/>
                </a:solidFill>
              </a:rPr>
              <a:pPr/>
              <a:t>4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788403" cy="1183566"/>
          </a:xfrm>
        </p:spPr>
        <p:txBody>
          <a:bodyPr/>
          <a:lstStyle/>
          <a:p>
            <a:r>
              <a:rPr lang="en-US" spc="0" dirty="0" smtClean="0"/>
              <a:t>Greener Cleanup BMPs and Green Infrastructure</a:t>
            </a:r>
            <a:endParaRPr lang="en-US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923" y="1643256"/>
            <a:ext cx="4777016" cy="1485958"/>
          </a:xfrm>
        </p:spPr>
        <p:txBody>
          <a:bodyPr>
            <a:noAutofit/>
          </a:bodyPr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 dirty="0"/>
              <a:t>Use native grass species </a:t>
            </a:r>
            <a:r>
              <a:rPr lang="en-US" dirty="0" smtClean="0"/>
              <a:t>that can rapidly </a:t>
            </a:r>
            <a:r>
              <a:rPr lang="en-US" dirty="0"/>
              <a:t>restore ground cover after remedial activities </a:t>
            </a:r>
            <a:r>
              <a:rPr lang="en-US" dirty="0" smtClean="0"/>
              <a:t>(</a:t>
            </a:r>
            <a:r>
              <a:rPr lang="en-US" dirty="0"/>
              <a:t>California Gulch Superfund </a:t>
            </a:r>
            <a:r>
              <a:rPr lang="en-US" dirty="0" smtClean="0"/>
              <a:t>Site, Colorado EPA R8)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82739" y="4645040"/>
            <a:ext cx="4785756" cy="2331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0296" indent="-210296" algn="l" defTabSz="914332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8880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76606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05188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3772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62355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0936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520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103" indent="-155436" algn="l" defTabSz="914332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dirty="0"/>
              <a:t>Use biobased and/or biodegradable rather than petroleum-based products </a:t>
            </a:r>
            <a:r>
              <a:rPr lang="en-US" dirty="0" smtClean="0"/>
              <a:t>, such as biodegradable </a:t>
            </a:r>
            <a:r>
              <a:rPr lang="en-US" dirty="0"/>
              <a:t>seed matting or erosion control fabrics </a:t>
            </a:r>
            <a:r>
              <a:rPr lang="en-US" dirty="0" smtClean="0"/>
              <a:t>(</a:t>
            </a:r>
            <a:r>
              <a:rPr lang="en-US" dirty="0"/>
              <a:t>Elizabeth Mine Superfund Site, </a:t>
            </a:r>
            <a:r>
              <a:rPr lang="en-US" dirty="0" smtClean="0"/>
              <a:t>Vermont, EPA R1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6114"/>
          <a:stretch/>
        </p:blipFill>
        <p:spPr>
          <a:xfrm>
            <a:off x="6567531" y="1650704"/>
            <a:ext cx="4393870" cy="2799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134" y="3450421"/>
            <a:ext cx="4678877" cy="3023452"/>
          </a:xfrm>
          <a:prstGeom prst="rect">
            <a:avLst/>
          </a:prstGeom>
        </p:spPr>
      </p:pic>
      <p:sp>
        <p:nvSpPr>
          <p:cNvPr id="7" name="Slide Number Placeholder 2"/>
          <p:cNvSpPr txBox="1">
            <a:spLocks/>
          </p:cNvSpPr>
          <p:nvPr/>
        </p:nvSpPr>
        <p:spPr>
          <a:xfrm>
            <a:off x="11830051" y="6187802"/>
            <a:ext cx="82238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2" y="782638"/>
            <a:ext cx="8382000" cy="4431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ASTM Guide for Greener Cleanups: A Common Language and Approach</a:t>
            </a:r>
            <a:endParaRPr lang="en-US" dirty="0"/>
          </a:p>
        </p:txBody>
      </p:sp>
      <p:sp>
        <p:nvSpPr>
          <p:cNvPr id="12292" name="Slide Number Placeholder 1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05303" y="6354458"/>
            <a:ext cx="685800" cy="3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FE9AFD-4E04-4570-B8DA-05832BBAFA88}" type="slidenum">
              <a:rPr lang="en-US" sz="2400"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sz="240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676402" y="1351249"/>
            <a:ext cx="7251699" cy="2400657"/>
          </a:xfrm>
          <a:prstGeom prst="rect">
            <a:avLst/>
          </a:prstGeom>
          <a:solidFill>
            <a:srgbClr val="0070C0">
              <a:alpha val="64000"/>
            </a:srgbClr>
          </a:solidFill>
          <a:ln w="38100">
            <a:solidFill>
              <a:schemeClr val="tx1"/>
            </a:solidFill>
            <a:prstDash val="solid"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à"/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ASTM Standard Guide for Greener Cleanups (E2893):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Codifies best practices and defines a process for reducing environmental footprint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Includes over 160 BMPs and outlines process for straight BMP application or use of quantification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A useful </a:t>
            </a:r>
            <a:r>
              <a:rPr lang="en-US" b="1" i="1" dirty="0">
                <a:solidFill>
                  <a:prstClr val="black"/>
                </a:solidFill>
                <a:latin typeface="Calibri"/>
              </a:rPr>
              <a:t>protocol for contracting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purposes at any cleanup site</a:t>
            </a:r>
            <a:endParaRPr lang="en-US" b="1" i="1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Results in a transparent documented process that is reported publicly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b="1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3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022" y="1543106"/>
            <a:ext cx="2175756" cy="201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341912" y="4179126"/>
            <a:ext cx="8946053" cy="1849437"/>
            <a:chOff x="-78278" y="1484313"/>
            <a:chExt cx="8946053" cy="184943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-78278" y="1834869"/>
              <a:ext cx="2793374" cy="107721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prstClr val="black"/>
                  </a:solidFill>
                  <a:latin typeface="Calibri"/>
                </a:rPr>
                <a:t>Cleanup </a:t>
              </a:r>
              <a:r>
                <a:rPr lang="en-US" sz="1600" b="1" i="1" dirty="0" smtClean="0">
                  <a:solidFill>
                    <a:prstClr val="black"/>
                  </a:solidFill>
                  <a:latin typeface="Calibri"/>
                </a:rPr>
                <a:t>project with Green </a:t>
              </a:r>
              <a:r>
                <a:rPr lang="en-US" sz="1600" b="1" i="1" dirty="0">
                  <a:solidFill>
                    <a:prstClr val="black"/>
                  </a:solidFill>
                  <a:latin typeface="Calibri"/>
                </a:rPr>
                <a:t>Remediation </a:t>
              </a:r>
              <a:r>
                <a:rPr lang="en-US" sz="1600" b="1" i="1" dirty="0" smtClean="0">
                  <a:solidFill>
                    <a:prstClr val="black"/>
                  </a:solidFill>
                  <a:latin typeface="Calibri"/>
                </a:rPr>
                <a:t>goals (</a:t>
              </a:r>
              <a:r>
                <a:rPr lang="en-US" sz="1600" b="1" i="1" dirty="0">
                  <a:solidFill>
                    <a:prstClr val="black"/>
                  </a:solidFill>
                  <a:latin typeface="Calibri"/>
                </a:rPr>
                <a:t>Client request, </a:t>
              </a:r>
              <a:r>
                <a:rPr lang="en-US" sz="1600" b="1" i="1" dirty="0" smtClean="0">
                  <a:solidFill>
                    <a:prstClr val="black"/>
                  </a:solidFill>
                  <a:latin typeface="Calibri"/>
                </a:rPr>
                <a:t>contract or regulatory </a:t>
              </a:r>
              <a:r>
                <a:rPr lang="en-US" sz="1600" b="1" i="1" dirty="0">
                  <a:solidFill>
                    <a:prstClr val="black"/>
                  </a:solidFill>
                  <a:latin typeface="Calibri"/>
                </a:rPr>
                <a:t>requirement, etc</a:t>
              </a:r>
              <a:r>
                <a:rPr lang="en-US" sz="1600" b="1" i="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sz="1600" b="1" i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143375" y="1484313"/>
              <a:ext cx="1905000" cy="8302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prstClr val="black"/>
                  </a:solidFill>
                  <a:latin typeface="Calibri"/>
                </a:rPr>
                <a:t>Small cleanup project, or standard cleanup approach 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126288" y="1766888"/>
              <a:ext cx="1741487" cy="12001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prstClr val="black"/>
                  </a:solidFill>
                  <a:latin typeface="Calibri"/>
                </a:rPr>
                <a:t>Select and apply specific best management practices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17900" y="2503488"/>
              <a:ext cx="931863" cy="8302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prstClr val="black"/>
                  </a:solidFill>
                  <a:latin typeface="Calibri"/>
                </a:rPr>
                <a:t>Large complex projects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719638" y="2503488"/>
              <a:ext cx="1833562" cy="83026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prstDash val="solid"/>
            </a:ln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prstClr val="black"/>
                  </a:solidFill>
                  <a:latin typeface="Calibri"/>
                </a:rPr>
                <a:t>Quantify footprint, prioritize reduction targets</a:t>
              </a:r>
            </a:p>
          </p:txBody>
        </p:sp>
        <p:cxnSp>
          <p:nvCxnSpPr>
            <p:cNvPr id="7" name="Elbow Connector 6"/>
            <p:cNvCxnSpPr/>
            <p:nvPr/>
          </p:nvCxnSpPr>
          <p:spPr>
            <a:xfrm>
              <a:off x="2732088" y="2326482"/>
              <a:ext cx="785812" cy="592137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>
              <a:endCxn id="16" idx="1"/>
            </p:cNvCxnSpPr>
            <p:nvPr/>
          </p:nvCxnSpPr>
          <p:spPr>
            <a:xfrm flipV="1">
              <a:off x="3063875" y="1900238"/>
              <a:ext cx="1079500" cy="423862"/>
            </a:xfrm>
            <a:prstGeom prst="bentConnector3">
              <a:avLst>
                <a:gd name="adj1" fmla="val 5518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6" idx="3"/>
              <a:endCxn id="18" idx="1"/>
            </p:cNvCxnSpPr>
            <p:nvPr/>
          </p:nvCxnSpPr>
          <p:spPr>
            <a:xfrm>
              <a:off x="6048375" y="1900238"/>
              <a:ext cx="1077913" cy="466725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0" idx="3"/>
              <a:endCxn id="21" idx="1"/>
            </p:cNvCxnSpPr>
            <p:nvPr/>
          </p:nvCxnSpPr>
          <p:spPr>
            <a:xfrm>
              <a:off x="4449763" y="2917825"/>
              <a:ext cx="2698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4" name="Elbow Connector 7173"/>
            <p:cNvCxnSpPr>
              <a:stCxn id="21" idx="3"/>
              <a:endCxn id="18" idx="1"/>
            </p:cNvCxnSpPr>
            <p:nvPr/>
          </p:nvCxnSpPr>
          <p:spPr>
            <a:xfrm flipV="1">
              <a:off x="6553200" y="2366963"/>
              <a:ext cx="573088" cy="550862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835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619012" y="487680"/>
            <a:ext cx="9667988" cy="340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Greener Cleanups: Information and Resources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sz="half" idx="1"/>
          </p:nvPr>
        </p:nvSpPr>
        <p:spPr>
          <a:xfrm>
            <a:off x="695471" y="2061316"/>
            <a:ext cx="4757535" cy="61036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Implementation Guidance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Technical </a:t>
            </a:r>
            <a:r>
              <a:rPr lang="en-US" sz="2400" dirty="0">
                <a:solidFill>
                  <a:schemeClr val="tx1"/>
                </a:solidFill>
              </a:rPr>
              <a:t>Webinars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Fact </a:t>
            </a:r>
            <a:r>
              <a:rPr lang="en-US" sz="2400" dirty="0">
                <a:solidFill>
                  <a:schemeClr val="tx1"/>
                </a:solidFill>
              </a:rPr>
              <a:t>Sheets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Case Studies and Project Profiles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Policies and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News Updates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369615" y="6430066"/>
            <a:ext cx="82238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11C1CDDD-26A6-4238-A94D-3281FBF69CDD}" type="slidenum">
              <a:rPr lang="en-US" sz="2400">
                <a:solidFill>
                  <a:schemeClr val="tx1"/>
                </a:solidFill>
              </a:rPr>
              <a:pPr/>
              <a:t>7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478" y="6076123"/>
            <a:ext cx="995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0070C0"/>
                </a:solidFill>
              </a:rPr>
              <a:t>http://cluin.org/greenremediation </a:t>
            </a:r>
            <a:endParaRPr lang="en-US" sz="4000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306" y="1205713"/>
            <a:ext cx="6168223" cy="48363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9154817" y="3989823"/>
            <a:ext cx="2027712" cy="705318"/>
          </a:xfrm>
          <a:prstGeom prst="ellipse">
            <a:avLst/>
          </a:prstGeom>
          <a:noFill/>
          <a:ln w="57150">
            <a:solidFill>
              <a:srgbClr val="0042C8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Carlos Pachon</a:t>
            </a:r>
          </a:p>
          <a:p>
            <a:pPr marL="0" indent="0">
              <a:buNone/>
            </a:pPr>
            <a:r>
              <a:rPr lang="en-US" dirty="0" smtClean="0"/>
              <a:t>EPA Superfund </a:t>
            </a:r>
          </a:p>
          <a:p>
            <a:pPr marL="0" indent="0">
              <a:buNone/>
            </a:pPr>
            <a:r>
              <a:rPr lang="en-US" dirty="0" smtClean="0"/>
              <a:t>Team Lead for Greener Cleanups</a:t>
            </a:r>
          </a:p>
          <a:p>
            <a:pPr marL="0" indent="0">
              <a:buNone/>
            </a:pPr>
            <a:r>
              <a:rPr lang="es-ES" u="sng" dirty="0" smtClean="0">
                <a:hlinkClick r:id="rId3"/>
              </a:rPr>
              <a:t>pachon.carlos@epa.gov</a:t>
            </a:r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1780807" y="6186683"/>
            <a:ext cx="822385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30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331</Words>
  <Application>Microsoft Office PowerPoint</Application>
  <PresentationFormat>Widescreen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Arial Narrow</vt:lpstr>
      <vt:lpstr>Calibri</vt:lpstr>
      <vt:lpstr>Corbel</vt:lpstr>
      <vt:lpstr>Segoe</vt:lpstr>
      <vt:lpstr>Times New Roman</vt:lpstr>
      <vt:lpstr>Wingdings</vt:lpstr>
      <vt:lpstr>Ecology 16x9</vt:lpstr>
      <vt:lpstr>Green Remediation and Green Infrastructure for a Cleaner and Safer Future </vt:lpstr>
      <vt:lpstr>PowerPoint Presentation</vt:lpstr>
      <vt:lpstr>Challenge:  Lowering the Environmental Footprint of Site Cleanup Projects</vt:lpstr>
      <vt:lpstr>Addressing the Environmental Leg of Sustainability:  Core Elements of Greener Cleanups</vt:lpstr>
      <vt:lpstr>Greener Cleanup BMPs and Green Infrastructure</vt:lpstr>
      <vt:lpstr>The ASTM Guide for Greener Cleanups: A Common Language and Approach</vt:lpstr>
      <vt:lpstr>Greener Cleanups: Information and Resources</vt:lpstr>
      <vt:lpstr>For More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2015-05-19T16:39:16Z</dcterms:created>
  <dcterms:modified xsi:type="dcterms:W3CDTF">2015-07-27T16:12:51Z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