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E4D43-852D-40A1-BB59-31F0747D288E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0DB58-FD5F-4AA5-AE84-21C0C94E5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76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C7E494-9D18-4896-B053-59AB38E2CA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2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AC851-A40B-4BF8-96F5-CE13C3063C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805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9775" y="354013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82389" y="3646170"/>
            <a:ext cx="6400800" cy="5300606"/>
          </a:xfrm>
        </p:spPr>
        <p:txBody>
          <a:bodyPr/>
          <a:lstStyle/>
          <a:p>
            <a:endParaRPr lang="en-US" sz="1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AC851-A40B-4BF8-96F5-CE13C3063C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20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723" y="226031"/>
            <a:ext cx="8546552" cy="63802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098" y="3273705"/>
            <a:ext cx="2656408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3200" cap="all" spc="300" baseline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3098" y="5813398"/>
            <a:ext cx="2656408" cy="72095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 spc="300">
                <a:solidFill>
                  <a:schemeClr val="tx1"/>
                </a:solidFill>
                <a:latin typeface="+mj-lt"/>
              </a:defRPr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687"/>
          <a:stretch/>
        </p:blipFill>
        <p:spPr>
          <a:xfrm>
            <a:off x="600500" y="1058237"/>
            <a:ext cx="3452870" cy="69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23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no phot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spc="600" baseline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430" y="4979670"/>
            <a:ext cx="1749214" cy="174921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-11430" y="0"/>
            <a:ext cx="30861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7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for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spc="600" baseline="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Rectangle 11"/>
          <p:cNvSpPr/>
          <p:nvPr/>
        </p:nvSpPr>
        <p:spPr>
          <a:xfrm>
            <a:off x="-11430" y="0"/>
            <a:ext cx="30861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7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978607"/>
            <a:ext cx="6949440" cy="1708615"/>
          </a:xfrm>
        </p:spPr>
        <p:txBody>
          <a:bodyPr anchor="b">
            <a:normAutofit/>
          </a:bodyPr>
          <a:lstStyle>
            <a:lvl1pPr>
              <a:defRPr sz="4800" spc="300">
                <a:solidFill>
                  <a:schemeClr val="tx1"/>
                </a:solidFill>
                <a:latin typeface="Arial Rounded MT Bold" panose="020F07040305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4661809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 spc="300">
                <a:solidFill>
                  <a:schemeClr val="tx1"/>
                </a:solidFill>
                <a:latin typeface="+mj-lt"/>
              </a:defRPr>
            </a:lvl1pPr>
            <a:lvl2pPr marL="457167" indent="0">
              <a:buNone/>
              <a:defRPr sz="2000"/>
            </a:lvl2pPr>
            <a:lvl3pPr marL="914332" indent="0">
              <a:buNone/>
              <a:defRPr sz="1800"/>
            </a:lvl3pPr>
            <a:lvl4pPr marL="1371498" indent="0">
              <a:buNone/>
              <a:defRPr sz="1600"/>
            </a:lvl4pPr>
            <a:lvl5pPr marL="1828664" indent="0">
              <a:buNone/>
              <a:defRPr sz="1600"/>
            </a:lvl5pPr>
            <a:lvl6pPr marL="2285830" indent="0">
              <a:buNone/>
              <a:defRPr sz="1600"/>
            </a:lvl6pPr>
            <a:lvl7pPr marL="2742994" indent="0">
              <a:buNone/>
              <a:defRPr sz="1600"/>
            </a:lvl7pPr>
            <a:lvl8pPr marL="3200160" indent="0">
              <a:buNone/>
              <a:defRPr sz="1600"/>
            </a:lvl8pPr>
            <a:lvl9pPr marL="3657327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905" y="2316546"/>
            <a:ext cx="7715250" cy="172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3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8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50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332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10296" indent="-210296" algn="l" defTabSz="914332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j-lt"/>
          <a:ea typeface="+mn-ea"/>
          <a:cs typeface="+mn-cs"/>
        </a:defRPr>
      </a:lvl1pPr>
      <a:lvl2pPr marL="438880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676606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905188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1133772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1362355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0936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520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103" indent="-155436" algn="l" defTabSz="914332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://www.epa.gov/superfund/programs/recycl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585" y="3154437"/>
            <a:ext cx="2817667" cy="2387600"/>
          </a:xfrm>
        </p:spPr>
        <p:txBody>
          <a:bodyPr>
            <a:normAutofit fontScale="90000"/>
          </a:bodyPr>
          <a:lstStyle/>
          <a:p>
            <a:r>
              <a:rPr lang="en-US" spc="0" dirty="0" smtClean="0"/>
              <a:t>Bringing Alternative Energy Projects to Superfund Sites</a:t>
            </a:r>
            <a:endParaRPr lang="en-US" spc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098" y="5753764"/>
            <a:ext cx="2656408" cy="720956"/>
          </a:xfrm>
        </p:spPr>
        <p:txBody>
          <a:bodyPr>
            <a:normAutofit fontScale="92500"/>
          </a:bodyPr>
          <a:lstStyle/>
          <a:p>
            <a:r>
              <a:rPr lang="en-US" spc="0" dirty="0"/>
              <a:t>June 25, </a:t>
            </a:r>
            <a:r>
              <a:rPr lang="en-US" spc="0" dirty="0" smtClean="0"/>
              <a:t>2015</a:t>
            </a:r>
          </a:p>
          <a:p>
            <a:r>
              <a:rPr lang="en-US" spc="0" dirty="0" smtClean="0"/>
              <a:t>2:00 </a:t>
            </a:r>
            <a:r>
              <a:rPr lang="en-US" spc="0" dirty="0"/>
              <a:t>PM - 4:00 PM, </a:t>
            </a:r>
            <a:r>
              <a:rPr lang="en-US" spc="0" dirty="0" smtClean="0"/>
              <a:t>EDT</a:t>
            </a:r>
          </a:p>
        </p:txBody>
      </p:sp>
    </p:spTree>
    <p:extLst>
      <p:ext uri="{BB962C8B-B14F-4D97-AF65-F5344CB8AC3E}">
        <p14:creationId xmlns:p14="http://schemas.microsoft.com/office/powerpoint/2010/main" val="1625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10028" y="-350081"/>
            <a:ext cx="9371949" cy="1183566"/>
          </a:xfrm>
        </p:spPr>
        <p:txBody>
          <a:bodyPr/>
          <a:lstStyle/>
          <a:p>
            <a:r>
              <a:rPr lang="en-US" spc="0" dirty="0" smtClean="0"/>
              <a:t>Webinar Overview</a:t>
            </a:r>
            <a:endParaRPr lang="en-US" spc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10027" y="943587"/>
            <a:ext cx="10596443" cy="581299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US" sz="3400" dirty="0" smtClean="0">
                <a:solidFill>
                  <a:srgbClr val="000000"/>
                </a:solidFill>
              </a:rPr>
              <a:t>Introduction to Reuse and SRI</a:t>
            </a:r>
          </a:p>
          <a:p>
            <a:pPr marL="514350" lvl="2" indent="-514350">
              <a:lnSpc>
                <a:spcPct val="120000"/>
              </a:lnSpc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>		- Melissa Friedland, EPA SRI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/>
            </a:pPr>
            <a:r>
              <a:rPr lang="en-US" sz="3400" dirty="0" smtClean="0">
                <a:solidFill>
                  <a:srgbClr val="000000"/>
                </a:solidFill>
              </a:rPr>
              <a:t>Iron </a:t>
            </a:r>
            <a:r>
              <a:rPr lang="en-US" sz="3400" dirty="0">
                <a:solidFill>
                  <a:srgbClr val="000000"/>
                </a:solidFill>
              </a:rPr>
              <a:t>Horse Park </a:t>
            </a:r>
            <a:r>
              <a:rPr lang="en-US" sz="3400" dirty="0" smtClean="0">
                <a:solidFill>
                  <a:srgbClr val="000000"/>
                </a:solidFill>
              </a:rPr>
              <a:t>(Solar)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smtClean="0">
                <a:solidFill>
                  <a:srgbClr val="000000"/>
                </a:solidFill>
              </a:rPr>
              <a:t>     		- Robert Kirsch, </a:t>
            </a:r>
            <a:r>
              <a:rPr lang="en-US" sz="2900" dirty="0" err="1" smtClean="0">
                <a:solidFill>
                  <a:srgbClr val="000000"/>
                </a:solidFill>
              </a:rPr>
              <a:t>WilmerHale</a:t>
            </a:r>
            <a:endParaRPr lang="en-US" sz="2900" dirty="0" smtClean="0">
              <a:solidFill>
                <a:srgbClr val="000000"/>
              </a:solidFill>
            </a:endParaRP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Font typeface="+mj-lt"/>
              <a:buAutoNum type="arabicPeriod" startAt="3"/>
            </a:pPr>
            <a:r>
              <a:rPr lang="en-US" sz="3400" dirty="0" smtClean="0">
                <a:solidFill>
                  <a:srgbClr val="000000"/>
                </a:solidFill>
              </a:rPr>
              <a:t>Martin-Marietta</a:t>
            </a:r>
            <a:r>
              <a:rPr lang="en-US" sz="3400" dirty="0">
                <a:solidFill>
                  <a:srgbClr val="000000"/>
                </a:solidFill>
              </a:rPr>
              <a:t>, </a:t>
            </a:r>
            <a:r>
              <a:rPr lang="en-US" sz="3400" dirty="0" err="1">
                <a:solidFill>
                  <a:srgbClr val="000000"/>
                </a:solidFill>
              </a:rPr>
              <a:t>Sodyeco</a:t>
            </a:r>
            <a:r>
              <a:rPr lang="en-US" sz="3400" dirty="0">
                <a:solidFill>
                  <a:srgbClr val="000000"/>
                </a:solidFill>
              </a:rPr>
              <a:t>, Inc. </a:t>
            </a:r>
            <a:r>
              <a:rPr lang="en-US" sz="3400" dirty="0" smtClean="0">
                <a:solidFill>
                  <a:srgbClr val="000000"/>
                </a:solidFill>
              </a:rPr>
              <a:t>(Biofuel)</a:t>
            </a:r>
          </a:p>
          <a:p>
            <a:pPr marL="514350" lvl="0" indent="-51435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smtClean="0">
                <a:solidFill>
                  <a:srgbClr val="000000"/>
                </a:solidFill>
              </a:rPr>
              <a:t>      		- Tom </a:t>
            </a:r>
            <a:r>
              <a:rPr lang="en-US" sz="2900" dirty="0">
                <a:solidFill>
                  <a:srgbClr val="000000"/>
                </a:solidFill>
              </a:rPr>
              <a:t>McKittrick, </a:t>
            </a:r>
            <a:r>
              <a:rPr lang="en-US" sz="2900" dirty="0" err="1">
                <a:solidFill>
                  <a:srgbClr val="000000"/>
                </a:solidFill>
              </a:rPr>
              <a:t>Forsite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smtClean="0">
                <a:solidFill>
                  <a:srgbClr val="000000"/>
                </a:solidFill>
              </a:rPr>
              <a:t>Development</a:t>
            </a:r>
          </a:p>
          <a:p>
            <a:pPr marL="514350" lvl="0" indent="-51435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sz="3400" dirty="0" smtClean="0">
                <a:solidFill>
                  <a:srgbClr val="000000"/>
                </a:solidFill>
              </a:rPr>
              <a:t>4</a:t>
            </a:r>
            <a:r>
              <a:rPr lang="en-US" sz="2900" dirty="0" smtClean="0">
                <a:solidFill>
                  <a:srgbClr val="000000"/>
                </a:solidFill>
              </a:rPr>
              <a:t>.    </a:t>
            </a:r>
            <a:r>
              <a:rPr lang="en-US" sz="3400" dirty="0" smtClean="0">
                <a:solidFill>
                  <a:srgbClr val="000000"/>
                </a:solidFill>
              </a:rPr>
              <a:t>Arsenic Trioxide (Geothermal) and Summitville Mine (Off-Site Solar)</a:t>
            </a:r>
          </a:p>
          <a:p>
            <a:pPr marL="514350" lvl="1" indent="-514350">
              <a:lnSpc>
                <a:spcPct val="120000"/>
              </a:lnSpc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>   		- Fran Costanzi, EPA Region 8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sz="3400" dirty="0" smtClean="0">
                <a:solidFill>
                  <a:srgbClr val="000000"/>
                </a:solidFill>
              </a:rPr>
              <a:t>5.   Pantex </a:t>
            </a:r>
            <a:r>
              <a:rPr lang="en-US" sz="3400" dirty="0">
                <a:solidFill>
                  <a:srgbClr val="000000"/>
                </a:solidFill>
              </a:rPr>
              <a:t>Plant (USDOE</a:t>
            </a:r>
            <a:r>
              <a:rPr lang="en-US" sz="3400" dirty="0" smtClean="0">
                <a:solidFill>
                  <a:srgbClr val="000000"/>
                </a:solidFill>
              </a:rPr>
              <a:t> (Wind)</a:t>
            </a:r>
          </a:p>
          <a:p>
            <a:pPr marL="514350" lvl="2" indent="-514350">
              <a:lnSpc>
                <a:spcPct val="120000"/>
              </a:lnSpc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>		- </a:t>
            </a:r>
            <a:r>
              <a:rPr lang="en-US" sz="2900" dirty="0">
                <a:solidFill>
                  <a:srgbClr val="000000"/>
                </a:solidFill>
              </a:rPr>
              <a:t>Camille Hueni</a:t>
            </a:r>
            <a:r>
              <a:rPr lang="en-US" sz="2900" dirty="0" smtClean="0">
                <a:solidFill>
                  <a:srgbClr val="000000"/>
                </a:solidFill>
              </a:rPr>
              <a:t>, </a:t>
            </a:r>
            <a:r>
              <a:rPr lang="en-US" sz="2900" dirty="0" smtClean="0">
                <a:solidFill>
                  <a:srgbClr val="000000"/>
                </a:solidFill>
              </a:rPr>
              <a:t>EPA </a:t>
            </a:r>
            <a:r>
              <a:rPr lang="en-US" sz="2900" dirty="0" smtClean="0">
                <a:solidFill>
                  <a:srgbClr val="000000"/>
                </a:solidFill>
              </a:rPr>
              <a:t>Region 6; </a:t>
            </a:r>
            <a:r>
              <a:rPr lang="en-US" sz="2900" dirty="0">
                <a:solidFill>
                  <a:srgbClr val="000000"/>
                </a:solidFill>
              </a:rPr>
              <a:t>Kevin </a:t>
            </a:r>
            <a:r>
              <a:rPr lang="en-US" sz="2900" dirty="0" smtClean="0">
                <a:solidFill>
                  <a:srgbClr val="000000"/>
                </a:solidFill>
              </a:rPr>
              <a:t>Long, </a:t>
            </a:r>
            <a:r>
              <a:rPr lang="en-US" sz="2900" dirty="0">
                <a:solidFill>
                  <a:srgbClr val="000000"/>
                </a:solidFill>
              </a:rPr>
              <a:t>Consolidated Nuclear Security, LLC, NNSA Pantex </a:t>
            </a:r>
            <a:r>
              <a:rPr lang="en-US" sz="2900" dirty="0" smtClean="0">
                <a:solidFill>
                  <a:srgbClr val="000000"/>
                </a:solidFill>
              </a:rPr>
              <a:t>Plant</a:t>
            </a:r>
          </a:p>
          <a:p>
            <a:pPr marL="514350" lvl="2" indent="-514350">
              <a:lnSpc>
                <a:spcPct val="120000"/>
              </a:lnSpc>
              <a:buNone/>
            </a:pPr>
            <a:r>
              <a:rPr lang="en-US" sz="3400" dirty="0" smtClean="0">
                <a:solidFill>
                  <a:srgbClr val="000000"/>
                </a:solidFill>
                <a:effectLst/>
              </a:rPr>
              <a:t>6.   How </a:t>
            </a:r>
            <a:r>
              <a:rPr lang="en-US" sz="3400" dirty="0">
                <a:solidFill>
                  <a:srgbClr val="000000"/>
                </a:solidFill>
              </a:rPr>
              <a:t>RE-Powering America’s Land</a:t>
            </a:r>
            <a:r>
              <a:rPr lang="en-US" sz="3400" dirty="0" smtClean="0">
                <a:solidFill>
                  <a:srgbClr val="000000"/>
                </a:solidFill>
                <a:effectLst/>
              </a:rPr>
              <a:t> Can Help</a:t>
            </a:r>
          </a:p>
          <a:p>
            <a:pPr marL="514350" lvl="1" indent="-514350">
              <a:lnSpc>
                <a:spcPct val="120000"/>
              </a:lnSpc>
              <a:buNone/>
            </a:pPr>
            <a:r>
              <a:rPr lang="en-US" sz="2900" dirty="0" smtClean="0">
                <a:solidFill>
                  <a:srgbClr val="000000"/>
                </a:solidFill>
              </a:rPr>
              <a:t>		- Marc Thomas, </a:t>
            </a:r>
            <a:r>
              <a:rPr lang="en-US" sz="2900" dirty="0">
                <a:solidFill>
                  <a:srgbClr val="000000"/>
                </a:solidFill>
              </a:rPr>
              <a:t>EPA RE-Powering America’s </a:t>
            </a:r>
            <a:r>
              <a:rPr lang="en-US" sz="2900" dirty="0" smtClean="0">
                <a:solidFill>
                  <a:srgbClr val="000000"/>
                </a:solidFill>
              </a:rPr>
              <a:t>Land</a:t>
            </a:r>
            <a:endParaRPr lang="en-US" sz="2900" dirty="0">
              <a:solidFill>
                <a:srgbClr val="000000"/>
              </a:solidFill>
            </a:endParaRPr>
          </a:p>
          <a:p>
            <a:pPr marL="514350" lvl="1" indent="-514350">
              <a:lnSpc>
                <a:spcPct val="120000"/>
              </a:lnSpc>
              <a:buNone/>
            </a:pPr>
            <a:r>
              <a:rPr lang="en-US" sz="3400" dirty="0" smtClean="0">
                <a:solidFill>
                  <a:srgbClr val="000000"/>
                </a:solidFill>
                <a:effectLst/>
              </a:rPr>
              <a:t>7</a:t>
            </a:r>
            <a:r>
              <a:rPr lang="en-US" sz="2900" dirty="0" smtClean="0">
                <a:solidFill>
                  <a:srgbClr val="000000"/>
                </a:solidFill>
                <a:effectLst/>
              </a:rPr>
              <a:t>.    </a:t>
            </a:r>
            <a:r>
              <a:rPr lang="en-US" sz="3400" dirty="0" smtClean="0">
                <a:effectLst/>
              </a:rPr>
              <a:t>Resources, Contacts and Questions</a:t>
            </a:r>
          </a:p>
          <a:p>
            <a:pPr marL="514350" indent="-514350">
              <a:lnSpc>
                <a:spcPct val="120000"/>
              </a:lnSpc>
              <a:spcBef>
                <a:spcPts val="400"/>
              </a:spcBef>
              <a:buNone/>
            </a:pPr>
            <a:r>
              <a:rPr lang="en-US" sz="2600" dirty="0" smtClean="0"/>
              <a:t>     </a:t>
            </a:r>
            <a:r>
              <a:rPr lang="en-US" sz="2900" dirty="0" smtClean="0"/>
              <a:t>   	- Melissa Friedland, EPA SRI</a:t>
            </a:r>
            <a:endParaRPr lang="en-US" sz="2300" dirty="0" smtClean="0"/>
          </a:p>
          <a:p>
            <a:pPr lvl="1"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6A46F01B-9196-4897-A71A-0BC3514B5097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9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0" dirty="0" smtClean="0"/>
              <a:t>SRI: Superfund Redevelopment Initiative</a:t>
            </a:r>
            <a:endParaRPr lang="en-US" spc="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Working </a:t>
            </a:r>
            <a:r>
              <a:rPr lang="en-US" i="1" dirty="0"/>
              <a:t>with communities and other partners in considering future use opportunities and integrating appropriate reuse options into the cleanup process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6508750"/>
            <a:ext cx="2743200" cy="365125"/>
          </a:xfrm>
          <a:prstGeom prst="rect">
            <a:avLst/>
          </a:prstGeom>
        </p:spPr>
        <p:txBody>
          <a:bodyPr/>
          <a:lstStyle/>
          <a:p>
            <a:fld id="{6A46F01B-9196-4897-A71A-0BC3514B5097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044" y="3265289"/>
            <a:ext cx="3107553" cy="2330664"/>
          </a:xfrm>
          <a:prstGeom prst="rect">
            <a:avLst/>
          </a:prstGeom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0" y="5986680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18">
              <a:defRPr/>
            </a:pPr>
            <a:r>
              <a:rPr lang="en-US" sz="2800" spc="-100" dirty="0">
                <a:hlinkClick r:id="rId4"/>
              </a:rPr>
              <a:t>http://www.epa.gov/superfund/programs/recycle/</a:t>
            </a:r>
            <a:endParaRPr lang="en-US" sz="2800" dirty="0"/>
          </a:p>
        </p:txBody>
      </p:sp>
      <p:pic>
        <p:nvPicPr>
          <p:cNvPr id="8" name="Picture 2" descr="Site pho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" y="3207499"/>
            <a:ext cx="3122123" cy="244155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1" r="735" b="28637"/>
          <a:stretch/>
        </p:blipFill>
        <p:spPr>
          <a:xfrm>
            <a:off x="8054158" y="3155215"/>
            <a:ext cx="3090336" cy="244624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303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logy 16x9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Alt Energy Template 1</Template>
  <TotalTime>149</TotalTime>
  <Words>59</Words>
  <Application>Microsoft Office PowerPoint</Application>
  <PresentationFormat>Widescreen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Times New Roman</vt:lpstr>
      <vt:lpstr>Ecology 16x9</vt:lpstr>
      <vt:lpstr>Bringing Alternative Energy Projects to Superfund Sites</vt:lpstr>
      <vt:lpstr>Webinar Overview</vt:lpstr>
      <vt:lpstr>SRI: Superfund Redevelopment Initiative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Bringing Alternative Energy Projects to Superfund Sites</dc:title>
  <dc:creator>SkeoSA</dc:creator>
  <cp:lastModifiedBy>SkeoSA</cp:lastModifiedBy>
  <cp:revision>21</cp:revision>
  <dcterms:created xsi:type="dcterms:W3CDTF">2015-05-27T14:17:42Z</dcterms:created>
  <dcterms:modified xsi:type="dcterms:W3CDTF">2015-06-24T13:49:04Z</dcterms:modified>
</cp:coreProperties>
</file>