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9" r:id="rId2"/>
    <p:sldId id="289" r:id="rId3"/>
    <p:sldId id="272" r:id="rId4"/>
    <p:sldId id="260" r:id="rId5"/>
    <p:sldId id="270" r:id="rId6"/>
    <p:sldId id="283" r:id="rId7"/>
    <p:sldId id="279" r:id="rId8"/>
    <p:sldId id="285" r:id="rId9"/>
    <p:sldId id="284" r:id="rId10"/>
    <p:sldId id="273" r:id="rId11"/>
    <p:sldId id="286" r:id="rId12"/>
    <p:sldId id="288" r:id="rId13"/>
    <p:sldId id="280" r:id="rId14"/>
    <p:sldId id="274" r:id="rId15"/>
    <p:sldId id="275" r:id="rId16"/>
    <p:sldId id="290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4973" autoAdjust="0"/>
    <p:restoredTop sz="80969" autoAdjust="0"/>
  </p:normalViewPr>
  <p:slideViewPr>
    <p:cSldViewPr snapToGrid="0">
      <p:cViewPr varScale="1">
        <p:scale>
          <a:sx n="56" d="100"/>
          <a:sy n="56" d="100"/>
        </p:scale>
        <p:origin x="12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6/24/2015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6/24/2015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04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8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723" y="226031"/>
            <a:ext cx="8546552" cy="6380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98" y="3273705"/>
            <a:ext cx="2656408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3200" cap="all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098" y="5813398"/>
            <a:ext cx="2656408" cy="72095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 spc="0">
                <a:solidFill>
                  <a:schemeClr val="tx1"/>
                </a:solidFill>
                <a:latin typeface="+mj-lt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no photo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430" y="4979670"/>
            <a:ext cx="1749214" cy="17492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fo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1430" y="0"/>
            <a:ext cx="30861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97860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tx1"/>
                </a:solidFill>
                <a:latin typeface="Arial Rounded MT Bold" panose="020F0704030504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466180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tx1"/>
                </a:solidFill>
                <a:latin typeface="+mj-lt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905" y="2316546"/>
            <a:ext cx="7715250" cy="172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 userDrawn="1">
          <p15:clr>
            <a:srgbClr val="FDE53C"/>
          </p15:clr>
        </p15:guide>
        <p15:guide id="2" orient="horz" pos="1296" userDrawn="1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rob.kirsch@wilmerhal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Shaffer Landfill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2773" y="4661809"/>
            <a:ext cx="6949440" cy="449523"/>
          </a:xfrm>
        </p:spPr>
        <p:txBody>
          <a:bodyPr/>
          <a:lstStyle/>
          <a:p>
            <a:r>
              <a:rPr lang="en-US" dirty="0" smtClean="0"/>
              <a:t>Robert C. Kirsch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063" y="5098093"/>
            <a:ext cx="3093929" cy="77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Vegetation (F) and Cap (R)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7" y="1628384"/>
            <a:ext cx="9106421" cy="43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983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2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Landfill Redevelopment  &amp; CERCLA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Energy Rights Transferred to PRPs 1998</a:t>
            </a:r>
          </a:p>
          <a:p>
            <a:r>
              <a:rPr lang="en-US" dirty="0" err="1" smtClean="0"/>
              <a:t>LFG</a:t>
            </a:r>
            <a:r>
              <a:rPr lang="en-US" dirty="0" smtClean="0"/>
              <a:t> effort 2000 – 2001</a:t>
            </a:r>
          </a:p>
          <a:p>
            <a:endParaRPr lang="en-US" dirty="0"/>
          </a:p>
          <a:p>
            <a:r>
              <a:rPr lang="en-US" dirty="0"/>
              <a:t>Possible Solar Developers Emerge 2009 </a:t>
            </a:r>
          </a:p>
          <a:p>
            <a:r>
              <a:rPr lang="en-US" dirty="0"/>
              <a:t>Transform Energy Right to Financeable Interest 2011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4644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16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026" y="382435"/>
            <a:ext cx="9371949" cy="1183566"/>
          </a:xfrm>
        </p:spPr>
        <p:txBody>
          <a:bodyPr/>
          <a:lstStyle/>
          <a:p>
            <a:r>
              <a:rPr lang="en-US" dirty="0" smtClean="0"/>
              <a:t>Landfill </a:t>
            </a:r>
            <a:r>
              <a:rPr lang="en-US" dirty="0"/>
              <a:t>Redevelopment  &amp; CERCLA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Development Lease 2011</a:t>
            </a:r>
          </a:p>
          <a:p>
            <a:r>
              <a:rPr lang="en-US" dirty="0" smtClean="0"/>
              <a:t>Local Permitting 2011 – 2012</a:t>
            </a:r>
          </a:p>
          <a:p>
            <a:r>
              <a:rPr lang="en-US" dirty="0" smtClean="0"/>
              <a:t>State Permitting 2012 – 2013</a:t>
            </a:r>
          </a:p>
          <a:p>
            <a:endParaRPr lang="en-US" dirty="0" smtClean="0"/>
          </a:p>
          <a:p>
            <a:r>
              <a:rPr lang="en-US" dirty="0" smtClean="0"/>
              <a:t>Project Financed – 2013</a:t>
            </a:r>
          </a:p>
          <a:p>
            <a:pPr lvl="1"/>
            <a:r>
              <a:rPr lang="en-US" dirty="0" smtClean="0"/>
              <a:t>PILOT</a:t>
            </a:r>
          </a:p>
          <a:p>
            <a:pPr lvl="1"/>
            <a:r>
              <a:rPr lang="en-US" dirty="0" smtClean="0"/>
              <a:t>Settlement</a:t>
            </a:r>
          </a:p>
          <a:p>
            <a:pPr lvl="1"/>
            <a:r>
              <a:rPr lang="en-US" dirty="0" smtClean="0"/>
              <a:t>Lease/Easement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55983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3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493" y="1600199"/>
            <a:ext cx="9231682" cy="44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5983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04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2014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43" y="1578278"/>
            <a:ext cx="9469677" cy="444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4644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Shaffer Solar Project - After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863" y="1628385"/>
            <a:ext cx="9369469" cy="43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4644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Identify All Stakeholders </a:t>
            </a:r>
          </a:p>
          <a:p>
            <a:pPr lvl="1"/>
            <a:r>
              <a:rPr lang="en-US" dirty="0" smtClean="0"/>
              <a:t>Local Interests Can Be Complex and Time Consuming</a:t>
            </a:r>
          </a:p>
          <a:p>
            <a:pPr marL="283444" lvl="1" indent="0">
              <a:buNone/>
            </a:pPr>
            <a:endParaRPr lang="en-US" dirty="0" smtClean="0"/>
          </a:p>
          <a:p>
            <a:r>
              <a:rPr lang="en-US" dirty="0" smtClean="0"/>
              <a:t>Manage Expectations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Manage Risks  – CERCLA Scares Financers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Enlist Agency(</a:t>
            </a:r>
            <a:r>
              <a:rPr lang="en-US" dirty="0" err="1" smtClean="0"/>
              <a:t>ies</a:t>
            </a:r>
            <a:r>
              <a:rPr lang="en-US" dirty="0" smtClean="0"/>
              <a:t>) Support</a:t>
            </a:r>
          </a:p>
          <a:p>
            <a:endParaRPr lang="en-US" dirty="0" smtClean="0"/>
          </a:p>
          <a:p>
            <a:r>
              <a:rPr lang="en-US" dirty="0" smtClean="0"/>
              <a:t>Questions?  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74644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9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Information, Contact: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Robert Kirsch</a:t>
            </a:r>
          </a:p>
          <a:p>
            <a:pPr marL="0" indent="0">
              <a:buNone/>
            </a:pPr>
            <a:r>
              <a:rPr lang="en-US" dirty="0" smtClean="0"/>
              <a:t>Partner, </a:t>
            </a:r>
            <a:r>
              <a:rPr lang="en-US" dirty="0" err="1" smtClean="0"/>
              <a:t>WilmerHale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rob.kirsch@wilmerhale.com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74644" y="6475445"/>
            <a:ext cx="54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5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Shaffer Landfill </a:t>
            </a:r>
            <a:r>
              <a:rPr lang="en-US" dirty="0" err="1" smtClean="0"/>
              <a:t>OU</a:t>
            </a:r>
            <a:r>
              <a:rPr lang="en-US" dirty="0" smtClean="0"/>
              <a:t> - Before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860" y="1617116"/>
            <a:ext cx="10249525" cy="5104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landfill is bounded by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45" y="1640911"/>
            <a:ext cx="8981161" cy="443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16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>
                <a:latin typeface="Arial Rounded MT Bold" panose="020F0704030504030204" pitchFamily="34" charset="0"/>
              </a:rPr>
              <a:t>Shaffer Landfill CERCLA Solar Redevelopment</a:t>
            </a:r>
            <a:endParaRPr lang="en-US" spc="0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4975" y="1791470"/>
            <a:ext cx="9371948" cy="4620682"/>
          </a:xfrm>
        </p:spPr>
        <p:txBody>
          <a:bodyPr/>
          <a:lstStyle/>
          <a:p>
            <a:r>
              <a:rPr lang="en-US" dirty="0" err="1" smtClean="0"/>
              <a:t>Ironhorse</a:t>
            </a:r>
            <a:r>
              <a:rPr lang="en-US" dirty="0" smtClean="0"/>
              <a:t> Park Site 550 acres</a:t>
            </a:r>
          </a:p>
          <a:p>
            <a:r>
              <a:rPr lang="en-US" dirty="0" smtClean="0"/>
              <a:t>Shaffer Landfill </a:t>
            </a:r>
            <a:r>
              <a:rPr lang="en-US" dirty="0" err="1" smtClean="0"/>
              <a:t>OU</a:t>
            </a:r>
            <a:r>
              <a:rPr lang="en-US" dirty="0" smtClean="0"/>
              <a:t>  60 acres</a:t>
            </a:r>
          </a:p>
          <a:p>
            <a:r>
              <a:rPr lang="en-US" dirty="0" smtClean="0"/>
              <a:t>Landfill operated 1950s to 1980s</a:t>
            </a:r>
          </a:p>
          <a:p>
            <a:r>
              <a:rPr lang="en-US" dirty="0" smtClean="0"/>
              <a:t>State enforcement 1984</a:t>
            </a:r>
          </a:p>
          <a:p>
            <a:r>
              <a:rPr lang="en-US" dirty="0" smtClean="0"/>
              <a:t>EPA lead 1991</a:t>
            </a:r>
          </a:p>
          <a:p>
            <a:r>
              <a:rPr lang="en-US" dirty="0" smtClean="0"/>
              <a:t>PRP involvement 1993</a:t>
            </a:r>
          </a:p>
          <a:p>
            <a:r>
              <a:rPr lang="en-US" dirty="0" smtClean="0"/>
              <a:t>Consent Decree 2000</a:t>
            </a:r>
          </a:p>
          <a:p>
            <a:r>
              <a:rPr lang="en-US" dirty="0" smtClean="0"/>
              <a:t>Construction Complete 2003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287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0" dirty="0" smtClean="0"/>
              <a:t>Re-grading North slope residential lobe</a:t>
            </a:r>
            <a:endParaRPr lang="en-US" spc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7" y="1790759"/>
            <a:ext cx="9056318" cy="417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598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re-grading, both lobes were capped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27" y="1566001"/>
            <a:ext cx="9056318" cy="47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Liner welded over grading foundation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027" y="1565753"/>
            <a:ext cx="9371948" cy="462093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7" y="1578279"/>
            <a:ext cx="9206629" cy="445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2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Temporary sedimentation measures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"/>
          <a:stretch/>
        </p:blipFill>
        <p:spPr bwMode="auto">
          <a:xfrm>
            <a:off x="1490597" y="1615858"/>
            <a:ext cx="8791738" cy="43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17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Topsoil over the cap (F) grading layer (R)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597" y="1603332"/>
            <a:ext cx="8668011" cy="438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75445"/>
            <a:ext cx="391886" cy="382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Widescreen</PresentationFormat>
  <Paragraphs>75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Corbel</vt:lpstr>
      <vt:lpstr>Times New Roman</vt:lpstr>
      <vt:lpstr>Ecology 16x9</vt:lpstr>
      <vt:lpstr>Shaffer Landfill</vt:lpstr>
      <vt:lpstr>Shaffer Landfill OU - Before</vt:lpstr>
      <vt:lpstr>The landfill is bounded by wetlands</vt:lpstr>
      <vt:lpstr>Shaffer Landfill CERCLA Solar Redevelopment</vt:lpstr>
      <vt:lpstr>Re-grading North slope residential lobe</vt:lpstr>
      <vt:lpstr>After re-grading, both lobes were capped</vt:lpstr>
      <vt:lpstr>Liner welded over grading foundation layer</vt:lpstr>
      <vt:lpstr>Temporary sedimentation measures </vt:lpstr>
      <vt:lpstr>Topsoil over the cap (F) grading layer (R)</vt:lpstr>
      <vt:lpstr>Vegetation (F) and Cap (R)</vt:lpstr>
      <vt:lpstr>Landfill Redevelopment  &amp; CERCLA</vt:lpstr>
      <vt:lpstr>Landfill Redevelopment  &amp; CERCLA</vt:lpstr>
      <vt:lpstr>Construction 2014</vt:lpstr>
      <vt:lpstr>Construction 2014</vt:lpstr>
      <vt:lpstr>Shaffer Solar Project - After</vt:lpstr>
      <vt:lpstr>Lessons Learned</vt:lpstr>
      <vt:lpstr>For More Information, Contact: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/>
  <cp:lastModifiedBy/>
  <cp:revision>1</cp:revision>
  <dcterms:modified xsi:type="dcterms:W3CDTF">2015-06-24T13:49:29Z</dcterms:modified>
  <cp:version/>
</cp:coreProperties>
</file>