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3"/>
  </p:notesMasterIdLst>
  <p:handoutMasterIdLst>
    <p:handoutMasterId r:id="rId14"/>
  </p:handoutMasterIdLst>
  <p:sldIdLst>
    <p:sldId id="269" r:id="rId3"/>
    <p:sldId id="260" r:id="rId4"/>
    <p:sldId id="274" r:id="rId5"/>
    <p:sldId id="276" r:id="rId6"/>
    <p:sldId id="270" r:id="rId7"/>
    <p:sldId id="273" r:id="rId8"/>
    <p:sldId id="277" r:id="rId9"/>
    <p:sldId id="272" r:id="rId10"/>
    <p:sldId id="278" r:id="rId11"/>
    <p:sldId id="27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3" autoAdjust="0"/>
    <p:restoredTop sz="95501" autoAdjust="0"/>
  </p:normalViewPr>
  <p:slideViewPr>
    <p:cSldViewPr snapToGrid="0">
      <p:cViewPr varScale="1">
        <p:scale>
          <a:sx n="67" d="100"/>
          <a:sy n="67" d="100"/>
        </p:scale>
        <p:origin x="780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08F2E-5F06-4CE2-A139-452A1382A6F0}" type="datetimeFigureOut">
              <a:rPr lang="en-US"/>
              <a:t>6/24/2015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8588A-5C4E-401A-AECC-B6F63A9DE96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9979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C5DC6-1594-414D-9341-ABA08739246C}" type="datetimeFigureOut">
              <a:rPr lang="en-US"/>
              <a:t>6/24/2015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42409-6A04-4DC6-AC3A-D3758287A8F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1150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2911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557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799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6467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9036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8169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557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7003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5253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095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3723" y="226031"/>
            <a:ext cx="8546552" cy="638025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098" y="3273705"/>
            <a:ext cx="2656408" cy="2387600"/>
          </a:xfrm>
        </p:spPr>
        <p:txBody>
          <a:bodyPr anchor="b">
            <a:normAutofit/>
          </a:bodyPr>
          <a:lstStyle>
            <a:lvl1pPr algn="ctr">
              <a:lnSpc>
                <a:spcPct val="90000"/>
              </a:lnSpc>
              <a:defRPr sz="3200" cap="all" spc="0" baseline="0">
                <a:solidFill>
                  <a:schemeClr val="tx1"/>
                </a:solidFill>
                <a:latin typeface="Arial Rounded MT Bold" panose="020F0704030504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3098" y="5813398"/>
            <a:ext cx="2656408" cy="720956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 spc="0">
                <a:solidFill>
                  <a:schemeClr val="tx1"/>
                </a:solidFill>
                <a:latin typeface="+mj-lt"/>
              </a:defRPr>
            </a:lvl1pPr>
            <a:lvl2pPr marL="457167" indent="0" algn="ctr">
              <a:buNone/>
              <a:defRPr sz="2000"/>
            </a:lvl2pPr>
            <a:lvl3pPr marL="914332" indent="0" algn="ctr">
              <a:buNone/>
              <a:defRPr sz="1800"/>
            </a:lvl3pPr>
            <a:lvl4pPr marL="1371498" indent="0" algn="ctr">
              <a:buNone/>
              <a:defRPr sz="1600"/>
            </a:lvl4pPr>
            <a:lvl5pPr marL="1828664" indent="0" algn="ctr">
              <a:buNone/>
              <a:defRPr sz="1600"/>
            </a:lvl5pPr>
            <a:lvl6pPr marL="2285830" indent="0" algn="ctr">
              <a:buNone/>
              <a:defRPr sz="1600"/>
            </a:lvl6pPr>
            <a:lvl7pPr marL="2742994" indent="0" algn="ctr">
              <a:buNone/>
              <a:defRPr sz="1600"/>
            </a:lvl7pPr>
            <a:lvl8pPr marL="3200160" indent="0" algn="ctr">
              <a:buNone/>
              <a:defRPr sz="1600"/>
            </a:lvl8pPr>
            <a:lvl9pPr marL="3657327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687"/>
          <a:stretch/>
        </p:blipFill>
        <p:spPr>
          <a:xfrm>
            <a:off x="600500" y="1058237"/>
            <a:ext cx="3452870" cy="698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731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no photo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spc="0" baseline="0">
                <a:solidFill>
                  <a:schemeClr val="tx1"/>
                </a:solidFill>
                <a:latin typeface="Arial Rounded MT Bold" panose="020F0704030504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430" y="4979670"/>
            <a:ext cx="1749214" cy="1749214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-11430" y="0"/>
            <a:ext cx="30861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11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for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spc="0" baseline="0">
                <a:solidFill>
                  <a:schemeClr val="tx1"/>
                </a:solidFill>
                <a:latin typeface="Arial Rounded MT Bold" panose="020F0704030504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-11430" y="0"/>
            <a:ext cx="30861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1777" y="2978607"/>
            <a:ext cx="6949440" cy="1708615"/>
          </a:xfrm>
        </p:spPr>
        <p:txBody>
          <a:bodyPr anchor="b">
            <a:normAutofit/>
          </a:bodyPr>
          <a:lstStyle>
            <a:lvl1pPr>
              <a:defRPr sz="4800" spc="0">
                <a:solidFill>
                  <a:schemeClr val="tx1"/>
                </a:solidFill>
                <a:latin typeface="Arial Rounded MT Bold" panose="020F0704030504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1777" y="4661809"/>
            <a:ext cx="6949440" cy="44952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400" spc="0">
                <a:solidFill>
                  <a:schemeClr val="tx1"/>
                </a:solidFill>
                <a:latin typeface="+mj-lt"/>
              </a:defRPr>
            </a:lvl1pPr>
            <a:lvl2pPr marL="457167" indent="0">
              <a:buNone/>
              <a:defRPr sz="2000"/>
            </a:lvl2pPr>
            <a:lvl3pPr marL="914332" indent="0">
              <a:buNone/>
              <a:defRPr sz="1800"/>
            </a:lvl3pPr>
            <a:lvl4pPr marL="1371498" indent="0">
              <a:buNone/>
              <a:defRPr sz="1600"/>
            </a:lvl4pPr>
            <a:lvl5pPr marL="1828664" indent="0">
              <a:buNone/>
              <a:defRPr sz="1600"/>
            </a:lvl5pPr>
            <a:lvl6pPr marL="2285830" indent="0">
              <a:buNone/>
              <a:defRPr sz="1600"/>
            </a:lvl6pPr>
            <a:lvl7pPr marL="2742994" indent="0">
              <a:buNone/>
              <a:defRPr sz="1600"/>
            </a:lvl7pPr>
            <a:lvl8pPr marL="3200160" indent="0">
              <a:buNone/>
              <a:defRPr sz="1600"/>
            </a:lvl8pPr>
            <a:lvl9pPr marL="3657327" indent="0">
              <a:buNone/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905" y="2316546"/>
            <a:ext cx="7715250" cy="1727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89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3768" userDrawn="1">
          <p15:clr>
            <a:srgbClr val="FDE53C"/>
          </p15:clr>
        </p15:guide>
        <p15:guide id="2" orient="horz" pos="1296" userDrawn="1">
          <p15:clr>
            <a:srgbClr val="FDE53C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10028" y="276087"/>
            <a:ext cx="9371949" cy="11835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0027" y="1566001"/>
            <a:ext cx="9371948" cy="462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6604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l" defTabSz="914332" rtl="0" eaLnBrk="1" latinLnBrk="0" hangingPunct="1">
        <a:spcBef>
          <a:spcPct val="0"/>
        </a:spcBef>
        <a:buNone/>
        <a:defRPr sz="3400" kern="1200">
          <a:solidFill>
            <a:schemeClr val="tx1"/>
          </a:solidFill>
          <a:latin typeface="Arial Rounded MT Bold" panose="020F0704030504030204" pitchFamily="34" charset="0"/>
          <a:ea typeface="+mj-ea"/>
          <a:cs typeface="+mj-cs"/>
        </a:defRPr>
      </a:lvl1pPr>
    </p:titleStyle>
    <p:bodyStyle>
      <a:lvl1pPr marL="210296" indent="-210296" algn="l" defTabSz="914332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j-lt"/>
          <a:ea typeface="+mn-ea"/>
          <a:cs typeface="+mn-cs"/>
        </a:defRPr>
      </a:lvl1pPr>
      <a:lvl2pPr marL="438880" indent="-155436" algn="l" defTabSz="914332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2pPr>
      <a:lvl3pPr marL="676606" indent="-155436" algn="l" defTabSz="914332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3pPr>
      <a:lvl4pPr marL="905188" indent="-155436" algn="l" defTabSz="914332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1133772" indent="-155436" algn="l" defTabSz="914332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1362355" indent="-155436" algn="l" defTabSz="914332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590936" indent="-155436" algn="l" defTabSz="914332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19520" indent="-155436" algn="l" defTabSz="914332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048103" indent="-155436" algn="l" defTabSz="914332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costanzi.frances@epa.gov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2.epa.gov/region8/arsenic-trioxide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2.epa.gov/region8/summitville-min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1776" y="3742159"/>
            <a:ext cx="9078519" cy="170861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Arsenic Trioxide and the Summitville Mine Superfund Sites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1776" y="5450774"/>
            <a:ext cx="6949440" cy="41563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Frances L. Costanzi, P.E  - EPA RPM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628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More Information, Contact: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Frances Costanzi</a:t>
            </a:r>
          </a:p>
          <a:p>
            <a:pPr marL="0" indent="0">
              <a:buNone/>
            </a:pPr>
            <a:r>
              <a:rPr lang="en-US" dirty="0" smtClean="0"/>
              <a:t>EPA Region 8</a:t>
            </a:r>
          </a:p>
          <a:p>
            <a:pPr marL="0" indent="0">
              <a:buNone/>
            </a:pPr>
            <a:r>
              <a:rPr lang="en-US" dirty="0" smtClean="0"/>
              <a:t>(303) 312-6571  </a:t>
            </a: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costanzi.frances@epa.gov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-57153" y="6492296"/>
            <a:ext cx="500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10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119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0" dirty="0" smtClean="0">
                <a:latin typeface="Arial Rounded MT Bold" panose="020F0704030504030204" pitchFamily="34" charset="0"/>
              </a:rPr>
              <a:t>Alternative Energy at Superfund Sites</a:t>
            </a:r>
            <a:endParaRPr lang="en-US" spc="0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the possibility of adding an alternative energy component to a Superfund </a:t>
            </a:r>
            <a:r>
              <a:rPr lang="en-US" dirty="0" smtClean="0"/>
              <a:t>site </a:t>
            </a:r>
            <a:endParaRPr lang="en-US" dirty="0" smtClean="0"/>
          </a:p>
          <a:p>
            <a:r>
              <a:rPr lang="en-US" dirty="0" smtClean="0"/>
              <a:t>It doesn’t have to meet all of the site’s energy needs if that isn’t feasible</a:t>
            </a:r>
          </a:p>
          <a:p>
            <a:r>
              <a:rPr lang="en-US" dirty="0" smtClean="0"/>
              <a:t>Incremental options can be worthwhile, including helping to make the cleanup be more sustainable over the long-term </a:t>
            </a:r>
          </a:p>
          <a:p>
            <a:r>
              <a:rPr lang="en-US" dirty="0" smtClean="0"/>
              <a:t>Two examples from Region 8:</a:t>
            </a:r>
          </a:p>
          <a:p>
            <a:pPr lvl="1"/>
            <a:r>
              <a:rPr lang="en-US" dirty="0" smtClean="0"/>
              <a:t>Arsenic Trioxide in North Dakota, and</a:t>
            </a:r>
          </a:p>
          <a:p>
            <a:pPr lvl="1"/>
            <a:r>
              <a:rPr lang="en-US" dirty="0" smtClean="0"/>
              <a:t>Summitville Mine in Colorado 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6492296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715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Arsenic Trioxide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of </a:t>
            </a:r>
            <a:r>
              <a:rPr lang="en-US" dirty="0" smtClean="0"/>
              <a:t>two </a:t>
            </a:r>
            <a:r>
              <a:rPr lang="en-US" dirty="0" smtClean="0"/>
              <a:t>National Priorities List sites in North </a:t>
            </a:r>
            <a:r>
              <a:rPr lang="en-US" dirty="0" smtClean="0"/>
              <a:t>Dakota</a:t>
            </a:r>
            <a:r>
              <a:rPr lang="en-US" dirty="0" smtClean="0"/>
              <a:t>	</a:t>
            </a:r>
          </a:p>
          <a:p>
            <a:r>
              <a:rPr lang="en-US" dirty="0" smtClean="0"/>
              <a:t>Area-wide arsenic contamination </a:t>
            </a:r>
            <a:r>
              <a:rPr lang="en-US" dirty="0"/>
              <a:t>in ground water covering </a:t>
            </a:r>
            <a:r>
              <a:rPr lang="en-US" dirty="0" smtClean="0"/>
              <a:t>much of two counties in southeastern North </a:t>
            </a:r>
            <a:r>
              <a:rPr lang="en-US" dirty="0" smtClean="0"/>
              <a:t>Dakota</a:t>
            </a:r>
            <a:endParaRPr lang="en-US" dirty="0" smtClean="0"/>
          </a:p>
          <a:p>
            <a:r>
              <a:rPr lang="en-US" dirty="0" smtClean="0"/>
              <a:t>Area is mostly rural and agricultural with several small </a:t>
            </a:r>
            <a:r>
              <a:rPr lang="en-US" dirty="0" smtClean="0"/>
              <a:t>towns</a:t>
            </a:r>
            <a:endParaRPr lang="en-US" dirty="0" smtClean="0"/>
          </a:p>
          <a:p>
            <a:r>
              <a:rPr lang="en-US" dirty="0" smtClean="0"/>
              <a:t>The Superfund remedy included: </a:t>
            </a:r>
          </a:p>
          <a:p>
            <a:pPr lvl="1"/>
            <a:r>
              <a:rPr lang="en-US" dirty="0" smtClean="0"/>
              <a:t>expanding a water treatment plant and system (well fields, distribution lines, pump stations and small, covered reservoirs), and 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onnecting many rural homes and small towns to the system to provide drinking water than meets Safe Drinking Water Act requirements. </a:t>
            </a:r>
          </a:p>
          <a:p>
            <a:r>
              <a:rPr lang="en-US" dirty="0" smtClean="0"/>
              <a:t>The remedy has been completed and the Site is in operation and maintenance (O&amp;M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The Site has been deleted from the National Priorities List.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92296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3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561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Arsenic Trioxide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Several alternative energy options were considered during design</a:t>
            </a:r>
          </a:p>
          <a:p>
            <a:pPr lvl="1"/>
            <a:r>
              <a:rPr lang="en-US" dirty="0" smtClean="0"/>
              <a:t>Wind energy – Treatment Plant System managers were concerned about ongoing maintenance costs and State agreed</a:t>
            </a:r>
          </a:p>
          <a:p>
            <a:pPr lvl="1"/>
            <a:r>
              <a:rPr lang="en-US" dirty="0" smtClean="0"/>
              <a:t>Area is not conducive to solar options</a:t>
            </a:r>
          </a:p>
          <a:p>
            <a:pPr lvl="1"/>
            <a:r>
              <a:rPr lang="en-US" dirty="0" smtClean="0"/>
              <a:t>Water Treatment System managers were intrigued by geothermal heating and cooling</a:t>
            </a:r>
          </a:p>
          <a:p>
            <a:pPr lvl="2"/>
            <a:r>
              <a:rPr lang="en-US" dirty="0" smtClean="0"/>
              <a:t>Was not viable in the water treatment plant itself since the large amount water moderated temperatures. </a:t>
            </a:r>
          </a:p>
          <a:p>
            <a:pPr lvl="2"/>
            <a:r>
              <a:rPr lang="en-US" dirty="0" smtClean="0"/>
              <a:t>The main operations center manages the remote monitoring for this large water distribution system covering multiple counties. </a:t>
            </a:r>
          </a:p>
          <a:p>
            <a:pPr lvl="2"/>
            <a:r>
              <a:rPr lang="en-US" dirty="0" smtClean="0"/>
              <a:t>The distribution system needs to operate efficiently, including during harsh North Dakotan </a:t>
            </a:r>
            <a:r>
              <a:rPr lang="en-US" dirty="0" smtClean="0"/>
              <a:t>winters.</a:t>
            </a:r>
            <a:endParaRPr lang="en-US" dirty="0" smtClean="0"/>
          </a:p>
          <a:p>
            <a:pPr lvl="2"/>
            <a:r>
              <a:rPr lang="en-US" dirty="0" smtClean="0"/>
              <a:t>Geothermal heating and cooling helps to fill this need and reduces long-term operation costs, using renewable energy.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92296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4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457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10027" y="710941"/>
            <a:ext cx="9371949" cy="1183566"/>
          </a:xfrm>
        </p:spPr>
        <p:txBody>
          <a:bodyPr>
            <a:normAutofit/>
          </a:bodyPr>
          <a:lstStyle/>
          <a:p>
            <a:r>
              <a:rPr lang="en-US" spc="0" dirty="0" smtClean="0"/>
              <a:t>Geothermal Heating and Cooling System Equipment</a:t>
            </a:r>
            <a:endParaRPr lang="en-US" spc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8638" y="2387265"/>
            <a:ext cx="6114725" cy="330665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6492296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5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81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Summitville Mine -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0027" y="1566001"/>
            <a:ext cx="9034136" cy="462068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1,231-acre Site is located in southwestern Colorado near the New Mexico </a:t>
            </a:r>
            <a:r>
              <a:rPr lang="en-US" dirty="0" smtClean="0"/>
              <a:t>border</a:t>
            </a:r>
            <a:endParaRPr lang="en-US" dirty="0" smtClean="0"/>
          </a:p>
          <a:p>
            <a:r>
              <a:rPr lang="en-US" dirty="0" smtClean="0"/>
              <a:t>The Site is a former gold and silver mine located at 11,500 </a:t>
            </a:r>
            <a:r>
              <a:rPr lang="en-US" dirty="0" smtClean="0"/>
              <a:t>feet</a:t>
            </a:r>
            <a:endParaRPr lang="en-US" dirty="0" smtClean="0"/>
          </a:p>
          <a:p>
            <a:r>
              <a:rPr lang="en-US" dirty="0" smtClean="0"/>
              <a:t>Winters are very severe and </a:t>
            </a:r>
            <a:r>
              <a:rPr lang="en-US" dirty="0" smtClean="0"/>
              <a:t>long-lasting</a:t>
            </a:r>
            <a:endParaRPr lang="en-US" dirty="0" smtClean="0"/>
          </a:p>
          <a:p>
            <a:r>
              <a:rPr lang="en-US" dirty="0" smtClean="0"/>
              <a:t>Mining began in </a:t>
            </a:r>
            <a:r>
              <a:rPr lang="en-US" dirty="0" smtClean="0"/>
              <a:t>1870</a:t>
            </a:r>
            <a:endParaRPr lang="en-US" dirty="0" smtClean="0"/>
          </a:p>
          <a:p>
            <a:r>
              <a:rPr lang="en-US" dirty="0" smtClean="0"/>
              <a:t>The Site was abandoned by the operator in 1992.  </a:t>
            </a:r>
          </a:p>
          <a:p>
            <a:r>
              <a:rPr lang="en-US" dirty="0" smtClean="0"/>
              <a:t>EPA assumed responsibility, initially as an emergency removal action, later listing it on the National Priorities List in 1994.</a:t>
            </a:r>
          </a:p>
          <a:p>
            <a:r>
              <a:rPr lang="en-US" dirty="0" smtClean="0"/>
              <a:t>The Site achieved construction completion status in 2013.</a:t>
            </a:r>
          </a:p>
          <a:p>
            <a:r>
              <a:rPr lang="en-US" dirty="0" smtClean="0"/>
              <a:t>The treatment plant addresses the acid mine drainage.  It will be operating for a very long time and is energy intensive.</a:t>
            </a:r>
          </a:p>
          <a:p>
            <a:r>
              <a:rPr lang="en-US" dirty="0" smtClean="0"/>
              <a:t>The State of Colorado is currently the lead agency and will be paying for the operation and maintenance (O&amp;M) once the long-term response action period ends.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92296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6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786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Reducing Long-term O&amp;M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0027" y="1566001"/>
            <a:ext cx="8991273" cy="4620682"/>
          </a:xfrm>
        </p:spPr>
        <p:txBody>
          <a:bodyPr/>
          <a:lstStyle/>
          <a:p>
            <a:r>
              <a:rPr lang="en-US" dirty="0" smtClean="0"/>
              <a:t>EPA heard of a community solar garden located in Antonito, CO</a:t>
            </a:r>
          </a:p>
          <a:p>
            <a:r>
              <a:rPr lang="en-US" dirty="0" smtClean="0"/>
              <a:t>Antonito located is approximately 40 miles to the south of the Summitville Mine, and at a much lower elevation</a:t>
            </a:r>
          </a:p>
          <a:p>
            <a:r>
              <a:rPr lang="en-US" dirty="0" smtClean="0"/>
              <a:t>The State of Colorado signed a 10-kilowatt subscription (about 40 panels)</a:t>
            </a:r>
          </a:p>
          <a:p>
            <a:r>
              <a:rPr lang="en-US" dirty="0" smtClean="0"/>
              <a:t>This is approximately enough to power 2.5 homes and will reduce global warming by 15 metric tons/year</a:t>
            </a:r>
          </a:p>
          <a:p>
            <a:r>
              <a:rPr lang="en-US" dirty="0" smtClean="0"/>
              <a:t>This will only cover a small portion of the treatment plant’s energy needs</a:t>
            </a:r>
          </a:p>
          <a:p>
            <a:r>
              <a:rPr lang="en-US" dirty="0" smtClean="0"/>
              <a:t>We are hoping to acquire a larger subscription in the near future, while continuing to make the plant more efficient.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492296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7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258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Community Solar Garden in Antonito, CO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037" y="1818481"/>
            <a:ext cx="5495925" cy="4114800"/>
          </a:xfrm>
        </p:spPr>
      </p:pic>
      <p:sp>
        <p:nvSpPr>
          <p:cNvPr id="5" name="TextBox 4"/>
          <p:cNvSpPr txBox="1"/>
          <p:nvPr/>
        </p:nvSpPr>
        <p:spPr>
          <a:xfrm>
            <a:off x="0" y="6492296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8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844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Conclusion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it’s worthwhile to look for big opportunities, don’t overlook smaller, incremental options</a:t>
            </a:r>
          </a:p>
          <a:p>
            <a:r>
              <a:rPr lang="en-US" dirty="0" smtClean="0"/>
              <a:t>Using alternative energy options can assist with long-term O&amp;M costs. This can help make a project more sustainable, especially if it needs to operate for a long time</a:t>
            </a:r>
          </a:p>
          <a:p>
            <a:endParaRPr lang="en-US" dirty="0"/>
          </a:p>
          <a:p>
            <a:r>
              <a:rPr lang="en-US" dirty="0" smtClean="0"/>
              <a:t>Arsenic </a:t>
            </a:r>
            <a:r>
              <a:rPr lang="en-US" dirty="0"/>
              <a:t>Trioxide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www2.epa.gov/region8/arsenic-trioxide</a:t>
            </a:r>
            <a:endParaRPr lang="en-US" dirty="0" smtClean="0"/>
          </a:p>
          <a:p>
            <a:r>
              <a:rPr lang="en-US" dirty="0"/>
              <a:t>Summitville Mine </a:t>
            </a:r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www2.epa.gov/region8/summitville-mine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92296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058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ology 16x9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70532A-D598-4F6B-B05D-F62B681804A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549</Words>
  <Application>Microsoft Office PowerPoint</Application>
  <PresentationFormat>Widescreen</PresentationFormat>
  <Paragraphs>77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Rounded MT Bold</vt:lpstr>
      <vt:lpstr>Corbel</vt:lpstr>
      <vt:lpstr>Times New Roman</vt:lpstr>
      <vt:lpstr>Ecology 16x9</vt:lpstr>
      <vt:lpstr>Arsenic Trioxide and the Summitville Mine Superfund Sites</vt:lpstr>
      <vt:lpstr>Alternative Energy at Superfund Sites</vt:lpstr>
      <vt:lpstr>Arsenic Trioxide Summary</vt:lpstr>
      <vt:lpstr>Arsenic Trioxide</vt:lpstr>
      <vt:lpstr>Geothermal Heating and Cooling System Equipment</vt:lpstr>
      <vt:lpstr>Summitville Mine - Summary</vt:lpstr>
      <vt:lpstr>Reducing Long-term O&amp;M Costs</vt:lpstr>
      <vt:lpstr>Community Solar Garden in Antonito, CO</vt:lpstr>
      <vt:lpstr>In Conclusion </vt:lpstr>
      <vt:lpstr>For More Information, Contact: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2015-05-19T16:39:16Z</dcterms:created>
  <dcterms:modified xsi:type="dcterms:W3CDTF">2015-06-24T13:12:09Z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TC030988899991</vt:lpwstr>
  </property>
</Properties>
</file>