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69" r:id="rId3"/>
    <p:sldId id="260" r:id="rId4"/>
    <p:sldId id="270" r:id="rId5"/>
    <p:sldId id="271" r:id="rId6"/>
    <p:sldId id="272" r:id="rId7"/>
    <p:sldId id="273" r:id="rId8"/>
    <p:sldId id="274" r:id="rId9"/>
    <p:sldId id="276" r:id="rId10"/>
    <p:sldId id="277" r:id="rId11"/>
    <p:sldId id="280" r:id="rId12"/>
    <p:sldId id="279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3" autoAdjust="0"/>
    <p:restoredTop sz="95501" autoAdjust="0"/>
  </p:normalViewPr>
  <p:slideViewPr>
    <p:cSldViewPr snapToGrid="0">
      <p:cViewPr varScale="1">
        <p:scale>
          <a:sx n="67" d="100"/>
          <a:sy n="67" d="100"/>
        </p:scale>
        <p:origin x="78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200" d="100"/>
          <a:sy n="200" d="100"/>
        </p:scale>
        <p:origin x="-354" y="-290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6/24/2015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6/24/2015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81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47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20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28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9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06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43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3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56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69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92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8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723" y="226031"/>
            <a:ext cx="8546552" cy="6380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98" y="3273705"/>
            <a:ext cx="2656408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200" cap="all" spc="0" baseline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098" y="5813398"/>
            <a:ext cx="2656408" cy="72095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 spc="0">
                <a:solidFill>
                  <a:schemeClr val="tx1"/>
                </a:solidFill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87"/>
          <a:stretch/>
        </p:blipFill>
        <p:spPr>
          <a:xfrm>
            <a:off x="600500" y="1058237"/>
            <a:ext cx="3452870" cy="69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ph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0" baseline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430" y="4979670"/>
            <a:ext cx="1749214" cy="17492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1430" y="0"/>
            <a:ext cx="30861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o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0" baseline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1430" y="0"/>
            <a:ext cx="30861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978607"/>
            <a:ext cx="6949440" cy="1708615"/>
          </a:xfrm>
        </p:spPr>
        <p:txBody>
          <a:bodyPr anchor="b">
            <a:normAutofit/>
          </a:bodyPr>
          <a:lstStyle>
            <a:lvl1pPr>
              <a:defRPr sz="4800" spc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4661809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spc="0">
                <a:solidFill>
                  <a:schemeClr val="tx1"/>
                </a:solidFill>
                <a:latin typeface="+mj-lt"/>
              </a:defRPr>
            </a:lvl1pPr>
            <a:lvl2pPr marL="457167" indent="0">
              <a:buNone/>
              <a:defRPr sz="2000"/>
            </a:lvl2pPr>
            <a:lvl3pPr marL="914332" indent="0">
              <a:buNone/>
              <a:defRPr sz="1800"/>
            </a:lvl3pPr>
            <a:lvl4pPr marL="1371498" indent="0">
              <a:buNone/>
              <a:defRPr sz="1600"/>
            </a:lvl4pPr>
            <a:lvl5pPr marL="1828664" indent="0">
              <a:buNone/>
              <a:defRPr sz="1600"/>
            </a:lvl5pPr>
            <a:lvl6pPr marL="2285830" indent="0">
              <a:buNone/>
              <a:defRPr sz="1600"/>
            </a:lvl6pPr>
            <a:lvl7pPr marL="2742994" indent="0">
              <a:buNone/>
              <a:defRPr sz="1600"/>
            </a:lvl7pPr>
            <a:lvl8pPr marL="3200160" indent="0">
              <a:buNone/>
              <a:defRPr sz="1600"/>
            </a:lvl8pPr>
            <a:lvl9pPr marL="3657327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05" y="2316546"/>
            <a:ext cx="7715250" cy="172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 userDrawn="1">
          <p15:clr>
            <a:srgbClr val="FDE53C"/>
          </p15:clr>
        </p15:guide>
        <p15:guide id="2" orient="horz" pos="1296" userDrawn="1">
          <p15:clr>
            <a:srgbClr val="FDE53C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8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3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10296" indent="-210296" algn="l" defTabSz="914332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1pPr>
      <a:lvl2pPr marL="438880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676606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905188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133772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1362355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0936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520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103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marc@epa.gov" TargetMode="External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epa.gov/renewableenergyland" TargetMode="External"/><Relationship Id="rId5" Type="http://schemas.openxmlformats.org/officeDocument/2006/relationships/hyperlink" Target="mailto:cleanenergy@epa.gov" TargetMode="External"/><Relationship Id="rId4" Type="http://schemas.openxmlformats.org/officeDocument/2006/relationships/hyperlink" Target="mailto:klinger.adam@ep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6" y="2978607"/>
            <a:ext cx="9705117" cy="170861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RE-Powering America’s Land Initiative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 Thomas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8" y="276087"/>
            <a:ext cx="9371949" cy="828371"/>
          </a:xfrm>
        </p:spPr>
        <p:txBody>
          <a:bodyPr/>
          <a:lstStyle/>
          <a:p>
            <a:r>
              <a:rPr lang="en-US" dirty="0" smtClean="0"/>
              <a:t>RE-Powering Decision Trees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52" y="1459653"/>
            <a:ext cx="8275913" cy="461251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6257364" y="3108960"/>
            <a:ext cx="5050716" cy="3489959"/>
            <a:chOff x="4959626" y="3836504"/>
            <a:chExt cx="3988431" cy="2472856"/>
          </a:xfrm>
        </p:grpSpPr>
        <p:sp>
          <p:nvSpPr>
            <p:cNvPr id="6" name="Rectangle 5"/>
            <p:cNvSpPr/>
            <p:nvPr/>
          </p:nvSpPr>
          <p:spPr bwMode="auto">
            <a:xfrm>
              <a:off x="4959626" y="3836504"/>
              <a:ext cx="3988431" cy="2472856"/>
            </a:xfrm>
            <a:prstGeom prst="rect">
              <a:avLst/>
            </a:prstGeom>
            <a:solidFill>
              <a:srgbClr val="0D522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8426" y="3978853"/>
              <a:ext cx="3670830" cy="218815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-57152" y="6475445"/>
            <a:ext cx="488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8" y="276087"/>
            <a:ext cx="9371949" cy="799678"/>
          </a:xfrm>
        </p:spPr>
        <p:txBody>
          <a:bodyPr/>
          <a:lstStyle/>
          <a:p>
            <a:r>
              <a:rPr lang="en-US" dirty="0" smtClean="0"/>
              <a:t>RE-Powering Tools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2151" y="1566001"/>
            <a:ext cx="6349823" cy="4620682"/>
          </a:xfrm>
        </p:spPr>
        <p:txBody>
          <a:bodyPr/>
          <a:lstStyle/>
          <a:p>
            <a:pPr marL="0" lvl="1" indent="0" eaLnBrk="0" hangingPunct="0">
              <a:spcBef>
                <a:spcPct val="20000"/>
              </a:spcBef>
              <a:buNone/>
              <a:defRPr/>
            </a:pPr>
            <a:r>
              <a:rPr lang="en-US" sz="2000" b="1" kern="0" dirty="0">
                <a:cs typeface="ＭＳ Ｐゴシック"/>
              </a:rPr>
              <a:t>Handbook on Siting Renewable Energy Projects While Addressing Environmental Issues</a:t>
            </a:r>
          </a:p>
          <a:p>
            <a:pPr marL="117475" indent="-117475"/>
            <a:endParaRPr lang="en-US" sz="800" dirty="0"/>
          </a:p>
          <a:p>
            <a:pPr marL="227013" lvl="1" indent="-112713" eaLnBrk="0" hangingPunct="0">
              <a:spcBef>
                <a:spcPct val="20000"/>
              </a:spcBef>
              <a:defRPr/>
            </a:pPr>
            <a:r>
              <a:rPr lang="en-US" sz="1400" dirty="0"/>
              <a:t>Opportunities for siting renewable energy projects while addressing environmental site issues during all phases of cleanup </a:t>
            </a:r>
          </a:p>
          <a:p>
            <a:pPr marL="0" lvl="1" indent="0" eaLnBrk="0" hangingPunct="0">
              <a:spcBef>
                <a:spcPct val="20000"/>
              </a:spcBef>
              <a:buNone/>
              <a:defRPr/>
            </a:pPr>
            <a:endParaRPr lang="en-US" kern="0" dirty="0">
              <a:cs typeface="ＭＳ Ｐゴシック"/>
            </a:endParaRPr>
          </a:p>
          <a:p>
            <a:pPr marL="0" lvl="1" indent="0" eaLnBrk="0" hangingPunct="0">
              <a:spcBef>
                <a:spcPct val="20000"/>
              </a:spcBef>
              <a:buNone/>
              <a:defRPr/>
            </a:pPr>
            <a:r>
              <a:rPr lang="en-US" sz="2000" b="1" kern="0" dirty="0">
                <a:cs typeface="ＭＳ Ｐゴシック"/>
              </a:rPr>
              <a:t>Best Practices for Siting Solar Photovoltaics on Municipal Solid Waste Landfills</a:t>
            </a:r>
          </a:p>
          <a:p>
            <a:pPr marL="112713" lvl="1" indent="-112713" eaLnBrk="0" hangingPunct="0">
              <a:spcBef>
                <a:spcPct val="20000"/>
              </a:spcBef>
              <a:defRPr/>
            </a:pPr>
            <a:endParaRPr lang="en-US" sz="800" kern="0" dirty="0">
              <a:cs typeface="ＭＳ Ｐゴシック"/>
            </a:endParaRPr>
          </a:p>
          <a:p>
            <a:pPr marL="227013" lvl="1" indent="-114300" eaLnBrk="0" hangingPunct="0">
              <a:spcBef>
                <a:spcPct val="20000"/>
              </a:spcBef>
              <a:defRPr/>
            </a:pPr>
            <a:r>
              <a:rPr lang="en-US" sz="1400" kern="0" dirty="0">
                <a:cs typeface="ＭＳ Ｐゴシック"/>
              </a:rPr>
              <a:t>Provides unique considerations, challenges, and best practices for siting solar PV on MSW landfills</a:t>
            </a:r>
          </a:p>
          <a:p>
            <a:pPr marL="227013" lvl="1" indent="-114300" eaLnBrk="0" hangingPunct="0">
              <a:spcBef>
                <a:spcPct val="20000"/>
              </a:spcBef>
              <a:defRPr/>
            </a:pPr>
            <a:r>
              <a:rPr lang="en-US" sz="1400" kern="0" dirty="0">
                <a:cs typeface="ＭＳ Ｐゴシック"/>
              </a:rPr>
              <a:t>Provides information on power generation and deal structures</a:t>
            </a:r>
          </a:p>
          <a:p>
            <a:pPr marL="227013" lvl="1" indent="-114300" eaLnBrk="0" hangingPunct="0">
              <a:spcBef>
                <a:spcPct val="20000"/>
              </a:spcBef>
              <a:defRPr/>
            </a:pPr>
            <a:r>
              <a:rPr lang="en-US" sz="1400" kern="0" dirty="0">
                <a:cs typeface="ＭＳ Ｐゴシック"/>
              </a:rPr>
              <a:t>Provides examples of solar PV on landfill projects</a:t>
            </a:r>
          </a:p>
          <a:p>
            <a:pPr marL="227013" lvl="1" indent="-114300" eaLnBrk="0" hangingPunct="0">
              <a:spcBef>
                <a:spcPct val="20000"/>
              </a:spcBef>
              <a:defRPr/>
            </a:pPr>
            <a:r>
              <a:rPr lang="en-US" sz="1400" kern="0" dirty="0">
                <a:cs typeface="ＭＳ Ｐゴシック"/>
              </a:rPr>
              <a:t>Provides tools and resources to help facilitate solar PV on landfills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547" y="1566001"/>
            <a:ext cx="1944425" cy="2945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7170" y="3690391"/>
            <a:ext cx="2271435" cy="2937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57153" y="6475445"/>
            <a:ext cx="50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RE-Powering Tools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061" y="1566001"/>
            <a:ext cx="6123914" cy="4620682"/>
          </a:xfrm>
        </p:spPr>
        <p:txBody>
          <a:bodyPr/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ＭＳ Ｐゴシック"/>
              </a:rPr>
              <a:t>EPA/NREL Feasibility Studies</a:t>
            </a:r>
          </a:p>
          <a:p>
            <a:pPr marL="177800" lvl="0" indent="-1778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Pairs EPA’s expertise on contaminated sites with NREL’s renewable energy expertise</a:t>
            </a:r>
          </a:p>
          <a:p>
            <a:pPr marL="177800" lvl="0" indent="-1778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Assesses specific sites for renewable energy (RE) technologies</a:t>
            </a:r>
            <a:br>
              <a:rPr lang="en-US" sz="1400" kern="0" dirty="0">
                <a:solidFill>
                  <a:srgbClr val="000000"/>
                </a:solidFill>
                <a:latin typeface="Arial"/>
                <a:ea typeface="ＭＳ Ｐゴシック"/>
              </a:rPr>
            </a:b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Estimates the cost, performance and site impacts of potential renewable energy project</a:t>
            </a:r>
          </a:p>
          <a:p>
            <a:pPr marL="177800" lvl="0" indent="-1778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sz="1400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ＭＳ Ｐゴシック"/>
              </a:rPr>
              <a:t>Resources Regarding Potential Liability Issues</a:t>
            </a:r>
          </a:p>
          <a:p>
            <a:pPr marL="174625" lvl="0" indent="-174625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Revised Enforcement Guidance Regarding Tenants and CERCLA’s BFPP Provision</a:t>
            </a:r>
          </a:p>
          <a:p>
            <a:pPr marL="174625" lvl="0" indent="-174625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Model Comfort Letters</a:t>
            </a:r>
          </a:p>
          <a:p>
            <a:pPr marL="174625" lvl="0" indent="-174625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Liability Reference Guide for Siting Renewable Energy on Contaminated Properties</a:t>
            </a:r>
          </a:p>
          <a:p>
            <a:pPr marL="174625" lvl="0" indent="-174625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The Revitalization Handbook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602" y="1588245"/>
            <a:ext cx="2447364" cy="316201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767" y="3382946"/>
            <a:ext cx="2392148" cy="30879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-57153" y="6475445"/>
            <a:ext cx="50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6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8" y="276087"/>
            <a:ext cx="9371949" cy="810435"/>
          </a:xfrm>
        </p:spPr>
        <p:txBody>
          <a:bodyPr/>
          <a:lstStyle/>
          <a:p>
            <a:r>
              <a:rPr lang="en-US" dirty="0" smtClean="0"/>
              <a:t>RE-Powering America’s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4" indent="-2286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b="1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Marc Thomas</a:t>
            </a:r>
            <a:r>
              <a:rPr lang="en-US" i="1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RE-Powering Policy Analyst</a:t>
            </a:r>
          </a:p>
          <a:p>
            <a:pPr marL="228600" lvl="4" indent="-2286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  <a:hlinkClick r:id="rId3"/>
              </a:rPr>
              <a:t>thomas.marc@epa.gov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endParaRPr lang="en-US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  <a:p>
            <a:pPr marL="228600" lvl="4" indent="-2286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202-566-0791</a:t>
            </a:r>
          </a:p>
          <a:p>
            <a:pPr marL="228600" lvl="4" indent="-2286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b="1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  <a:p>
            <a:pPr marL="228600" lvl="4" indent="-2286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b="1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Adam Klinger</a:t>
            </a:r>
            <a:r>
              <a:rPr lang="en-US" i="1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RE-Powering Team Lead</a:t>
            </a:r>
          </a:p>
          <a:p>
            <a:pPr marL="228600" lvl="4" indent="-2286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  <a:hlinkClick r:id="rId4"/>
              </a:rPr>
              <a:t>klinger.adam@epa.gov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 </a:t>
            </a:r>
            <a:endParaRPr lang="en-US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  <a:p>
            <a:pPr marL="228600" lvl="4" indent="-2286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202-566-0546</a:t>
            </a:r>
            <a:endParaRPr lang="en-US" b="1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  <a:p>
            <a:pPr marL="228600" lvl="4" indent="-2286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b="1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  <a:p>
            <a:pPr marL="228600" lvl="4" indent="-2286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b="1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General inquiries</a:t>
            </a:r>
          </a:p>
          <a:p>
            <a:pPr marL="228600" lvl="4" indent="-2286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kern="0" dirty="0" smtClean="0">
                <a:latin typeface="Arial"/>
                <a:ea typeface="ＭＳ Ｐゴシック"/>
                <a:cs typeface="+mn-cs"/>
                <a:hlinkClick r:id="rId5"/>
              </a:rPr>
              <a:t>cleanenergy@epa.gov</a:t>
            </a:r>
            <a:r>
              <a:rPr lang="en-US" kern="0" dirty="0" smtClean="0">
                <a:latin typeface="Arial"/>
                <a:ea typeface="ＭＳ Ｐゴシック"/>
                <a:cs typeface="+mn-cs"/>
              </a:rPr>
              <a:t>  </a:t>
            </a:r>
            <a:endParaRPr lang="en-US" kern="0" dirty="0">
              <a:latin typeface="Arial"/>
              <a:ea typeface="ＭＳ Ｐゴシック"/>
              <a:cs typeface="+mn-cs"/>
            </a:endParaRPr>
          </a:p>
          <a:p>
            <a:pPr marL="800100" lvl="1" indent="-8001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E447C"/>
              </a:buClr>
              <a:buSzPct val="110000"/>
              <a:buNone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 </a:t>
            </a:r>
          </a:p>
          <a:p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9901" y="5950463"/>
            <a:ext cx="6172200" cy="47244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4" indent="-2286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ＭＳ Ｐゴシック"/>
                <a:hlinkClick r:id="rId6"/>
              </a:rPr>
              <a:t>www.epa.gov/renewableenergyland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ＭＳ Ｐゴシック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00" y="1566001"/>
            <a:ext cx="3459359" cy="2594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49256" y="4160520"/>
            <a:ext cx="3176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j-lt"/>
              </a:rPr>
              <a:t>Shaffer Landfill (Iron Horse Park)</a:t>
            </a:r>
            <a:endParaRPr lang="en-US" sz="1600" i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7153" y="6475445"/>
            <a:ext cx="50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5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12" y="276087"/>
            <a:ext cx="9921365" cy="85282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Renewables on Potentially Contaminated Lands?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860612" y="1128908"/>
            <a:ext cx="9220200" cy="5336262"/>
            <a:chOff x="0" y="1108354"/>
            <a:chExt cx="9220200" cy="533626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86841"/>
              <a:ext cx="9163050" cy="505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6200" y="6002031"/>
              <a:ext cx="1981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rgbClr val="000000"/>
                  </a:solidFill>
                  <a:latin typeface="Arial" pitchFamily="34" charset="0"/>
                  <a:ea typeface="ＭＳ Ｐゴシック"/>
                </a:rPr>
                <a:t>Gain community support</a:t>
              </a:r>
              <a:endParaRPr lang="en-US" sz="1100" b="1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10200" y="1108354"/>
              <a:ext cx="1981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rgbClr val="000000"/>
                  </a:solidFill>
                  <a:latin typeface="Arial" pitchFamily="34" charset="0"/>
                  <a:ea typeface="ＭＳ Ｐゴシック"/>
                </a:rPr>
                <a:t>Leverage existing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rgbClr val="000000"/>
                  </a:solidFill>
                  <a:latin typeface="Arial" pitchFamily="34" charset="0"/>
                  <a:ea typeface="ＭＳ Ｐゴシック"/>
                </a:rPr>
                <a:t>infrastructure</a:t>
              </a:r>
              <a:endParaRPr lang="en-US" sz="1100" b="1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67600" y="5349241"/>
              <a:ext cx="1752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rgbClr val="000000"/>
                  </a:solidFill>
                  <a:latin typeface="Arial" pitchFamily="34" charset="0"/>
                  <a:ea typeface="ＭＳ Ｐゴシック"/>
                </a:rPr>
                <a:t>Improve project economics through reduced land costs &amp; tax incentives</a:t>
              </a:r>
              <a:endParaRPr lang="en-US" sz="1100" b="1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24800" y="2072641"/>
              <a:ext cx="1295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rgbClr val="000000"/>
                  </a:solidFill>
                  <a:latin typeface="Arial" pitchFamily="34" charset="0"/>
                  <a:ea typeface="ＭＳ Ｐゴシック"/>
                </a:rPr>
                <a:t>Protect open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rgbClr val="000000"/>
                  </a:solidFill>
                  <a:latin typeface="Arial" pitchFamily="34" charset="0"/>
                  <a:ea typeface="ＭＳ Ｐゴシック"/>
                </a:rPr>
                <a:t>space</a:t>
              </a:r>
              <a:endParaRPr lang="en-US" sz="1100" b="1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1396277"/>
              <a:ext cx="16002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rgbClr val="000000"/>
                  </a:solidFill>
                  <a:latin typeface="Arial" pitchFamily="34" charset="0"/>
                  <a:ea typeface="ＭＳ Ｐゴシック"/>
                </a:rPr>
                <a:t>Build sustainable land development strategy</a:t>
              </a:r>
              <a:endParaRPr lang="en-US" sz="1100" b="1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0600" y="2377441"/>
              <a:ext cx="16002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rgbClr val="000000"/>
                  </a:solidFill>
                  <a:latin typeface="Arial" pitchFamily="34" charset="0"/>
                  <a:ea typeface="ＭＳ Ｐゴシック"/>
                </a:rPr>
                <a:t>Provide low-cost, clean power to communities</a:t>
              </a:r>
              <a:endParaRPr lang="en-US" sz="1100" b="1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5000" y="5494200"/>
              <a:ext cx="1524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rgbClr val="000000"/>
                  </a:solidFill>
                  <a:latin typeface="Arial" pitchFamily="34" charset="0"/>
                  <a:ea typeface="ＭＳ Ｐゴシック"/>
                </a:rPr>
                <a:t>Reduce project cycle times with streamlined zoning and permitting</a:t>
              </a:r>
              <a:endParaRPr lang="en-US" sz="1100" b="1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6489733"/>
            <a:ext cx="391886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RE-Powering Tools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8" y="1566001"/>
            <a:ext cx="9371947" cy="4620682"/>
          </a:xfrm>
        </p:spPr>
        <p:txBody>
          <a:bodyPr>
            <a:normAutofit/>
          </a:bodyPr>
          <a:lstStyle/>
          <a:p>
            <a:r>
              <a:rPr lang="en-US" sz="1800" b="1" dirty="0"/>
              <a:t>Mapping and Screening </a:t>
            </a:r>
            <a:r>
              <a:rPr lang="en-US" sz="1800" b="1" dirty="0" smtClean="0"/>
              <a:t>Tools</a:t>
            </a:r>
          </a:p>
          <a:p>
            <a:pPr lvl="1"/>
            <a:r>
              <a:rPr lang="en-US" sz="1400" dirty="0" smtClean="0"/>
              <a:t>RE-Powering </a:t>
            </a:r>
            <a:r>
              <a:rPr lang="en-US" sz="1400" dirty="0"/>
              <a:t>Mapper </a:t>
            </a:r>
          </a:p>
          <a:p>
            <a:pPr lvl="1"/>
            <a:r>
              <a:rPr lang="en-US" sz="1400" dirty="0"/>
              <a:t>Solar and Wind Decision Trees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1800" b="1" dirty="0"/>
              <a:t>Project Specific Technical Assistance </a:t>
            </a:r>
          </a:p>
          <a:p>
            <a:pPr lvl="1"/>
            <a:r>
              <a:rPr lang="en-US" sz="1400" dirty="0"/>
              <a:t>RE-Powering Response Team (RRT)</a:t>
            </a:r>
          </a:p>
          <a:p>
            <a:pPr lvl="1"/>
            <a:r>
              <a:rPr lang="en-US" sz="1400" dirty="0"/>
              <a:t>EPA/NREL Feasibility Studies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1800" b="1" dirty="0"/>
              <a:t>Communications and Outreach</a:t>
            </a:r>
          </a:p>
          <a:p>
            <a:pPr lvl="1"/>
            <a:r>
              <a:rPr lang="en-US" sz="1400" dirty="0"/>
              <a:t>Newsletter, Tracking Matrix, Case studies</a:t>
            </a:r>
            <a:r>
              <a:rPr lang="en-US" sz="1400" dirty="0" smtClean="0"/>
              <a:t>, </a:t>
            </a:r>
            <a:r>
              <a:rPr lang="en-US" sz="1400" dirty="0"/>
              <a:t>Webinars, etc.</a:t>
            </a:r>
            <a:br>
              <a:rPr lang="en-US" sz="1400" dirty="0"/>
            </a:br>
            <a:endParaRPr lang="en-US" sz="1400" dirty="0"/>
          </a:p>
          <a:p>
            <a:r>
              <a:rPr lang="en-US" sz="1800" b="1" dirty="0"/>
              <a:t>Redevelopment Tools and Resources</a:t>
            </a:r>
          </a:p>
          <a:p>
            <a:pPr lvl="1"/>
            <a:r>
              <a:rPr lang="en-US" sz="1400" dirty="0"/>
              <a:t>Liability Guidance and Model Comfort Letters</a:t>
            </a:r>
          </a:p>
          <a:p>
            <a:pPr lvl="1"/>
            <a:r>
              <a:rPr lang="en-US" sz="1400" dirty="0"/>
              <a:t>Handbook on Siting Renewable Energy While Addressing Environmental Issues</a:t>
            </a:r>
          </a:p>
          <a:p>
            <a:pPr lvl="1"/>
            <a:r>
              <a:rPr lang="en-US" sz="1400" dirty="0"/>
              <a:t>Best Practices for Siting Solar Photovoltaics on Municipal Solid Waste (MSW) Landfills</a:t>
            </a:r>
          </a:p>
          <a:p>
            <a:pPr lvl="1"/>
            <a:r>
              <a:rPr lang="en-US" sz="1400" dirty="0"/>
              <a:t>RE-Powering Financing Fact Sheet and Other Resources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1566001"/>
            <a:ext cx="3882604" cy="2578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1566" y="4251092"/>
            <a:ext cx="3313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j-lt"/>
              </a:rPr>
              <a:t>Pantex Renewable Energy Project</a:t>
            </a:r>
            <a:endParaRPr lang="en-US" sz="1600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75445"/>
            <a:ext cx="391886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8" y="276087"/>
            <a:ext cx="9371949" cy="702859"/>
          </a:xfrm>
        </p:spPr>
        <p:txBody>
          <a:bodyPr/>
          <a:lstStyle/>
          <a:p>
            <a:pPr algn="ctr"/>
            <a:r>
              <a:rPr lang="en-US" dirty="0" smtClean="0"/>
              <a:t>151 Installations Identified to 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91" y="1133531"/>
            <a:ext cx="7177222" cy="5546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5445"/>
            <a:ext cx="391886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4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Matrix - Excerpt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026" y="1566000"/>
            <a:ext cx="9453835" cy="433994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6475445"/>
            <a:ext cx="391886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5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Trends: most installations sell wholesale electricity, are sited on landfills, and located in policy supportive states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81" y="1566001"/>
            <a:ext cx="4539557" cy="2874749"/>
          </a:xfrm>
          <a:prstGeom prst="rect">
            <a:avLst/>
          </a:prstGeom>
          <a:ln>
            <a:solidFill>
              <a:srgbClr val="14764F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27" y="4623216"/>
            <a:ext cx="4541511" cy="1780273"/>
          </a:xfrm>
          <a:prstGeom prst="rect">
            <a:avLst/>
          </a:prstGeom>
          <a:ln>
            <a:solidFill>
              <a:srgbClr val="14764F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6602954" y="1566001"/>
            <a:ext cx="3523696" cy="4851466"/>
            <a:chOff x="5201779" y="1401416"/>
            <a:chExt cx="3523696" cy="4851466"/>
          </a:xfrm>
        </p:grpSpPr>
        <p:pic>
          <p:nvPicPr>
            <p:cNvPr id="7" name="Picture 2" descr="C:\Users\aklinger\AppData\Local\Temp\SNAGHTML35186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1779" y="1401416"/>
              <a:ext cx="3523696" cy="4851466"/>
            </a:xfrm>
            <a:prstGeom prst="rect">
              <a:avLst/>
            </a:prstGeom>
            <a:noFill/>
            <a:ln>
              <a:solidFill>
                <a:srgbClr val="14764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8191500" y="1441757"/>
              <a:ext cx="533975" cy="199253"/>
            </a:xfrm>
            <a:prstGeom prst="rect">
              <a:avLst/>
            </a:prstGeom>
            <a:solidFill>
              <a:srgbClr val="14764F"/>
            </a:solidFill>
            <a:ln w="9525" cap="flat" cmpd="sng" algn="ctr">
              <a:solidFill>
                <a:srgbClr val="1476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6475445"/>
            <a:ext cx="391886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7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RE-Powering Mapper</a:t>
            </a:r>
            <a:br>
              <a:rPr lang="en-US" dirty="0" smtClean="0"/>
            </a:br>
            <a:r>
              <a:rPr lang="en-US" sz="2000" i="1" dirty="0" smtClean="0"/>
              <a:t>Google Earth Overlay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2" y="1566001"/>
            <a:ext cx="4693147" cy="4620682"/>
          </a:xfrm>
        </p:spPr>
        <p:txBody>
          <a:bodyPr>
            <a:normAutofit fontScale="92500" lnSpcReduction="10000"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sz="1600" b="1" kern="0" dirty="0">
                <a:cs typeface="ＭＳ Ｐゴシック"/>
              </a:rPr>
              <a:t>Mapped inventory of 66,000+ EPA and select state tracked sites (over 35 million acres of land</a:t>
            </a:r>
            <a:r>
              <a:rPr lang="en-US" sz="1600" b="1" kern="0" dirty="0" smtClean="0">
                <a:cs typeface="ＭＳ Ｐゴシック"/>
              </a:rPr>
              <a:t>).  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US" sz="1600" b="1" kern="0" dirty="0">
              <a:cs typeface="ＭＳ Ｐゴシック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sz="1600" b="1" kern="0" dirty="0" smtClean="0">
                <a:cs typeface="ＭＳ Ｐゴシック"/>
              </a:rPr>
              <a:t>Identified potential renewable energy opportunities based on resource availability, acreage, and distance to infrastructure (roads and transmission lines)</a:t>
            </a:r>
            <a:endParaRPr lang="en-US" sz="1600" b="1" kern="0" dirty="0">
              <a:cs typeface="ＭＳ Ｐゴシック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US" sz="800" b="1" kern="0" dirty="0">
              <a:cs typeface="ＭＳ Ｐゴシック"/>
            </a:endParaRP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US" sz="800" b="1" kern="0" dirty="0" smtClean="0">
              <a:cs typeface="ＭＳ Ｐゴシック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sz="1400" kern="0" dirty="0" smtClean="0">
                <a:cs typeface="ＭＳ Ｐゴシック"/>
              </a:rPr>
              <a:t>Incorporates </a:t>
            </a:r>
            <a:r>
              <a:rPr lang="en-US" sz="1400" kern="0" dirty="0">
                <a:cs typeface="ＭＳ Ｐゴシック"/>
              </a:rPr>
              <a:t>data from:</a:t>
            </a:r>
          </a:p>
          <a:p>
            <a:pPr marL="169863" lvl="0" indent="-169863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cs typeface="ＭＳ Ｐゴシック"/>
              </a:rPr>
              <a:t>EPA Cleanup and Landfill Programs</a:t>
            </a:r>
          </a:p>
          <a:p>
            <a:pPr marL="169863" lvl="0" indent="-169863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cs typeface="ＭＳ Ｐゴシック"/>
              </a:rPr>
              <a:t>National Renewable Energy Lab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cs typeface="ＭＳ Ｐゴシック"/>
              </a:rPr>
              <a:t>Wind, Solar, and Biomass Resources</a:t>
            </a:r>
          </a:p>
          <a:p>
            <a:pPr marL="169863" lvl="0" indent="-169863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cs typeface="ＭＳ Ｐゴシック"/>
              </a:rPr>
              <a:t>Southern Methodist University and USGS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cs typeface="ＭＳ Ｐゴシック"/>
              </a:rPr>
              <a:t>Geothermal	</a:t>
            </a:r>
          </a:p>
          <a:p>
            <a:pPr marL="169863" lvl="0" indent="-169863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cs typeface="ＭＳ Ｐゴシック"/>
              </a:rPr>
              <a:t>Department of Homeland Security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cs typeface="ＭＳ Ｐゴシック"/>
              </a:rPr>
              <a:t>U.S. Highways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cs typeface="ＭＳ Ｐゴシック"/>
              </a:rPr>
              <a:t>Railroads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cs typeface="ＭＳ Ｐゴシック"/>
              </a:rPr>
              <a:t>Transmission Lines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cs typeface="ＭＳ Ｐゴシック"/>
              </a:rPr>
              <a:t>Substations</a:t>
            </a:r>
          </a:p>
          <a:p>
            <a:pPr marL="285750" indent="-285750">
              <a:spcBef>
                <a:spcPct val="20000"/>
              </a:spcBef>
              <a:defRPr/>
            </a:pPr>
            <a:r>
              <a:rPr lang="en-US" sz="1400" kern="0" dirty="0">
                <a:cs typeface="ＭＳ Ｐゴシック"/>
              </a:rPr>
              <a:t>State Agencies from CA, HI, NJ, NY, OR, PA, VA, and WV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3957" y="1566001"/>
            <a:ext cx="3872444" cy="459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1" y="6475445"/>
            <a:ext cx="50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5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338</Words>
  <Application>Microsoft Office PowerPoint</Application>
  <PresentationFormat>Widescreen</PresentationFormat>
  <Paragraphs>107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Arial Rounded MT Bold</vt:lpstr>
      <vt:lpstr>Corbel</vt:lpstr>
      <vt:lpstr>Times New Roman</vt:lpstr>
      <vt:lpstr>Ecology 16x9</vt:lpstr>
      <vt:lpstr>RE-Powering America’s Land Initiative</vt:lpstr>
      <vt:lpstr>PowerPoint Presentation</vt:lpstr>
      <vt:lpstr>PowerPoint Presentation</vt:lpstr>
      <vt:lpstr>Why Renewables on Potentially Contaminated Lands?</vt:lpstr>
      <vt:lpstr>RE-Powering Tools and Resources</vt:lpstr>
      <vt:lpstr>151 Installations Identified to Date</vt:lpstr>
      <vt:lpstr>Tracking Matrix - Excerpt</vt:lpstr>
      <vt:lpstr>Trends: most installations sell wholesale electricity, are sited on landfills, and located in policy supportive states</vt:lpstr>
      <vt:lpstr>RE-Powering Mapper Google Earth Overlay</vt:lpstr>
      <vt:lpstr>RE-Powering Decision Trees</vt:lpstr>
      <vt:lpstr>RE-Powering Tools and Resources</vt:lpstr>
      <vt:lpstr>RE-Powering Tools and Resources</vt:lpstr>
      <vt:lpstr>RE-Powering America’s Land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2015-05-19T16:39:16Z</dcterms:created>
  <dcterms:modified xsi:type="dcterms:W3CDTF">2015-06-24T15:09:59Z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