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258" r:id="rId2"/>
    <p:sldId id="257" r:id="rId3"/>
    <p:sldId id="267" r:id="rId4"/>
    <p:sldId id="269" r:id="rId5"/>
    <p:sldId id="305" r:id="rId6"/>
    <p:sldId id="306" r:id="rId7"/>
    <p:sldId id="308" r:id="rId8"/>
    <p:sldId id="309" r:id="rId9"/>
    <p:sldId id="310" r:id="rId10"/>
    <p:sldId id="311" r:id="rId11"/>
    <p:sldId id="312" r:id="rId12"/>
    <p:sldId id="261" r:id="rId13"/>
    <p:sldId id="272" r:id="rId14"/>
    <p:sldId id="262" r:id="rId15"/>
    <p:sldId id="263" r:id="rId16"/>
    <p:sldId id="278" r:id="rId17"/>
    <p:sldId id="279" r:id="rId18"/>
    <p:sldId id="273" r:id="rId19"/>
    <p:sldId id="274" r:id="rId20"/>
    <p:sldId id="275" r:id="rId21"/>
    <p:sldId id="277" r:id="rId22"/>
    <p:sldId id="313" r:id="rId23"/>
    <p:sldId id="319" r:id="rId24"/>
    <p:sldId id="315" r:id="rId25"/>
    <p:sldId id="316" r:id="rId26"/>
    <p:sldId id="317" r:id="rId27"/>
    <p:sldId id="320" r:id="rId28"/>
    <p:sldId id="318" r:id="rId29"/>
    <p:sldId id="293" r:id="rId30"/>
    <p:sldId id="294" r:id="rId31"/>
    <p:sldId id="295" r:id="rId32"/>
    <p:sldId id="298" r:id="rId33"/>
    <p:sldId id="322" r:id="rId34"/>
    <p:sldId id="299" r:id="rId35"/>
    <p:sldId id="321" r:id="rId36"/>
    <p:sldId id="314" r:id="rId37"/>
    <p:sldId id="301" r:id="rId38"/>
    <p:sldId id="300" r:id="rId39"/>
    <p:sldId id="302" r:id="rId40"/>
    <p:sldId id="323" r:id="rId41"/>
    <p:sldId id="326" r:id="rId42"/>
    <p:sldId id="327" r:id="rId43"/>
    <p:sldId id="328" r:id="rId44"/>
    <p:sldId id="329" r:id="rId45"/>
    <p:sldId id="303" r:id="rId46"/>
    <p:sldId id="304" r:id="rId47"/>
    <p:sldId id="330" r:id="rId4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9354" autoAdjust="0"/>
  </p:normalViewPr>
  <p:slideViewPr>
    <p:cSldViewPr snapToGrid="0">
      <p:cViewPr varScale="1">
        <p:scale>
          <a:sx n="55" d="100"/>
          <a:sy n="55" d="100"/>
        </p:scale>
        <p:origin x="126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05EDD903-C114-4533-8142-FC3B048DF681}" type="datetimeFigureOut">
              <a:rPr lang="en-US" smtClean="0"/>
              <a:t>8/11/2015</a:t>
            </a:fld>
            <a:endParaRPr lang="en-US" dirty="0"/>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1338809-C4AC-4C82-9E20-05F5382F3191}" type="slidenum">
              <a:rPr lang="en-US" smtClean="0"/>
              <a:t>‹#›</a:t>
            </a:fld>
            <a:endParaRPr lang="en-US" dirty="0"/>
          </a:p>
        </p:txBody>
      </p:sp>
    </p:spTree>
    <p:extLst>
      <p:ext uri="{BB962C8B-B14F-4D97-AF65-F5344CB8AC3E}">
        <p14:creationId xmlns:p14="http://schemas.microsoft.com/office/powerpoint/2010/main" val="3849696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6CF40EF4-FCCB-4E49-AD8C-E03E2A77F8F7}" type="datetimeFigureOut">
              <a:rPr lang="en-US" smtClean="0"/>
              <a:t>8/11/2015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B3622053-D493-4403-89EC-8C2C99256739}" type="slidenum">
              <a:rPr lang="en-US" smtClean="0"/>
              <a:t>‹#›</a:t>
            </a:fld>
            <a:endParaRPr lang="en-US" dirty="0"/>
          </a:p>
        </p:txBody>
      </p:sp>
    </p:spTree>
    <p:extLst>
      <p:ext uri="{BB962C8B-B14F-4D97-AF65-F5344CB8AC3E}">
        <p14:creationId xmlns:p14="http://schemas.microsoft.com/office/powerpoint/2010/main" val="2659665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1</a:t>
            </a:fld>
            <a:endParaRPr lang="en-US" dirty="0"/>
          </a:p>
        </p:txBody>
      </p:sp>
    </p:spTree>
    <p:extLst>
      <p:ext uri="{BB962C8B-B14F-4D97-AF65-F5344CB8AC3E}">
        <p14:creationId xmlns:p14="http://schemas.microsoft.com/office/powerpoint/2010/main" val="1931189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10</a:t>
            </a:fld>
            <a:endParaRPr lang="en-US" dirty="0"/>
          </a:p>
        </p:txBody>
      </p:sp>
    </p:spTree>
    <p:extLst>
      <p:ext uri="{BB962C8B-B14F-4D97-AF65-F5344CB8AC3E}">
        <p14:creationId xmlns:p14="http://schemas.microsoft.com/office/powerpoint/2010/main" val="3039158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11</a:t>
            </a:fld>
            <a:endParaRPr lang="en-US" dirty="0"/>
          </a:p>
        </p:txBody>
      </p:sp>
    </p:spTree>
    <p:extLst>
      <p:ext uri="{BB962C8B-B14F-4D97-AF65-F5344CB8AC3E}">
        <p14:creationId xmlns:p14="http://schemas.microsoft.com/office/powerpoint/2010/main" val="2567765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12</a:t>
            </a:fld>
            <a:endParaRPr lang="en-US" dirty="0"/>
          </a:p>
        </p:txBody>
      </p:sp>
    </p:spTree>
    <p:extLst>
      <p:ext uri="{BB962C8B-B14F-4D97-AF65-F5344CB8AC3E}">
        <p14:creationId xmlns:p14="http://schemas.microsoft.com/office/powerpoint/2010/main" val="1220190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13</a:t>
            </a:fld>
            <a:endParaRPr lang="en-US" dirty="0"/>
          </a:p>
        </p:txBody>
      </p:sp>
    </p:spTree>
    <p:extLst>
      <p:ext uri="{BB962C8B-B14F-4D97-AF65-F5344CB8AC3E}">
        <p14:creationId xmlns:p14="http://schemas.microsoft.com/office/powerpoint/2010/main" val="802598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14</a:t>
            </a:fld>
            <a:endParaRPr lang="en-US" dirty="0"/>
          </a:p>
        </p:txBody>
      </p:sp>
    </p:spTree>
    <p:extLst>
      <p:ext uri="{BB962C8B-B14F-4D97-AF65-F5344CB8AC3E}">
        <p14:creationId xmlns:p14="http://schemas.microsoft.com/office/powerpoint/2010/main" val="254877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15</a:t>
            </a:fld>
            <a:endParaRPr lang="en-US" dirty="0"/>
          </a:p>
        </p:txBody>
      </p:sp>
    </p:spTree>
    <p:extLst>
      <p:ext uri="{BB962C8B-B14F-4D97-AF65-F5344CB8AC3E}">
        <p14:creationId xmlns:p14="http://schemas.microsoft.com/office/powerpoint/2010/main" val="2223223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pPr eaLnBrk="1" hangingPunct="1"/>
            <a:endParaRPr lang="en-US" dirty="0" smtClean="0"/>
          </a:p>
        </p:txBody>
      </p:sp>
      <p:sp>
        <p:nvSpPr>
          <p:cNvPr id="65540" name="Slide Number Placeholder 3"/>
          <p:cNvSpPr>
            <a:spLocks noGrp="1"/>
          </p:cNvSpPr>
          <p:nvPr>
            <p:ph type="sldNum" sz="quarter" idx="5"/>
          </p:nvPr>
        </p:nvSpPr>
        <p:spPr>
          <a:noFill/>
        </p:spPr>
        <p:txBody>
          <a:bodyPr/>
          <a:lstStyle/>
          <a:p>
            <a:fld id="{FD7D772B-15CB-4473-86AD-2E4EBBD3ECD6}" type="slidenum">
              <a:rPr lang="en-US" smtClean="0"/>
              <a:pPr/>
              <a:t>16</a:t>
            </a:fld>
            <a:endParaRPr lang="en-US" dirty="0" smtClean="0"/>
          </a:p>
        </p:txBody>
      </p:sp>
    </p:spTree>
    <p:extLst>
      <p:ext uri="{BB962C8B-B14F-4D97-AF65-F5344CB8AC3E}">
        <p14:creationId xmlns:p14="http://schemas.microsoft.com/office/powerpoint/2010/main" val="1214262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17</a:t>
            </a:fld>
            <a:endParaRPr lang="en-US" dirty="0"/>
          </a:p>
        </p:txBody>
      </p:sp>
    </p:spTree>
    <p:extLst>
      <p:ext uri="{BB962C8B-B14F-4D97-AF65-F5344CB8AC3E}">
        <p14:creationId xmlns:p14="http://schemas.microsoft.com/office/powerpoint/2010/main" val="3237440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18</a:t>
            </a:fld>
            <a:endParaRPr lang="en-US" dirty="0"/>
          </a:p>
        </p:txBody>
      </p:sp>
    </p:spTree>
    <p:extLst>
      <p:ext uri="{BB962C8B-B14F-4D97-AF65-F5344CB8AC3E}">
        <p14:creationId xmlns:p14="http://schemas.microsoft.com/office/powerpoint/2010/main" val="1386537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19</a:t>
            </a:fld>
            <a:endParaRPr lang="en-US" dirty="0"/>
          </a:p>
        </p:txBody>
      </p:sp>
    </p:spTree>
    <p:extLst>
      <p:ext uri="{BB962C8B-B14F-4D97-AF65-F5344CB8AC3E}">
        <p14:creationId xmlns:p14="http://schemas.microsoft.com/office/powerpoint/2010/main" val="309703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2</a:t>
            </a:fld>
            <a:endParaRPr lang="en-US" dirty="0"/>
          </a:p>
        </p:txBody>
      </p:sp>
    </p:spTree>
    <p:extLst>
      <p:ext uri="{BB962C8B-B14F-4D97-AF65-F5344CB8AC3E}">
        <p14:creationId xmlns:p14="http://schemas.microsoft.com/office/powerpoint/2010/main" val="489591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20</a:t>
            </a:fld>
            <a:endParaRPr lang="en-US" dirty="0"/>
          </a:p>
        </p:txBody>
      </p:sp>
    </p:spTree>
    <p:extLst>
      <p:ext uri="{BB962C8B-B14F-4D97-AF65-F5344CB8AC3E}">
        <p14:creationId xmlns:p14="http://schemas.microsoft.com/office/powerpoint/2010/main" val="1108405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21</a:t>
            </a:fld>
            <a:endParaRPr lang="en-US" dirty="0"/>
          </a:p>
        </p:txBody>
      </p:sp>
    </p:spTree>
    <p:extLst>
      <p:ext uri="{BB962C8B-B14F-4D97-AF65-F5344CB8AC3E}">
        <p14:creationId xmlns:p14="http://schemas.microsoft.com/office/powerpoint/2010/main" val="2806337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22</a:t>
            </a:fld>
            <a:endParaRPr lang="en-US" dirty="0"/>
          </a:p>
        </p:txBody>
      </p:sp>
    </p:spTree>
    <p:extLst>
      <p:ext uri="{BB962C8B-B14F-4D97-AF65-F5344CB8AC3E}">
        <p14:creationId xmlns:p14="http://schemas.microsoft.com/office/powerpoint/2010/main" val="1482779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23</a:t>
            </a:fld>
            <a:endParaRPr lang="en-US" dirty="0"/>
          </a:p>
        </p:txBody>
      </p:sp>
    </p:spTree>
    <p:extLst>
      <p:ext uri="{BB962C8B-B14F-4D97-AF65-F5344CB8AC3E}">
        <p14:creationId xmlns:p14="http://schemas.microsoft.com/office/powerpoint/2010/main" val="302261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24</a:t>
            </a:fld>
            <a:endParaRPr lang="en-US" dirty="0"/>
          </a:p>
        </p:txBody>
      </p:sp>
    </p:spTree>
    <p:extLst>
      <p:ext uri="{BB962C8B-B14F-4D97-AF65-F5344CB8AC3E}">
        <p14:creationId xmlns:p14="http://schemas.microsoft.com/office/powerpoint/2010/main" val="4199843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25</a:t>
            </a:fld>
            <a:endParaRPr lang="en-US" dirty="0"/>
          </a:p>
        </p:txBody>
      </p:sp>
    </p:spTree>
    <p:extLst>
      <p:ext uri="{BB962C8B-B14F-4D97-AF65-F5344CB8AC3E}">
        <p14:creationId xmlns:p14="http://schemas.microsoft.com/office/powerpoint/2010/main" val="3760147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26</a:t>
            </a:fld>
            <a:endParaRPr lang="en-US" dirty="0"/>
          </a:p>
        </p:txBody>
      </p:sp>
    </p:spTree>
    <p:extLst>
      <p:ext uri="{BB962C8B-B14F-4D97-AF65-F5344CB8AC3E}">
        <p14:creationId xmlns:p14="http://schemas.microsoft.com/office/powerpoint/2010/main" val="653341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27</a:t>
            </a:fld>
            <a:endParaRPr lang="en-US" dirty="0"/>
          </a:p>
        </p:txBody>
      </p:sp>
    </p:spTree>
    <p:extLst>
      <p:ext uri="{BB962C8B-B14F-4D97-AF65-F5344CB8AC3E}">
        <p14:creationId xmlns:p14="http://schemas.microsoft.com/office/powerpoint/2010/main" val="2722460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28</a:t>
            </a:fld>
            <a:endParaRPr lang="en-US" dirty="0"/>
          </a:p>
        </p:txBody>
      </p:sp>
    </p:spTree>
    <p:extLst>
      <p:ext uri="{BB962C8B-B14F-4D97-AF65-F5344CB8AC3E}">
        <p14:creationId xmlns:p14="http://schemas.microsoft.com/office/powerpoint/2010/main" val="2045756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31"/>
          <p:cNvSpPr>
            <a:spLocks noGrp="1" noChangeArrowheads="1"/>
          </p:cNvSpPr>
          <p:nvPr>
            <p:ph type="sldNum" sz="quarter" idx="5"/>
          </p:nvPr>
        </p:nvSpPr>
        <p:spPr>
          <a:noFill/>
        </p:spPr>
        <p:txBody>
          <a:bodyPr/>
          <a:lstStyle/>
          <a:p>
            <a:fld id="{78E3530D-72AF-4ED4-A733-665C0ECFF7A0}" type="slidenum">
              <a:rPr lang="en-US" smtClean="0"/>
              <a:pPr/>
              <a:t>29</a:t>
            </a:fld>
            <a:endParaRPr lang="en-US" dirty="0" smtClean="0"/>
          </a:p>
        </p:txBody>
      </p:sp>
      <p:sp>
        <p:nvSpPr>
          <p:cNvPr id="80899" name="Rectangle 1026"/>
          <p:cNvSpPr>
            <a:spLocks noGrp="1" noRot="1" noChangeAspect="1" noChangeArrowheads="1" noTextEdit="1"/>
          </p:cNvSpPr>
          <p:nvPr>
            <p:ph type="sldImg"/>
          </p:nvPr>
        </p:nvSpPr>
        <p:spPr>
          <a:ln/>
        </p:spPr>
      </p:sp>
      <p:sp>
        <p:nvSpPr>
          <p:cNvPr id="80900" name="Rectangle 1027"/>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895039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3</a:t>
            </a:fld>
            <a:endParaRPr lang="en-US" dirty="0"/>
          </a:p>
        </p:txBody>
      </p:sp>
    </p:spTree>
    <p:extLst>
      <p:ext uri="{BB962C8B-B14F-4D97-AF65-F5344CB8AC3E}">
        <p14:creationId xmlns:p14="http://schemas.microsoft.com/office/powerpoint/2010/main" val="2619976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C2292256-AD39-456C-AB75-F8A15FC28C96}" type="slidenum">
              <a:rPr lang="en-US" smtClean="0">
                <a:latin typeface="Times New Roman" pitchFamily="18" charset="0"/>
              </a:rPr>
              <a:pPr/>
              <a:t>30</a:t>
            </a:fld>
            <a:endParaRPr lang="en-US" dirty="0" smtClean="0">
              <a:latin typeface="Times New Roman" pitchFamily="18" charset="0"/>
            </a:endParaRPr>
          </a:p>
        </p:txBody>
      </p:sp>
      <p:sp>
        <p:nvSpPr>
          <p:cNvPr id="54275" name="Rectangle 1026"/>
          <p:cNvSpPr>
            <a:spLocks noGrp="1" noRot="1" noChangeAspect="1" noChangeArrowheads="1" noTextEdit="1"/>
          </p:cNvSpPr>
          <p:nvPr>
            <p:ph type="sldImg"/>
          </p:nvPr>
        </p:nvSpPr>
        <p:spPr>
          <a:solidFill>
            <a:srgbClr val="FFFFFF"/>
          </a:solidFill>
          <a:ln/>
        </p:spPr>
      </p:sp>
      <p:sp>
        <p:nvSpPr>
          <p:cNvPr id="54276" name="Rectangle 1027"/>
          <p:cNvSpPr>
            <a:spLocks noGrp="1" noChangeArrowheads="1"/>
          </p:cNvSpPr>
          <p:nvPr>
            <p:ph type="body" idx="1"/>
          </p:nvPr>
        </p:nvSpPr>
        <p:spPr>
          <a:solidFill>
            <a:srgbClr val="FFFFFF"/>
          </a:solidFill>
          <a:ln>
            <a:solidFill>
              <a:srgbClr val="000000"/>
            </a:solidFill>
          </a:ln>
        </p:spPr>
        <p:txBody>
          <a:bodyPr/>
          <a:lstStyle/>
          <a:p>
            <a:r>
              <a:rPr lang="en-US" dirty="0" smtClean="0">
                <a:latin typeface="Times New Roman" pitchFamily="18" charset="0"/>
              </a:rPr>
              <a:t>An 8-inch recovery well at the gas holder.</a:t>
            </a:r>
          </a:p>
        </p:txBody>
      </p:sp>
    </p:spTree>
    <p:extLst>
      <p:ext uri="{BB962C8B-B14F-4D97-AF65-F5344CB8AC3E}">
        <p14:creationId xmlns:p14="http://schemas.microsoft.com/office/powerpoint/2010/main" val="2628499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31</a:t>
            </a:fld>
            <a:endParaRPr lang="en-US" dirty="0"/>
          </a:p>
        </p:txBody>
      </p:sp>
    </p:spTree>
    <p:extLst>
      <p:ext uri="{BB962C8B-B14F-4D97-AF65-F5344CB8AC3E}">
        <p14:creationId xmlns:p14="http://schemas.microsoft.com/office/powerpoint/2010/main" val="1922204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32</a:t>
            </a:fld>
            <a:endParaRPr lang="en-US" dirty="0"/>
          </a:p>
        </p:txBody>
      </p:sp>
    </p:spTree>
    <p:extLst>
      <p:ext uri="{BB962C8B-B14F-4D97-AF65-F5344CB8AC3E}">
        <p14:creationId xmlns:p14="http://schemas.microsoft.com/office/powerpoint/2010/main" val="1056035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33</a:t>
            </a:fld>
            <a:endParaRPr lang="en-US" dirty="0"/>
          </a:p>
        </p:txBody>
      </p:sp>
    </p:spTree>
    <p:extLst>
      <p:ext uri="{BB962C8B-B14F-4D97-AF65-F5344CB8AC3E}">
        <p14:creationId xmlns:p14="http://schemas.microsoft.com/office/powerpoint/2010/main" val="10943563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34</a:t>
            </a:fld>
            <a:endParaRPr lang="en-US" dirty="0"/>
          </a:p>
        </p:txBody>
      </p:sp>
    </p:spTree>
    <p:extLst>
      <p:ext uri="{BB962C8B-B14F-4D97-AF65-F5344CB8AC3E}">
        <p14:creationId xmlns:p14="http://schemas.microsoft.com/office/powerpoint/2010/main" val="42365083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35</a:t>
            </a:fld>
            <a:endParaRPr lang="en-US" dirty="0"/>
          </a:p>
        </p:txBody>
      </p:sp>
    </p:spTree>
    <p:extLst>
      <p:ext uri="{BB962C8B-B14F-4D97-AF65-F5344CB8AC3E}">
        <p14:creationId xmlns:p14="http://schemas.microsoft.com/office/powerpoint/2010/main" val="1259438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36</a:t>
            </a:fld>
            <a:endParaRPr lang="en-US" dirty="0"/>
          </a:p>
        </p:txBody>
      </p:sp>
    </p:spTree>
    <p:extLst>
      <p:ext uri="{BB962C8B-B14F-4D97-AF65-F5344CB8AC3E}">
        <p14:creationId xmlns:p14="http://schemas.microsoft.com/office/powerpoint/2010/main" val="12919347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37</a:t>
            </a:fld>
            <a:endParaRPr lang="en-US" dirty="0"/>
          </a:p>
        </p:txBody>
      </p:sp>
    </p:spTree>
    <p:extLst>
      <p:ext uri="{BB962C8B-B14F-4D97-AF65-F5344CB8AC3E}">
        <p14:creationId xmlns:p14="http://schemas.microsoft.com/office/powerpoint/2010/main" val="199380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38</a:t>
            </a:fld>
            <a:endParaRPr lang="en-US" dirty="0"/>
          </a:p>
        </p:txBody>
      </p:sp>
    </p:spTree>
    <p:extLst>
      <p:ext uri="{BB962C8B-B14F-4D97-AF65-F5344CB8AC3E}">
        <p14:creationId xmlns:p14="http://schemas.microsoft.com/office/powerpoint/2010/main" val="18154999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39</a:t>
            </a:fld>
            <a:endParaRPr lang="en-US" dirty="0"/>
          </a:p>
        </p:txBody>
      </p:sp>
    </p:spTree>
    <p:extLst>
      <p:ext uri="{BB962C8B-B14F-4D97-AF65-F5344CB8AC3E}">
        <p14:creationId xmlns:p14="http://schemas.microsoft.com/office/powerpoint/2010/main" val="389686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4</a:t>
            </a:fld>
            <a:endParaRPr lang="en-US" dirty="0"/>
          </a:p>
        </p:txBody>
      </p:sp>
    </p:spTree>
    <p:extLst>
      <p:ext uri="{BB962C8B-B14F-4D97-AF65-F5344CB8AC3E}">
        <p14:creationId xmlns:p14="http://schemas.microsoft.com/office/powerpoint/2010/main" val="12963837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pPr eaLnBrk="1" hangingPunct="1"/>
            <a:endParaRPr lang="en-US" dirty="0" smtClean="0"/>
          </a:p>
        </p:txBody>
      </p:sp>
      <p:sp>
        <p:nvSpPr>
          <p:cNvPr id="97284" name="Slide Number Placeholder 3"/>
          <p:cNvSpPr>
            <a:spLocks noGrp="1"/>
          </p:cNvSpPr>
          <p:nvPr>
            <p:ph type="sldNum" sz="quarter" idx="5"/>
          </p:nvPr>
        </p:nvSpPr>
        <p:spPr>
          <a:noFill/>
        </p:spPr>
        <p:txBody>
          <a:bodyPr/>
          <a:lstStyle/>
          <a:p>
            <a:fld id="{6775D4FC-B457-4CC7-8433-2CB27106A11D}" type="slidenum">
              <a:rPr lang="en-US" smtClean="0"/>
              <a:pPr/>
              <a:t>40</a:t>
            </a:fld>
            <a:endParaRPr lang="en-US" dirty="0" smtClean="0"/>
          </a:p>
        </p:txBody>
      </p:sp>
    </p:spTree>
    <p:extLst>
      <p:ext uri="{BB962C8B-B14F-4D97-AF65-F5344CB8AC3E}">
        <p14:creationId xmlns:p14="http://schemas.microsoft.com/office/powerpoint/2010/main" val="33034051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pPr eaLnBrk="1" hangingPunct="1"/>
            <a:endParaRPr lang="en-US" dirty="0" smtClean="0"/>
          </a:p>
        </p:txBody>
      </p:sp>
      <p:sp>
        <p:nvSpPr>
          <p:cNvPr id="100356" name="Slide Number Placeholder 3"/>
          <p:cNvSpPr>
            <a:spLocks noGrp="1"/>
          </p:cNvSpPr>
          <p:nvPr>
            <p:ph type="sldNum" sz="quarter" idx="5"/>
          </p:nvPr>
        </p:nvSpPr>
        <p:spPr>
          <a:noFill/>
        </p:spPr>
        <p:txBody>
          <a:bodyPr/>
          <a:lstStyle/>
          <a:p>
            <a:fld id="{3E711B9D-62DA-4D81-A8E5-8DF67B3BFA20}" type="slidenum">
              <a:rPr lang="en-US" smtClean="0"/>
              <a:pPr/>
              <a:t>41</a:t>
            </a:fld>
            <a:endParaRPr lang="en-US" dirty="0" smtClean="0"/>
          </a:p>
        </p:txBody>
      </p:sp>
    </p:spTree>
    <p:extLst>
      <p:ext uri="{BB962C8B-B14F-4D97-AF65-F5344CB8AC3E}">
        <p14:creationId xmlns:p14="http://schemas.microsoft.com/office/powerpoint/2010/main" val="13299635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pPr eaLnBrk="1" hangingPunct="1"/>
            <a:endParaRPr lang="en-US" dirty="0" smtClean="0"/>
          </a:p>
        </p:txBody>
      </p:sp>
      <p:sp>
        <p:nvSpPr>
          <p:cNvPr id="101380" name="Slide Number Placeholder 3"/>
          <p:cNvSpPr>
            <a:spLocks noGrp="1"/>
          </p:cNvSpPr>
          <p:nvPr>
            <p:ph type="sldNum" sz="quarter" idx="5"/>
          </p:nvPr>
        </p:nvSpPr>
        <p:spPr>
          <a:noFill/>
        </p:spPr>
        <p:txBody>
          <a:bodyPr/>
          <a:lstStyle/>
          <a:p>
            <a:fld id="{4D070966-385F-499D-8085-CA66538FF895}" type="slidenum">
              <a:rPr lang="en-US" smtClean="0"/>
              <a:pPr/>
              <a:t>42</a:t>
            </a:fld>
            <a:endParaRPr lang="en-US" dirty="0" smtClean="0"/>
          </a:p>
        </p:txBody>
      </p:sp>
    </p:spTree>
    <p:extLst>
      <p:ext uri="{BB962C8B-B14F-4D97-AF65-F5344CB8AC3E}">
        <p14:creationId xmlns:p14="http://schemas.microsoft.com/office/powerpoint/2010/main" val="24694861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n-US" dirty="0" smtClean="0"/>
          </a:p>
        </p:txBody>
      </p:sp>
      <p:sp>
        <p:nvSpPr>
          <p:cNvPr id="103428" name="Slide Number Placeholder 3"/>
          <p:cNvSpPr>
            <a:spLocks noGrp="1"/>
          </p:cNvSpPr>
          <p:nvPr>
            <p:ph type="sldNum" sz="quarter" idx="5"/>
          </p:nvPr>
        </p:nvSpPr>
        <p:spPr>
          <a:noFill/>
        </p:spPr>
        <p:txBody>
          <a:bodyPr/>
          <a:lstStyle/>
          <a:p>
            <a:fld id="{138E6CB3-2C3D-438F-91B6-D551FB66118F}" type="slidenum">
              <a:rPr lang="en-US" smtClean="0"/>
              <a:pPr/>
              <a:t>43</a:t>
            </a:fld>
            <a:endParaRPr lang="en-US" dirty="0" smtClean="0"/>
          </a:p>
        </p:txBody>
      </p:sp>
    </p:spTree>
    <p:extLst>
      <p:ext uri="{BB962C8B-B14F-4D97-AF65-F5344CB8AC3E}">
        <p14:creationId xmlns:p14="http://schemas.microsoft.com/office/powerpoint/2010/main" val="32382253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pPr eaLnBrk="1" hangingPunct="1"/>
            <a:endParaRPr lang="en-US" dirty="0" smtClean="0"/>
          </a:p>
        </p:txBody>
      </p:sp>
      <p:sp>
        <p:nvSpPr>
          <p:cNvPr id="104452" name="Slide Number Placeholder 3"/>
          <p:cNvSpPr>
            <a:spLocks noGrp="1"/>
          </p:cNvSpPr>
          <p:nvPr>
            <p:ph type="sldNum" sz="quarter" idx="5"/>
          </p:nvPr>
        </p:nvSpPr>
        <p:spPr>
          <a:noFill/>
        </p:spPr>
        <p:txBody>
          <a:bodyPr/>
          <a:lstStyle/>
          <a:p>
            <a:fld id="{752BE35A-E94D-44C6-B231-305D9CBDD248}" type="slidenum">
              <a:rPr lang="en-US" smtClean="0"/>
              <a:pPr/>
              <a:t>44</a:t>
            </a:fld>
            <a:endParaRPr lang="en-US" dirty="0" smtClean="0"/>
          </a:p>
        </p:txBody>
      </p:sp>
    </p:spTree>
    <p:extLst>
      <p:ext uri="{BB962C8B-B14F-4D97-AF65-F5344CB8AC3E}">
        <p14:creationId xmlns:p14="http://schemas.microsoft.com/office/powerpoint/2010/main" val="2827132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45</a:t>
            </a:fld>
            <a:endParaRPr lang="en-US" dirty="0"/>
          </a:p>
        </p:txBody>
      </p:sp>
    </p:spTree>
    <p:extLst>
      <p:ext uri="{BB962C8B-B14F-4D97-AF65-F5344CB8AC3E}">
        <p14:creationId xmlns:p14="http://schemas.microsoft.com/office/powerpoint/2010/main" val="36603160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46</a:t>
            </a:fld>
            <a:endParaRPr lang="en-US" dirty="0"/>
          </a:p>
        </p:txBody>
      </p:sp>
    </p:spTree>
    <p:extLst>
      <p:ext uri="{BB962C8B-B14F-4D97-AF65-F5344CB8AC3E}">
        <p14:creationId xmlns:p14="http://schemas.microsoft.com/office/powerpoint/2010/main" val="295045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47</a:t>
            </a:fld>
            <a:endParaRPr lang="en-US" dirty="0"/>
          </a:p>
        </p:txBody>
      </p:sp>
    </p:spTree>
    <p:extLst>
      <p:ext uri="{BB962C8B-B14F-4D97-AF65-F5344CB8AC3E}">
        <p14:creationId xmlns:p14="http://schemas.microsoft.com/office/powerpoint/2010/main" val="1792901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5</a:t>
            </a:fld>
            <a:endParaRPr lang="en-US" dirty="0"/>
          </a:p>
        </p:txBody>
      </p:sp>
    </p:spTree>
    <p:extLst>
      <p:ext uri="{BB962C8B-B14F-4D97-AF65-F5344CB8AC3E}">
        <p14:creationId xmlns:p14="http://schemas.microsoft.com/office/powerpoint/2010/main" val="3587748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6</a:t>
            </a:fld>
            <a:endParaRPr lang="en-US" dirty="0"/>
          </a:p>
        </p:txBody>
      </p:sp>
    </p:spTree>
    <p:extLst>
      <p:ext uri="{BB962C8B-B14F-4D97-AF65-F5344CB8AC3E}">
        <p14:creationId xmlns:p14="http://schemas.microsoft.com/office/powerpoint/2010/main" val="4194894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7</a:t>
            </a:fld>
            <a:endParaRPr lang="en-US" dirty="0"/>
          </a:p>
        </p:txBody>
      </p:sp>
    </p:spTree>
    <p:extLst>
      <p:ext uri="{BB962C8B-B14F-4D97-AF65-F5344CB8AC3E}">
        <p14:creationId xmlns:p14="http://schemas.microsoft.com/office/powerpoint/2010/main" val="65451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8</a:t>
            </a:fld>
            <a:endParaRPr lang="en-US" dirty="0"/>
          </a:p>
        </p:txBody>
      </p:sp>
    </p:spTree>
    <p:extLst>
      <p:ext uri="{BB962C8B-B14F-4D97-AF65-F5344CB8AC3E}">
        <p14:creationId xmlns:p14="http://schemas.microsoft.com/office/powerpoint/2010/main" val="2171650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22053-D493-4403-89EC-8C2C99256739}" type="slidenum">
              <a:rPr lang="en-US" smtClean="0"/>
              <a:t>9</a:t>
            </a:fld>
            <a:endParaRPr lang="en-US" dirty="0"/>
          </a:p>
        </p:txBody>
      </p:sp>
    </p:spTree>
    <p:extLst>
      <p:ext uri="{BB962C8B-B14F-4D97-AF65-F5344CB8AC3E}">
        <p14:creationId xmlns:p14="http://schemas.microsoft.com/office/powerpoint/2010/main" val="26201040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4" name="Rectangle 33"/>
          <p:cNvSpPr/>
          <p:nvPr userDrawn="1"/>
        </p:nvSpPr>
        <p:spPr>
          <a:xfrm>
            <a:off x="6788" y="-632"/>
            <a:ext cx="2999251" cy="199639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785" t="30013" r="457" b="28047"/>
          <a:stretch/>
        </p:blipFill>
        <p:spPr>
          <a:xfrm>
            <a:off x="3009444" y="4826000"/>
            <a:ext cx="6135464" cy="2038350"/>
          </a:xfrm>
          <a:prstGeom prst="rect">
            <a:avLst/>
          </a:prstGeom>
          <a:ln w="57150">
            <a:noFill/>
          </a:ln>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0339" t="8004" r="15490"/>
          <a:stretch/>
        </p:blipFill>
        <p:spPr>
          <a:xfrm>
            <a:off x="12700" y="2017446"/>
            <a:ext cx="2996744" cy="2927536"/>
          </a:xfrm>
          <a:prstGeom prst="rect">
            <a:avLst/>
          </a:prstGeom>
          <a:ln w="57150">
            <a:noFill/>
          </a:ln>
        </p:spPr>
      </p:pic>
      <p:sp>
        <p:nvSpPr>
          <p:cNvPr id="10" name="Rectangle 9"/>
          <p:cNvSpPr/>
          <p:nvPr userDrawn="1"/>
        </p:nvSpPr>
        <p:spPr>
          <a:xfrm>
            <a:off x="9166682" y="4822009"/>
            <a:ext cx="3020261" cy="203599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val="0"/>
              </a:ext>
            </a:extLst>
          </a:blip>
          <a:srcRect t="10527"/>
          <a:stretch/>
        </p:blipFill>
        <p:spPr>
          <a:xfrm>
            <a:off x="9144000" y="0"/>
            <a:ext cx="3042944" cy="2019069"/>
          </a:xfrm>
          <a:prstGeom prst="rect">
            <a:avLst/>
          </a:prstGeom>
          <a:ln w="57150">
            <a:noFill/>
          </a:ln>
        </p:spPr>
      </p:pic>
      <p:sp>
        <p:nvSpPr>
          <p:cNvPr id="15" name="Rectangle 14"/>
          <p:cNvSpPr/>
          <p:nvPr userDrawn="1"/>
        </p:nvSpPr>
        <p:spPr>
          <a:xfrm>
            <a:off x="9160185" y="2017445"/>
            <a:ext cx="3037727" cy="277045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Rectangle 16"/>
          <p:cNvSpPr/>
          <p:nvPr userDrawn="1"/>
        </p:nvSpPr>
        <p:spPr>
          <a:xfrm>
            <a:off x="2988206" y="-4994"/>
            <a:ext cx="6142112" cy="478305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19" name="Straight Connector 18"/>
          <p:cNvCxnSpPr/>
          <p:nvPr userDrawn="1"/>
        </p:nvCxnSpPr>
        <p:spPr>
          <a:xfrm flipV="1">
            <a:off x="-13855" y="2002361"/>
            <a:ext cx="3016533" cy="848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44466" y="4791006"/>
            <a:ext cx="12236466" cy="180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9144856" y="-27755"/>
            <a:ext cx="5087" cy="701044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2992492" y="-8371"/>
            <a:ext cx="15308" cy="699106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itle 1"/>
          <p:cNvSpPr>
            <a:spLocks noGrp="1"/>
          </p:cNvSpPr>
          <p:nvPr>
            <p:ph type="title" hasCustomPrompt="1"/>
          </p:nvPr>
        </p:nvSpPr>
        <p:spPr>
          <a:xfrm>
            <a:off x="3083591" y="2313437"/>
            <a:ext cx="5941858" cy="1603709"/>
          </a:xfrm>
        </p:spPr>
        <p:txBody>
          <a:bodyPr anchor="b">
            <a:noAutofit/>
          </a:bodyPr>
          <a:lstStyle>
            <a:lvl1pPr algn="ctr">
              <a:defRPr sz="4400">
                <a:solidFill>
                  <a:schemeClr val="bg1"/>
                </a:solidFill>
                <a:latin typeface="Arial" panose="020B0604020202020204" pitchFamily="34" charset="0"/>
                <a:cs typeface="Arial" panose="020B0604020202020204" pitchFamily="34" charset="0"/>
              </a:defRPr>
            </a:lvl1pPr>
          </a:lstStyle>
          <a:p>
            <a:r>
              <a:rPr lang="en-US" dirty="0" smtClean="0"/>
              <a:t>Potentially Responsible Party (PRP) Perspectives </a:t>
            </a:r>
            <a:br>
              <a:rPr lang="en-US" dirty="0" smtClean="0"/>
            </a:br>
            <a:r>
              <a:rPr lang="en-US" dirty="0" smtClean="0"/>
              <a:t>on Superfund </a:t>
            </a:r>
            <a:br>
              <a:rPr lang="en-US" dirty="0" smtClean="0"/>
            </a:br>
            <a:r>
              <a:rPr lang="en-US" dirty="0" smtClean="0"/>
              <a:t>Site Reuse</a:t>
            </a:r>
            <a:endParaRPr lang="en-US" dirty="0"/>
          </a:p>
        </p:txBody>
      </p:sp>
      <p:cxnSp>
        <p:nvCxnSpPr>
          <p:cNvPr id="27" name="Straight Connector 26"/>
          <p:cNvCxnSpPr/>
          <p:nvPr userDrawn="1"/>
        </p:nvCxnSpPr>
        <p:spPr>
          <a:xfrm>
            <a:off x="9138944" y="2014216"/>
            <a:ext cx="3107635" cy="323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ectangle 35"/>
          <p:cNvSpPr/>
          <p:nvPr userDrawn="1"/>
        </p:nvSpPr>
        <p:spPr>
          <a:xfrm>
            <a:off x="-13368" y="4809063"/>
            <a:ext cx="2989120" cy="203599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Subtitle 2"/>
          <p:cNvSpPr>
            <a:spLocks noGrp="1"/>
          </p:cNvSpPr>
          <p:nvPr>
            <p:ph type="subTitle" idx="13" hasCustomPrompt="1"/>
          </p:nvPr>
        </p:nvSpPr>
        <p:spPr>
          <a:xfrm>
            <a:off x="107245" y="5160812"/>
            <a:ext cx="2601579" cy="1107436"/>
          </a:xfrm>
        </p:spPr>
        <p:txBody>
          <a:bodyPr>
            <a:normAutofit/>
          </a:bodyPr>
          <a:lstStyle>
            <a:lvl1pPr marL="0" indent="0" algn="l">
              <a:lnSpc>
                <a:spcPct val="100000"/>
              </a:lnSpc>
              <a:spcBef>
                <a:spcPts val="0"/>
              </a:spcBef>
              <a:buNone/>
              <a:defRPr sz="18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Superfund </a:t>
            </a:r>
          </a:p>
          <a:p>
            <a:r>
              <a:rPr lang="en-US" dirty="0" smtClean="0"/>
              <a:t>Redevelopment </a:t>
            </a:r>
          </a:p>
          <a:p>
            <a:r>
              <a:rPr lang="en-US" dirty="0" smtClean="0"/>
              <a:t>Initiative </a:t>
            </a:r>
          </a:p>
          <a:p>
            <a:endParaRPr lang="en-US" dirty="0" smtClean="0"/>
          </a:p>
          <a:p>
            <a:r>
              <a:rPr lang="en-US" dirty="0" smtClean="0"/>
              <a:t>August 2015 </a:t>
            </a:r>
          </a:p>
        </p:txBody>
      </p:sp>
    </p:spTree>
    <p:extLst>
      <p:ext uri="{BB962C8B-B14F-4D97-AF65-F5344CB8AC3E}">
        <p14:creationId xmlns:p14="http://schemas.microsoft.com/office/powerpoint/2010/main" val="2373742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12" name="Rectangle 11"/>
          <p:cNvSpPr/>
          <p:nvPr userDrawn="1"/>
        </p:nvSpPr>
        <p:spPr>
          <a:xfrm>
            <a:off x="446352" y="1154888"/>
            <a:ext cx="783694" cy="27488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562100" y="269875"/>
            <a:ext cx="10515600" cy="1325563"/>
          </a:xfrm>
        </p:spPr>
        <p:txBody>
          <a:bodyPr/>
          <a:lstStyle>
            <a:lvl1pPr>
              <a:defRPr>
                <a:solidFill>
                  <a:schemeClr val="accent1">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62100" y="1825625"/>
            <a:ext cx="9791700" cy="4351338"/>
          </a:xfr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1617856" y="5683027"/>
            <a:ext cx="574144" cy="61903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8" name="Rectangle 7"/>
          <p:cNvSpPr/>
          <p:nvPr userDrawn="1"/>
        </p:nvSpPr>
        <p:spPr>
          <a:xfrm>
            <a:off x="11144250" y="6033159"/>
            <a:ext cx="1047750" cy="82484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9" name="Rectangle 8"/>
          <p:cNvSpPr/>
          <p:nvPr userDrawn="1"/>
        </p:nvSpPr>
        <p:spPr>
          <a:xfrm>
            <a:off x="10834162" y="6302059"/>
            <a:ext cx="783694" cy="36163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a:xfrm>
            <a:off x="8686800" y="6299200"/>
            <a:ext cx="2743200" cy="365125"/>
          </a:xfrm>
        </p:spPr>
        <p:txBody>
          <a:bodyPr/>
          <a:lstStyle>
            <a:lvl1pPr algn="r">
              <a:defRPr sz="1600" b="1">
                <a:solidFill>
                  <a:schemeClr val="bg1"/>
                </a:solidFill>
              </a:defRPr>
            </a:lvl1pPr>
          </a:lstStyle>
          <a:p>
            <a:fld id="{A8A42CEE-1F4A-4E70-8909-412AB532F7D3}" type="slidenum">
              <a:rPr lang="en-US" smtClean="0"/>
              <a:pPr/>
              <a:t>‹#›</a:t>
            </a:fld>
            <a:endParaRPr lang="en-US" dirty="0"/>
          </a:p>
        </p:txBody>
      </p:sp>
      <p:sp>
        <p:nvSpPr>
          <p:cNvPr id="11" name="Rectangle 10"/>
          <p:cNvSpPr/>
          <p:nvPr userDrawn="1"/>
        </p:nvSpPr>
        <p:spPr>
          <a:xfrm>
            <a:off x="0" y="437519"/>
            <a:ext cx="1047750" cy="82484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0" name="Rectangle 9"/>
          <p:cNvSpPr/>
          <p:nvPr userDrawn="1"/>
        </p:nvSpPr>
        <p:spPr>
          <a:xfrm rot="16200000">
            <a:off x="181398" y="287973"/>
            <a:ext cx="783694" cy="52991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4" name="Rectangle 13"/>
          <p:cNvSpPr/>
          <p:nvPr userDrawn="1"/>
        </p:nvSpPr>
        <p:spPr>
          <a:xfrm rot="16200000" flipV="1">
            <a:off x="-1375729" y="4037320"/>
            <a:ext cx="4473575" cy="4571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893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1" name="Title 1"/>
          <p:cNvSpPr>
            <a:spLocks noGrp="1"/>
          </p:cNvSpPr>
          <p:nvPr>
            <p:ph type="title" hasCustomPrompt="1"/>
          </p:nvPr>
        </p:nvSpPr>
        <p:spPr>
          <a:xfrm>
            <a:off x="1892403" y="2879726"/>
            <a:ext cx="9534104" cy="1086973"/>
          </a:xfrm>
        </p:spPr>
        <p:txBody>
          <a:bodyPr anchor="b">
            <a:noAutofit/>
          </a:bodyPr>
          <a:lstStyle>
            <a:lvl1pPr algn="l">
              <a:defRPr sz="3600" baseline="0">
                <a:solidFill>
                  <a:schemeClr val="tx2">
                    <a:lumMod val="75000"/>
                  </a:schemeClr>
                </a:solidFill>
                <a:latin typeface="Arial" panose="020B0604020202020204" pitchFamily="34" charset="0"/>
                <a:cs typeface="Arial" panose="020B0604020202020204" pitchFamily="34" charset="0"/>
              </a:defRPr>
            </a:lvl1pPr>
          </a:lstStyle>
          <a:p>
            <a:r>
              <a:rPr lang="en-US" dirty="0" smtClean="0"/>
              <a:t/>
            </a:r>
            <a:br>
              <a:rPr lang="en-US" dirty="0" smtClean="0"/>
            </a:br>
            <a:endParaRPr lang="en-US" dirty="0"/>
          </a:p>
        </p:txBody>
      </p:sp>
      <p:sp>
        <p:nvSpPr>
          <p:cNvPr id="42" name="Rectangle 41"/>
          <p:cNvSpPr/>
          <p:nvPr userDrawn="1"/>
        </p:nvSpPr>
        <p:spPr>
          <a:xfrm>
            <a:off x="1084527" y="4118044"/>
            <a:ext cx="783694" cy="27488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43" name="Rectangle 42"/>
          <p:cNvSpPr/>
          <p:nvPr userDrawn="1"/>
        </p:nvSpPr>
        <p:spPr>
          <a:xfrm>
            <a:off x="638175" y="3400675"/>
            <a:ext cx="1047750" cy="82484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44" name="Rectangle 43"/>
          <p:cNvSpPr/>
          <p:nvPr userDrawn="1"/>
        </p:nvSpPr>
        <p:spPr>
          <a:xfrm rot="16200000">
            <a:off x="819573" y="3251129"/>
            <a:ext cx="783694" cy="52991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45" name="Rectangle 44"/>
          <p:cNvSpPr/>
          <p:nvPr userDrawn="1"/>
        </p:nvSpPr>
        <p:spPr>
          <a:xfrm rot="10800000" flipV="1">
            <a:off x="1685924" y="3950630"/>
            <a:ext cx="10404475" cy="4571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46" name="Content Placeholder 2"/>
          <p:cNvSpPr>
            <a:spLocks noGrp="1"/>
          </p:cNvSpPr>
          <p:nvPr>
            <p:ph idx="1"/>
          </p:nvPr>
        </p:nvSpPr>
        <p:spPr>
          <a:xfrm>
            <a:off x="7079225" y="5810865"/>
            <a:ext cx="5011173" cy="757734"/>
          </a:xfrm>
        </p:spPr>
        <p:txBody>
          <a:bodyPr/>
          <a:lstStyle>
            <a:lvl1pPr marL="0" indent="0">
              <a:buNone/>
              <a:defRPr>
                <a:solidFill>
                  <a:schemeClr val="accent1">
                    <a:lumMod val="50000"/>
                  </a:schemeClr>
                </a:solidFill>
              </a:defRPr>
            </a:lvl1pPr>
            <a:lvl2pPr marL="457200" indent="0">
              <a:buNone/>
              <a:defRPr>
                <a:solidFill>
                  <a:schemeClr val="accent1">
                    <a:lumMod val="50000"/>
                  </a:schemeClr>
                </a:solidFill>
              </a:defRPr>
            </a:lvl2pPr>
            <a:lvl3pPr marL="914400" indent="0">
              <a:buNone/>
              <a:defRPr>
                <a:solidFill>
                  <a:schemeClr val="accent1">
                    <a:lumMod val="50000"/>
                  </a:schemeClr>
                </a:solidFill>
              </a:defRPr>
            </a:lvl3pPr>
            <a:lvl4pPr marL="1371600" indent="0">
              <a:buNone/>
              <a:defRPr>
                <a:solidFill>
                  <a:schemeClr val="accent1">
                    <a:lumMod val="50000"/>
                  </a:schemeClr>
                </a:solidFill>
              </a:defRPr>
            </a:lvl4pPr>
            <a:lvl5pPr marL="1828800" indent="0">
              <a:buNone/>
              <a:defRPr>
                <a:solidFill>
                  <a:schemeClr val="accent1">
                    <a:lumMod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1941280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7" name="Rectangle 6"/>
          <p:cNvSpPr/>
          <p:nvPr userDrawn="1"/>
        </p:nvSpPr>
        <p:spPr>
          <a:xfrm>
            <a:off x="446352" y="1154887"/>
            <a:ext cx="783694" cy="36163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8" name="Title 1"/>
          <p:cNvSpPr>
            <a:spLocks noGrp="1"/>
          </p:cNvSpPr>
          <p:nvPr>
            <p:ph type="title"/>
          </p:nvPr>
        </p:nvSpPr>
        <p:spPr>
          <a:xfrm>
            <a:off x="1562100" y="269875"/>
            <a:ext cx="10515600" cy="1325563"/>
          </a:xfrm>
        </p:spPr>
        <p:txBody>
          <a:bodyPr/>
          <a:lstStyle>
            <a:lvl1pPr>
              <a:defRPr>
                <a:solidFill>
                  <a:schemeClr val="accent1">
                    <a:lumMod val="50000"/>
                  </a:schemeClr>
                </a:solidFill>
              </a:defRPr>
            </a:lvl1pPr>
          </a:lstStyle>
          <a:p>
            <a:r>
              <a:rPr lang="en-US" dirty="0" smtClean="0"/>
              <a:t>Click to edit Master title style</a:t>
            </a:r>
            <a:endParaRPr lang="en-US" dirty="0"/>
          </a:p>
        </p:txBody>
      </p:sp>
      <p:sp>
        <p:nvSpPr>
          <p:cNvPr id="10" name="Rectangle 9"/>
          <p:cNvSpPr/>
          <p:nvPr userDrawn="1"/>
        </p:nvSpPr>
        <p:spPr>
          <a:xfrm>
            <a:off x="11408306" y="5772150"/>
            <a:ext cx="783694" cy="52991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1" name="Rectangle 10"/>
          <p:cNvSpPr/>
          <p:nvPr userDrawn="1"/>
        </p:nvSpPr>
        <p:spPr>
          <a:xfrm>
            <a:off x="11144250" y="6033159"/>
            <a:ext cx="1047750" cy="82484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2" name="Rectangle 11"/>
          <p:cNvSpPr/>
          <p:nvPr userDrawn="1"/>
        </p:nvSpPr>
        <p:spPr>
          <a:xfrm>
            <a:off x="10834162" y="6302059"/>
            <a:ext cx="783694" cy="36163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3" name="Slide Number Placeholder 5"/>
          <p:cNvSpPr>
            <a:spLocks noGrp="1"/>
          </p:cNvSpPr>
          <p:nvPr>
            <p:ph type="sldNum" sz="quarter" idx="12"/>
          </p:nvPr>
        </p:nvSpPr>
        <p:spPr>
          <a:xfrm>
            <a:off x="8686800" y="6299200"/>
            <a:ext cx="2743200" cy="365125"/>
          </a:xfrm>
        </p:spPr>
        <p:txBody>
          <a:bodyPr/>
          <a:lstStyle>
            <a:lvl1pPr algn="r">
              <a:defRPr sz="1600" b="1">
                <a:solidFill>
                  <a:schemeClr val="bg1"/>
                </a:solidFill>
              </a:defRPr>
            </a:lvl1pPr>
          </a:lstStyle>
          <a:p>
            <a:fld id="{A8A42CEE-1F4A-4E70-8909-412AB532F7D3}" type="slidenum">
              <a:rPr lang="en-US" smtClean="0"/>
              <a:pPr/>
              <a:t>‹#›</a:t>
            </a:fld>
            <a:endParaRPr lang="en-US" dirty="0"/>
          </a:p>
        </p:txBody>
      </p:sp>
      <p:sp>
        <p:nvSpPr>
          <p:cNvPr id="14" name="Rectangle 13"/>
          <p:cNvSpPr/>
          <p:nvPr userDrawn="1"/>
        </p:nvSpPr>
        <p:spPr>
          <a:xfrm>
            <a:off x="0" y="437519"/>
            <a:ext cx="1047750" cy="82484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5" name="Rectangle 14"/>
          <p:cNvSpPr/>
          <p:nvPr userDrawn="1"/>
        </p:nvSpPr>
        <p:spPr>
          <a:xfrm rot="16200000">
            <a:off x="181398" y="287973"/>
            <a:ext cx="783694" cy="52991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7" name="Rectangle 16"/>
          <p:cNvSpPr/>
          <p:nvPr userDrawn="1"/>
        </p:nvSpPr>
        <p:spPr>
          <a:xfrm rot="10800000" flipV="1">
            <a:off x="7732033" y="1429773"/>
            <a:ext cx="4473575" cy="4571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2112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8A42CEE-1F4A-4E70-8909-412AB532F7D3}" type="slidenum">
              <a:rPr lang="en-US" smtClean="0"/>
              <a:pPr/>
              <a:t>‹#›</a:t>
            </a:fld>
            <a:endParaRPr lang="en-US" dirty="0"/>
          </a:p>
        </p:txBody>
      </p:sp>
      <p:sp>
        <p:nvSpPr>
          <p:cNvPr id="5" name="Rectangle 4"/>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6" name="Rectangle 5"/>
          <p:cNvSpPr/>
          <p:nvPr userDrawn="1"/>
        </p:nvSpPr>
        <p:spPr>
          <a:xfrm>
            <a:off x="446352" y="1154887"/>
            <a:ext cx="783694" cy="36163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9" name="Rectangle 8"/>
          <p:cNvSpPr/>
          <p:nvPr userDrawn="1"/>
        </p:nvSpPr>
        <p:spPr>
          <a:xfrm>
            <a:off x="11408306" y="5772150"/>
            <a:ext cx="783694" cy="52991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0" name="Rectangle 9"/>
          <p:cNvSpPr/>
          <p:nvPr userDrawn="1"/>
        </p:nvSpPr>
        <p:spPr>
          <a:xfrm>
            <a:off x="11144250" y="6033159"/>
            <a:ext cx="1047750" cy="82484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1" name="Rectangle 10"/>
          <p:cNvSpPr/>
          <p:nvPr userDrawn="1"/>
        </p:nvSpPr>
        <p:spPr>
          <a:xfrm>
            <a:off x="10834162" y="6302059"/>
            <a:ext cx="783694" cy="36163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2" name="Slide Number Placeholder 5"/>
          <p:cNvSpPr txBox="1">
            <a:spLocks/>
          </p:cNvSpPr>
          <p:nvPr userDrawn="1"/>
        </p:nvSpPr>
        <p:spPr>
          <a:xfrm>
            <a:off x="8686800" y="62992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A42CEE-1F4A-4E70-8909-412AB532F7D3}" type="slidenum">
              <a:rPr lang="en-US" smtClean="0"/>
              <a:pPr/>
              <a:t>‹#›</a:t>
            </a:fld>
            <a:endParaRPr lang="en-US" dirty="0"/>
          </a:p>
        </p:txBody>
      </p:sp>
      <p:sp>
        <p:nvSpPr>
          <p:cNvPr id="13" name="Rectangle 12"/>
          <p:cNvSpPr/>
          <p:nvPr userDrawn="1"/>
        </p:nvSpPr>
        <p:spPr>
          <a:xfrm>
            <a:off x="0" y="437519"/>
            <a:ext cx="1047750" cy="82484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4" name="Rectangle 13"/>
          <p:cNvSpPr/>
          <p:nvPr userDrawn="1"/>
        </p:nvSpPr>
        <p:spPr>
          <a:xfrm rot="16200000">
            <a:off x="181398" y="287973"/>
            <a:ext cx="783694" cy="52991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9948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lvl1pPr algn="ctr">
              <a:defRPr sz="4000">
                <a:solidFill>
                  <a:schemeClr val="tx2"/>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9448800" y="6492875"/>
            <a:ext cx="2743200" cy="365125"/>
          </a:xfrm>
        </p:spPr>
        <p:txBody>
          <a:bodyPr/>
          <a:lstStyle>
            <a:lvl1pPr algn="r">
              <a:defRPr sz="1600" b="1">
                <a:solidFill>
                  <a:schemeClr val="tx2"/>
                </a:solidFill>
              </a:defRPr>
            </a:lvl1pPr>
          </a:lstStyle>
          <a:p>
            <a:fld id="{A8A42CEE-1F4A-4E70-8909-412AB532F7D3}" type="slidenum">
              <a:rPr lang="en-US" smtClean="0"/>
              <a:pPr/>
              <a:t>‹#›</a:t>
            </a:fld>
            <a:endParaRPr lang="en-US" dirty="0"/>
          </a:p>
        </p:txBody>
      </p:sp>
    </p:spTree>
    <p:extLst>
      <p:ext uri="{BB962C8B-B14F-4D97-AF65-F5344CB8AC3E}">
        <p14:creationId xmlns:p14="http://schemas.microsoft.com/office/powerpoint/2010/main" val="20404866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42CEE-1F4A-4E70-8909-412AB532F7D3}" type="slidenum">
              <a:rPr lang="en-US" smtClean="0"/>
              <a:pPr/>
              <a:t>‹#›</a:t>
            </a:fld>
            <a:endParaRPr lang="en-US" dirty="0"/>
          </a:p>
        </p:txBody>
      </p:sp>
    </p:spTree>
    <p:extLst>
      <p:ext uri="{BB962C8B-B14F-4D97-AF65-F5344CB8AC3E}">
        <p14:creationId xmlns:p14="http://schemas.microsoft.com/office/powerpoint/2010/main" val="296779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5.png"/><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vmlDrawing" Target="../drawings/vmlDrawing2.vml"/><Relationship Id="rId5" Type="http://schemas.openxmlformats.org/officeDocument/2006/relationships/image" Target="../media/image26.png"/><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mailto:teffinger@scana.com"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mailto:mallary.ken@epa.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Calhoun Park Area Site Case Study</a:t>
            </a:r>
            <a:endParaRPr lang="en-US" dirty="0"/>
          </a:p>
        </p:txBody>
      </p:sp>
      <p:sp>
        <p:nvSpPr>
          <p:cNvPr id="5" name="Content Placeholder 4"/>
          <p:cNvSpPr>
            <a:spLocks noGrp="1"/>
          </p:cNvSpPr>
          <p:nvPr>
            <p:ph idx="1"/>
          </p:nvPr>
        </p:nvSpPr>
        <p:spPr>
          <a:xfrm>
            <a:off x="7376108" y="4765837"/>
            <a:ext cx="3881700" cy="757734"/>
          </a:xfrm>
        </p:spPr>
        <p:txBody>
          <a:bodyPr>
            <a:normAutofit/>
          </a:bodyPr>
          <a:lstStyle/>
          <a:p>
            <a:r>
              <a:rPr lang="en-US" sz="3600" dirty="0" smtClean="0">
                <a:solidFill>
                  <a:schemeClr val="tx2"/>
                </a:solidFill>
              </a:rPr>
              <a:t>Tom Effinger</a:t>
            </a:r>
          </a:p>
        </p:txBody>
      </p:sp>
      <p:pic>
        <p:nvPicPr>
          <p:cNvPr id="5124" name="Picture 4" descr="http://eportal.scana.com/AboutSCANA/SCANACorporation/BrandsLogos/PublishingImages/logos/logo_sceg_2rev.bmp"/>
          <p:cNvPicPr>
            <a:picLocks noChangeAspect="1" noChangeArrowheads="1"/>
          </p:cNvPicPr>
          <p:nvPr/>
        </p:nvPicPr>
        <p:blipFill>
          <a:blip r:embed="rId3" cstate="print"/>
          <a:srcRect/>
          <a:stretch>
            <a:fillRect/>
          </a:stretch>
        </p:blipFill>
        <p:spPr bwMode="auto">
          <a:xfrm>
            <a:off x="9351329" y="5961413"/>
            <a:ext cx="2840672" cy="896587"/>
          </a:xfrm>
          <a:prstGeom prst="rect">
            <a:avLst/>
          </a:prstGeom>
          <a:noFill/>
        </p:spPr>
      </p:pic>
    </p:spTree>
    <p:extLst>
      <p:ext uri="{BB962C8B-B14F-4D97-AF65-F5344CB8AC3E}">
        <p14:creationId xmlns:p14="http://schemas.microsoft.com/office/powerpoint/2010/main" val="36531244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108" name="Rectangle 12"/>
          <p:cNvSpPr>
            <a:spLocks noGrp="1" noChangeArrowheads="1"/>
          </p:cNvSpPr>
          <p:nvPr>
            <p:ph type="title"/>
          </p:nvPr>
        </p:nvSpPr>
        <p:spPr>
          <a:noFill/>
        </p:spPr>
        <p:txBody>
          <a:bodyPr>
            <a:normAutofit/>
          </a:bodyPr>
          <a:lstStyle/>
          <a:p>
            <a:pPr eaLnBrk="1" hangingPunct="1"/>
            <a:r>
              <a:rPr lang="en-US" dirty="0" smtClean="0"/>
              <a:t>Photo of Substation</a:t>
            </a:r>
            <a:endParaRPr lang="en-US" sz="3200" dirty="0" smtClean="0"/>
          </a:p>
        </p:txBody>
      </p:sp>
      <p:pic>
        <p:nvPicPr>
          <p:cNvPr id="32777" name="Picture 15" descr="G:\Clients\SCEG\GTI Presentation\SCE&amp;G Photos\SubStation3.jpg"/>
          <p:cNvPicPr>
            <a:picLocks noChangeAspect="1" noChangeArrowheads="1"/>
          </p:cNvPicPr>
          <p:nvPr/>
        </p:nvPicPr>
        <p:blipFill>
          <a:blip r:embed="rId3" cstate="print"/>
          <a:srcRect/>
          <a:stretch>
            <a:fillRect/>
          </a:stretch>
        </p:blipFill>
        <p:spPr bwMode="auto">
          <a:xfrm>
            <a:off x="1430215" y="1113692"/>
            <a:ext cx="9753600" cy="54864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8A42CEE-1F4A-4E70-8909-412AB532F7D3}" type="slidenum">
              <a:rPr lang="en-US" smtClean="0"/>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6" name="Picture 1030" descr="C:\SCE&amp;G Photos\Substation 2.bmp"/>
          <p:cNvPicPr>
            <a:picLocks noChangeAspect="1" noChangeArrowheads="1"/>
          </p:cNvPicPr>
          <p:nvPr/>
        </p:nvPicPr>
        <p:blipFill>
          <a:blip r:embed="rId3" cstate="print"/>
          <a:srcRect/>
          <a:stretch>
            <a:fillRect/>
          </a:stretch>
        </p:blipFill>
        <p:spPr bwMode="auto">
          <a:xfrm>
            <a:off x="1219200" y="1119554"/>
            <a:ext cx="10160000" cy="508158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solidFill>
                  <a:schemeClr val="accent1">
                    <a:lumMod val="50000"/>
                  </a:schemeClr>
                </a:solidFill>
              </a:rPr>
              <a:t>Substation Photo of Former MGP</a:t>
            </a:r>
            <a:br>
              <a:rPr lang="en-US" dirty="0">
                <a:solidFill>
                  <a:schemeClr val="accent1">
                    <a:lumMod val="50000"/>
                  </a:schemeClr>
                </a:solidFill>
              </a:rPr>
            </a:br>
            <a:endParaRPr lang="en-US" dirty="0"/>
          </a:p>
        </p:txBody>
      </p:sp>
      <p:sp>
        <p:nvSpPr>
          <p:cNvPr id="3" name="Slide Number Placeholder 2"/>
          <p:cNvSpPr>
            <a:spLocks noGrp="1"/>
          </p:cNvSpPr>
          <p:nvPr>
            <p:ph type="sldNum" sz="quarter" idx="12"/>
          </p:nvPr>
        </p:nvSpPr>
        <p:spPr/>
        <p:txBody>
          <a:bodyPr/>
          <a:lstStyle/>
          <a:p>
            <a:fld id="{A8A42CEE-1F4A-4E70-8909-412AB532F7D3}" type="slidenum">
              <a:rPr lang="en-US" smtClean="0"/>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G:\Clients\SCEG\GTI Presentation\Scanned Drawings\Site Map.jpg"/>
          <p:cNvPicPr>
            <a:picLocks noChangeAspect="1" noChangeArrowheads="1"/>
          </p:cNvPicPr>
          <p:nvPr/>
        </p:nvPicPr>
        <p:blipFill>
          <a:blip r:embed="rId3" cstate="print"/>
          <a:srcRect/>
          <a:stretch>
            <a:fillRect/>
          </a:stretch>
        </p:blipFill>
        <p:spPr bwMode="auto">
          <a:xfrm>
            <a:off x="1586738" y="396266"/>
            <a:ext cx="9335048" cy="6189971"/>
          </a:xfrm>
          <a:prstGeom prst="rect">
            <a:avLst/>
          </a:prstGeom>
          <a:noFill/>
          <a:ln w="9525">
            <a:noFill/>
            <a:miter lim="800000"/>
            <a:headEnd/>
            <a:tailEnd/>
          </a:ln>
        </p:spPr>
      </p:pic>
      <p:sp>
        <p:nvSpPr>
          <p:cNvPr id="3" name="Title 2"/>
          <p:cNvSpPr>
            <a:spLocks noGrp="1"/>
          </p:cNvSpPr>
          <p:nvPr>
            <p:ph type="title"/>
          </p:nvPr>
        </p:nvSpPr>
        <p:spPr/>
        <p:txBody>
          <a:bodyPr/>
          <a:lstStyle/>
          <a:p>
            <a:endParaRPr lang="en-US" dirty="0"/>
          </a:p>
        </p:txBody>
      </p:sp>
      <p:sp>
        <p:nvSpPr>
          <p:cNvPr id="5" name="Slide Number Placeholder 4"/>
          <p:cNvSpPr>
            <a:spLocks noGrp="1"/>
          </p:cNvSpPr>
          <p:nvPr>
            <p:ph type="sldNum" sz="quarter" idx="12"/>
          </p:nvPr>
        </p:nvSpPr>
        <p:spPr/>
        <p:txBody>
          <a:bodyPr/>
          <a:lstStyle/>
          <a:p>
            <a:fld id="{A8A42CEE-1F4A-4E70-8909-412AB532F7D3}" type="slidenum">
              <a:rPr lang="en-US" smtClean="0"/>
              <a:pPr/>
              <a:t>12</a:t>
            </a:fld>
            <a:endParaRPr lang="en-US" dirty="0"/>
          </a:p>
        </p:txBody>
      </p:sp>
    </p:spTree>
    <p:extLst>
      <p:ext uri="{BB962C8B-B14F-4D97-AF65-F5344CB8AC3E}">
        <p14:creationId xmlns:p14="http://schemas.microsoft.com/office/powerpoint/2010/main" val="7113197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 name="Oval 1043"/>
          <p:cNvSpPr>
            <a:spLocks noChangeArrowheads="1"/>
          </p:cNvSpPr>
          <p:nvPr/>
        </p:nvSpPr>
        <p:spPr bwMode="auto">
          <a:xfrm>
            <a:off x="4876800" y="3352800"/>
            <a:ext cx="2844800" cy="1219200"/>
          </a:xfrm>
          <a:prstGeom prst="ellipse">
            <a:avLst/>
          </a:prstGeom>
          <a:solidFill>
            <a:srgbClr val="FFFFFF"/>
          </a:solidFill>
          <a:ln w="9525">
            <a:solidFill>
              <a:srgbClr val="000000"/>
            </a:solidFill>
            <a:miter lim="800000"/>
            <a:headEnd/>
            <a:tailEnd/>
          </a:ln>
        </p:spPr>
        <p:txBody>
          <a:bodyPr wrap="none" anchor="ctr"/>
          <a:lstStyle/>
          <a:p>
            <a:endParaRPr lang="en-US" dirty="0"/>
          </a:p>
        </p:txBody>
      </p:sp>
      <p:sp>
        <p:nvSpPr>
          <p:cNvPr id="32" name="Oval 1043"/>
          <p:cNvSpPr>
            <a:spLocks noChangeArrowheads="1"/>
          </p:cNvSpPr>
          <p:nvPr/>
        </p:nvSpPr>
        <p:spPr bwMode="auto">
          <a:xfrm>
            <a:off x="8128000" y="4343400"/>
            <a:ext cx="2844800" cy="1219200"/>
          </a:xfrm>
          <a:prstGeom prst="ellipse">
            <a:avLst/>
          </a:prstGeom>
          <a:solidFill>
            <a:srgbClr val="FFFFFF"/>
          </a:solidFill>
          <a:ln w="9525">
            <a:solidFill>
              <a:srgbClr val="000000"/>
            </a:solidFill>
            <a:miter lim="800000"/>
            <a:headEnd/>
            <a:tailEnd/>
          </a:ln>
        </p:spPr>
        <p:txBody>
          <a:bodyPr wrap="none" anchor="ctr"/>
          <a:lstStyle/>
          <a:p>
            <a:endParaRPr lang="en-US" dirty="0"/>
          </a:p>
        </p:txBody>
      </p:sp>
      <p:sp>
        <p:nvSpPr>
          <p:cNvPr id="31" name="Oval 1043"/>
          <p:cNvSpPr>
            <a:spLocks noChangeArrowheads="1"/>
          </p:cNvSpPr>
          <p:nvPr/>
        </p:nvSpPr>
        <p:spPr bwMode="auto">
          <a:xfrm>
            <a:off x="4978400" y="4953000"/>
            <a:ext cx="2844800" cy="1219200"/>
          </a:xfrm>
          <a:prstGeom prst="ellipse">
            <a:avLst/>
          </a:prstGeom>
          <a:solidFill>
            <a:srgbClr val="FFFFFF"/>
          </a:solidFill>
          <a:ln w="9525">
            <a:solidFill>
              <a:srgbClr val="000000"/>
            </a:solidFill>
            <a:miter lim="800000"/>
            <a:headEnd/>
            <a:tailEnd/>
          </a:ln>
        </p:spPr>
        <p:txBody>
          <a:bodyPr wrap="none" anchor="ctr"/>
          <a:lstStyle/>
          <a:p>
            <a:endParaRPr lang="en-US" dirty="0"/>
          </a:p>
        </p:txBody>
      </p:sp>
      <p:sp>
        <p:nvSpPr>
          <p:cNvPr id="30" name="Oval 1043"/>
          <p:cNvSpPr>
            <a:spLocks noChangeArrowheads="1"/>
          </p:cNvSpPr>
          <p:nvPr/>
        </p:nvSpPr>
        <p:spPr bwMode="auto">
          <a:xfrm>
            <a:off x="1320800" y="4114800"/>
            <a:ext cx="3048000" cy="1371600"/>
          </a:xfrm>
          <a:prstGeom prst="ellipse">
            <a:avLst/>
          </a:prstGeom>
          <a:solidFill>
            <a:srgbClr val="FFFFFF"/>
          </a:solidFill>
          <a:ln w="9525">
            <a:solidFill>
              <a:srgbClr val="000000"/>
            </a:solidFill>
            <a:miter lim="800000"/>
            <a:headEnd/>
            <a:tailEnd/>
          </a:ln>
        </p:spPr>
        <p:txBody>
          <a:bodyPr wrap="none" anchor="ctr"/>
          <a:lstStyle/>
          <a:p>
            <a:endParaRPr lang="en-US" dirty="0"/>
          </a:p>
        </p:txBody>
      </p:sp>
      <p:sp>
        <p:nvSpPr>
          <p:cNvPr id="29" name="Oval 1043"/>
          <p:cNvSpPr>
            <a:spLocks noChangeArrowheads="1"/>
          </p:cNvSpPr>
          <p:nvPr/>
        </p:nvSpPr>
        <p:spPr bwMode="auto">
          <a:xfrm>
            <a:off x="7823200" y="2133600"/>
            <a:ext cx="2844800" cy="1219200"/>
          </a:xfrm>
          <a:prstGeom prst="ellipse">
            <a:avLst/>
          </a:prstGeom>
          <a:solidFill>
            <a:srgbClr val="FFFFFF"/>
          </a:solidFill>
          <a:ln w="9525">
            <a:solidFill>
              <a:srgbClr val="000000"/>
            </a:solidFill>
            <a:miter lim="800000"/>
            <a:headEnd/>
            <a:tailEnd/>
          </a:ln>
        </p:spPr>
        <p:txBody>
          <a:bodyPr wrap="none" anchor="ctr"/>
          <a:lstStyle/>
          <a:p>
            <a:endParaRPr lang="en-US" dirty="0"/>
          </a:p>
        </p:txBody>
      </p:sp>
      <p:sp>
        <p:nvSpPr>
          <p:cNvPr id="34830" name="Oval 1044"/>
          <p:cNvSpPr>
            <a:spLocks noChangeArrowheads="1"/>
          </p:cNvSpPr>
          <p:nvPr/>
        </p:nvSpPr>
        <p:spPr bwMode="auto">
          <a:xfrm>
            <a:off x="4673600" y="1219200"/>
            <a:ext cx="2844800" cy="1219200"/>
          </a:xfrm>
          <a:prstGeom prst="ellipse">
            <a:avLst/>
          </a:prstGeom>
          <a:solidFill>
            <a:srgbClr val="FFFFFF"/>
          </a:solidFill>
          <a:ln w="9525">
            <a:solidFill>
              <a:schemeClr val="tx1"/>
            </a:solidFill>
            <a:miter lim="800000"/>
            <a:headEnd/>
            <a:tailEnd/>
          </a:ln>
        </p:spPr>
        <p:txBody>
          <a:bodyPr wrap="none" anchor="ctr"/>
          <a:lstStyle/>
          <a:p>
            <a:endParaRPr lang="en-US" dirty="0"/>
          </a:p>
        </p:txBody>
      </p:sp>
      <p:sp>
        <p:nvSpPr>
          <p:cNvPr id="28" name="Oval 1043"/>
          <p:cNvSpPr>
            <a:spLocks noChangeArrowheads="1"/>
          </p:cNvSpPr>
          <p:nvPr/>
        </p:nvSpPr>
        <p:spPr bwMode="auto">
          <a:xfrm>
            <a:off x="1524000" y="2286000"/>
            <a:ext cx="2844800" cy="1295400"/>
          </a:xfrm>
          <a:prstGeom prst="ellipse">
            <a:avLst/>
          </a:prstGeom>
          <a:solidFill>
            <a:srgbClr val="FFFFFF"/>
          </a:solidFill>
          <a:ln w="9525">
            <a:solidFill>
              <a:srgbClr val="000000"/>
            </a:solidFill>
            <a:miter lim="800000"/>
            <a:headEnd/>
            <a:tailEnd/>
          </a:ln>
        </p:spPr>
        <p:txBody>
          <a:bodyPr wrap="none" anchor="ctr"/>
          <a:lstStyle/>
          <a:p>
            <a:endParaRPr lang="en-US" dirty="0"/>
          </a:p>
        </p:txBody>
      </p:sp>
      <p:sp>
        <p:nvSpPr>
          <p:cNvPr id="129035" name="Rectangle 1035"/>
          <p:cNvSpPr>
            <a:spLocks noGrp="1" noChangeArrowheads="1"/>
          </p:cNvSpPr>
          <p:nvPr>
            <p:ph type="title" idx="4294967295"/>
          </p:nvPr>
        </p:nvSpPr>
        <p:spPr>
          <a:xfrm>
            <a:off x="1524000" y="201613"/>
            <a:ext cx="10668000" cy="941387"/>
          </a:xfrm>
          <a:noFill/>
        </p:spPr>
        <p:txBody>
          <a:bodyPr/>
          <a:lstStyle/>
          <a:p>
            <a:pPr eaLnBrk="1" hangingPunct="1"/>
            <a:r>
              <a:rPr lang="en-US" dirty="0" smtClean="0">
                <a:solidFill>
                  <a:schemeClr val="tx2"/>
                </a:solidFill>
              </a:rPr>
              <a:t>Project Stakeholders</a:t>
            </a:r>
          </a:p>
        </p:txBody>
      </p:sp>
      <p:pic>
        <p:nvPicPr>
          <p:cNvPr id="129039" name="Picture 1039"/>
          <p:cNvPicPr>
            <a:picLocks noChangeAspect="1" noChangeArrowheads="1"/>
          </p:cNvPicPr>
          <p:nvPr/>
        </p:nvPicPr>
        <p:blipFill>
          <a:blip r:embed="rId3" cstate="print"/>
          <a:srcRect/>
          <a:stretch>
            <a:fillRect/>
          </a:stretch>
        </p:blipFill>
        <p:spPr bwMode="auto">
          <a:xfrm>
            <a:off x="5181600" y="3657601"/>
            <a:ext cx="2235200" cy="512763"/>
          </a:xfrm>
          <a:prstGeom prst="rect">
            <a:avLst/>
          </a:prstGeom>
          <a:noFill/>
          <a:ln w="9525">
            <a:noFill/>
            <a:miter lim="800000"/>
            <a:headEnd/>
            <a:tailEnd/>
          </a:ln>
        </p:spPr>
      </p:pic>
      <p:sp>
        <p:nvSpPr>
          <p:cNvPr id="34829" name="Oval 1043"/>
          <p:cNvSpPr>
            <a:spLocks noChangeArrowheads="1"/>
          </p:cNvSpPr>
          <p:nvPr/>
        </p:nvSpPr>
        <p:spPr bwMode="auto">
          <a:xfrm>
            <a:off x="4661724" y="1166751"/>
            <a:ext cx="2844800" cy="1295400"/>
          </a:xfrm>
          <a:prstGeom prst="ellipse">
            <a:avLst/>
          </a:prstGeom>
          <a:solidFill>
            <a:srgbClr val="FFFFFF"/>
          </a:solidFill>
          <a:ln w="9525">
            <a:solidFill>
              <a:srgbClr val="000000"/>
            </a:solidFill>
            <a:miter lim="800000"/>
            <a:headEnd/>
            <a:tailEnd/>
          </a:ln>
        </p:spPr>
        <p:txBody>
          <a:bodyPr wrap="none" anchor="ctr"/>
          <a:lstStyle/>
          <a:p>
            <a:endParaRPr lang="en-US" dirty="0"/>
          </a:p>
        </p:txBody>
      </p:sp>
      <p:sp>
        <p:nvSpPr>
          <p:cNvPr id="34832" name="Line 1046"/>
          <p:cNvSpPr>
            <a:spLocks noChangeShapeType="1"/>
          </p:cNvSpPr>
          <p:nvPr/>
        </p:nvSpPr>
        <p:spPr bwMode="auto">
          <a:xfrm>
            <a:off x="3759200" y="3124200"/>
            <a:ext cx="1422400" cy="533400"/>
          </a:xfrm>
          <a:prstGeom prst="line">
            <a:avLst/>
          </a:prstGeom>
          <a:noFill/>
          <a:ln w="28575">
            <a:solidFill>
              <a:srgbClr val="FFFFFF"/>
            </a:solidFill>
            <a:miter lim="800000"/>
            <a:headEnd/>
            <a:tailEnd/>
          </a:ln>
        </p:spPr>
        <p:txBody>
          <a:bodyPr wrap="none"/>
          <a:lstStyle/>
          <a:p>
            <a:endParaRPr lang="en-US" dirty="0"/>
          </a:p>
        </p:txBody>
      </p:sp>
      <p:sp>
        <p:nvSpPr>
          <p:cNvPr id="34833" name="Line 1047"/>
          <p:cNvSpPr>
            <a:spLocks noChangeShapeType="1"/>
          </p:cNvSpPr>
          <p:nvPr/>
        </p:nvSpPr>
        <p:spPr bwMode="auto">
          <a:xfrm>
            <a:off x="6197600" y="2438400"/>
            <a:ext cx="0" cy="914400"/>
          </a:xfrm>
          <a:prstGeom prst="line">
            <a:avLst/>
          </a:prstGeom>
          <a:noFill/>
          <a:ln w="28575">
            <a:solidFill>
              <a:schemeClr val="accent1">
                <a:lumMod val="50000"/>
              </a:schemeClr>
            </a:solidFill>
            <a:miter lim="800000"/>
            <a:headEnd/>
            <a:tailEnd/>
          </a:ln>
        </p:spPr>
        <p:txBody>
          <a:bodyPr wrap="none"/>
          <a:lstStyle/>
          <a:p>
            <a:endParaRPr lang="en-US" dirty="0"/>
          </a:p>
        </p:txBody>
      </p:sp>
      <p:sp>
        <p:nvSpPr>
          <p:cNvPr id="34834" name="Line 1048"/>
          <p:cNvSpPr>
            <a:spLocks noChangeShapeType="1"/>
          </p:cNvSpPr>
          <p:nvPr/>
        </p:nvSpPr>
        <p:spPr bwMode="auto">
          <a:xfrm flipH="1">
            <a:off x="7416800" y="3124200"/>
            <a:ext cx="711200" cy="457200"/>
          </a:xfrm>
          <a:prstGeom prst="line">
            <a:avLst/>
          </a:prstGeom>
          <a:noFill/>
          <a:ln w="28575">
            <a:solidFill>
              <a:schemeClr val="accent1">
                <a:lumMod val="50000"/>
              </a:schemeClr>
            </a:solidFill>
            <a:miter lim="800000"/>
            <a:headEnd/>
            <a:tailEnd/>
          </a:ln>
        </p:spPr>
        <p:txBody>
          <a:bodyPr wrap="none"/>
          <a:lstStyle/>
          <a:p>
            <a:endParaRPr lang="en-US" dirty="0"/>
          </a:p>
        </p:txBody>
      </p:sp>
      <p:sp>
        <p:nvSpPr>
          <p:cNvPr id="34835" name="Line 1049"/>
          <p:cNvSpPr>
            <a:spLocks noChangeShapeType="1"/>
          </p:cNvSpPr>
          <p:nvPr/>
        </p:nvSpPr>
        <p:spPr bwMode="auto">
          <a:xfrm>
            <a:off x="7518399" y="4267199"/>
            <a:ext cx="758701" cy="387927"/>
          </a:xfrm>
          <a:prstGeom prst="line">
            <a:avLst/>
          </a:prstGeom>
          <a:noFill/>
          <a:ln w="28575">
            <a:solidFill>
              <a:schemeClr val="accent1">
                <a:lumMod val="50000"/>
              </a:schemeClr>
            </a:solidFill>
            <a:miter lim="800000"/>
            <a:headEnd/>
            <a:tailEnd/>
          </a:ln>
        </p:spPr>
        <p:txBody>
          <a:bodyPr wrap="none"/>
          <a:lstStyle/>
          <a:p>
            <a:endParaRPr lang="en-US" dirty="0"/>
          </a:p>
        </p:txBody>
      </p:sp>
      <p:sp>
        <p:nvSpPr>
          <p:cNvPr id="34836" name="Line 1050"/>
          <p:cNvSpPr>
            <a:spLocks noChangeShapeType="1"/>
          </p:cNvSpPr>
          <p:nvPr/>
        </p:nvSpPr>
        <p:spPr bwMode="auto">
          <a:xfrm flipH="1">
            <a:off x="6299200" y="4572000"/>
            <a:ext cx="0" cy="381000"/>
          </a:xfrm>
          <a:prstGeom prst="line">
            <a:avLst/>
          </a:prstGeom>
          <a:noFill/>
          <a:ln w="28575">
            <a:solidFill>
              <a:schemeClr val="accent1">
                <a:lumMod val="50000"/>
              </a:schemeClr>
            </a:solidFill>
            <a:miter lim="800000"/>
            <a:headEnd/>
            <a:tailEnd/>
          </a:ln>
        </p:spPr>
        <p:txBody>
          <a:bodyPr wrap="none"/>
          <a:lstStyle/>
          <a:p>
            <a:endParaRPr lang="en-US" dirty="0"/>
          </a:p>
        </p:txBody>
      </p:sp>
      <p:sp>
        <p:nvSpPr>
          <p:cNvPr id="34837" name="Line 1051"/>
          <p:cNvSpPr>
            <a:spLocks noChangeShapeType="1"/>
          </p:cNvSpPr>
          <p:nvPr/>
        </p:nvSpPr>
        <p:spPr bwMode="auto">
          <a:xfrm flipH="1">
            <a:off x="4267200" y="4191000"/>
            <a:ext cx="711200" cy="381000"/>
          </a:xfrm>
          <a:prstGeom prst="line">
            <a:avLst/>
          </a:prstGeom>
          <a:noFill/>
          <a:ln w="28575">
            <a:solidFill>
              <a:schemeClr val="accent1">
                <a:lumMod val="50000"/>
              </a:schemeClr>
            </a:solidFill>
            <a:miter lim="800000"/>
            <a:headEnd/>
            <a:tailEnd/>
          </a:ln>
        </p:spPr>
        <p:txBody>
          <a:bodyPr wrap="none"/>
          <a:lstStyle/>
          <a:p>
            <a:endParaRPr lang="en-US" dirty="0"/>
          </a:p>
        </p:txBody>
      </p:sp>
      <p:sp>
        <p:nvSpPr>
          <p:cNvPr id="129052" name="Text Box 1052"/>
          <p:cNvSpPr txBox="1">
            <a:spLocks noChangeArrowheads="1"/>
          </p:cNvSpPr>
          <p:nvPr/>
        </p:nvSpPr>
        <p:spPr bwMode="auto">
          <a:xfrm>
            <a:off x="1840676" y="2671948"/>
            <a:ext cx="2438400" cy="523220"/>
          </a:xfrm>
          <a:prstGeom prst="rect">
            <a:avLst/>
          </a:prstGeom>
          <a:noFill/>
          <a:ln w="9525">
            <a:noFill/>
            <a:miter lim="800000"/>
            <a:headEnd/>
            <a:tailEnd/>
          </a:ln>
        </p:spPr>
        <p:txBody>
          <a:bodyPr>
            <a:spAutoFit/>
          </a:bodyPr>
          <a:lstStyle/>
          <a:p>
            <a:pPr>
              <a:spcBef>
                <a:spcPct val="50000"/>
              </a:spcBef>
            </a:pPr>
            <a:r>
              <a:rPr lang="en-US" sz="2800" b="1" dirty="0">
                <a:solidFill>
                  <a:schemeClr val="accent1">
                    <a:lumMod val="50000"/>
                  </a:schemeClr>
                </a:solidFill>
              </a:rPr>
              <a:t>Consultants</a:t>
            </a:r>
          </a:p>
        </p:txBody>
      </p:sp>
      <p:sp>
        <p:nvSpPr>
          <p:cNvPr id="129053" name="Text Box 1053"/>
          <p:cNvSpPr txBox="1">
            <a:spLocks noChangeArrowheads="1"/>
          </p:cNvSpPr>
          <p:nvPr/>
        </p:nvSpPr>
        <p:spPr bwMode="auto">
          <a:xfrm>
            <a:off x="5181600" y="1371601"/>
            <a:ext cx="1930400" cy="954107"/>
          </a:xfrm>
          <a:prstGeom prst="rect">
            <a:avLst/>
          </a:prstGeom>
          <a:noFill/>
          <a:ln w="9525">
            <a:noFill/>
            <a:miter lim="800000"/>
            <a:headEnd/>
            <a:tailEnd/>
          </a:ln>
        </p:spPr>
        <p:txBody>
          <a:bodyPr wrap="square">
            <a:spAutoFit/>
          </a:bodyPr>
          <a:lstStyle/>
          <a:p>
            <a:pPr algn="ctr">
              <a:spcBef>
                <a:spcPct val="50000"/>
              </a:spcBef>
            </a:pPr>
            <a:r>
              <a:rPr lang="en-US" sz="2800" b="1" dirty="0">
                <a:solidFill>
                  <a:schemeClr val="accent1">
                    <a:lumMod val="50000"/>
                  </a:schemeClr>
                </a:solidFill>
              </a:rPr>
              <a:t>Luden’s Developers</a:t>
            </a:r>
          </a:p>
        </p:txBody>
      </p:sp>
      <p:sp>
        <p:nvSpPr>
          <p:cNvPr id="129055" name="Text Box 1055"/>
          <p:cNvSpPr txBox="1">
            <a:spLocks noChangeArrowheads="1"/>
          </p:cNvSpPr>
          <p:nvPr/>
        </p:nvSpPr>
        <p:spPr bwMode="auto">
          <a:xfrm>
            <a:off x="8204530" y="2443348"/>
            <a:ext cx="2133600" cy="523220"/>
          </a:xfrm>
          <a:prstGeom prst="rect">
            <a:avLst/>
          </a:prstGeom>
          <a:noFill/>
          <a:ln w="9525">
            <a:noFill/>
            <a:miter lim="800000"/>
            <a:headEnd/>
            <a:tailEnd/>
          </a:ln>
        </p:spPr>
        <p:txBody>
          <a:bodyPr wrap="square">
            <a:spAutoFit/>
          </a:bodyPr>
          <a:lstStyle/>
          <a:p>
            <a:pPr algn="ctr">
              <a:spcBef>
                <a:spcPct val="50000"/>
              </a:spcBef>
            </a:pPr>
            <a:r>
              <a:rPr lang="en-US" sz="2800" b="1" dirty="0">
                <a:solidFill>
                  <a:schemeClr val="accent1">
                    <a:lumMod val="50000"/>
                  </a:schemeClr>
                </a:solidFill>
              </a:rPr>
              <a:t>Regulators</a:t>
            </a:r>
          </a:p>
        </p:txBody>
      </p:sp>
      <p:sp>
        <p:nvSpPr>
          <p:cNvPr id="129056" name="Text Box 1056"/>
          <p:cNvSpPr txBox="1">
            <a:spLocks noChangeArrowheads="1"/>
          </p:cNvSpPr>
          <p:nvPr/>
        </p:nvSpPr>
        <p:spPr bwMode="auto">
          <a:xfrm>
            <a:off x="8372103" y="4453247"/>
            <a:ext cx="3013693" cy="954107"/>
          </a:xfrm>
          <a:prstGeom prst="rect">
            <a:avLst/>
          </a:prstGeom>
          <a:noFill/>
          <a:ln w="9525">
            <a:noFill/>
            <a:miter lim="800000"/>
            <a:headEnd/>
            <a:tailEnd/>
          </a:ln>
        </p:spPr>
        <p:txBody>
          <a:bodyPr wrap="square">
            <a:spAutoFit/>
          </a:bodyPr>
          <a:lstStyle/>
          <a:p>
            <a:r>
              <a:rPr lang="en-US" sz="2800" b="1" dirty="0">
                <a:solidFill>
                  <a:schemeClr val="accent1">
                    <a:lumMod val="50000"/>
                  </a:schemeClr>
                </a:solidFill>
              </a:rPr>
              <a:t>General </a:t>
            </a:r>
            <a:r>
              <a:rPr lang="en-US" sz="2800" b="1" dirty="0" smtClean="0">
                <a:solidFill>
                  <a:schemeClr val="accent1">
                    <a:lumMod val="50000"/>
                  </a:schemeClr>
                </a:solidFill>
              </a:rPr>
              <a:t>Public</a:t>
            </a:r>
            <a:endParaRPr lang="en-US" sz="2800" b="1" dirty="0">
              <a:solidFill>
                <a:schemeClr val="accent1">
                  <a:lumMod val="50000"/>
                </a:schemeClr>
              </a:solidFill>
            </a:endParaRPr>
          </a:p>
          <a:p>
            <a:r>
              <a:rPr lang="en-US" sz="2800" b="1" dirty="0" smtClean="0">
                <a:solidFill>
                  <a:schemeClr val="accent1">
                    <a:lumMod val="50000"/>
                  </a:schemeClr>
                </a:solidFill>
              </a:rPr>
              <a:t>       (Media)</a:t>
            </a:r>
            <a:endParaRPr lang="en-US" sz="2800" b="1" dirty="0">
              <a:solidFill>
                <a:schemeClr val="accent1">
                  <a:lumMod val="50000"/>
                </a:schemeClr>
              </a:solidFill>
            </a:endParaRPr>
          </a:p>
        </p:txBody>
      </p:sp>
      <p:sp>
        <p:nvSpPr>
          <p:cNvPr id="129057" name="Text Box 1057"/>
          <p:cNvSpPr txBox="1">
            <a:spLocks noChangeArrowheads="1"/>
          </p:cNvSpPr>
          <p:nvPr/>
        </p:nvSpPr>
        <p:spPr bwMode="auto">
          <a:xfrm>
            <a:off x="5193476" y="5127172"/>
            <a:ext cx="2438400" cy="954107"/>
          </a:xfrm>
          <a:prstGeom prst="rect">
            <a:avLst/>
          </a:prstGeom>
          <a:noFill/>
          <a:ln w="9525">
            <a:noFill/>
            <a:miter lim="800000"/>
            <a:headEnd/>
            <a:tailEnd/>
          </a:ln>
        </p:spPr>
        <p:txBody>
          <a:bodyPr>
            <a:spAutoFit/>
          </a:bodyPr>
          <a:lstStyle/>
          <a:p>
            <a:pPr algn="ctr">
              <a:spcBef>
                <a:spcPct val="50000"/>
              </a:spcBef>
            </a:pPr>
            <a:r>
              <a:rPr lang="en-US" sz="2800" b="1" dirty="0">
                <a:solidFill>
                  <a:schemeClr val="accent1">
                    <a:lumMod val="50000"/>
                  </a:schemeClr>
                </a:solidFill>
              </a:rPr>
              <a:t>City of Charleston</a:t>
            </a:r>
          </a:p>
        </p:txBody>
      </p:sp>
      <p:sp>
        <p:nvSpPr>
          <p:cNvPr id="129054" name="Text Box 1054"/>
          <p:cNvSpPr txBox="1">
            <a:spLocks noChangeArrowheads="1"/>
          </p:cNvSpPr>
          <p:nvPr/>
        </p:nvSpPr>
        <p:spPr bwMode="auto">
          <a:xfrm>
            <a:off x="1595252" y="4388924"/>
            <a:ext cx="2438400" cy="954107"/>
          </a:xfrm>
          <a:prstGeom prst="rect">
            <a:avLst/>
          </a:prstGeom>
          <a:noFill/>
          <a:ln w="9525">
            <a:noFill/>
            <a:miter lim="800000"/>
            <a:headEnd/>
            <a:tailEnd/>
          </a:ln>
        </p:spPr>
        <p:txBody>
          <a:bodyPr wrap="square">
            <a:spAutoFit/>
          </a:bodyPr>
          <a:lstStyle/>
          <a:p>
            <a:pPr algn="ctr">
              <a:spcBef>
                <a:spcPct val="50000"/>
              </a:spcBef>
            </a:pPr>
            <a:r>
              <a:rPr lang="en-US" sz="2800" b="1" dirty="0">
                <a:solidFill>
                  <a:schemeClr val="accent1">
                    <a:lumMod val="50000"/>
                  </a:schemeClr>
                </a:solidFill>
              </a:rPr>
              <a:t>National Park Service</a:t>
            </a:r>
          </a:p>
        </p:txBody>
      </p:sp>
      <p:cxnSp>
        <p:nvCxnSpPr>
          <p:cNvPr id="34" name="Straight Connector 33"/>
          <p:cNvCxnSpPr/>
          <p:nvPr/>
        </p:nvCxnSpPr>
        <p:spPr>
          <a:xfrm>
            <a:off x="4165600" y="3276600"/>
            <a:ext cx="914400" cy="38100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OK, So now what?</a:t>
            </a:r>
            <a:endParaRPr lang="en-US" dirty="0"/>
          </a:p>
        </p:txBody>
      </p:sp>
      <p:sp>
        <p:nvSpPr>
          <p:cNvPr id="3" name="Content Placeholder 2"/>
          <p:cNvSpPr>
            <a:spLocks noGrp="1"/>
          </p:cNvSpPr>
          <p:nvPr>
            <p:ph idx="1"/>
          </p:nvPr>
        </p:nvSpPr>
        <p:spPr/>
        <p:txBody>
          <a:bodyPr>
            <a:normAutofit lnSpcReduction="10000"/>
          </a:bodyPr>
          <a:lstStyle/>
          <a:p>
            <a:r>
              <a:rPr lang="en-US" dirty="0" smtClean="0"/>
              <a:t>The mayor has an edict to open the Aquarium by May 2000.</a:t>
            </a:r>
          </a:p>
          <a:p>
            <a:endParaRPr lang="en-US" dirty="0" smtClean="0"/>
          </a:p>
          <a:p>
            <a:r>
              <a:rPr lang="en-US" dirty="0" smtClean="0"/>
              <a:t>The Developers need to get started.</a:t>
            </a:r>
          </a:p>
          <a:p>
            <a:endParaRPr lang="en-US" dirty="0" smtClean="0"/>
          </a:p>
          <a:p>
            <a:r>
              <a:rPr lang="en-US" dirty="0" smtClean="0"/>
              <a:t>The groundwater data doesn’t make sense.</a:t>
            </a:r>
          </a:p>
          <a:p>
            <a:endParaRPr lang="en-US" dirty="0" smtClean="0"/>
          </a:p>
          <a:p>
            <a:r>
              <a:rPr lang="en-US" dirty="0" smtClean="0"/>
              <a:t>CERCLA demands a rigorous protocol.</a:t>
            </a:r>
          </a:p>
          <a:p>
            <a:endParaRPr lang="en-US" dirty="0" smtClean="0"/>
          </a:p>
          <a:p>
            <a:r>
              <a:rPr lang="en-US" dirty="0" smtClean="0"/>
              <a:t>This ain’t no UST!</a:t>
            </a:r>
          </a:p>
          <a:p>
            <a:endParaRPr lang="en-US" dirty="0" smtClean="0"/>
          </a:p>
        </p:txBody>
      </p:sp>
      <p:sp>
        <p:nvSpPr>
          <p:cNvPr id="4" name="Slide Number Placeholder 3"/>
          <p:cNvSpPr>
            <a:spLocks noGrp="1"/>
          </p:cNvSpPr>
          <p:nvPr>
            <p:ph type="sldNum" sz="quarter" idx="12"/>
          </p:nvPr>
        </p:nvSpPr>
        <p:spPr/>
        <p:txBody>
          <a:bodyPr/>
          <a:lstStyle/>
          <a:p>
            <a:fld id="{A8A42CEE-1F4A-4E70-8909-412AB532F7D3}" type="slidenum">
              <a:rPr lang="en-US" smtClean="0"/>
              <a:pPr/>
              <a:t>14</a:t>
            </a:fld>
            <a:endParaRPr lang="en-US" dirty="0"/>
          </a:p>
        </p:txBody>
      </p:sp>
    </p:spTree>
    <p:extLst>
      <p:ext uri="{BB962C8B-B14F-4D97-AF65-F5344CB8AC3E}">
        <p14:creationId xmlns:p14="http://schemas.microsoft.com/office/powerpoint/2010/main" val="7113197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Regulatory Approach</a:t>
            </a:r>
            <a:endParaRPr lang="en-US" dirty="0"/>
          </a:p>
        </p:txBody>
      </p:sp>
      <p:sp>
        <p:nvSpPr>
          <p:cNvPr id="3" name="Content Placeholder 2"/>
          <p:cNvSpPr>
            <a:spLocks noGrp="1"/>
          </p:cNvSpPr>
          <p:nvPr>
            <p:ph idx="1"/>
          </p:nvPr>
        </p:nvSpPr>
        <p:spPr/>
        <p:txBody>
          <a:bodyPr>
            <a:normAutofit/>
          </a:bodyPr>
          <a:lstStyle/>
          <a:p>
            <a:pPr marL="576263" indent="-514350">
              <a:spcBef>
                <a:spcPct val="50000"/>
              </a:spcBef>
            </a:pPr>
            <a:r>
              <a:rPr lang="en-US" dirty="0" smtClean="0"/>
              <a:t>Communications with all stakeholders</a:t>
            </a:r>
          </a:p>
          <a:p>
            <a:pPr marL="576263" indent="-514350">
              <a:spcBef>
                <a:spcPct val="50000"/>
              </a:spcBef>
            </a:pPr>
            <a:r>
              <a:rPr lang="en-US" dirty="0" smtClean="0"/>
              <a:t>Phased approach to remedial work</a:t>
            </a:r>
          </a:p>
          <a:p>
            <a:pPr marL="576263" indent="-514350">
              <a:spcBef>
                <a:spcPct val="50000"/>
              </a:spcBef>
            </a:pPr>
            <a:r>
              <a:rPr lang="en-US" dirty="0" smtClean="0"/>
              <a:t>Agency involvement in the preparation of Work Plans</a:t>
            </a:r>
          </a:p>
          <a:p>
            <a:pPr marL="576263" indent="-514350">
              <a:spcBef>
                <a:spcPct val="50000"/>
              </a:spcBef>
            </a:pPr>
            <a:r>
              <a:rPr lang="en-US" dirty="0" smtClean="0"/>
              <a:t>Agency approval prior to implementing remedial work</a:t>
            </a:r>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A8A42CEE-1F4A-4E70-8909-412AB532F7D3}" type="slidenum">
              <a:rPr lang="en-US" smtClean="0"/>
              <a:pPr/>
              <a:t>15</a:t>
            </a:fld>
            <a:endParaRPr lang="en-US" dirty="0"/>
          </a:p>
        </p:txBody>
      </p:sp>
    </p:spTree>
    <p:extLst>
      <p:ext uri="{BB962C8B-B14F-4D97-AF65-F5344CB8AC3E}">
        <p14:creationId xmlns:p14="http://schemas.microsoft.com/office/powerpoint/2010/main" val="7113197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0" y="103908"/>
            <a:ext cx="10363200" cy="914400"/>
          </a:xfrm>
        </p:spPr>
        <p:txBody>
          <a:bodyPr/>
          <a:lstStyle/>
          <a:p>
            <a:pPr eaLnBrk="1" hangingPunct="1"/>
            <a:r>
              <a:rPr lang="en-US" dirty="0" smtClean="0"/>
              <a:t>Conceptual Site Model</a:t>
            </a:r>
          </a:p>
        </p:txBody>
      </p:sp>
      <p:pic>
        <p:nvPicPr>
          <p:cNvPr id="12291" name="Picture 4" descr="Z:\Clients\SCEG\Meetings\MEETING 1-24-07\1\CSM - 2.png"/>
          <p:cNvPicPr>
            <a:picLocks noChangeAspect="1" noChangeArrowheads="1"/>
          </p:cNvPicPr>
          <p:nvPr/>
        </p:nvPicPr>
        <p:blipFill>
          <a:blip r:embed="rId3" cstate="print"/>
          <a:srcRect/>
          <a:stretch>
            <a:fillRect/>
          </a:stretch>
        </p:blipFill>
        <p:spPr bwMode="auto">
          <a:xfrm>
            <a:off x="-20377" y="980416"/>
            <a:ext cx="12212377" cy="5877585"/>
          </a:xfrm>
          <a:prstGeom prst="rect">
            <a:avLst/>
          </a:prstGeom>
          <a:noFill/>
          <a:ln w="22225">
            <a:solidFill>
              <a:schemeClr val="bg2"/>
            </a:solidFill>
            <a:miter lim="800000"/>
            <a:headEnd/>
            <a:tailEnd/>
          </a:ln>
        </p:spPr>
      </p:pic>
      <p:pic>
        <p:nvPicPr>
          <p:cNvPr id="12292" name="Picture 5" descr="E:\Clients\SCEG\CPA\mtr-a.jpg"/>
          <p:cNvPicPr>
            <a:picLocks noChangeAspect="1" noChangeArrowheads="1"/>
          </p:cNvPicPr>
          <p:nvPr/>
        </p:nvPicPr>
        <p:blipFill>
          <a:blip r:embed="rId4" cstate="print"/>
          <a:srcRect/>
          <a:stretch>
            <a:fillRect/>
          </a:stretch>
        </p:blipFill>
        <p:spPr bwMode="auto">
          <a:xfrm>
            <a:off x="8456550" y="6093032"/>
            <a:ext cx="3261784" cy="544513"/>
          </a:xfrm>
          <a:prstGeom prst="rect">
            <a:avLst/>
          </a:prstGeom>
          <a:noFill/>
          <a:ln w="9525">
            <a:noFill/>
            <a:miter lim="800000"/>
            <a:headEnd/>
            <a:tailEnd/>
          </a:ln>
        </p:spPr>
      </p:pic>
      <p:sp>
        <p:nvSpPr>
          <p:cNvPr id="2" name="Rectangle 1"/>
          <p:cNvSpPr/>
          <p:nvPr/>
        </p:nvSpPr>
        <p:spPr>
          <a:xfrm>
            <a:off x="-20377" y="0"/>
            <a:ext cx="1142595" cy="9804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9413630" y="6298151"/>
            <a:ext cx="2743200" cy="365125"/>
          </a:xfrm>
        </p:spPr>
        <p:txBody>
          <a:bodyPr/>
          <a:lstStyle/>
          <a:p>
            <a:fld id="{A8A42CEE-1F4A-4E70-8909-412AB532F7D3}" type="slidenum">
              <a:rPr lang="en-US" smtClean="0">
                <a:solidFill>
                  <a:schemeClr val="tx2"/>
                </a:solidFill>
              </a:rPr>
              <a:pPr/>
              <a:t>16</a:t>
            </a:fld>
            <a:endParaRPr lang="en-US" dirty="0">
              <a:solidFill>
                <a:schemeClr val="tx2"/>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350818" cy="16417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40" name="Rectangle 9"/>
          <p:cNvSpPr>
            <a:spLocks noGrp="1" noChangeArrowheads="1"/>
          </p:cNvSpPr>
          <p:nvPr>
            <p:ph type="title" idx="4294967295"/>
          </p:nvPr>
        </p:nvSpPr>
        <p:spPr>
          <a:xfrm>
            <a:off x="1101437" y="244187"/>
            <a:ext cx="10363200" cy="1143000"/>
          </a:xfrm>
          <a:noFill/>
        </p:spPr>
        <p:txBody>
          <a:bodyPr>
            <a:normAutofit/>
          </a:bodyPr>
          <a:lstStyle/>
          <a:p>
            <a:pPr eaLnBrk="1" hangingPunct="1"/>
            <a:r>
              <a:rPr lang="en-US" dirty="0" smtClean="0">
                <a:solidFill>
                  <a:schemeClr val="tx2"/>
                </a:solidFill>
              </a:rPr>
              <a:t>Remediation Areas</a:t>
            </a:r>
          </a:p>
        </p:txBody>
      </p:sp>
      <p:pic>
        <p:nvPicPr>
          <p:cNvPr id="39943" name="Picture 12" descr="G:\Clients\SCEG\GTI Presentation\Scanned Drawings\MGP Operations Map.jpg"/>
          <p:cNvPicPr>
            <a:picLocks noChangeAspect="1" noChangeArrowheads="1"/>
          </p:cNvPicPr>
          <p:nvPr/>
        </p:nvPicPr>
        <p:blipFill>
          <a:blip r:embed="rId3" cstate="print"/>
          <a:srcRect/>
          <a:stretch>
            <a:fillRect/>
          </a:stretch>
        </p:blipFill>
        <p:spPr bwMode="auto">
          <a:xfrm>
            <a:off x="0" y="1799659"/>
            <a:ext cx="12192000" cy="5058341"/>
          </a:xfrm>
          <a:prstGeom prst="rect">
            <a:avLst/>
          </a:prstGeom>
          <a:noFill/>
          <a:ln w="9525">
            <a:noFill/>
            <a:miter lim="800000"/>
            <a:headEnd/>
            <a:tailEnd/>
          </a:ln>
        </p:spPr>
      </p:pic>
      <p:sp>
        <p:nvSpPr>
          <p:cNvPr id="3" name="Slide Number Placeholder 2"/>
          <p:cNvSpPr>
            <a:spLocks noGrp="1"/>
          </p:cNvSpPr>
          <p:nvPr>
            <p:ph type="sldNum" sz="quarter" idx="12"/>
          </p:nvPr>
        </p:nvSpPr>
        <p:spPr>
          <a:xfrm>
            <a:off x="9366740" y="6356351"/>
            <a:ext cx="2743200" cy="365125"/>
          </a:xfrm>
        </p:spPr>
        <p:txBody>
          <a:bodyPr/>
          <a:lstStyle/>
          <a:p>
            <a:fld id="{A8A42CEE-1F4A-4E70-8909-412AB532F7D3}" type="slidenum">
              <a:rPr lang="en-US" sz="1400" b="1" smtClean="0">
                <a:solidFill>
                  <a:schemeClr val="tx2"/>
                </a:solidFill>
              </a:rPr>
              <a:pPr/>
              <a:t>17</a:t>
            </a:fld>
            <a:endParaRPr lang="en-US" sz="1400" b="1" dirty="0">
              <a:solidFill>
                <a:schemeClr val="tx2"/>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Remediation Activities</a:t>
            </a:r>
            <a:endParaRPr lang="en-US" dirty="0"/>
          </a:p>
        </p:txBody>
      </p:sp>
      <p:sp>
        <p:nvSpPr>
          <p:cNvPr id="3" name="Content Placeholder 2"/>
          <p:cNvSpPr>
            <a:spLocks noGrp="1"/>
          </p:cNvSpPr>
          <p:nvPr>
            <p:ph idx="1"/>
          </p:nvPr>
        </p:nvSpPr>
        <p:spPr/>
        <p:txBody>
          <a:bodyPr/>
          <a:lstStyle/>
          <a:p>
            <a:pPr>
              <a:defRPr/>
            </a:pPr>
            <a:r>
              <a:rPr lang="en-US" dirty="0" smtClean="0"/>
              <a:t>Excavation of DNAPL Impacted Material</a:t>
            </a:r>
          </a:p>
          <a:p>
            <a:pPr>
              <a:defRPr/>
            </a:pPr>
            <a:r>
              <a:rPr lang="en-US" dirty="0" smtClean="0"/>
              <a:t>Dewatering (in support of Excavation)</a:t>
            </a:r>
          </a:p>
          <a:p>
            <a:pPr>
              <a:defRPr/>
            </a:pPr>
            <a:r>
              <a:rPr lang="en-US" dirty="0" smtClean="0"/>
              <a:t>Installation of a DNAPL Recovery Trench</a:t>
            </a:r>
          </a:p>
          <a:p>
            <a:pPr>
              <a:defRPr/>
            </a:pPr>
            <a:r>
              <a:rPr lang="en-US" dirty="0" smtClean="0"/>
              <a:t>Recovery and Removal of Free-Phase DNAPL</a:t>
            </a:r>
          </a:p>
          <a:p>
            <a:pPr>
              <a:defRPr/>
            </a:pPr>
            <a:r>
              <a:rPr lang="en-US" dirty="0" smtClean="0"/>
              <a:t>Fenton’s Reagent Injection</a:t>
            </a:r>
          </a:p>
          <a:p>
            <a:pPr>
              <a:defRPr/>
            </a:pPr>
            <a:r>
              <a:rPr lang="en-US" dirty="0" smtClean="0"/>
              <a:t>ORC, PermeOx, EHC-O Injection</a:t>
            </a:r>
          </a:p>
          <a:p>
            <a:pPr>
              <a:defRPr/>
            </a:pPr>
            <a:r>
              <a:rPr lang="en-US" dirty="0" smtClean="0"/>
              <a:t>Phytoremediation</a:t>
            </a:r>
          </a:p>
          <a:p>
            <a:endParaRPr lang="en-US" dirty="0" smtClean="0"/>
          </a:p>
        </p:txBody>
      </p:sp>
      <p:sp>
        <p:nvSpPr>
          <p:cNvPr id="4" name="Slide Number Placeholder 3"/>
          <p:cNvSpPr>
            <a:spLocks noGrp="1"/>
          </p:cNvSpPr>
          <p:nvPr>
            <p:ph type="sldNum" sz="quarter" idx="12"/>
          </p:nvPr>
        </p:nvSpPr>
        <p:spPr/>
        <p:txBody>
          <a:bodyPr/>
          <a:lstStyle/>
          <a:p>
            <a:fld id="{A8A42CEE-1F4A-4E70-8909-412AB532F7D3}" type="slidenum">
              <a:rPr lang="en-US" smtClean="0"/>
              <a:pPr/>
              <a:t>18</a:t>
            </a:fld>
            <a:endParaRPr lang="en-US" dirty="0"/>
          </a:p>
        </p:txBody>
      </p:sp>
    </p:spTree>
    <p:extLst>
      <p:ext uri="{BB962C8B-B14F-4D97-AF65-F5344CB8AC3E}">
        <p14:creationId xmlns:p14="http://schemas.microsoft.com/office/powerpoint/2010/main" val="7113197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269875"/>
            <a:ext cx="10515600" cy="1325563"/>
          </a:xfrm>
        </p:spPr>
        <p:txBody>
          <a:bodyPr/>
          <a:lstStyle/>
          <a:p>
            <a:r>
              <a:rPr lang="en-US" dirty="0" smtClean="0"/>
              <a:t>Example Title and Slide Text</a:t>
            </a:r>
            <a:endParaRPr lang="en-US" dirty="0"/>
          </a:p>
        </p:txBody>
      </p:sp>
      <p:pic>
        <p:nvPicPr>
          <p:cNvPr id="4" name="Picture 2" descr="C:\Power Point Figures\Map1.JPG"/>
          <p:cNvPicPr>
            <a:picLocks noChangeAspect="1" noChangeArrowheads="1"/>
          </p:cNvPicPr>
          <p:nvPr/>
        </p:nvPicPr>
        <p:blipFill>
          <a:blip r:embed="rId3" cstate="print"/>
          <a:srcRect/>
          <a:stretch>
            <a:fillRect/>
          </a:stretch>
        </p:blipFill>
        <p:spPr bwMode="auto">
          <a:xfrm>
            <a:off x="1246909" y="541329"/>
            <a:ext cx="9684328" cy="6316671"/>
          </a:xfrm>
          <a:prstGeom prst="rect">
            <a:avLst/>
          </a:prstGeom>
          <a:noFill/>
          <a:ln w="9525">
            <a:noFill/>
            <a:miter lim="800000"/>
            <a:headEnd/>
            <a:tailEnd/>
          </a:ln>
        </p:spPr>
      </p:pic>
    </p:spTree>
    <p:extLst>
      <p:ext uri="{BB962C8B-B14F-4D97-AF65-F5344CB8AC3E}">
        <p14:creationId xmlns:p14="http://schemas.microsoft.com/office/powerpoint/2010/main" val="7113197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Manufactured Gas  Plant (MGP)?</a:t>
            </a:r>
            <a:r>
              <a:rPr lang="en-US" sz="4000" dirty="0" smtClean="0"/>
              <a:t> </a:t>
            </a:r>
            <a:endParaRPr lang="en-US" dirty="0"/>
          </a:p>
        </p:txBody>
      </p:sp>
      <p:sp>
        <p:nvSpPr>
          <p:cNvPr id="3" name="Content Placeholder 2"/>
          <p:cNvSpPr>
            <a:spLocks noGrp="1"/>
          </p:cNvSpPr>
          <p:nvPr>
            <p:ph idx="1"/>
          </p:nvPr>
        </p:nvSpPr>
        <p:spPr/>
        <p:txBody>
          <a:bodyPr>
            <a:normAutofit lnSpcReduction="10000"/>
          </a:bodyPr>
          <a:lstStyle/>
          <a:p>
            <a:pPr>
              <a:lnSpc>
                <a:spcPct val="80000"/>
              </a:lnSpc>
            </a:pPr>
            <a:r>
              <a:rPr lang="en-US" dirty="0" smtClean="0"/>
              <a:t>MGPs were facilities that heated coal (and sometimes oil) in a closed vessel to liberate a flammable gas that was subsequently processed and stored in on-site gasholders prior to being distributed to end users. </a:t>
            </a:r>
          </a:p>
          <a:p>
            <a:pPr>
              <a:lnSpc>
                <a:spcPct val="80000"/>
              </a:lnSpc>
            </a:pPr>
            <a:endParaRPr lang="en-US" dirty="0" smtClean="0"/>
          </a:p>
          <a:p>
            <a:pPr>
              <a:lnSpc>
                <a:spcPct val="80000"/>
              </a:lnSpc>
            </a:pPr>
            <a:r>
              <a:rPr lang="en-US" dirty="0" smtClean="0"/>
              <a:t>MGPs were utilized in the U.S. from the 1800s thru the 1950s to manufacture gas from coal and oil prior to the development of interstate natural gas pipeline systems.</a:t>
            </a:r>
          </a:p>
          <a:p>
            <a:pPr>
              <a:lnSpc>
                <a:spcPct val="80000"/>
              </a:lnSpc>
            </a:pPr>
            <a:endParaRPr lang="en-US" dirty="0" smtClean="0"/>
          </a:p>
          <a:p>
            <a:pPr>
              <a:lnSpc>
                <a:spcPct val="80000"/>
              </a:lnSpc>
            </a:pPr>
            <a:r>
              <a:rPr lang="en-US" dirty="0" smtClean="0"/>
              <a:t>Estimates of the number of MGPs in the U.S. range from 3,000 to 10,000. </a:t>
            </a:r>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A8A42CEE-1F4A-4E70-8909-412AB532F7D3}" type="slidenum">
              <a:rPr lang="en-US" smtClean="0"/>
              <a:pPr/>
              <a:t>2</a:t>
            </a:fld>
            <a:endParaRPr lang="en-US" dirty="0"/>
          </a:p>
        </p:txBody>
      </p:sp>
    </p:spTree>
    <p:extLst>
      <p:ext uri="{BB962C8B-B14F-4D97-AF65-F5344CB8AC3E}">
        <p14:creationId xmlns:p14="http://schemas.microsoft.com/office/powerpoint/2010/main" val="7113197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269875"/>
            <a:ext cx="10515600" cy="1325563"/>
          </a:xfrm>
        </p:spPr>
        <p:txBody>
          <a:bodyPr/>
          <a:lstStyle/>
          <a:p>
            <a:r>
              <a:rPr lang="en-US" dirty="0" smtClean="0"/>
              <a:t>Example Title and Slide Text</a:t>
            </a:r>
            <a:endParaRPr lang="en-US" dirty="0"/>
          </a:p>
        </p:txBody>
      </p:sp>
      <p:sp>
        <p:nvSpPr>
          <p:cNvPr id="3" name="Content Placeholder 2"/>
          <p:cNvSpPr>
            <a:spLocks noGrp="1"/>
          </p:cNvSpPr>
          <p:nvPr>
            <p:ph idx="4294967295"/>
          </p:nvPr>
        </p:nvSpPr>
        <p:spPr>
          <a:xfrm>
            <a:off x="2400300" y="1825625"/>
            <a:ext cx="9791700" cy="4351338"/>
          </a:xfrm>
        </p:spPr>
        <p:txBody>
          <a:bodyPr/>
          <a:lstStyle/>
          <a:p>
            <a:endParaRPr lang="en-US" dirty="0" smtClean="0"/>
          </a:p>
          <a:p>
            <a:endParaRPr lang="en-US" dirty="0" smtClean="0"/>
          </a:p>
        </p:txBody>
      </p:sp>
      <p:pic>
        <p:nvPicPr>
          <p:cNvPr id="4" name="Picture 2" descr="C:\Power Point Figures\Map3.tif"/>
          <p:cNvPicPr>
            <a:picLocks noChangeAspect="1" noChangeArrowheads="1"/>
          </p:cNvPicPr>
          <p:nvPr/>
        </p:nvPicPr>
        <p:blipFill rotWithShape="1">
          <a:blip r:embed="rId3" cstate="print"/>
          <a:srcRect l="2943" t="3809" r="4898" b="3375"/>
          <a:stretch/>
        </p:blipFill>
        <p:spPr bwMode="auto">
          <a:xfrm>
            <a:off x="1309255" y="406080"/>
            <a:ext cx="9518072" cy="6202536"/>
          </a:xfrm>
          <a:prstGeom prst="rect">
            <a:avLst/>
          </a:prstGeom>
          <a:noFill/>
          <a:ln w="9525">
            <a:noFill/>
            <a:miter lim="800000"/>
            <a:headEnd/>
            <a:tailEnd/>
          </a:ln>
        </p:spPr>
      </p:pic>
    </p:spTree>
    <p:extLst>
      <p:ext uri="{BB962C8B-B14F-4D97-AF65-F5344CB8AC3E}">
        <p14:creationId xmlns:p14="http://schemas.microsoft.com/office/powerpoint/2010/main" val="7113197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100" y="269875"/>
            <a:ext cx="9535391" cy="1325563"/>
          </a:xfrm>
        </p:spPr>
        <p:txBody>
          <a:bodyPr>
            <a:noAutofit/>
          </a:bodyPr>
          <a:lstStyle/>
          <a:p>
            <a:pPr>
              <a:lnSpc>
                <a:spcPct val="100000"/>
              </a:lnSpc>
              <a:spcBef>
                <a:spcPct val="50000"/>
              </a:spcBef>
            </a:pPr>
            <a:r>
              <a:rPr lang="en-US" b="1" dirty="0" smtClean="0"/>
              <a:t>Total Remediation Volumes Through March 2015</a:t>
            </a:r>
            <a:endParaRPr lang="en-US" dirty="0"/>
          </a:p>
        </p:txBody>
      </p:sp>
      <p:sp>
        <p:nvSpPr>
          <p:cNvPr id="3" name="Content Placeholder 2"/>
          <p:cNvSpPr>
            <a:spLocks noGrp="1"/>
          </p:cNvSpPr>
          <p:nvPr>
            <p:ph idx="1"/>
          </p:nvPr>
        </p:nvSpPr>
        <p:spPr/>
        <p:txBody>
          <a:bodyPr>
            <a:normAutofit/>
          </a:bodyPr>
          <a:lstStyle/>
          <a:p>
            <a:endParaRPr lang="en-US" dirty="0" smtClean="0"/>
          </a:p>
          <a:p>
            <a:endParaRPr lang="en-US" dirty="0" smtClean="0"/>
          </a:p>
        </p:txBody>
      </p:sp>
      <p:graphicFrame>
        <p:nvGraphicFramePr>
          <p:cNvPr id="4" name="Table 3"/>
          <p:cNvGraphicFramePr>
            <a:graphicFrameLocks noGrp="1"/>
          </p:cNvGraphicFramePr>
          <p:nvPr/>
        </p:nvGraphicFramePr>
        <p:xfrm>
          <a:off x="1318161" y="1923802"/>
          <a:ext cx="9369630" cy="3811980"/>
        </p:xfrm>
        <a:graphic>
          <a:graphicData uri="http://schemas.openxmlformats.org/drawingml/2006/table">
            <a:tbl>
              <a:tblPr firstRow="1" bandRow="1">
                <a:tableStyleId>{5C22544A-7EE6-4342-B048-85BDC9FD1C3A}</a:tableStyleId>
              </a:tblPr>
              <a:tblGrid>
                <a:gridCol w="4684815"/>
                <a:gridCol w="4684815"/>
              </a:tblGrid>
              <a:tr h="12309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u="sng" dirty="0" smtClean="0"/>
                        <a:t>Media</a:t>
                      </a:r>
                      <a:endParaRPr lang="en-US" sz="2800" dirty="0" smtClean="0"/>
                    </a:p>
                    <a:p>
                      <a:endParaRPr lang="en-US" sz="2800" dirty="0"/>
                    </a:p>
                  </a:txBody>
                  <a:tcPr/>
                </a:tc>
                <a:tc>
                  <a:txBody>
                    <a:bodyPr/>
                    <a:lstStyle/>
                    <a:p>
                      <a:pPr algn="ctr"/>
                      <a:r>
                        <a:rPr lang="en-US" sz="2800" u="sng" dirty="0" smtClean="0"/>
                        <a:t>Volumes</a:t>
                      </a:r>
                      <a:endParaRPr lang="en-US" sz="2800" u="sng" dirty="0"/>
                    </a:p>
                  </a:txBody>
                  <a:tcPr/>
                </a:tc>
              </a:tr>
              <a:tr h="1230952">
                <a:tc>
                  <a:txBody>
                    <a:bodyPr/>
                    <a:lstStyle/>
                    <a:p>
                      <a:r>
                        <a:rPr lang="en-US" sz="2800" dirty="0" smtClean="0"/>
                        <a:t>Impacted Material and Debris</a:t>
                      </a:r>
                      <a:endParaRPr lang="en-US" sz="2800" dirty="0"/>
                    </a:p>
                  </a:txBody>
                  <a:tcPr/>
                </a:tc>
                <a:tc>
                  <a:txBody>
                    <a:bodyPr/>
                    <a:lstStyle/>
                    <a:p>
                      <a:r>
                        <a:rPr lang="en-US" sz="2800" dirty="0" smtClean="0"/>
                        <a:t>Approximately 63k tons</a:t>
                      </a:r>
                      <a:endParaRPr lang="en-US" sz="2800" dirty="0"/>
                    </a:p>
                  </a:txBody>
                  <a:tcPr/>
                </a:tc>
              </a:tr>
              <a:tr h="675038">
                <a:tc>
                  <a:txBody>
                    <a:bodyPr/>
                    <a:lstStyle/>
                    <a:p>
                      <a:r>
                        <a:rPr lang="en-US" sz="2800" dirty="0" smtClean="0"/>
                        <a:t>Water/Groundwater</a:t>
                      </a:r>
                      <a:endParaRPr lang="en-US" sz="2800" dirty="0"/>
                    </a:p>
                  </a:txBody>
                  <a:tcPr/>
                </a:tc>
                <a:tc>
                  <a:txBody>
                    <a:bodyPr/>
                    <a:lstStyle/>
                    <a:p>
                      <a:r>
                        <a:rPr lang="en-US" sz="2800" dirty="0" smtClean="0"/>
                        <a:t>3+ million gallons</a:t>
                      </a:r>
                      <a:endParaRPr lang="en-US" sz="2800" dirty="0"/>
                    </a:p>
                  </a:txBody>
                  <a:tcPr/>
                </a:tc>
              </a:tr>
              <a:tr h="675038">
                <a:tc>
                  <a:txBody>
                    <a:bodyPr/>
                    <a:lstStyle/>
                    <a:p>
                      <a:r>
                        <a:rPr lang="en-US" sz="2800" dirty="0" smtClean="0"/>
                        <a:t>Coal Tar Removed</a:t>
                      </a:r>
                      <a:endParaRPr lang="en-US" sz="2800" dirty="0"/>
                    </a:p>
                  </a:txBody>
                  <a:tcPr/>
                </a:tc>
                <a:tc>
                  <a:txBody>
                    <a:bodyPr/>
                    <a:lstStyle/>
                    <a:p>
                      <a:r>
                        <a:rPr lang="en-US" sz="2800" dirty="0" smtClean="0"/>
                        <a:t>30,000 gallons</a:t>
                      </a:r>
                      <a:endParaRPr lang="en-US" sz="2800" dirty="0"/>
                    </a:p>
                  </a:txBody>
                  <a:tcPr/>
                </a:tc>
              </a:tr>
            </a:tbl>
          </a:graphicData>
        </a:graphic>
      </p:graphicFrame>
      <p:sp>
        <p:nvSpPr>
          <p:cNvPr id="5" name="Slide Number Placeholder 4"/>
          <p:cNvSpPr>
            <a:spLocks noGrp="1"/>
          </p:cNvSpPr>
          <p:nvPr>
            <p:ph type="sldNum" sz="quarter" idx="12"/>
          </p:nvPr>
        </p:nvSpPr>
        <p:spPr/>
        <p:txBody>
          <a:bodyPr/>
          <a:lstStyle/>
          <a:p>
            <a:fld id="{A8A42CEE-1F4A-4E70-8909-412AB532F7D3}" type="slidenum">
              <a:rPr lang="en-US" smtClean="0"/>
              <a:pPr/>
              <a:t>21</a:t>
            </a:fld>
            <a:endParaRPr lang="en-US" dirty="0"/>
          </a:p>
        </p:txBody>
      </p:sp>
    </p:spTree>
    <p:extLst>
      <p:ext uri="{BB962C8B-B14F-4D97-AF65-F5344CB8AC3E}">
        <p14:creationId xmlns:p14="http://schemas.microsoft.com/office/powerpoint/2010/main" val="7113197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9"/>
          <p:cNvSpPr>
            <a:spLocks noGrp="1" noChangeArrowheads="1"/>
          </p:cNvSpPr>
          <p:nvPr>
            <p:ph type="title" idx="4294967295"/>
          </p:nvPr>
        </p:nvSpPr>
        <p:spPr>
          <a:xfrm>
            <a:off x="1725525" y="457200"/>
            <a:ext cx="10446327" cy="1143000"/>
          </a:xfrm>
          <a:noFill/>
        </p:spPr>
        <p:txBody>
          <a:bodyPr>
            <a:normAutofit/>
          </a:bodyPr>
          <a:lstStyle/>
          <a:p>
            <a:pPr eaLnBrk="1" hangingPunct="1"/>
            <a:r>
              <a:rPr lang="en-US" sz="4000" dirty="0" smtClean="0">
                <a:solidFill>
                  <a:schemeClr val="tx2"/>
                </a:solidFill>
              </a:rPr>
              <a:t>Remediation Areas</a:t>
            </a:r>
          </a:p>
        </p:txBody>
      </p:sp>
      <p:pic>
        <p:nvPicPr>
          <p:cNvPr id="39943" name="Picture 12" descr="G:\Clients\SCEG\GTI Presentation\Scanned Drawings\MGP Operations Map.jpg"/>
          <p:cNvPicPr>
            <a:picLocks noChangeAspect="1" noChangeArrowheads="1"/>
          </p:cNvPicPr>
          <p:nvPr/>
        </p:nvPicPr>
        <p:blipFill>
          <a:blip r:embed="rId3" cstate="print"/>
          <a:srcRect/>
          <a:stretch>
            <a:fillRect/>
          </a:stretch>
        </p:blipFill>
        <p:spPr bwMode="auto">
          <a:xfrm>
            <a:off x="-1" y="1808018"/>
            <a:ext cx="12203723" cy="5049982"/>
          </a:xfrm>
          <a:prstGeom prst="rect">
            <a:avLst/>
          </a:prstGeom>
          <a:noFill/>
          <a:ln w="9525">
            <a:noFill/>
            <a:miter lim="800000"/>
            <a:headEnd/>
            <a:tailEnd/>
          </a:ln>
        </p:spPr>
      </p:pic>
      <p:sp>
        <p:nvSpPr>
          <p:cNvPr id="4" name="Rectangle 3"/>
          <p:cNvSpPr/>
          <p:nvPr/>
        </p:nvSpPr>
        <p:spPr>
          <a:xfrm>
            <a:off x="-20377" y="0"/>
            <a:ext cx="1516668" cy="1600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a:xfrm>
            <a:off x="9296400" y="6338766"/>
            <a:ext cx="2743200" cy="365125"/>
          </a:xfrm>
        </p:spPr>
        <p:txBody>
          <a:bodyPr/>
          <a:lstStyle/>
          <a:p>
            <a:fld id="{A8A42CEE-1F4A-4E70-8909-412AB532F7D3}" type="slidenum">
              <a:rPr lang="en-US" sz="1400" b="1" smtClean="0">
                <a:solidFill>
                  <a:schemeClr val="tx2"/>
                </a:solidFill>
              </a:rPr>
              <a:pPr/>
              <a:t>22</a:t>
            </a:fld>
            <a:endParaRPr lang="en-US" sz="1400" b="1" dirty="0">
              <a:solidFill>
                <a:schemeClr val="tx2"/>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92402" y="2879726"/>
            <a:ext cx="10299597" cy="1086973"/>
          </a:xfrm>
        </p:spPr>
        <p:txBody>
          <a:bodyPr/>
          <a:lstStyle/>
          <a:p>
            <a:r>
              <a:rPr lang="en-US" dirty="0" smtClean="0"/>
              <a:t>What about areas that could not be excavated?</a:t>
            </a:r>
            <a:endParaRPr lang="en-US" dirty="0"/>
          </a:p>
        </p:txBody>
      </p:sp>
      <p:sp>
        <p:nvSpPr>
          <p:cNvPr id="4" name="Content Placeholder 3"/>
          <p:cNvSpPr>
            <a:spLocks noGrp="1"/>
          </p:cNvSpPr>
          <p:nvPr>
            <p:ph idx="1"/>
          </p:nvPr>
        </p:nvSpPr>
        <p:spPr/>
        <p:txBody>
          <a:bodyPr/>
          <a:lstStyle/>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te10589\AppData\Local\Microsoft\Windows\Temporary Internet Files\Content.Outlook\YEYQ2C97\Mvc-003f.jpg"/>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sp>
        <p:nvSpPr>
          <p:cNvPr id="3" name="TextBox 2"/>
          <p:cNvSpPr txBox="1"/>
          <p:nvPr/>
        </p:nvSpPr>
        <p:spPr>
          <a:xfrm>
            <a:off x="5308270" y="6198919"/>
            <a:ext cx="3645726" cy="400110"/>
          </a:xfrm>
          <a:prstGeom prst="rect">
            <a:avLst/>
          </a:prstGeom>
          <a:noFill/>
        </p:spPr>
        <p:txBody>
          <a:bodyPr wrap="square" rtlCol="0">
            <a:spAutoFit/>
          </a:bodyPr>
          <a:lstStyle/>
          <a:p>
            <a:r>
              <a:rPr lang="en-US" sz="2000" b="1" dirty="0" smtClean="0">
                <a:solidFill>
                  <a:schemeClr val="bg1"/>
                </a:solidFill>
              </a:rPr>
              <a:t>Phytoremediation Area</a:t>
            </a:r>
            <a:endParaRPr lang="en-US" sz="2000" b="1"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cstate="print"/>
          <a:srcRect/>
          <a:stretch>
            <a:fillRect/>
          </a:stretch>
        </p:blipFill>
        <p:spPr bwMode="auto">
          <a:xfrm>
            <a:off x="1721922" y="0"/>
            <a:ext cx="9144000" cy="6871951"/>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A8A42CEE-1F4A-4E70-8909-412AB532F7D3}" type="slidenum">
              <a:rPr lang="en-US" smtClean="0"/>
              <a:pPr/>
              <a:t>25</a:t>
            </a:fld>
            <a:endParaRPr lang="en-US" dirty="0"/>
          </a:p>
        </p:txBody>
      </p:sp>
      <p:sp>
        <p:nvSpPr>
          <p:cNvPr id="2" name="TextBox 1"/>
          <p:cNvSpPr txBox="1"/>
          <p:nvPr/>
        </p:nvSpPr>
        <p:spPr>
          <a:xfrm>
            <a:off x="8440615" y="6155758"/>
            <a:ext cx="2549770" cy="646331"/>
          </a:xfrm>
          <a:prstGeom prst="rect">
            <a:avLst/>
          </a:prstGeom>
          <a:noFill/>
        </p:spPr>
        <p:txBody>
          <a:bodyPr wrap="square" rtlCol="0">
            <a:spAutoFit/>
          </a:bodyPr>
          <a:lstStyle/>
          <a:p>
            <a:r>
              <a:rPr lang="en-US" dirty="0" smtClean="0"/>
              <a:t>Source: 2003 ITRC </a:t>
            </a:r>
            <a:r>
              <a:rPr lang="en-US" b="1" i="1" dirty="0"/>
              <a:t>Internet-based Training</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srcRect/>
          <a:stretch>
            <a:fillRect/>
          </a:stretch>
        </p:blipFill>
        <p:spPr bwMode="auto">
          <a:xfrm>
            <a:off x="1649298" y="0"/>
            <a:ext cx="9108375" cy="6875148"/>
          </a:xfrm>
          <a:prstGeom prst="rect">
            <a:avLst/>
          </a:prstGeom>
          <a:noFill/>
          <a:ln w="9525">
            <a:noFill/>
            <a:miter lim="800000"/>
            <a:headEnd/>
            <a:tailEnd/>
          </a:ln>
        </p:spPr>
      </p:pic>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fld id="{A8A42CEE-1F4A-4E70-8909-412AB532F7D3}" type="slidenum">
              <a:rPr lang="en-US" smtClean="0"/>
              <a:pPr/>
              <a:t>26</a:t>
            </a:fld>
            <a:endParaRPr lang="en-US" dirty="0"/>
          </a:p>
        </p:txBody>
      </p:sp>
      <p:sp>
        <p:nvSpPr>
          <p:cNvPr id="5" name="TextBox 4"/>
          <p:cNvSpPr txBox="1"/>
          <p:nvPr/>
        </p:nvSpPr>
        <p:spPr>
          <a:xfrm>
            <a:off x="8299935" y="6067833"/>
            <a:ext cx="2549770" cy="646331"/>
          </a:xfrm>
          <a:prstGeom prst="rect">
            <a:avLst/>
          </a:prstGeom>
          <a:noFill/>
        </p:spPr>
        <p:txBody>
          <a:bodyPr wrap="square" rtlCol="0">
            <a:spAutoFit/>
          </a:bodyPr>
          <a:lstStyle/>
          <a:p>
            <a:r>
              <a:rPr lang="en-US" dirty="0" smtClean="0"/>
              <a:t>Source: 2003 ITRC </a:t>
            </a:r>
            <a:r>
              <a:rPr lang="en-US" b="1" i="1" dirty="0"/>
              <a:t>Internet-based Training</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Residual DNAPL Areas? </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269875"/>
            <a:ext cx="10515600" cy="1325563"/>
          </a:xfrm>
        </p:spPr>
        <p:txBody>
          <a:bodyPr/>
          <a:lstStyle/>
          <a:p>
            <a:r>
              <a:rPr lang="en-US" dirty="0" smtClean="0">
                <a:solidFill>
                  <a:schemeClr val="tx2"/>
                </a:solidFill>
              </a:rPr>
              <a:t>DNAPL Recovery Wells</a:t>
            </a:r>
            <a:endParaRPr lang="en-US" dirty="0">
              <a:solidFill>
                <a:schemeClr val="tx2"/>
              </a:solidFill>
            </a:endParaRPr>
          </a:p>
        </p:txBody>
      </p:sp>
      <p:pic>
        <p:nvPicPr>
          <p:cNvPr id="4" name="Content Placeholder 3" descr="04001223(20) Model (1).png"/>
          <p:cNvPicPr>
            <a:picLocks noGrp="1" noChangeAspect="1"/>
          </p:cNvPicPr>
          <p:nvPr>
            <p:ph idx="4294967295"/>
          </p:nvPr>
        </p:nvPicPr>
        <p:blipFill>
          <a:blip r:embed="rId3" cstate="print"/>
          <a:stretch>
            <a:fillRect/>
          </a:stretch>
        </p:blipFill>
        <p:spPr>
          <a:xfrm>
            <a:off x="1676400" y="1230313"/>
            <a:ext cx="8966200" cy="562768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1295400"/>
            <a:ext cx="6197600" cy="4191000"/>
          </a:xfrm>
        </p:spPr>
        <p:txBody>
          <a:bodyPr>
            <a:noAutofit/>
          </a:bodyPr>
          <a:lstStyle/>
          <a:p>
            <a:pPr algn="ctr" eaLnBrk="1" fontAlgn="auto" hangingPunct="1">
              <a:spcAft>
                <a:spcPts val="0"/>
              </a:spcAft>
              <a:defRPr/>
            </a:pPr>
            <a:r>
              <a:rPr lang="en-US" sz="4000" dirty="0" smtClean="0"/>
              <a:t>Measuring Depth to Tar in DRW 13</a:t>
            </a:r>
          </a:p>
        </p:txBody>
      </p:sp>
      <p:pic>
        <p:nvPicPr>
          <p:cNvPr id="17411" name="Picture 5" descr="Z:\Clients\SCEG\Meetings\MEETING 1-24-07\2\Gordon.JPG"/>
          <p:cNvPicPr>
            <a:picLocks noChangeAspect="1" noChangeArrowheads="1"/>
          </p:cNvPicPr>
          <p:nvPr/>
        </p:nvPicPr>
        <p:blipFill>
          <a:blip r:embed="rId3" cstate="print"/>
          <a:srcRect/>
          <a:stretch>
            <a:fillRect/>
          </a:stretch>
        </p:blipFill>
        <p:spPr bwMode="auto">
          <a:xfrm>
            <a:off x="6096000" y="761412"/>
            <a:ext cx="6096000" cy="6096589"/>
          </a:xfrm>
          <a:prstGeom prst="rect">
            <a:avLst/>
          </a:prstGeom>
          <a:noFill/>
          <a:ln w="22225">
            <a:solidFill>
              <a:schemeClr val="bg2"/>
            </a:solidFill>
            <a:miter lim="800000"/>
            <a:headEnd/>
            <a:tailEnd/>
          </a:ln>
        </p:spPr>
      </p:pic>
      <p:sp>
        <p:nvSpPr>
          <p:cNvPr id="2" name="Slide Number Placeholder 1"/>
          <p:cNvSpPr>
            <a:spLocks noGrp="1"/>
          </p:cNvSpPr>
          <p:nvPr>
            <p:ph type="sldNum" sz="quarter" idx="12"/>
          </p:nvPr>
        </p:nvSpPr>
        <p:spPr/>
        <p:txBody>
          <a:bodyPr/>
          <a:lstStyle/>
          <a:p>
            <a:fld id="{A8A42CEE-1F4A-4E70-8909-412AB532F7D3}" type="slidenum">
              <a:rPr lang="en-US" smtClean="0"/>
              <a:pPr/>
              <a:t>29</a:t>
            </a:fld>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img066S_BW"/>
          <p:cNvPicPr>
            <a:picLocks noChangeAspect="1" noChangeArrowheads="1"/>
          </p:cNvPicPr>
          <p:nvPr/>
        </p:nvPicPr>
        <p:blipFill>
          <a:blip r:embed="rId3" cstate="print"/>
          <a:srcRect/>
          <a:stretch>
            <a:fillRect/>
          </a:stretch>
        </p:blipFill>
        <p:spPr bwMode="auto">
          <a:xfrm>
            <a:off x="285008" y="-1"/>
            <a:ext cx="11542815" cy="6912888"/>
          </a:xfrm>
          <a:prstGeom prst="rect">
            <a:avLst/>
          </a:prstGeom>
          <a:noFill/>
        </p:spPr>
      </p:pic>
      <p:sp>
        <p:nvSpPr>
          <p:cNvPr id="3" name="TextBox 2"/>
          <p:cNvSpPr txBox="1"/>
          <p:nvPr/>
        </p:nvSpPr>
        <p:spPr>
          <a:xfrm>
            <a:off x="508000" y="152401"/>
            <a:ext cx="4368800" cy="646331"/>
          </a:xfrm>
          <a:prstGeom prst="rect">
            <a:avLst/>
          </a:prstGeom>
          <a:noFill/>
        </p:spPr>
        <p:txBody>
          <a:bodyPr wrap="square" rtlCol="0">
            <a:spAutoFit/>
          </a:bodyPr>
          <a:lstStyle/>
          <a:p>
            <a:r>
              <a:rPr lang="en-US" dirty="0" smtClean="0"/>
              <a:t>Charlotte Street Gas Works</a:t>
            </a:r>
          </a:p>
          <a:p>
            <a:r>
              <a:rPr lang="en-US" dirty="0" smtClean="0"/>
              <a:t>1911</a:t>
            </a:r>
            <a:endParaRPr lang="en-US" dirty="0"/>
          </a:p>
        </p:txBody>
      </p:sp>
      <p:sp>
        <p:nvSpPr>
          <p:cNvPr id="5" name="Rectangle 4"/>
          <p:cNvSpPr/>
          <p:nvPr/>
        </p:nvSpPr>
        <p:spPr>
          <a:xfrm>
            <a:off x="11827822" y="-1"/>
            <a:ext cx="364177" cy="6912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8265" y="-2"/>
            <a:ext cx="323273" cy="69128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A8A42CEE-1F4A-4E70-8909-412AB532F7D3}" type="slidenum">
              <a:rPr lang="en-US" sz="1400" b="1" smtClean="0">
                <a:solidFill>
                  <a:schemeClr val="bg1"/>
                </a:solidFill>
              </a:rPr>
              <a:pPr/>
              <a:t>3</a:t>
            </a:fld>
            <a:endParaRPr lang="en-US" sz="1400" b="1"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algn="ctr"/>
            <a:r>
              <a:rPr lang="en-US" dirty="0" smtClean="0"/>
              <a:t>DNAPL pumping at Holder</a:t>
            </a:r>
          </a:p>
        </p:txBody>
      </p:sp>
      <p:graphicFrame>
        <p:nvGraphicFramePr>
          <p:cNvPr id="1026" name="Object 3"/>
          <p:cNvGraphicFramePr>
            <a:graphicFrameLocks noChangeAspect="1"/>
          </p:cNvGraphicFramePr>
          <p:nvPr/>
        </p:nvGraphicFramePr>
        <p:xfrm>
          <a:off x="1524000" y="1245582"/>
          <a:ext cx="8940800" cy="5028219"/>
        </p:xfrm>
        <a:graphic>
          <a:graphicData uri="http://schemas.openxmlformats.org/presentationml/2006/ole">
            <mc:AlternateContent xmlns:mc="http://schemas.openxmlformats.org/markup-compatibility/2006">
              <mc:Choice xmlns:v="urn:schemas-microsoft-com:vml" Requires="v">
                <p:oleObj spid="_x0000_s13332" name="Photo Editor Photo" r:id="rId4" imgW="9752381" imgH="7314286" progId="">
                  <p:embed/>
                </p:oleObj>
              </mc:Choice>
              <mc:Fallback>
                <p:oleObj name="Photo Editor Photo" r:id="rId4" imgW="9752381" imgH="7314286"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245582"/>
                        <a:ext cx="8940800" cy="5028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A8A42CEE-1F4A-4E70-8909-412AB532F7D3}" type="slidenum">
              <a:rPr lang="en-US" smtClean="0"/>
              <a:pPr/>
              <a:t>30</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idx="4294967295"/>
          </p:nvPr>
        </p:nvSpPr>
        <p:spPr>
          <a:xfrm>
            <a:off x="0" y="269875"/>
            <a:ext cx="12192000" cy="1095375"/>
          </a:xfrm>
        </p:spPr>
        <p:txBody>
          <a:bodyPr/>
          <a:lstStyle/>
          <a:p>
            <a:pPr algn="ctr"/>
            <a:r>
              <a:rPr lang="en-US" dirty="0" smtClean="0">
                <a:solidFill>
                  <a:schemeClr val="tx2"/>
                </a:solidFill>
              </a:rPr>
              <a:t>Recovered Tar/DNAPL</a:t>
            </a:r>
          </a:p>
        </p:txBody>
      </p:sp>
      <p:graphicFrame>
        <p:nvGraphicFramePr>
          <p:cNvPr id="2050" name="Object 3"/>
          <p:cNvGraphicFramePr>
            <a:graphicFrameLocks noChangeAspect="1"/>
          </p:cNvGraphicFramePr>
          <p:nvPr>
            <p:extLst>
              <p:ext uri="{D42A27DB-BD31-4B8C-83A1-F6EECF244321}">
                <p14:modId xmlns:p14="http://schemas.microsoft.com/office/powerpoint/2010/main" val="4261365406"/>
              </p:ext>
            </p:extLst>
          </p:nvPr>
        </p:nvGraphicFramePr>
        <p:xfrm>
          <a:off x="1744785" y="1365662"/>
          <a:ext cx="8940800" cy="5028218"/>
        </p:xfrm>
        <a:graphic>
          <a:graphicData uri="http://schemas.openxmlformats.org/presentationml/2006/ole">
            <mc:AlternateContent xmlns:mc="http://schemas.openxmlformats.org/markup-compatibility/2006">
              <mc:Choice xmlns:v="urn:schemas-microsoft-com:vml" Requires="v">
                <p:oleObj spid="_x0000_s14356" name="Photo Editor Photo" r:id="rId4" imgW="9752381" imgH="7314286" progId="">
                  <p:embed/>
                </p:oleObj>
              </mc:Choice>
              <mc:Fallback>
                <p:oleObj name="Photo Editor Photo" r:id="rId4" imgW="9752381" imgH="7314286"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4785" y="1365662"/>
                        <a:ext cx="8940800" cy="5028218"/>
                      </a:xfrm>
                      <a:prstGeom prst="rect">
                        <a:avLst/>
                      </a:prstGeom>
                      <a:noFill/>
                      <a:ln>
                        <a:noFill/>
                      </a:ln>
                      <a:effectLst/>
                    </p:spPr>
                  </p:pic>
                </p:oleObj>
              </mc:Fallback>
            </mc:AlternateContent>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1399445" y="1"/>
            <a:ext cx="8663297" cy="6874138"/>
          </a:xfrm>
          <a:prstGeom prst="rect">
            <a:avLst/>
          </a:prstGeom>
          <a:noFill/>
          <a:ln w="9525">
            <a:noFill/>
            <a:miter lim="800000"/>
            <a:headEnd/>
            <a:tailEnd/>
          </a:ln>
        </p:spPr>
      </p:pic>
      <p:pic>
        <p:nvPicPr>
          <p:cNvPr id="15363" name="Picture 3"/>
          <p:cNvPicPr>
            <a:picLocks noChangeAspect="1" noChangeArrowheads="1"/>
          </p:cNvPicPr>
          <p:nvPr/>
        </p:nvPicPr>
        <p:blipFill>
          <a:blip r:embed="rId4" cstate="print"/>
          <a:srcRect/>
          <a:stretch>
            <a:fillRect/>
          </a:stretch>
        </p:blipFill>
        <p:spPr bwMode="auto">
          <a:xfrm>
            <a:off x="10198369" y="1889352"/>
            <a:ext cx="1343025" cy="229552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about Sediment Areas in Cooper River?</a:t>
            </a:r>
            <a:endParaRPr lang="en-US" dirty="0"/>
          </a:p>
        </p:txBody>
      </p:sp>
      <p:sp>
        <p:nvSpPr>
          <p:cNvPr id="5" name="Content Placeholder 4"/>
          <p:cNvSpPr>
            <a:spLocks noGrp="1"/>
          </p:cNvSpPr>
          <p:nvPr>
            <p:ph idx="1"/>
          </p:nvPr>
        </p:nvSpPr>
        <p:spPr/>
        <p:txBody>
          <a:bodyPr/>
          <a:lstStyle/>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normAutofit/>
          </a:bodyPr>
          <a:lstStyle/>
          <a:p>
            <a:r>
              <a:rPr lang="en-US" dirty="0" smtClean="0"/>
              <a:t>Sediment Cap and Habitat Restoration</a:t>
            </a:r>
          </a:p>
        </p:txBody>
      </p:sp>
      <p:pic>
        <p:nvPicPr>
          <p:cNvPr id="65539" name="Picture 3"/>
          <p:cNvPicPr>
            <a:picLocks noChangeAspect="1" noChangeArrowheads="1"/>
          </p:cNvPicPr>
          <p:nvPr/>
        </p:nvPicPr>
        <p:blipFill>
          <a:blip r:embed="rId3" cstate="print"/>
          <a:srcRect/>
          <a:stretch>
            <a:fillRect/>
          </a:stretch>
        </p:blipFill>
        <p:spPr bwMode="auto">
          <a:xfrm>
            <a:off x="558800" y="1160586"/>
            <a:ext cx="11074400" cy="521811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8A42CEE-1F4A-4E70-8909-412AB532F7D3}" type="slidenum">
              <a:rPr lang="en-US" smtClean="0"/>
              <a:pPr/>
              <a:t>34</a:t>
            </a:fld>
            <a:endParaRPr lang="en-US"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3" name="Picture 2"/>
          <p:cNvPicPr>
            <a:picLocks noChangeAspect="1" noChangeArrowheads="1"/>
          </p:cNvPicPr>
          <p:nvPr/>
        </p:nvPicPr>
        <p:blipFill>
          <a:blip r:embed="rId3" cstate="print"/>
          <a:srcRect/>
          <a:stretch>
            <a:fillRect/>
          </a:stretch>
        </p:blipFill>
        <p:spPr bwMode="auto">
          <a:xfrm>
            <a:off x="0" y="277836"/>
            <a:ext cx="12203522" cy="628921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A8A42CEE-1F4A-4E70-8909-412AB532F7D3}" type="slidenum">
              <a:rPr lang="en-US" smtClean="0"/>
              <a:p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16386" name="Picture 2"/>
          <p:cNvPicPr>
            <a:picLocks noChangeAspect="1" noChangeArrowheads="1"/>
          </p:cNvPicPr>
          <p:nvPr/>
        </p:nvPicPr>
        <p:blipFill>
          <a:blip r:embed="rId3" cstate="print"/>
          <a:srcRect/>
          <a:stretch>
            <a:fillRect/>
          </a:stretch>
        </p:blipFill>
        <p:spPr bwMode="auto">
          <a:xfrm>
            <a:off x="0" y="204788"/>
            <a:ext cx="12223407" cy="6326641"/>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A8A42CEE-1F4A-4E70-8909-412AB532F7D3}" type="slidenum">
              <a:rPr lang="en-US" smtClean="0"/>
              <a:p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buNone/>
            </a:pPr>
            <a:r>
              <a:rPr lang="en-US" i="1" dirty="0" smtClean="0"/>
              <a:t> “The SCDNR’s Shellfish Research Section (SRS) appreciates SCE&amp;G’s efforts to conduct its remedial activities along the shoreline adjacent to the SC Aquarium in a manner which will, hopefully, protect and enhance the existing SCORE project at the site.”</a:t>
            </a:r>
            <a:endParaRPr lang="en-US" dirty="0" smtClean="0"/>
          </a:p>
          <a:p>
            <a:pPr>
              <a:buNone/>
            </a:pPr>
            <a:endParaRPr lang="en-US" dirty="0" smtClean="0"/>
          </a:p>
          <a:p>
            <a:pPr>
              <a:buNone/>
            </a:pPr>
            <a:r>
              <a:rPr lang="en-US" dirty="0" smtClean="0"/>
              <a:t>Loren D. Coen, Ph. D.</a:t>
            </a:r>
          </a:p>
          <a:p>
            <a:pPr>
              <a:buNone/>
            </a:pPr>
            <a:r>
              <a:rPr lang="en-US" dirty="0" smtClean="0"/>
              <a:t>Senior Marine Scientist &amp; Manager</a:t>
            </a:r>
          </a:p>
          <a:p>
            <a:pPr>
              <a:buNone/>
            </a:pPr>
            <a:r>
              <a:rPr lang="en-US" dirty="0" smtClean="0"/>
              <a:t>Shellfish Research Section</a:t>
            </a:r>
          </a:p>
          <a:p>
            <a:pPr>
              <a:buNone/>
            </a:pPr>
            <a:r>
              <a:rPr lang="en-US" dirty="0" smtClean="0"/>
              <a:t>MRRI, SC Department of Natural Resources</a:t>
            </a:r>
          </a:p>
          <a:p>
            <a:endParaRPr lang="en-US" dirty="0"/>
          </a:p>
        </p:txBody>
      </p:sp>
      <p:sp>
        <p:nvSpPr>
          <p:cNvPr id="3" name="Title 2"/>
          <p:cNvSpPr>
            <a:spLocks noGrp="1"/>
          </p:cNvSpPr>
          <p:nvPr>
            <p:ph type="title"/>
          </p:nvPr>
        </p:nvSpPr>
        <p:spPr/>
        <p:txBody>
          <a:bodyPr>
            <a:normAutofit/>
          </a:bodyPr>
          <a:lstStyle/>
          <a:p>
            <a:r>
              <a:rPr lang="en-US" sz="3200" dirty="0" smtClean="0"/>
              <a:t>South Carolina Oyster Restoration and Enhancement Program (SCORE)</a:t>
            </a:r>
            <a:endParaRPr lang="en-US" sz="3200" dirty="0"/>
          </a:p>
        </p:txBody>
      </p:sp>
      <p:sp>
        <p:nvSpPr>
          <p:cNvPr id="4" name="Slide Number Placeholder 3"/>
          <p:cNvSpPr>
            <a:spLocks noGrp="1"/>
          </p:cNvSpPr>
          <p:nvPr>
            <p:ph type="sldNum" sz="quarter" idx="12"/>
          </p:nvPr>
        </p:nvSpPr>
        <p:spPr/>
        <p:txBody>
          <a:bodyPr/>
          <a:lstStyle/>
          <a:p>
            <a:fld id="{A8A42CEE-1F4A-4E70-8909-412AB532F7D3}" type="slidenum">
              <a:rPr lang="en-US" smtClean="0"/>
              <a:pPr/>
              <a:t>37</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0"/>
            <a:ext cx="12192000" cy="1325563"/>
          </a:xfrm>
        </p:spPr>
        <p:txBody>
          <a:bodyPr/>
          <a:lstStyle/>
          <a:p>
            <a:pPr algn="ctr"/>
            <a:r>
              <a:rPr lang="en-US" sz="4000" dirty="0" smtClean="0"/>
              <a:t>Charlotte Street Memorial Park</a:t>
            </a:r>
          </a:p>
        </p:txBody>
      </p:sp>
      <p:pic>
        <p:nvPicPr>
          <p:cNvPr id="68611" name="Picture 3"/>
          <p:cNvPicPr>
            <a:picLocks noChangeAspect="1" noChangeArrowheads="1"/>
          </p:cNvPicPr>
          <p:nvPr/>
        </p:nvPicPr>
        <p:blipFill>
          <a:blip r:embed="rId3" cstate="print"/>
          <a:srcRect/>
          <a:stretch>
            <a:fillRect/>
          </a:stretch>
        </p:blipFill>
        <p:spPr bwMode="auto">
          <a:xfrm>
            <a:off x="914400" y="1143001"/>
            <a:ext cx="10363200" cy="500697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8A42CEE-1F4A-4E70-8909-412AB532F7D3}" type="slidenum">
              <a:rPr lang="en-US" smtClean="0"/>
              <a:pPr/>
              <a:t>38</a:t>
            </a:fld>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descr="Charleston March 2004 131.jpg"/>
          <p:cNvPicPr>
            <a:picLocks noChangeAspect="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8A42CEE-1F4A-4E70-8909-412AB532F7D3}" type="slidenum">
              <a:rPr lang="en-US" smtClean="0"/>
              <a:pPr/>
              <a:t>39</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78169" y="1825625"/>
            <a:ext cx="10175631" cy="4351338"/>
          </a:xfrm>
        </p:spPr>
        <p:txBody>
          <a:bodyPr>
            <a:normAutofit/>
          </a:bodyPr>
          <a:lstStyle/>
          <a:p>
            <a:pPr lvl="1">
              <a:spcBef>
                <a:spcPct val="50000"/>
              </a:spcBef>
            </a:pPr>
            <a:r>
              <a:rPr lang="en-US" sz="2800" dirty="0" smtClean="0"/>
              <a:t>The CPA Site includes the SCE&amp;G Charlotte Street electrical substation, former Calhoun Park, and former Ansonborough Homes.</a:t>
            </a:r>
          </a:p>
          <a:p>
            <a:pPr lvl="1">
              <a:spcBef>
                <a:spcPct val="50000"/>
              </a:spcBef>
            </a:pPr>
            <a:r>
              <a:rPr lang="en-US" sz="2800" dirty="0" smtClean="0"/>
              <a:t>The electrical substation supplies electricity to majority of the southern portion of Charleston peninsula.  </a:t>
            </a:r>
          </a:p>
          <a:p>
            <a:pPr lvl="1">
              <a:spcBef>
                <a:spcPct val="50000"/>
              </a:spcBef>
            </a:pPr>
            <a:r>
              <a:rPr lang="en-US" sz="2800" dirty="0" smtClean="0"/>
              <a:t>Calhoun Park is currently site of an 1,100 car parking garage.</a:t>
            </a:r>
            <a:endParaRPr lang="en-US" sz="2800" dirty="0"/>
          </a:p>
        </p:txBody>
      </p:sp>
      <p:sp>
        <p:nvSpPr>
          <p:cNvPr id="3" name="Title 2"/>
          <p:cNvSpPr>
            <a:spLocks noGrp="1"/>
          </p:cNvSpPr>
          <p:nvPr>
            <p:ph type="title"/>
          </p:nvPr>
        </p:nvSpPr>
        <p:spPr/>
        <p:txBody>
          <a:bodyPr/>
          <a:lstStyle/>
          <a:p>
            <a:r>
              <a:rPr lang="en-US" dirty="0" smtClean="0"/>
              <a:t>General Description of Site</a:t>
            </a:r>
            <a:endParaRPr lang="en-US" dirty="0"/>
          </a:p>
        </p:txBody>
      </p:sp>
      <p:sp>
        <p:nvSpPr>
          <p:cNvPr id="4" name="Slide Number Placeholder 3"/>
          <p:cNvSpPr>
            <a:spLocks noGrp="1"/>
          </p:cNvSpPr>
          <p:nvPr>
            <p:ph type="sldNum" sz="quarter" idx="12"/>
          </p:nvPr>
        </p:nvSpPr>
        <p:spPr/>
        <p:txBody>
          <a:bodyPr/>
          <a:lstStyle/>
          <a:p>
            <a:fld id="{A8A42CEE-1F4A-4E70-8909-412AB532F7D3}" type="slidenum">
              <a:rPr lang="en-US" smtClean="0"/>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a:bodyPr>
          <a:lstStyle/>
          <a:p>
            <a:pPr algn="ctr" eaLnBrk="1" hangingPunct="1"/>
            <a:r>
              <a:rPr lang="en-US" b="1" dirty="0" smtClean="0"/>
              <a:t>A Few Examples of the </a:t>
            </a:r>
            <a:br>
              <a:rPr lang="en-US" b="1" dirty="0" smtClean="0"/>
            </a:br>
            <a:r>
              <a:rPr lang="en-US" b="1" dirty="0" smtClean="0"/>
              <a:t>“Integrated” CPA Site Wells</a:t>
            </a:r>
          </a:p>
        </p:txBody>
      </p:sp>
      <p:sp>
        <p:nvSpPr>
          <p:cNvPr id="2" name="Content Placeholder 1"/>
          <p:cNvSpPr>
            <a:spLocks noGrp="1"/>
          </p:cNvSpPr>
          <p:nvPr>
            <p:ph idx="1"/>
          </p:nvPr>
        </p:nvSpPr>
        <p:spPr/>
        <p:txBody>
          <a:bodyPr/>
          <a:lstStyle/>
          <a:p>
            <a:endParaRPr lang="en-US"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a:bodyPr>
          <a:lstStyle/>
          <a:p>
            <a:pPr eaLnBrk="1" hangingPunct="1"/>
            <a:r>
              <a:rPr lang="en-US" sz="4000" dirty="0" smtClean="0"/>
              <a:t>MW-12A Utility Corridor  - View From Concord Street</a:t>
            </a:r>
          </a:p>
        </p:txBody>
      </p:sp>
      <p:pic>
        <p:nvPicPr>
          <p:cNvPr id="47107" name="Picture 3" descr="Z:\Clients\SCEG\Meetings\MEETING 1-24-07\3\MVC-012S.JPG"/>
          <p:cNvPicPr>
            <a:picLocks noChangeAspect="1" noChangeArrowheads="1"/>
          </p:cNvPicPr>
          <p:nvPr/>
        </p:nvPicPr>
        <p:blipFill>
          <a:blip r:embed="rId3" cstate="print"/>
          <a:srcRect/>
          <a:stretch>
            <a:fillRect/>
          </a:stretch>
        </p:blipFill>
        <p:spPr bwMode="auto">
          <a:xfrm>
            <a:off x="1083774" y="1043356"/>
            <a:ext cx="10024451" cy="5640448"/>
          </a:xfrm>
          <a:prstGeom prst="rect">
            <a:avLst/>
          </a:prstGeom>
          <a:noFill/>
          <a:ln w="22225">
            <a:solidFill>
              <a:schemeClr val="bg2"/>
            </a:solidFill>
            <a:miter lim="800000"/>
            <a:headEnd/>
            <a:tailEnd/>
          </a:ln>
        </p:spPr>
      </p:pic>
      <p:sp>
        <p:nvSpPr>
          <p:cNvPr id="2" name="Slide Number Placeholder 1"/>
          <p:cNvSpPr>
            <a:spLocks noGrp="1"/>
          </p:cNvSpPr>
          <p:nvPr>
            <p:ph type="sldNum" sz="quarter" idx="12"/>
          </p:nvPr>
        </p:nvSpPr>
        <p:spPr/>
        <p:txBody>
          <a:bodyPr/>
          <a:lstStyle/>
          <a:p>
            <a:fld id="{A8A42CEE-1F4A-4E70-8909-412AB532F7D3}" type="slidenum">
              <a:rPr lang="en-US" smtClean="0"/>
              <a:pPr/>
              <a:t>41</a:t>
            </a:fld>
            <a:endParaRPr lang="en-US"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1828800" y="228600"/>
            <a:ext cx="10363200" cy="1143000"/>
          </a:xfrm>
        </p:spPr>
        <p:txBody>
          <a:bodyPr>
            <a:normAutofit fontScale="90000"/>
          </a:bodyPr>
          <a:lstStyle/>
          <a:p>
            <a:pPr eaLnBrk="1" hangingPunct="1"/>
            <a:r>
              <a:rPr lang="en-US" sz="4000" dirty="0" smtClean="0">
                <a:solidFill>
                  <a:schemeClr val="tx2"/>
                </a:solidFill>
              </a:rPr>
              <a:t>MM-02A, MM-02B – Incorporated into Electrical Equipment</a:t>
            </a:r>
          </a:p>
        </p:txBody>
      </p:sp>
      <p:pic>
        <p:nvPicPr>
          <p:cNvPr id="48131" name="Picture 3" descr="Z:\Clients\SCEG\Meetings\IPRI\Wells\MVC-005F-substation.JPG"/>
          <p:cNvPicPr>
            <a:picLocks noChangeAspect="1" noChangeArrowheads="1"/>
          </p:cNvPicPr>
          <p:nvPr/>
        </p:nvPicPr>
        <p:blipFill>
          <a:blip r:embed="rId3" cstate="print"/>
          <a:srcRect/>
          <a:stretch>
            <a:fillRect/>
          </a:stretch>
        </p:blipFill>
        <p:spPr bwMode="auto">
          <a:xfrm>
            <a:off x="3462219" y="1600201"/>
            <a:ext cx="4991100" cy="4989513"/>
          </a:xfrm>
          <a:prstGeom prst="rect">
            <a:avLst/>
          </a:prstGeom>
          <a:noFill/>
          <a:ln w="25400">
            <a:solidFill>
              <a:schemeClr val="tx1"/>
            </a:solidFill>
            <a:miter lim="800000"/>
            <a:headEnd/>
            <a:tailEnd/>
          </a:ln>
        </p:spPr>
      </p:pic>
      <p:sp>
        <p:nvSpPr>
          <p:cNvPr id="48132" name="Text Box 4"/>
          <p:cNvSpPr txBox="1">
            <a:spLocks noChangeArrowheads="1"/>
          </p:cNvSpPr>
          <p:nvPr/>
        </p:nvSpPr>
        <p:spPr bwMode="auto">
          <a:xfrm>
            <a:off x="9253417" y="3212068"/>
            <a:ext cx="2336800" cy="369332"/>
          </a:xfrm>
          <a:prstGeom prst="rect">
            <a:avLst/>
          </a:prstGeom>
          <a:noFill/>
          <a:ln w="9525">
            <a:noFill/>
            <a:miter lim="800000"/>
            <a:headEnd/>
            <a:tailEnd/>
          </a:ln>
        </p:spPr>
        <p:txBody>
          <a:bodyPr>
            <a:spAutoFit/>
          </a:bodyPr>
          <a:lstStyle/>
          <a:p>
            <a:pPr>
              <a:spcBef>
                <a:spcPct val="50000"/>
              </a:spcBef>
            </a:pPr>
            <a:r>
              <a:rPr lang="en-US" b="1" dirty="0">
                <a:solidFill>
                  <a:schemeClr val="tx2"/>
                </a:solidFill>
              </a:rPr>
              <a:t>MM-02A</a:t>
            </a:r>
          </a:p>
        </p:txBody>
      </p:sp>
      <p:sp>
        <p:nvSpPr>
          <p:cNvPr id="48133" name="Line 5"/>
          <p:cNvSpPr>
            <a:spLocks noChangeShapeType="1"/>
          </p:cNvSpPr>
          <p:nvPr/>
        </p:nvSpPr>
        <p:spPr bwMode="auto">
          <a:xfrm flipH="1">
            <a:off x="5697418" y="3581400"/>
            <a:ext cx="3657600" cy="1219200"/>
          </a:xfrm>
          <a:prstGeom prst="line">
            <a:avLst/>
          </a:prstGeom>
          <a:noFill/>
          <a:ln w="38100">
            <a:solidFill>
              <a:srgbClr val="FFFF00"/>
            </a:solidFill>
            <a:round/>
            <a:headEnd/>
            <a:tailEnd type="triangle" w="med" len="med"/>
          </a:ln>
        </p:spPr>
        <p:txBody>
          <a:bodyPr wrap="none"/>
          <a:lstStyle/>
          <a:p>
            <a:endParaRPr lang="en-US" dirty="0"/>
          </a:p>
        </p:txBody>
      </p:sp>
      <p:sp>
        <p:nvSpPr>
          <p:cNvPr id="48134" name="Text Box 6"/>
          <p:cNvSpPr txBox="1">
            <a:spLocks noChangeArrowheads="1"/>
          </p:cNvSpPr>
          <p:nvPr/>
        </p:nvSpPr>
        <p:spPr bwMode="auto">
          <a:xfrm>
            <a:off x="1430219" y="4768334"/>
            <a:ext cx="2032000" cy="369332"/>
          </a:xfrm>
          <a:prstGeom prst="rect">
            <a:avLst/>
          </a:prstGeom>
          <a:noFill/>
          <a:ln w="9525">
            <a:noFill/>
            <a:miter lim="800000"/>
            <a:headEnd/>
            <a:tailEnd/>
          </a:ln>
        </p:spPr>
        <p:txBody>
          <a:bodyPr>
            <a:spAutoFit/>
          </a:bodyPr>
          <a:lstStyle/>
          <a:p>
            <a:pPr>
              <a:spcBef>
                <a:spcPct val="50000"/>
              </a:spcBef>
            </a:pPr>
            <a:r>
              <a:rPr lang="en-US" b="1" dirty="0">
                <a:solidFill>
                  <a:schemeClr val="tx2"/>
                </a:solidFill>
              </a:rPr>
              <a:t>MM-02B</a:t>
            </a:r>
          </a:p>
        </p:txBody>
      </p:sp>
      <p:sp>
        <p:nvSpPr>
          <p:cNvPr id="48135" name="Line 7"/>
          <p:cNvSpPr>
            <a:spLocks noChangeShapeType="1"/>
          </p:cNvSpPr>
          <p:nvPr/>
        </p:nvSpPr>
        <p:spPr bwMode="auto">
          <a:xfrm>
            <a:off x="2751018" y="4953000"/>
            <a:ext cx="2336800" cy="228600"/>
          </a:xfrm>
          <a:prstGeom prst="line">
            <a:avLst/>
          </a:prstGeom>
          <a:noFill/>
          <a:ln w="38100">
            <a:solidFill>
              <a:srgbClr val="FFFF00"/>
            </a:solidFill>
            <a:round/>
            <a:headEnd/>
            <a:tailEnd type="triangle" w="med" len="med"/>
          </a:ln>
        </p:spPr>
        <p:txBody>
          <a:bodyPr wrap="none"/>
          <a:lstStyle/>
          <a:p>
            <a:endParaRPr lang="en-US"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E:\Clients\SCEG\CPA\PNGs\MVC-018S.png"/>
          <p:cNvPicPr>
            <a:picLocks noChangeAspect="1" noChangeArrowheads="1"/>
          </p:cNvPicPr>
          <p:nvPr/>
        </p:nvPicPr>
        <p:blipFill>
          <a:blip r:embed="rId3" cstate="print"/>
          <a:srcRect/>
          <a:stretch>
            <a:fillRect/>
          </a:stretch>
        </p:blipFill>
        <p:spPr bwMode="auto">
          <a:xfrm>
            <a:off x="1262186" y="1658816"/>
            <a:ext cx="9751484" cy="4930775"/>
          </a:xfrm>
          <a:prstGeom prst="rect">
            <a:avLst/>
          </a:prstGeom>
          <a:noFill/>
          <a:ln w="25400">
            <a:noFill/>
            <a:miter lim="800000"/>
            <a:headEnd/>
            <a:tailEnd/>
          </a:ln>
        </p:spPr>
      </p:pic>
      <p:sp>
        <p:nvSpPr>
          <p:cNvPr id="50179" name="Rectangle 3"/>
          <p:cNvSpPr>
            <a:spLocks noGrp="1" noChangeArrowheads="1"/>
          </p:cNvSpPr>
          <p:nvPr>
            <p:ph type="title"/>
          </p:nvPr>
        </p:nvSpPr>
        <p:spPr/>
        <p:txBody>
          <a:bodyPr>
            <a:normAutofit/>
          </a:bodyPr>
          <a:lstStyle/>
          <a:p>
            <a:pPr eaLnBrk="1" hangingPunct="1"/>
            <a:r>
              <a:rPr lang="en-US" dirty="0" smtClean="0"/>
              <a:t>LM-03A – Incorporated into Brick Sidewalk</a:t>
            </a:r>
          </a:p>
        </p:txBody>
      </p:sp>
      <p:sp>
        <p:nvSpPr>
          <p:cNvPr id="50180" name="Line 4"/>
          <p:cNvSpPr>
            <a:spLocks noChangeShapeType="1"/>
          </p:cNvSpPr>
          <p:nvPr/>
        </p:nvSpPr>
        <p:spPr bwMode="auto">
          <a:xfrm>
            <a:off x="8577385" y="3640015"/>
            <a:ext cx="0" cy="1219200"/>
          </a:xfrm>
          <a:prstGeom prst="line">
            <a:avLst/>
          </a:prstGeom>
          <a:noFill/>
          <a:ln w="88900">
            <a:solidFill>
              <a:srgbClr val="FFFF00"/>
            </a:solidFill>
            <a:round/>
            <a:headEnd/>
            <a:tailEnd type="triangle" w="med" len="med"/>
          </a:ln>
        </p:spPr>
        <p:txBody>
          <a:bodyPr wrap="none"/>
          <a:lstStyle/>
          <a:p>
            <a:endParaRPr lang="en-US" dirty="0"/>
          </a:p>
        </p:txBody>
      </p:sp>
      <p:sp>
        <p:nvSpPr>
          <p:cNvPr id="2" name="Slide Number Placeholder 1"/>
          <p:cNvSpPr>
            <a:spLocks noGrp="1"/>
          </p:cNvSpPr>
          <p:nvPr>
            <p:ph type="sldNum" sz="quarter" idx="12"/>
          </p:nvPr>
        </p:nvSpPr>
        <p:spPr/>
        <p:txBody>
          <a:bodyPr/>
          <a:lstStyle/>
          <a:p>
            <a:fld id="{A8A42CEE-1F4A-4E70-8909-412AB532F7D3}" type="slidenum">
              <a:rPr lang="en-US" smtClean="0"/>
              <a:pPr/>
              <a:t>43</a:t>
            </a:fld>
            <a:endParaRPr lang="en-US"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a:bodyPr>
          <a:lstStyle/>
          <a:p>
            <a:pPr eaLnBrk="1" hangingPunct="1"/>
            <a:r>
              <a:rPr lang="en-US" dirty="0" smtClean="0">
                <a:solidFill>
                  <a:schemeClr val="accent1">
                    <a:lumMod val="50000"/>
                  </a:schemeClr>
                </a:solidFill>
              </a:rPr>
              <a:t>LM-13A - Installed in a Parking Garage</a:t>
            </a:r>
          </a:p>
        </p:txBody>
      </p:sp>
      <p:pic>
        <p:nvPicPr>
          <p:cNvPr id="51203" name="Picture 3" descr="Z:\Clients\SCEG\Meetings\IPRI\Wells\MVC-006S.JPG"/>
          <p:cNvPicPr>
            <a:picLocks noChangeAspect="1" noChangeArrowheads="1"/>
          </p:cNvPicPr>
          <p:nvPr/>
        </p:nvPicPr>
        <p:blipFill>
          <a:blip r:embed="rId3" cstate="print"/>
          <a:srcRect/>
          <a:stretch>
            <a:fillRect/>
          </a:stretch>
        </p:blipFill>
        <p:spPr bwMode="auto">
          <a:xfrm>
            <a:off x="1258280" y="1447800"/>
            <a:ext cx="9550400" cy="5200650"/>
          </a:xfrm>
          <a:prstGeom prst="rect">
            <a:avLst/>
          </a:prstGeom>
          <a:noFill/>
          <a:ln w="25400">
            <a:noFill/>
            <a:miter lim="800000"/>
            <a:headEnd/>
            <a:tailEnd/>
          </a:ln>
        </p:spPr>
      </p:pic>
      <p:sp>
        <p:nvSpPr>
          <p:cNvPr id="51204" name="Line 4"/>
          <p:cNvSpPr>
            <a:spLocks noChangeShapeType="1"/>
          </p:cNvSpPr>
          <p:nvPr/>
        </p:nvSpPr>
        <p:spPr bwMode="auto">
          <a:xfrm>
            <a:off x="8065480" y="4038600"/>
            <a:ext cx="0" cy="990600"/>
          </a:xfrm>
          <a:prstGeom prst="line">
            <a:avLst/>
          </a:prstGeom>
          <a:noFill/>
          <a:ln w="88900">
            <a:solidFill>
              <a:srgbClr val="FFFF00"/>
            </a:solidFill>
            <a:round/>
            <a:headEnd/>
            <a:tailEnd type="triangle" w="med" len="med"/>
          </a:ln>
        </p:spPr>
        <p:txBody>
          <a:bodyPr wrap="none"/>
          <a:lstStyle/>
          <a:p>
            <a:endParaRPr lang="en-US" dirty="0"/>
          </a:p>
        </p:txBody>
      </p:sp>
      <p:sp>
        <p:nvSpPr>
          <p:cNvPr id="2" name="Slide Number Placeholder 1"/>
          <p:cNvSpPr>
            <a:spLocks noGrp="1"/>
          </p:cNvSpPr>
          <p:nvPr>
            <p:ph type="sldNum" sz="quarter" idx="12"/>
          </p:nvPr>
        </p:nvSpPr>
        <p:spPr/>
        <p:txBody>
          <a:bodyPr/>
          <a:lstStyle/>
          <a:p>
            <a:fld id="{A8A42CEE-1F4A-4E70-8909-412AB532F7D3}" type="slidenum">
              <a:rPr lang="en-US" smtClean="0"/>
              <a:pPr/>
              <a:t>44</a:t>
            </a:fld>
            <a:endParaRPr lang="en-US"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endParaRPr lang="en-US" b="1" i="1" dirty="0" smtClean="0"/>
          </a:p>
          <a:p>
            <a:pPr>
              <a:buNone/>
            </a:pPr>
            <a:r>
              <a:rPr lang="en-US" b="1" i="1" dirty="0" smtClean="0"/>
              <a:t>  Successfully balancing redevelopment activities while striving to meet various regulatory requirements resulted in the SC Aquarium and CPA Site winning the nationally recognized Phoenix Award at the 2002 National Brownfield Association Conference.</a:t>
            </a:r>
            <a:endParaRPr lang="en-US" dirty="0" smtClean="0"/>
          </a:p>
          <a:p>
            <a:endParaRPr lang="en-US" dirty="0"/>
          </a:p>
        </p:txBody>
      </p:sp>
      <p:sp>
        <p:nvSpPr>
          <p:cNvPr id="3" name="Title 2"/>
          <p:cNvSpPr>
            <a:spLocks noGrp="1"/>
          </p:cNvSpPr>
          <p:nvPr>
            <p:ph type="title"/>
          </p:nvPr>
        </p:nvSpPr>
        <p:spPr/>
        <p:txBody>
          <a:bodyPr/>
          <a:lstStyle/>
          <a:p>
            <a:r>
              <a:rPr lang="en-US" dirty="0" smtClean="0"/>
              <a:t>Phoenix Award</a:t>
            </a:r>
            <a:endParaRPr lang="en-US" dirty="0"/>
          </a:p>
        </p:txBody>
      </p:sp>
      <p:sp>
        <p:nvSpPr>
          <p:cNvPr id="4" name="Slide Number Placeholder 3"/>
          <p:cNvSpPr>
            <a:spLocks noGrp="1"/>
          </p:cNvSpPr>
          <p:nvPr>
            <p:ph type="sldNum" sz="quarter" idx="12"/>
          </p:nvPr>
        </p:nvSpPr>
        <p:spPr/>
        <p:txBody>
          <a:bodyPr/>
          <a:lstStyle/>
          <a:p>
            <a:fld id="{A8A42CEE-1F4A-4E70-8909-412AB532F7D3}" type="slidenum">
              <a:rPr lang="en-US" smtClean="0"/>
              <a:pPr/>
              <a:t>45</a:t>
            </a:fld>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1068778" y="1496290"/>
            <a:ext cx="10513621" cy="4904510"/>
          </a:xfrm>
        </p:spPr>
        <p:txBody>
          <a:bodyPr>
            <a:normAutofit/>
          </a:bodyPr>
          <a:lstStyle/>
          <a:p>
            <a:r>
              <a:rPr lang="en-US" dirty="0" smtClean="0"/>
              <a:t>Collaboration is critical.</a:t>
            </a:r>
          </a:p>
          <a:p>
            <a:pPr lvl="1"/>
            <a:r>
              <a:rPr lang="en-US" dirty="0" smtClean="0"/>
              <a:t>Neighbors/Developers</a:t>
            </a:r>
          </a:p>
          <a:p>
            <a:pPr lvl="1"/>
            <a:r>
              <a:rPr lang="en-US" dirty="0" smtClean="0"/>
              <a:t>Consultants</a:t>
            </a:r>
          </a:p>
          <a:p>
            <a:pPr lvl="1"/>
            <a:r>
              <a:rPr lang="en-US" dirty="0" smtClean="0"/>
              <a:t>Regulators</a:t>
            </a:r>
          </a:p>
          <a:p>
            <a:pPr lvl="1"/>
            <a:endParaRPr lang="en-US" dirty="0" smtClean="0"/>
          </a:p>
          <a:p>
            <a:r>
              <a:rPr lang="en-US" dirty="0" smtClean="0"/>
              <a:t>Be willing to take a phased approach and see the results.</a:t>
            </a:r>
          </a:p>
          <a:p>
            <a:pPr lvl="1"/>
            <a:r>
              <a:rPr lang="en-US" dirty="0" smtClean="0"/>
              <a:t>Risk/Rewards</a:t>
            </a:r>
          </a:p>
          <a:p>
            <a:pPr lvl="1"/>
            <a:r>
              <a:rPr lang="en-US" dirty="0" smtClean="0"/>
              <a:t>Adjust for lessons learned during remediation</a:t>
            </a:r>
          </a:p>
          <a:p>
            <a:pPr lvl="1"/>
            <a:r>
              <a:rPr lang="en-US" dirty="0" smtClean="0"/>
              <a:t>Adjust for results observed through monitoring</a:t>
            </a:r>
          </a:p>
          <a:p>
            <a:pPr lvl="1"/>
            <a:endParaRPr lang="en-US" dirty="0" smtClean="0"/>
          </a:p>
          <a:p>
            <a:r>
              <a:rPr lang="en-US" sz="3200" dirty="0" smtClean="0"/>
              <a:t>A sense of urgency ain’t a bad thing.  </a:t>
            </a:r>
          </a:p>
          <a:p>
            <a:pPr lvl="1"/>
            <a:endParaRPr lang="en-US" dirty="0" smtClean="0"/>
          </a:p>
          <a:p>
            <a:pPr lvl="1"/>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A8A42CEE-1F4A-4E70-8909-412AB532F7D3}" type="slidenum">
              <a:rPr lang="en-US" smtClean="0"/>
              <a:pPr/>
              <a:t>46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Information, Contact:</a:t>
            </a:r>
            <a:endParaRPr lang="en-US" dirty="0"/>
          </a:p>
        </p:txBody>
      </p:sp>
      <p:sp>
        <p:nvSpPr>
          <p:cNvPr id="3" name="Content Placeholder 2"/>
          <p:cNvSpPr>
            <a:spLocks noGrp="1"/>
          </p:cNvSpPr>
          <p:nvPr>
            <p:ph idx="1"/>
          </p:nvPr>
        </p:nvSpPr>
        <p:spPr/>
        <p:txBody>
          <a:bodyPr/>
          <a:lstStyle/>
          <a:p>
            <a:pPr marL="0" indent="0">
              <a:buNone/>
            </a:pPr>
            <a:r>
              <a:rPr lang="en-US" dirty="0" smtClean="0"/>
              <a:t>Tom Effinger</a:t>
            </a:r>
          </a:p>
          <a:p>
            <a:pPr marL="0" indent="0">
              <a:buNone/>
            </a:pPr>
            <a:r>
              <a:rPr lang="en-US" dirty="0" smtClean="0"/>
              <a:t>SCANA</a:t>
            </a:r>
          </a:p>
          <a:p>
            <a:pPr marL="0" indent="0">
              <a:buNone/>
            </a:pPr>
            <a:r>
              <a:rPr lang="en-US" dirty="0" smtClean="0">
                <a:hlinkClick r:id="rId3"/>
              </a:rPr>
              <a:t>teffinger@scana.com</a:t>
            </a:r>
            <a:r>
              <a:rPr lang="en-US" dirty="0" smtClean="0"/>
              <a:t> </a:t>
            </a:r>
          </a:p>
          <a:p>
            <a:endParaRPr lang="en-US" dirty="0" smtClean="0"/>
          </a:p>
          <a:p>
            <a:endParaRPr lang="en-US" dirty="0" smtClean="0"/>
          </a:p>
          <a:p>
            <a:pPr marL="0" indent="0">
              <a:lnSpc>
                <a:spcPct val="100000"/>
              </a:lnSpc>
              <a:spcBef>
                <a:spcPts val="0"/>
              </a:spcBef>
              <a:buNone/>
            </a:pPr>
            <a:r>
              <a:rPr lang="en-US" dirty="0" smtClean="0"/>
              <a:t>Ken Mallary</a:t>
            </a:r>
          </a:p>
          <a:p>
            <a:pPr marL="0" indent="0">
              <a:lnSpc>
                <a:spcPct val="100000"/>
              </a:lnSpc>
              <a:spcBef>
                <a:spcPts val="0"/>
              </a:spcBef>
              <a:buNone/>
            </a:pPr>
            <a:r>
              <a:rPr lang="en-US" dirty="0" smtClean="0"/>
              <a:t>EPA Region 4</a:t>
            </a:r>
          </a:p>
          <a:p>
            <a:pPr marL="0" indent="0">
              <a:lnSpc>
                <a:spcPct val="100000"/>
              </a:lnSpc>
              <a:spcBef>
                <a:spcPts val="0"/>
              </a:spcBef>
              <a:buNone/>
            </a:pPr>
            <a:r>
              <a:rPr lang="en-US" dirty="0" smtClean="0">
                <a:hlinkClick r:id="rId4"/>
              </a:rPr>
              <a:t>mallary.ken@epa.gov</a:t>
            </a:r>
            <a:r>
              <a:rPr lang="en-US" dirty="0" smtClean="0"/>
              <a:t> </a:t>
            </a:r>
            <a:endParaRPr lang="en-US" dirty="0"/>
          </a:p>
        </p:txBody>
      </p:sp>
      <p:sp>
        <p:nvSpPr>
          <p:cNvPr id="4" name="Slide Number Placeholder 3"/>
          <p:cNvSpPr>
            <a:spLocks noGrp="1"/>
          </p:cNvSpPr>
          <p:nvPr>
            <p:ph type="sldNum" sz="quarter" idx="12"/>
          </p:nvPr>
        </p:nvSpPr>
        <p:spPr/>
        <p:txBody>
          <a:bodyPr/>
          <a:lstStyle/>
          <a:p>
            <a:fld id="{A8A42CEE-1F4A-4E70-8909-412AB532F7D3}" type="slidenum">
              <a:rPr lang="en-US" smtClean="0"/>
              <a:pPr/>
              <a:t>47</a:t>
            </a:fld>
            <a:endParaRPr lang="en-US" dirty="0"/>
          </a:p>
        </p:txBody>
      </p:sp>
    </p:spTree>
    <p:extLst>
      <p:ext uri="{BB962C8B-B14F-4D97-AF65-F5344CB8AC3E}">
        <p14:creationId xmlns:p14="http://schemas.microsoft.com/office/powerpoint/2010/main" val="3492872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pPr algn="ctr" eaLnBrk="1" hangingPunct="1"/>
            <a:r>
              <a:rPr lang="en-US" sz="4000" dirty="0" smtClean="0">
                <a:solidFill>
                  <a:schemeClr val="tx2"/>
                </a:solidFill>
              </a:rPr>
              <a:t>IMAX Theater</a:t>
            </a:r>
          </a:p>
        </p:txBody>
      </p:sp>
      <p:pic>
        <p:nvPicPr>
          <p:cNvPr id="26627" name="Picture 3" descr="C:\SCE&amp;G Photos\IMax Theater - Luden's.jpg"/>
          <p:cNvPicPr>
            <a:picLocks noChangeAspect="1" noChangeArrowheads="1"/>
          </p:cNvPicPr>
          <p:nvPr/>
        </p:nvPicPr>
        <p:blipFill>
          <a:blip r:embed="rId3" cstate="print"/>
          <a:srcRect/>
          <a:stretch>
            <a:fillRect/>
          </a:stretch>
        </p:blipFill>
        <p:spPr bwMode="auto">
          <a:xfrm>
            <a:off x="1620983" y="1094508"/>
            <a:ext cx="9393382" cy="512662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8A42CEE-1F4A-4E70-8909-412AB532F7D3}" type="slidenum">
              <a:rPr lang="en-US" smtClean="0"/>
              <a:pPr/>
              <a:t>5</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a:bodyPr>
          <a:lstStyle/>
          <a:p>
            <a:pPr algn="ctr" eaLnBrk="1" hangingPunct="1"/>
            <a:r>
              <a:rPr lang="en-US" sz="4000" dirty="0" smtClean="0">
                <a:solidFill>
                  <a:schemeClr val="tx2"/>
                </a:solidFill>
              </a:rPr>
              <a:t>City Aquarium &amp; Tour Boat Facility</a:t>
            </a:r>
          </a:p>
        </p:txBody>
      </p:sp>
      <p:pic>
        <p:nvPicPr>
          <p:cNvPr id="27653" name="Picture 7" descr="C:\Downloads\MVC-002F.JPG"/>
          <p:cNvPicPr>
            <a:picLocks noChangeAspect="1" noChangeArrowheads="1"/>
          </p:cNvPicPr>
          <p:nvPr/>
        </p:nvPicPr>
        <p:blipFill>
          <a:blip r:embed="rId3" cstate="print"/>
          <a:srcRect/>
          <a:stretch>
            <a:fillRect/>
          </a:stretch>
        </p:blipFill>
        <p:spPr bwMode="auto">
          <a:xfrm>
            <a:off x="1634837" y="1001859"/>
            <a:ext cx="9296400" cy="522922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8A42CEE-1F4A-4E70-8909-412AB532F7D3}" type="slidenum">
              <a:rPr lang="en-US" smtClean="0"/>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eaLnBrk="1" hangingPunct="1"/>
            <a:r>
              <a:rPr lang="en-US" sz="4000" dirty="0" smtClean="0">
                <a:solidFill>
                  <a:schemeClr val="tx2"/>
                </a:solidFill>
              </a:rPr>
              <a:t>1,100 Car Parking Garage</a:t>
            </a:r>
          </a:p>
        </p:txBody>
      </p:sp>
      <p:pic>
        <p:nvPicPr>
          <p:cNvPr id="29699" name="Picture 4" descr="C:\SCE&amp;G Photos\Parking Garage.jpg"/>
          <p:cNvPicPr>
            <a:picLocks noChangeAspect="1" noChangeArrowheads="1"/>
          </p:cNvPicPr>
          <p:nvPr/>
        </p:nvPicPr>
        <p:blipFill>
          <a:blip r:embed="rId3" cstate="print"/>
          <a:srcRect/>
          <a:stretch>
            <a:fillRect/>
          </a:stretch>
        </p:blipFill>
        <p:spPr bwMode="auto">
          <a:xfrm>
            <a:off x="1558637" y="938413"/>
            <a:ext cx="9497290" cy="5221087"/>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8A42CEE-1F4A-4E70-8909-412AB532F7D3}" type="slidenum">
              <a:rPr lang="en-US" smtClean="0"/>
              <a:pPr/>
              <a:t>7</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a:bodyPr>
          <a:lstStyle/>
          <a:p>
            <a:pPr algn="ctr" eaLnBrk="1" hangingPunct="1"/>
            <a:r>
              <a:rPr lang="en-US" sz="4000" dirty="0" smtClean="0">
                <a:solidFill>
                  <a:schemeClr val="tx2"/>
                </a:solidFill>
              </a:rPr>
              <a:t>Dockside Condominiums</a:t>
            </a:r>
          </a:p>
        </p:txBody>
      </p:sp>
      <p:pic>
        <p:nvPicPr>
          <p:cNvPr id="30725" name="Picture 6" descr="G:\Clients\SCEG\GTI Presentation\SCE&amp;G Photos\Tour Boat - Dock Condos.bmp"/>
          <p:cNvPicPr>
            <a:picLocks noChangeAspect="1" noChangeArrowheads="1"/>
          </p:cNvPicPr>
          <p:nvPr/>
        </p:nvPicPr>
        <p:blipFill>
          <a:blip r:embed="rId3" cstate="print"/>
          <a:srcRect/>
          <a:stretch>
            <a:fillRect/>
          </a:stretch>
        </p:blipFill>
        <p:spPr bwMode="auto">
          <a:xfrm>
            <a:off x="1704108" y="960725"/>
            <a:ext cx="9271000" cy="521493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8A42CEE-1F4A-4E70-8909-412AB532F7D3}" type="slidenum">
              <a:rPr lang="en-US" smtClean="0"/>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z="4000" dirty="0" smtClean="0"/>
              <a:t>SC State Ports Authority</a:t>
            </a:r>
          </a:p>
        </p:txBody>
      </p:sp>
      <p:pic>
        <p:nvPicPr>
          <p:cNvPr id="31749" name="Picture 8" descr="G:\Clients\SCEG\GTI Presentation\SCE&amp;G Photos\SC State Ports Authority3.bmp"/>
          <p:cNvPicPr>
            <a:picLocks noChangeAspect="1" noChangeArrowheads="1"/>
          </p:cNvPicPr>
          <p:nvPr/>
        </p:nvPicPr>
        <p:blipFill>
          <a:blip r:embed="rId3" cstate="print"/>
          <a:srcRect/>
          <a:stretch>
            <a:fillRect/>
          </a:stretch>
        </p:blipFill>
        <p:spPr bwMode="auto">
          <a:xfrm>
            <a:off x="1395046" y="1325563"/>
            <a:ext cx="9753600" cy="511968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8A42CEE-1F4A-4E70-8909-412AB532F7D3}" type="slidenum">
              <a:rPr lang="en-US" smtClean="0"/>
              <a:pPr/>
              <a:t>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2088</TotalTime>
  <Words>712</Words>
  <Application>Microsoft Office PowerPoint</Application>
  <PresentationFormat>Widescreen</PresentationFormat>
  <Paragraphs>200</Paragraphs>
  <Slides>47</Slides>
  <Notes>47</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3" baseType="lpstr">
      <vt:lpstr>Arial</vt:lpstr>
      <vt:lpstr>Calibri</vt:lpstr>
      <vt:lpstr>Calibri Light</vt:lpstr>
      <vt:lpstr>Times New Roman</vt:lpstr>
      <vt:lpstr>Office Theme</vt:lpstr>
      <vt:lpstr>Photo Editor Photo</vt:lpstr>
      <vt:lpstr>Calhoun Park Area Site Case Study</vt:lpstr>
      <vt:lpstr>What is a Manufactured Gas  Plant (MGP)? </vt:lpstr>
      <vt:lpstr>PowerPoint Presentation</vt:lpstr>
      <vt:lpstr>General Description of Site</vt:lpstr>
      <vt:lpstr>IMAX Theater</vt:lpstr>
      <vt:lpstr>City Aquarium &amp; Tour Boat Facility</vt:lpstr>
      <vt:lpstr>1,100 Car Parking Garage</vt:lpstr>
      <vt:lpstr>Dockside Condominiums</vt:lpstr>
      <vt:lpstr>SC State Ports Authority</vt:lpstr>
      <vt:lpstr>Photo of Substation</vt:lpstr>
      <vt:lpstr>Substation Photo of Former MGP </vt:lpstr>
      <vt:lpstr>PowerPoint Presentation</vt:lpstr>
      <vt:lpstr>Project Stakeholders</vt:lpstr>
      <vt:lpstr>OK, So now what?</vt:lpstr>
      <vt:lpstr>Regulatory Approach</vt:lpstr>
      <vt:lpstr>Conceptual Site Model</vt:lpstr>
      <vt:lpstr>Remediation Areas</vt:lpstr>
      <vt:lpstr>Summary of Remediation Activities</vt:lpstr>
      <vt:lpstr>Example Title and Slide Text</vt:lpstr>
      <vt:lpstr>Example Title and Slide Text</vt:lpstr>
      <vt:lpstr>Total Remediation Volumes Through March 2015</vt:lpstr>
      <vt:lpstr>Remediation Areas</vt:lpstr>
      <vt:lpstr>What about areas that could not be excavated?</vt:lpstr>
      <vt:lpstr>PowerPoint Presentation</vt:lpstr>
      <vt:lpstr>PowerPoint Presentation</vt:lpstr>
      <vt:lpstr>PowerPoint Presentation</vt:lpstr>
      <vt:lpstr>What about Residual DNAPL Areas? </vt:lpstr>
      <vt:lpstr>DNAPL Recovery Wells</vt:lpstr>
      <vt:lpstr>Measuring Depth to Tar in DRW 13</vt:lpstr>
      <vt:lpstr>DNAPL pumping at Holder</vt:lpstr>
      <vt:lpstr>Recovered Tar/DNAPL</vt:lpstr>
      <vt:lpstr>PowerPoint Presentation</vt:lpstr>
      <vt:lpstr>What about Sediment Areas in Cooper River?</vt:lpstr>
      <vt:lpstr>Sediment Cap and Habitat Restoration</vt:lpstr>
      <vt:lpstr>PowerPoint Presentation</vt:lpstr>
      <vt:lpstr>PowerPoint Presentation</vt:lpstr>
      <vt:lpstr>South Carolina Oyster Restoration and Enhancement Program (SCORE)</vt:lpstr>
      <vt:lpstr>Charlotte Street Memorial Park</vt:lpstr>
      <vt:lpstr>PowerPoint Presentation</vt:lpstr>
      <vt:lpstr>A Few Examples of the  “Integrated” CPA Site Wells</vt:lpstr>
      <vt:lpstr>MW-12A Utility Corridor  - View From Concord Street</vt:lpstr>
      <vt:lpstr>MM-02A, MM-02B – Incorporated into Electrical Equipment</vt:lpstr>
      <vt:lpstr>LM-03A – Incorporated into Brick Sidewalk</vt:lpstr>
      <vt:lpstr>LM-13A - Installed in a Parking Garage</vt:lpstr>
      <vt:lpstr>Phoenix Award</vt:lpstr>
      <vt:lpstr>Conclusions</vt:lpstr>
      <vt:lpstr>For More Information, Contact: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SkeoSA</dc:creator>
  <cp:lastModifiedBy>SkeoSA</cp:lastModifiedBy>
  <cp:revision>74</cp:revision>
  <cp:lastPrinted>2015-08-11T19:19:15Z</cp:lastPrinted>
  <dcterms:created xsi:type="dcterms:W3CDTF">2015-07-28T14:16:37Z</dcterms:created>
  <dcterms:modified xsi:type="dcterms:W3CDTF">2015-08-11T20:58:20Z</dcterms:modified>
</cp:coreProperties>
</file>