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2"/>
  </p:sldMasterIdLst>
  <p:notesMasterIdLst>
    <p:notesMasterId r:id="rId14"/>
  </p:notesMasterIdLst>
  <p:sldIdLst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8169" autoAdjust="0"/>
  </p:normalViewPr>
  <p:slideViewPr>
    <p:cSldViewPr snapToGrid="0">
      <p:cViewPr varScale="1">
        <p:scale>
          <a:sx n="39" d="100"/>
          <a:sy n="39" d="100"/>
        </p:scale>
        <p:origin x="22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5DD76-747E-4B95-B493-A161E26B6A4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20B5D-EB0C-47BF-A121-5133BB3E0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89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7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9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4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6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5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20B5D-EB0C-47BF-A121-5133BB3E0E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9" tIns="46660" rIns="93319" bIns="46660" anchor="b"/>
          <a:lstStyle/>
          <a:p>
            <a:pPr algn="r"/>
            <a:fld id="{143E225A-C65E-4ACE-9AA7-9F56400C2AE5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27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C8400-0789-45A1-86B4-E36DB4F05E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92" t="1542" r="1502" b="7129"/>
          <a:stretch/>
        </p:blipFill>
        <p:spPr>
          <a:xfrm>
            <a:off x="0" y="-21771"/>
            <a:ext cx="9187542" cy="68797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0" y="2400300"/>
            <a:ext cx="8142514" cy="327940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217714" y="397328"/>
            <a:ext cx="1928358" cy="709576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217715" y="1953267"/>
            <a:ext cx="8809868" cy="2387600"/>
          </a:xfrm>
          <a:effectLst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dirty="0" smtClean="0"/>
              <a:t>Ecological Revitalization </a:t>
            </a:r>
            <a:br>
              <a:rPr lang="en-US" dirty="0" smtClean="0"/>
            </a:br>
            <a:r>
              <a:rPr lang="en-US" dirty="0" smtClean="0"/>
              <a:t>and Contaminated Sites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"/>
          </p:nvPr>
        </p:nvSpPr>
        <p:spPr>
          <a:xfrm>
            <a:off x="217714" y="4400269"/>
            <a:ext cx="6764867" cy="163731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0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/>
          <a:stretch/>
        </p:blipFill>
        <p:spPr>
          <a:xfrm>
            <a:off x="0" y="-57151"/>
            <a:ext cx="9144000" cy="691515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0" y="3714750"/>
            <a:ext cx="8142514" cy="196495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472" y="6431189"/>
            <a:ext cx="2057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061" y="4031282"/>
            <a:ext cx="7772400" cy="742121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17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11116" y="6135686"/>
            <a:ext cx="632884" cy="4233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6" y="10585"/>
            <a:ext cx="9144000" cy="1164696"/>
          </a:xfrm>
          <a:noFill/>
          <a:effectLst>
            <a:outerShdw blurRad="38100" dist="25400" dir="2700000" algn="tl" rotWithShape="0">
              <a:schemeClr val="tx1">
                <a:lumMod val="75000"/>
                <a:lumOff val="25000"/>
                <a:alpha val="48000"/>
              </a:schemeClr>
            </a:outerShdw>
          </a:effectLst>
        </p:spPr>
        <p:txBody>
          <a:bodyPr>
            <a:normAutofit/>
          </a:bodyPr>
          <a:lstStyle>
            <a:lvl1pPr algn="l">
              <a:defRPr sz="4000" b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193895"/>
            <a:ext cx="20574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966" y="1041925"/>
            <a:ext cx="8691034" cy="1143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366" y="1200151"/>
            <a:ext cx="7776634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8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24C4-32EC-4F32-9448-47ADD788A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24C4-32EC-4F32-9448-47ADD788A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2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424C4-32EC-4F32-9448-47ADD788A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FF6E-66A7-4627-9098-D48ADE6BC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7536-76E0-48B2-BF0C-5BADF5B3E5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eller.craig@ep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2207" y="4820479"/>
            <a:ext cx="7772400" cy="742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/>
              <a:t>Craig Zeller, Remedial Project Manager</a:t>
            </a:r>
            <a:endParaRPr lang="en-US" sz="2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8061" y="4031283"/>
            <a:ext cx="7772400" cy="11503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TVA Kingston Ash Recovery Project </a:t>
            </a:r>
            <a:br>
              <a:rPr lang="en-US" dirty="0"/>
            </a:br>
            <a:r>
              <a:rPr lang="en-US" dirty="0"/>
              <a:t>Roane County, TN</a:t>
            </a:r>
          </a:p>
        </p:txBody>
      </p:sp>
    </p:spTree>
    <p:extLst>
      <p:ext uri="{BB962C8B-B14F-4D97-AF65-F5344CB8AC3E}">
        <p14:creationId xmlns:p14="http://schemas.microsoft.com/office/powerpoint/2010/main" val="39386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Costs Highlights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Time Critical Removal Action (Phase 1 Dredging)</a:t>
            </a:r>
          </a:p>
          <a:p>
            <a:pPr lvl="1"/>
            <a:r>
              <a:rPr lang="en-US" sz="2000" dirty="0"/>
              <a:t>$597.6 Million</a:t>
            </a:r>
          </a:p>
          <a:p>
            <a:pPr lvl="2"/>
            <a:r>
              <a:rPr lang="en-US" sz="1800" dirty="0"/>
              <a:t>$290.8 Million (≈50%) on Ash Dredging &amp; Disposal</a:t>
            </a:r>
          </a:p>
          <a:p>
            <a:r>
              <a:rPr lang="en-US" sz="2400" dirty="0"/>
              <a:t>Non Time Critical Removal Actions (Phase 2/3)</a:t>
            </a:r>
          </a:p>
          <a:p>
            <a:pPr lvl="1"/>
            <a:r>
              <a:rPr lang="en-US" sz="2000" dirty="0"/>
              <a:t>$537.7 Million</a:t>
            </a:r>
          </a:p>
          <a:p>
            <a:pPr lvl="2"/>
            <a:r>
              <a:rPr lang="en-US" sz="1800" dirty="0"/>
              <a:t>$43 Million for Ash Stacking</a:t>
            </a:r>
          </a:p>
          <a:p>
            <a:pPr lvl="2"/>
            <a:r>
              <a:rPr lang="en-US" sz="1800" dirty="0"/>
              <a:t>$13 Million for Ash Processing/Stacking</a:t>
            </a:r>
          </a:p>
          <a:p>
            <a:pPr lvl="2"/>
            <a:r>
              <a:rPr lang="en-US" sz="1800" dirty="0"/>
              <a:t>$130 Million for Perimeter Wall</a:t>
            </a:r>
          </a:p>
          <a:p>
            <a:pPr lvl="2"/>
            <a:r>
              <a:rPr lang="en-US" sz="1800" dirty="0"/>
              <a:t>$34 Million for Ash Landfill</a:t>
            </a:r>
          </a:p>
          <a:p>
            <a:r>
              <a:rPr lang="en-US" sz="2400" dirty="0" smtClean="0"/>
              <a:t>Total Project Costs</a:t>
            </a:r>
          </a:p>
          <a:p>
            <a:pPr lvl="1"/>
            <a:r>
              <a:rPr lang="en-US" sz="2000" dirty="0" smtClean="0"/>
              <a:t>$1.134 Billion</a:t>
            </a:r>
          </a:p>
          <a:p>
            <a:pPr lvl="1"/>
            <a:r>
              <a:rPr lang="en-US" sz="2000" dirty="0" smtClean="0"/>
              <a:t>≈$44 Million under $1.178 Billion Projection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Information, Contact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A4FF6E-66A7-4627-9098-D48ADE6BC0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Craig Zeller, P.E.</a:t>
            </a:r>
          </a:p>
          <a:p>
            <a:pPr marL="0" indent="0">
              <a:buNone/>
            </a:pPr>
            <a:r>
              <a:rPr lang="en-US" dirty="0" smtClean="0"/>
              <a:t>EPA </a:t>
            </a:r>
            <a:r>
              <a:rPr lang="en-US" dirty="0"/>
              <a:t>Region </a:t>
            </a:r>
            <a:r>
              <a:rPr lang="en-US" dirty="0" smtClean="0"/>
              <a:t>4</a:t>
            </a:r>
          </a:p>
          <a:p>
            <a:pPr marL="0" indent="0">
              <a:buNone/>
            </a:pPr>
            <a:r>
              <a:rPr lang="en-US" dirty="0" smtClean="0"/>
              <a:t>(404) 562-8827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z</a:t>
            </a:r>
            <a:r>
              <a:rPr lang="en-US" dirty="0" smtClean="0">
                <a:hlinkClick r:id="rId3"/>
              </a:rPr>
              <a:t>eller.craig@epa.gov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TVA Kingston Steam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6" y="1347366"/>
            <a:ext cx="3688092" cy="5617313"/>
          </a:xfrm>
        </p:spPr>
        <p:txBody>
          <a:bodyPr>
            <a:normAutofit/>
          </a:bodyPr>
          <a:lstStyle/>
          <a:p>
            <a:r>
              <a:rPr lang="en-US" sz="2400" dirty="0"/>
              <a:t>≈ 30 miles west of Knoxville off Interstate 40</a:t>
            </a:r>
          </a:p>
          <a:p>
            <a:r>
              <a:rPr lang="en-US" sz="2400" dirty="0"/>
              <a:t>Emory River Mile 2.0 (just above confluence with Clinch River)</a:t>
            </a:r>
          </a:p>
          <a:p>
            <a:r>
              <a:rPr lang="en-US" sz="2400" dirty="0"/>
              <a:t>Built 1951 to 1955 (initially for DOE Oak Ridge Reservation)</a:t>
            </a:r>
          </a:p>
          <a:p>
            <a:r>
              <a:rPr lang="en-US" sz="2400" dirty="0"/>
              <a:t>9 coal fired units</a:t>
            </a:r>
          </a:p>
          <a:p>
            <a:r>
              <a:rPr lang="en-US" sz="2400" dirty="0"/>
              <a:t>10 Billion KW-Hrs electricity year (670,000 homes in TN Valley)</a:t>
            </a:r>
          </a:p>
          <a:p>
            <a:r>
              <a:rPr lang="en-US" sz="2400" dirty="0"/>
              <a:t>14,000 tons of coal day (10% coal ash recovered)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437" y="1347367"/>
            <a:ext cx="4179159" cy="521072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Swan Pond Embayment </a:t>
            </a:r>
            <a:r>
              <a:rPr lang="en-US" dirty="0" smtClean="0"/>
              <a:t>1941</a:t>
            </a:r>
            <a:endParaRPr lang="en-US" dirty="0"/>
          </a:p>
        </p:txBody>
      </p:sp>
      <p:pic>
        <p:nvPicPr>
          <p:cNvPr id="7" name="Picture 4" descr="http://www.epakingstontva.com/Aerial%20Photographs/1941_Topographical%20Ma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l="2280" t="2045" r="1593" b="19573"/>
          <a:stretch/>
        </p:blipFill>
        <p:spPr bwMode="auto">
          <a:xfrm>
            <a:off x="2013995" y="1333500"/>
            <a:ext cx="4953963" cy="529243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4" descr="http://www.epakingstontva.com/Aerial%20Photographs/1941_Topographical%20Map.JPG"/>
          <p:cNvPicPr>
            <a:picLocks noChangeAspect="1" noChangeArrowheads="1"/>
          </p:cNvPicPr>
          <p:nvPr/>
        </p:nvPicPr>
        <p:blipFill rotWithShape="1">
          <a:blip r:embed="rId3" cstate="print"/>
          <a:srcRect l="1824" t="82467" r="64962" b="1182"/>
          <a:stretch/>
        </p:blipFill>
        <p:spPr bwMode="auto">
          <a:xfrm>
            <a:off x="7268081" y="1333500"/>
            <a:ext cx="1653075" cy="1066184"/>
          </a:xfrm>
          <a:prstGeom prst="rect">
            <a:avLst/>
          </a:prstGeom>
          <a:noFill/>
        </p:spPr>
      </p:pic>
      <p:pic>
        <p:nvPicPr>
          <p:cNvPr id="10" name="Picture 4" descr="http://www.epakingstontva.com/Aerial%20Photographs/1941_Topographical%20Map.JPG"/>
          <p:cNvPicPr>
            <a:picLocks noChangeAspect="1" noChangeArrowheads="1"/>
          </p:cNvPicPr>
          <p:nvPr/>
        </p:nvPicPr>
        <p:blipFill rotWithShape="1">
          <a:blip r:embed="rId3" cstate="print"/>
          <a:srcRect l="35627" t="82467" r="32927" b="1182"/>
          <a:stretch/>
        </p:blipFill>
        <p:spPr bwMode="auto">
          <a:xfrm>
            <a:off x="7249256" y="2405445"/>
            <a:ext cx="1671900" cy="1138982"/>
          </a:xfrm>
          <a:prstGeom prst="rect">
            <a:avLst/>
          </a:prstGeom>
          <a:noFill/>
        </p:spPr>
      </p:pic>
      <p:pic>
        <p:nvPicPr>
          <p:cNvPr id="11" name="Picture 4" descr="http://www.epakingstontva.com/Aerial%20Photographs/1941_Topographical%20Map.JPG"/>
          <p:cNvPicPr>
            <a:picLocks noChangeAspect="1" noChangeArrowheads="1"/>
          </p:cNvPicPr>
          <p:nvPr/>
        </p:nvPicPr>
        <p:blipFill rotWithShape="1">
          <a:blip r:embed="rId3" cstate="print"/>
          <a:srcRect l="68055" t="82467" r="2072" b="1182"/>
          <a:stretch/>
        </p:blipFill>
        <p:spPr bwMode="auto">
          <a:xfrm>
            <a:off x="7258134" y="3544427"/>
            <a:ext cx="1655101" cy="1138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9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Dredge Cell Area </a:t>
            </a:r>
            <a:r>
              <a:rPr lang="en-US" dirty="0" smtClean="0"/>
              <a:t>Pre-Spill</a:t>
            </a:r>
            <a:endParaRPr lang="en-US" dirty="0"/>
          </a:p>
        </p:txBody>
      </p:sp>
      <p:pic>
        <p:nvPicPr>
          <p:cNvPr id="3074" name="Picture 2" descr="tva root cause ppt aecom_Page_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2802" y="1327736"/>
            <a:ext cx="4684065" cy="5327354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ikon Obliques on 1-08 018"/>
          <p:cNvPicPr>
            <a:picLocks noChangeAspect="1" noChangeArrowheads="1"/>
          </p:cNvPicPr>
          <p:nvPr/>
        </p:nvPicPr>
        <p:blipFill rotWithShape="1">
          <a:blip r:embed="rId3" cstate="print"/>
          <a:srcRect t="3747" b="5429"/>
          <a:stretch/>
        </p:blipFill>
        <p:spPr bwMode="auto">
          <a:xfrm>
            <a:off x="389195" y="1458411"/>
            <a:ext cx="8019506" cy="5104435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48933" y="2815086"/>
            <a:ext cx="2005013" cy="1323975"/>
            <a:chOff x="1652" y="1519"/>
            <a:chExt cx="1263" cy="834"/>
          </a:xfrm>
        </p:grpSpPr>
        <p:sp>
          <p:nvSpPr>
            <p:cNvPr id="4109" name="Text Box 5"/>
            <p:cNvSpPr txBox="1">
              <a:spLocks noChangeArrowheads="1"/>
            </p:cNvSpPr>
            <p:nvPr/>
          </p:nvSpPr>
          <p:spPr bwMode="auto">
            <a:xfrm>
              <a:off x="1652" y="1519"/>
              <a:ext cx="804" cy="25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FILLS IN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BERKSHIRE SLOUGH</a:t>
              </a:r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auto">
            <a:xfrm>
              <a:off x="1688" y="2000"/>
              <a:ext cx="1227" cy="353"/>
            </a:xfrm>
            <a:custGeom>
              <a:avLst/>
              <a:gdLst/>
              <a:ahLst/>
              <a:cxnLst>
                <a:cxn ang="0">
                  <a:pos x="1292" y="618"/>
                </a:cxn>
                <a:cxn ang="0">
                  <a:pos x="927" y="246"/>
                </a:cxn>
                <a:cxn ang="0">
                  <a:pos x="0" y="0"/>
                </a:cxn>
              </a:cxnLst>
              <a:rect l="0" t="0" r="r" b="b"/>
              <a:pathLst>
                <a:path w="1292" h="618">
                  <a:moveTo>
                    <a:pt x="1292" y="618"/>
                  </a:moveTo>
                  <a:cubicBezTo>
                    <a:pt x="1230" y="557"/>
                    <a:pt x="1142" y="349"/>
                    <a:pt x="927" y="246"/>
                  </a:cubicBezTo>
                  <a:cubicBezTo>
                    <a:pt x="709" y="149"/>
                    <a:pt x="193" y="51"/>
                    <a:pt x="0" y="0"/>
                  </a:cubicBezTo>
                </a:path>
              </a:pathLst>
            </a:custGeom>
            <a:noFill/>
            <a:ln w="101600">
              <a:solidFill>
                <a:srgbClr val="CC99FF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98381" y="2059437"/>
            <a:ext cx="3175000" cy="2046287"/>
            <a:chOff x="2880" y="1043"/>
            <a:chExt cx="2000" cy="1289"/>
          </a:xfrm>
        </p:grpSpPr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064" y="1264"/>
              <a:ext cx="816" cy="3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EMPTIES INTO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EMORY RIVER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MAIN CHANNEL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2880" y="1043"/>
              <a:ext cx="720" cy="346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FILLS IN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SWAN POND</a:t>
              </a:r>
            </a:p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SLOUGH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173" y="1511"/>
              <a:ext cx="975" cy="821"/>
              <a:chOff x="3173" y="1511"/>
              <a:chExt cx="975" cy="821"/>
            </a:xfrm>
          </p:grpSpPr>
          <p:sp>
            <p:nvSpPr>
              <p:cNvPr id="106507" name="Freeform 11"/>
              <p:cNvSpPr>
                <a:spLocks/>
              </p:cNvSpPr>
              <p:nvPr/>
            </p:nvSpPr>
            <p:spPr bwMode="auto">
              <a:xfrm>
                <a:off x="3217" y="1817"/>
                <a:ext cx="931" cy="515"/>
              </a:xfrm>
              <a:custGeom>
                <a:avLst/>
                <a:gdLst/>
                <a:ahLst/>
                <a:cxnLst>
                  <a:cxn ang="0">
                    <a:pos x="0" y="844"/>
                  </a:cxn>
                  <a:cxn ang="0">
                    <a:pos x="63" y="465"/>
                  </a:cxn>
                  <a:cxn ang="0">
                    <a:pos x="337" y="163"/>
                  </a:cxn>
                  <a:cxn ang="0">
                    <a:pos x="959" y="0"/>
                  </a:cxn>
                </a:cxnLst>
                <a:rect l="0" t="0" r="r" b="b"/>
                <a:pathLst>
                  <a:path w="959" h="844">
                    <a:moveTo>
                      <a:pt x="0" y="844"/>
                    </a:moveTo>
                    <a:cubicBezTo>
                      <a:pt x="10" y="781"/>
                      <a:pt x="7" y="579"/>
                      <a:pt x="63" y="465"/>
                    </a:cubicBezTo>
                    <a:cubicBezTo>
                      <a:pt x="119" y="356"/>
                      <a:pt x="182" y="242"/>
                      <a:pt x="337" y="163"/>
                    </a:cubicBezTo>
                    <a:cubicBezTo>
                      <a:pt x="492" y="84"/>
                      <a:pt x="829" y="34"/>
                      <a:pt x="959" y="0"/>
                    </a:cubicBezTo>
                  </a:path>
                </a:pathLst>
              </a:custGeom>
              <a:noFill/>
              <a:ln w="101600">
                <a:solidFill>
                  <a:srgbClr val="CC99FF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auto">
              <a:xfrm>
                <a:off x="3173" y="1511"/>
                <a:ext cx="383" cy="480"/>
              </a:xfrm>
              <a:custGeom>
                <a:avLst/>
                <a:gdLst/>
                <a:ahLst/>
                <a:cxnLst>
                  <a:cxn ang="0">
                    <a:pos x="240" y="480"/>
                  </a:cxn>
                  <a:cxn ang="0">
                    <a:pos x="361" y="282"/>
                  </a:cxn>
                  <a:cxn ang="0">
                    <a:pos x="108" y="128"/>
                  </a:cxn>
                  <a:cxn ang="0">
                    <a:pos x="0" y="0"/>
                  </a:cxn>
                </a:cxnLst>
                <a:rect l="0" t="0" r="r" b="b"/>
                <a:pathLst>
                  <a:path w="383" h="480">
                    <a:moveTo>
                      <a:pt x="240" y="480"/>
                    </a:moveTo>
                    <a:cubicBezTo>
                      <a:pt x="240" y="480"/>
                      <a:pt x="383" y="341"/>
                      <a:pt x="361" y="282"/>
                    </a:cubicBezTo>
                    <a:cubicBezTo>
                      <a:pt x="339" y="228"/>
                      <a:pt x="168" y="175"/>
                      <a:pt x="108" y="128"/>
                    </a:cubicBezTo>
                    <a:cubicBezTo>
                      <a:pt x="48" y="81"/>
                      <a:pt x="22" y="27"/>
                      <a:pt x="0" y="0"/>
                    </a:cubicBezTo>
                  </a:path>
                </a:pathLst>
              </a:custGeom>
              <a:noFill/>
              <a:ln w="101600">
                <a:solidFill>
                  <a:srgbClr val="CC99FF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06509" name="Freeform 13"/>
          <p:cNvSpPr>
            <a:spLocks/>
          </p:cNvSpPr>
          <p:nvPr/>
        </p:nvSpPr>
        <p:spPr bwMode="auto">
          <a:xfrm>
            <a:off x="3536371" y="3648522"/>
            <a:ext cx="2871787" cy="1860550"/>
          </a:xfrm>
          <a:custGeom>
            <a:avLst/>
            <a:gdLst/>
            <a:ahLst/>
            <a:cxnLst>
              <a:cxn ang="0">
                <a:pos x="0" y="932"/>
              </a:cxn>
              <a:cxn ang="0">
                <a:pos x="90" y="1250"/>
              </a:cxn>
              <a:cxn ang="0">
                <a:pos x="240" y="1316"/>
              </a:cxn>
              <a:cxn ang="0">
                <a:pos x="1824" y="1028"/>
              </a:cxn>
              <a:cxn ang="0">
                <a:pos x="1980" y="969"/>
              </a:cxn>
              <a:cxn ang="0">
                <a:pos x="1558" y="0"/>
              </a:cxn>
              <a:cxn ang="0">
                <a:pos x="940" y="21"/>
              </a:cxn>
              <a:cxn ang="0">
                <a:pos x="350" y="120"/>
              </a:cxn>
              <a:cxn ang="0">
                <a:pos x="132" y="239"/>
              </a:cxn>
              <a:cxn ang="0">
                <a:pos x="288" y="404"/>
              </a:cxn>
              <a:cxn ang="0">
                <a:pos x="0" y="932"/>
              </a:cxn>
            </a:cxnLst>
            <a:rect l="0" t="0" r="r" b="b"/>
            <a:pathLst>
              <a:path w="1980" h="1316">
                <a:moveTo>
                  <a:pt x="0" y="932"/>
                </a:moveTo>
                <a:lnTo>
                  <a:pt x="90" y="1250"/>
                </a:lnTo>
                <a:lnTo>
                  <a:pt x="240" y="1316"/>
                </a:lnTo>
                <a:lnTo>
                  <a:pt x="1824" y="1028"/>
                </a:lnTo>
                <a:lnTo>
                  <a:pt x="1980" y="969"/>
                </a:lnTo>
                <a:lnTo>
                  <a:pt x="1558" y="0"/>
                </a:lnTo>
                <a:lnTo>
                  <a:pt x="940" y="21"/>
                </a:lnTo>
                <a:lnTo>
                  <a:pt x="350" y="120"/>
                </a:lnTo>
                <a:lnTo>
                  <a:pt x="132" y="239"/>
                </a:lnTo>
                <a:lnTo>
                  <a:pt x="288" y="404"/>
                </a:lnTo>
                <a:lnTo>
                  <a:pt x="0" y="932"/>
                </a:lnTo>
                <a:close/>
              </a:path>
            </a:pathLst>
          </a:custGeom>
          <a:noFill/>
          <a:ln w="25400">
            <a:solidFill>
              <a:srgbClr val="CC99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Spill Progression – </a:t>
            </a:r>
            <a:r>
              <a:rPr lang="en-US" dirty="0" smtClean="0"/>
              <a:t>12/22/08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Dredge Cell Area </a:t>
            </a:r>
            <a:r>
              <a:rPr lang="en-US" dirty="0" smtClean="0"/>
              <a:t>Post-Spill</a:t>
            </a:r>
            <a:endParaRPr lang="en-US" dirty="0"/>
          </a:p>
        </p:txBody>
      </p:sp>
      <p:pic>
        <p:nvPicPr>
          <p:cNvPr id="5122" name="Picture 2" descr="Nikon Obliques on 1-08 011"/>
          <p:cNvPicPr>
            <a:picLocks noChangeAspect="1" noChangeArrowheads="1"/>
          </p:cNvPicPr>
          <p:nvPr/>
        </p:nvPicPr>
        <p:blipFill rotWithShape="1">
          <a:blip r:embed="rId3" cstate="print"/>
          <a:srcRect t="3766"/>
          <a:stretch/>
        </p:blipFill>
        <p:spPr bwMode="auto">
          <a:xfrm>
            <a:off x="823992" y="1470454"/>
            <a:ext cx="7409502" cy="508856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6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Root Cause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56" y="1367895"/>
            <a:ext cx="747874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CERCLA Removal Action Strategy</a:t>
            </a:r>
            <a:br>
              <a:rPr lang="en-US" dirty="0"/>
            </a:br>
            <a:r>
              <a:rPr lang="en-US" sz="2400" dirty="0"/>
              <a:t>(May 12, 2009 AOC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4416" y="1654175"/>
            <a:ext cx="7886700" cy="4351338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Phase 1 (Time-Critical Action Removal)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3.5 million CYS removed (excavated and dredged)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4.0 million tons disposed at Perry County, AL (completed 12/01/10)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May 29, 2010 Emory River reopened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Phase 2 (Non-Time Critical Action Removal)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2.3 million CYS  removed from north and middle embayment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Consolidate in reinforced, on-site disposal area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Construct robust subsurface perimeter containment system to withstand earthquake loads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Phase 3 (Residual Ash Study)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River ecosystem and human health risk assessments</a:t>
            </a:r>
          </a:p>
          <a:p>
            <a:pPr marL="800100" lvl="1" indent="-342900">
              <a:spcBef>
                <a:spcPct val="20000"/>
              </a:spcBef>
            </a:pPr>
            <a:r>
              <a:rPr lang="en-US" sz="2000" dirty="0"/>
              <a:t>Long-term monitoring (5-year reviews)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pPr marL="800100" lvl="1" indent="-342900"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26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8" r="7061" b="11259"/>
          <a:stretch/>
        </p:blipFill>
        <p:spPr>
          <a:xfrm>
            <a:off x="433916" y="1280577"/>
            <a:ext cx="8299150" cy="3888736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 4 Excellence in Site Re-Use Award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33916" y="5297715"/>
            <a:ext cx="8299150" cy="1261305"/>
          </a:xfrm>
        </p:spPr>
        <p:txBody>
          <a:bodyPr lIns="0"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EPA Region 4 issued the award to </a:t>
            </a:r>
            <a:r>
              <a:rPr lang="en-US" sz="1800" dirty="0"/>
              <a:t>TVA in June 2015 for community redevelopment and ecological restoration efforts that went above and beyond cleanup </a:t>
            </a:r>
            <a:r>
              <a:rPr lang="en-US" sz="1800" dirty="0" smtClean="0"/>
              <a:t>requirements. </a:t>
            </a:r>
          </a:p>
          <a:p>
            <a:pPr marL="0" indent="0">
              <a:buNone/>
            </a:pPr>
            <a:r>
              <a:rPr lang="en-US" sz="1800" dirty="0" smtClean="0"/>
              <a:t>From left to right, </a:t>
            </a:r>
            <a:r>
              <a:rPr lang="en-US" sz="1800" dirty="0"/>
              <a:t>Mathy Stanislaus (EPA), Bob </a:t>
            </a:r>
            <a:r>
              <a:rPr lang="en-US" sz="1800" dirty="0" err="1"/>
              <a:t>Deacy</a:t>
            </a:r>
            <a:r>
              <a:rPr lang="en-US" sz="1800" dirty="0"/>
              <a:t> (TVA), Franklin Hill (EPA), </a:t>
            </a:r>
            <a:r>
              <a:rPr lang="en-US" sz="1800" dirty="0"/>
              <a:t>	 </a:t>
            </a:r>
            <a:r>
              <a:rPr lang="en-US" sz="1800" dirty="0" smtClean="0"/>
              <a:t>      </a:t>
            </a:r>
            <a:r>
              <a:rPr lang="en-US" sz="1800" dirty="0" smtClean="0"/>
              <a:t>Chuck </a:t>
            </a:r>
            <a:r>
              <a:rPr lang="en-US" sz="1800" dirty="0"/>
              <a:t>Head (TVA) and Craig Zeller (EPA</a:t>
            </a:r>
            <a:r>
              <a:rPr lang="en-US" sz="1800" dirty="0" smtClean="0"/>
              <a:t>). </a:t>
            </a:r>
            <a:endParaRPr lang="en-US" sz="18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F7536-76E0-48B2-BF0C-5BADF5B3E587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h Webinar Template_draft">
  <a:themeElements>
    <a:clrScheme name="March Webinar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B676B"/>
      </a:accent1>
      <a:accent2>
        <a:srgbClr val="519548"/>
      </a:accent2>
      <a:accent3>
        <a:srgbClr val="88C425"/>
      </a:accent3>
      <a:accent4>
        <a:srgbClr val="BEF202"/>
      </a:accent4>
      <a:accent5>
        <a:srgbClr val="4A765E"/>
      </a:accent5>
      <a:accent6>
        <a:srgbClr val="EAFD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CC6BF28-6AF3-41A2-BCE2-B3A0C0AD10C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374</Words>
  <Application>Microsoft Office PowerPoint</Application>
  <PresentationFormat>On-screen Show (4:3)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March Webinar Template_draft</vt:lpstr>
      <vt:lpstr>PowerPoint Presentation</vt:lpstr>
      <vt:lpstr>TVA Kingston Steam Plant</vt:lpstr>
      <vt:lpstr>Swan Pond Embayment 1941</vt:lpstr>
      <vt:lpstr>Dredge Cell Area Pre-Spill</vt:lpstr>
      <vt:lpstr>Spill Progression – 12/22/08</vt:lpstr>
      <vt:lpstr>Dredge Cell Area Post-Spill</vt:lpstr>
      <vt:lpstr>Root Cause Analysis</vt:lpstr>
      <vt:lpstr>CERCLA Removal Action Strategy (May 12, 2009 AOC)</vt:lpstr>
      <vt:lpstr>Region 4 Excellence in Site Re-Use Award</vt:lpstr>
      <vt:lpstr>Project Costs Highlights</vt:lpstr>
      <vt:lpstr>For More Information, 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TVA Kingston Ash Recovery Project  Roane County, TN</dc:title>
  <dc:creator>Zeller, Craig</dc:creator>
  <cp:lastModifiedBy>SkeoSA</cp:lastModifiedBy>
  <cp:revision>21</cp:revision>
  <dcterms:created xsi:type="dcterms:W3CDTF">2016-03-08T20:18:00Z</dcterms:created>
  <dcterms:modified xsi:type="dcterms:W3CDTF">2016-03-15T21:19:02Z</dcterms:modified>
</cp:coreProperties>
</file>