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12"/>
  </p:notesMasterIdLst>
  <p:sldIdLst>
    <p:sldId id="257" r:id="rId3"/>
    <p:sldId id="258" r:id="rId4"/>
    <p:sldId id="259" r:id="rId5"/>
    <p:sldId id="261" r:id="rId6"/>
    <p:sldId id="265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2B33-B828-49CE-9B97-5A22654DFA9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79AC4-04EF-4AD8-BB43-A5F703127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9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18F87-DF96-4B15-904E-9ECC75A674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8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18F87-DF96-4B15-904E-9ECC75A674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9AC4-04EF-4AD8-BB43-A5F703127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542" r="1502" b="7129"/>
          <a:stretch/>
        </p:blipFill>
        <p:spPr>
          <a:xfrm>
            <a:off x="0" y="-21771"/>
            <a:ext cx="9187542" cy="6879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 userDrawn="1"/>
        </p:nvSpPr>
        <p:spPr>
          <a:xfrm>
            <a:off x="0" y="2400300"/>
            <a:ext cx="8142514" cy="32794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217714" y="397328"/>
            <a:ext cx="1928358" cy="709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217715" y="1953267"/>
            <a:ext cx="8809868" cy="2387600"/>
          </a:xfrm>
          <a:effectLst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Ecological Revitalization </a:t>
            </a:r>
            <a:br>
              <a:rPr lang="en-US" dirty="0" smtClean="0"/>
            </a:br>
            <a:r>
              <a:rPr lang="en-US" dirty="0" smtClean="0"/>
              <a:t>and Contaminated Sites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217714" y="4400269"/>
            <a:ext cx="6764867" cy="163731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3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2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/>
        </p:blipFill>
        <p:spPr>
          <a:xfrm>
            <a:off x="0" y="-57151"/>
            <a:ext cx="9144000" cy="6915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 userDrawn="1"/>
        </p:nvSpPr>
        <p:spPr>
          <a:xfrm>
            <a:off x="0" y="3714750"/>
            <a:ext cx="8142514" cy="196495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1" y="4031282"/>
            <a:ext cx="7772400" cy="74212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11116" y="6135686"/>
            <a:ext cx="632884" cy="4233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10585"/>
            <a:ext cx="9144000" cy="1164696"/>
          </a:xfr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8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193895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28468F07-F5DE-4E82-ABDF-EE4BDCCD71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2966" y="1041925"/>
            <a:ext cx="8691034" cy="114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6" y="165417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67366" y="1200151"/>
            <a:ext cx="7776634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E5-84D2-431C-BF3D-C5E0E115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E5-84D2-431C-BF3D-C5E0E115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542" r="1502" b="7129"/>
          <a:stretch/>
        </p:blipFill>
        <p:spPr>
          <a:xfrm>
            <a:off x="0" y="-21771"/>
            <a:ext cx="9187542" cy="6879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0" y="2400300"/>
            <a:ext cx="8142514" cy="32794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217714" y="397328"/>
            <a:ext cx="1928358" cy="709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217715" y="1953267"/>
            <a:ext cx="8809868" cy="2387600"/>
          </a:xfrm>
          <a:effectLst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Ecological Revitalization </a:t>
            </a:r>
            <a:br>
              <a:rPr lang="en-US" dirty="0" smtClean="0"/>
            </a:br>
            <a:r>
              <a:rPr lang="en-US" dirty="0" smtClean="0"/>
              <a:t>and Contaminated Sites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217714" y="4400269"/>
            <a:ext cx="6764867" cy="163731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/>
        </p:blipFill>
        <p:spPr>
          <a:xfrm>
            <a:off x="0" y="-57151"/>
            <a:ext cx="9144000" cy="6915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3714750"/>
            <a:ext cx="8142514" cy="196495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472" y="6431189"/>
            <a:ext cx="2057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1" y="4031282"/>
            <a:ext cx="7772400" cy="74212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5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11116" y="6135686"/>
            <a:ext cx="632884" cy="4233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10585"/>
            <a:ext cx="9144000" cy="1164696"/>
          </a:xfr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8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193895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966" y="1041925"/>
            <a:ext cx="8691034" cy="114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6" y="165417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366" y="1200151"/>
            <a:ext cx="7776634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099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098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6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8F07-F5DE-4E82-ABDF-EE4BDCCD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7536-76E0-48B2-BF0C-5BADF5B3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8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mcagley@tv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061" y="4439479"/>
            <a:ext cx="7772400" cy="742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Restoration of the </a:t>
            </a:r>
            <a:endParaRPr lang="en-US" sz="4000" dirty="0" smtClean="0"/>
          </a:p>
          <a:p>
            <a:r>
              <a:rPr lang="en-US" sz="4000" dirty="0" smtClean="0"/>
              <a:t>Swan </a:t>
            </a:r>
            <a:r>
              <a:rPr lang="en-US" sz="4000" dirty="0"/>
              <a:t>Pond Embayment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207" y="4820479"/>
            <a:ext cx="7772400" cy="742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Michelle </a:t>
            </a:r>
            <a:r>
              <a:rPr lang="en-US" sz="2400" b="1" dirty="0" err="1"/>
              <a:t>Cagley</a:t>
            </a:r>
            <a:r>
              <a:rPr lang="en-US" sz="2400" b="1" dirty="0"/>
              <a:t>, Tennessee Valley Authority</a:t>
            </a:r>
          </a:p>
        </p:txBody>
      </p:sp>
    </p:spTree>
    <p:extLst>
      <p:ext uri="{BB962C8B-B14F-4D97-AF65-F5344CB8AC3E}">
        <p14:creationId xmlns:p14="http://schemas.microsoft.com/office/powerpoint/2010/main" val="37606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Restoration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Protect and improve wildlife </a:t>
            </a:r>
            <a:r>
              <a:rPr lang="en-US" dirty="0" smtClean="0"/>
              <a:t>habitats</a:t>
            </a:r>
            <a:endParaRPr lang="en-US" dirty="0"/>
          </a:p>
          <a:p>
            <a:r>
              <a:rPr lang="en-US" dirty="0"/>
              <a:t>Protect and enhance </a:t>
            </a:r>
            <a:r>
              <a:rPr lang="en-US" dirty="0" smtClean="0"/>
              <a:t>wetlands</a:t>
            </a:r>
            <a:endParaRPr lang="en-US" dirty="0"/>
          </a:p>
          <a:p>
            <a:r>
              <a:rPr lang="en-US" dirty="0"/>
              <a:t>Stabilize embayment </a:t>
            </a:r>
            <a:r>
              <a:rPr lang="en-US" dirty="0" smtClean="0"/>
              <a:t>shorelines</a:t>
            </a:r>
            <a:endParaRPr lang="en-US" dirty="0"/>
          </a:p>
          <a:p>
            <a:r>
              <a:rPr lang="en-US" dirty="0"/>
              <a:t>Minimize erosion and sediment </a:t>
            </a:r>
            <a:r>
              <a:rPr lang="en-US" dirty="0" smtClean="0"/>
              <a:t>disposition</a:t>
            </a:r>
            <a:endParaRPr lang="en-US" dirty="0"/>
          </a:p>
          <a:p>
            <a:r>
              <a:rPr lang="en-US" dirty="0"/>
              <a:t>Provide recreation opportunities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Swan Pond </a:t>
            </a:r>
            <a:r>
              <a:rPr lang="en-US" dirty="0" smtClean="0"/>
              <a:t>Restoration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475" r="2312" b="1710"/>
          <a:stretch/>
        </p:blipFill>
        <p:spPr>
          <a:xfrm>
            <a:off x="2558249" y="1345720"/>
            <a:ext cx="4063041" cy="542601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1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Ecological Restoration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416" y="1654174"/>
            <a:ext cx="7886700" cy="49048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Re-vegetation of shoreline habitats</a:t>
            </a:r>
          </a:p>
          <a:p>
            <a:r>
              <a:rPr lang="en-US" dirty="0"/>
              <a:t>Installation of water control structures</a:t>
            </a:r>
          </a:p>
          <a:p>
            <a:r>
              <a:rPr lang="en-US" dirty="0"/>
              <a:t>Removal of invasive species</a:t>
            </a:r>
          </a:p>
          <a:p>
            <a:r>
              <a:rPr lang="en-US" dirty="0"/>
              <a:t>Creation of riparian buffers</a:t>
            </a:r>
          </a:p>
          <a:p>
            <a:r>
              <a:rPr lang="en-US" dirty="0"/>
              <a:t>Wetland preservation </a:t>
            </a:r>
          </a:p>
          <a:p>
            <a:r>
              <a:rPr lang="en-US" dirty="0"/>
              <a:t>Enhancement of upland </a:t>
            </a:r>
            <a:r>
              <a:rPr lang="en-US" dirty="0" smtClean="0"/>
              <a:t>habitat</a:t>
            </a:r>
            <a:endParaRPr lang="en-US" dirty="0"/>
          </a:p>
          <a:p>
            <a:r>
              <a:rPr lang="en-US" dirty="0"/>
              <a:t>Preservation of existing wetland </a:t>
            </a:r>
            <a:r>
              <a:rPr lang="en-US" dirty="0" smtClean="0"/>
              <a:t>habitat</a:t>
            </a:r>
            <a:endParaRPr lang="en-US" dirty="0"/>
          </a:p>
          <a:p>
            <a:r>
              <a:rPr lang="en-US" dirty="0"/>
              <a:t>Enhancement of aquatic </a:t>
            </a:r>
            <a:r>
              <a:rPr lang="en-US" dirty="0" smtClean="0"/>
              <a:t>habitat</a:t>
            </a:r>
            <a:endParaRPr lang="en-US" dirty="0"/>
          </a:p>
          <a:p>
            <a:r>
              <a:rPr lang="en-US" dirty="0"/>
              <a:t>Creation of new aquatic </a:t>
            </a:r>
            <a:r>
              <a:rPr lang="en-US" dirty="0" smtClean="0"/>
              <a:t>habitat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Plantings for Swan Pond Restoration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11767" r="2323" b="11880"/>
          <a:stretch/>
        </p:blipFill>
        <p:spPr>
          <a:xfrm>
            <a:off x="690114" y="1754107"/>
            <a:ext cx="7712015" cy="4804913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104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Ecological Restoration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t="2896" r="14607" b="19803"/>
          <a:stretch/>
        </p:blipFill>
        <p:spPr bwMode="auto">
          <a:xfrm>
            <a:off x="315590" y="1318911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2617" r="30659" b="557"/>
          <a:stretch/>
        </p:blipFill>
        <p:spPr bwMode="auto">
          <a:xfrm>
            <a:off x="3126667" y="1335927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9" t="24181" r="28754" b="27941"/>
          <a:stretch/>
        </p:blipFill>
        <p:spPr bwMode="auto">
          <a:xfrm>
            <a:off x="3118292" y="4028425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r="427"/>
          <a:stretch/>
        </p:blipFill>
        <p:spPr bwMode="auto">
          <a:xfrm>
            <a:off x="5937744" y="1335927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8" r="2063"/>
          <a:stretch/>
        </p:blipFill>
        <p:spPr>
          <a:xfrm>
            <a:off x="5920995" y="4021348"/>
            <a:ext cx="2511552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929620" y="1335927"/>
            <a:ext cx="2522723" cy="35231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Reforestation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6667" y="1335928"/>
            <a:ext cx="2514600" cy="35231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Riparian Zone Plantings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590" y="1318911"/>
            <a:ext cx="2514598" cy="3693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Wetlands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18289" y="4028425"/>
            <a:ext cx="2514603" cy="37795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Bird Attractors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0993" y="4019799"/>
            <a:ext cx="2511554" cy="37795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Vernal Pools</a:t>
            </a:r>
          </a:p>
        </p:txBody>
      </p:sp>
      <p:pic>
        <p:nvPicPr>
          <p:cNvPr id="2" name="Picture 2" descr="C:\Users\ceimers\My Documents\OLKTVA\100_2758 (2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315590" y="4021348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5589" y="4019799"/>
            <a:ext cx="2514599" cy="37795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Fish Attractors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Recreational Enhancements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4 miles of paved walking trails</a:t>
            </a:r>
          </a:p>
          <a:p>
            <a:r>
              <a:rPr lang="en-US" dirty="0"/>
              <a:t>2 Courtesy docks and 4 fishing piers</a:t>
            </a:r>
          </a:p>
          <a:p>
            <a:r>
              <a:rPr lang="en-US" dirty="0"/>
              <a:t>Boat ramp</a:t>
            </a:r>
          </a:p>
          <a:p>
            <a:r>
              <a:rPr lang="en-US" dirty="0"/>
              <a:t>Pedestrian bridge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4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Recreational Enhancements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4" descr="\\kifpgfp2\jacobs\0007 PERSONAL FOLDERS\Defenderfer Jim\Embayment\Daily Report\Photos\04_25_2014 - Trail Paving\R0017530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337038" y="1343851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r="12732"/>
          <a:stretch/>
        </p:blipFill>
        <p:spPr bwMode="auto">
          <a:xfrm>
            <a:off x="3156391" y="1343851"/>
            <a:ext cx="2514623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0103 COMMUNITY RELATIONS\Site Photos\Lakeshore Park Work\DSC_2496 cop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16748"/>
          <a:stretch/>
        </p:blipFill>
        <p:spPr bwMode="auto">
          <a:xfrm>
            <a:off x="5899638" y="1334973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9614" y="1334973"/>
            <a:ext cx="2514624" cy="38201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Pedestrian Bridge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9343" y="1343851"/>
            <a:ext cx="2511672" cy="37313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Boat Ramp/Dock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037" y="1343851"/>
            <a:ext cx="2514577" cy="37313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Walking Trails</a:t>
            </a:r>
          </a:p>
        </p:txBody>
      </p:sp>
      <p:pic>
        <p:nvPicPr>
          <p:cNvPr id="16" name="Picture 2" descr="Y:\0103 COMMUNITY RELATIONS\Site Photos\Site Photos 6-19-13\DSC045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337038" y="4031046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eimers\Documents\WHC\IMG_03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601"/>
          <a:stretch/>
        </p:blipFill>
        <p:spPr bwMode="auto">
          <a:xfrm>
            <a:off x="3156414" y="4031046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J:\0103 COMMUNITY RELATIONS\Site Photos\5_29_14 Aerial Photos\IMG_08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5899638" y="4031046"/>
            <a:ext cx="2514600" cy="2514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7036" y="4031046"/>
            <a:ext cx="2514577" cy="3743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Fishing Piers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9341" y="4031046"/>
            <a:ext cx="2511674" cy="3693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Canoe Launches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9614" y="4031046"/>
            <a:ext cx="2514624" cy="3693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Parking Areas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F07-F5DE-4E82-ABDF-EE4BDCCD71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3586" y="184255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Michelle </a:t>
            </a:r>
            <a:r>
              <a:rPr lang="en-US" dirty="0" err="1"/>
              <a:t>Cagley</a:t>
            </a:r>
            <a:r>
              <a:rPr lang="en-US" dirty="0"/>
              <a:t>, P.E.</a:t>
            </a:r>
          </a:p>
          <a:p>
            <a:pPr marL="0" indent="0">
              <a:buNone/>
            </a:pPr>
            <a:r>
              <a:rPr lang="en-US" dirty="0"/>
              <a:t>Tennessee Valley Authority</a:t>
            </a:r>
          </a:p>
          <a:p>
            <a:pPr marL="0" indent="0">
              <a:buNone/>
            </a:pPr>
            <a:r>
              <a:rPr lang="en-US" dirty="0" smtClean="0"/>
              <a:t>(865) 717-1636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amcagley@tva.gov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ch Webina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676B"/>
      </a:accent1>
      <a:accent2>
        <a:srgbClr val="519548"/>
      </a:accent2>
      <a:accent3>
        <a:srgbClr val="88C425"/>
      </a:accent3>
      <a:accent4>
        <a:srgbClr val="BEF202"/>
      </a:accent4>
      <a:accent5>
        <a:srgbClr val="4A765E"/>
      </a:accent5>
      <a:accent6>
        <a:srgbClr val="EAFD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ch Webinar Template_draft">
  <a:themeElements>
    <a:clrScheme name="March Webina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676B"/>
      </a:accent1>
      <a:accent2>
        <a:srgbClr val="519548"/>
      </a:accent2>
      <a:accent3>
        <a:srgbClr val="88C425"/>
      </a:accent3>
      <a:accent4>
        <a:srgbClr val="BEF202"/>
      </a:accent4>
      <a:accent5>
        <a:srgbClr val="4A765E"/>
      </a:accent5>
      <a:accent6>
        <a:srgbClr val="EAFD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ch Webinar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B676B"/>
    </a:accent1>
    <a:accent2>
      <a:srgbClr val="519548"/>
    </a:accent2>
    <a:accent3>
      <a:srgbClr val="88C425"/>
    </a:accent3>
    <a:accent4>
      <a:srgbClr val="BEF202"/>
    </a:accent4>
    <a:accent5>
      <a:srgbClr val="4A765E"/>
    </a:accent5>
    <a:accent6>
      <a:srgbClr val="EAFDE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162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March Webinar Template_draft</vt:lpstr>
      <vt:lpstr>PowerPoint Presentation</vt:lpstr>
      <vt:lpstr>Restoration Objectives</vt:lpstr>
      <vt:lpstr>Swan Pond Restoration</vt:lpstr>
      <vt:lpstr>Ecological Restoration</vt:lpstr>
      <vt:lpstr>Plantings for Swan Pond Restoration</vt:lpstr>
      <vt:lpstr>Ecological Restoration</vt:lpstr>
      <vt:lpstr>Recreational Enhancements</vt:lpstr>
      <vt:lpstr>Recreational Enhancements</vt:lpstr>
      <vt:lpstr>For More Information, 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Evans</dc:creator>
  <cp:lastModifiedBy>SkeoSA</cp:lastModifiedBy>
  <cp:revision>46</cp:revision>
  <dcterms:created xsi:type="dcterms:W3CDTF">2016-02-23T19:23:14Z</dcterms:created>
  <dcterms:modified xsi:type="dcterms:W3CDTF">2016-03-15T21:21:08Z</dcterms:modified>
</cp:coreProperties>
</file>