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799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0" r:id="rId4"/>
    <p:sldId id="261" r:id="rId5"/>
    <p:sldId id="264" r:id="rId6"/>
    <p:sldId id="266" r:id="rId7"/>
    <p:sldId id="283" r:id="rId8"/>
    <p:sldId id="284" r:id="rId9"/>
    <p:sldId id="263" r:id="rId10"/>
    <p:sldId id="286" r:id="rId11"/>
    <p:sldId id="265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  <p:sldId id="287" r:id="rId28"/>
    <p:sldId id="288" r:id="rId29"/>
    <p:sldId id="280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6397" autoAdjust="0"/>
    <p:restoredTop sz="76840" autoAdjust="0"/>
  </p:normalViewPr>
  <p:slideViewPr>
    <p:cSldViewPr showGuides="1">
      <p:cViewPr varScale="1">
        <p:scale>
          <a:sx n="53" d="100"/>
          <a:sy n="53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69754-F285-489E-8AAE-E105788262C9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7D7A0-E4A7-45D4-9200-77DFA32BE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2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9EF3-5687-4BB4-A3EA-A0345F0D5832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AD83-967D-40F7-930D-0D47A18C2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0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4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5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9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3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5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84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8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72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9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8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45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18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7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3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89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36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00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04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12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0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1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4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0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1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2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0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067" y="28194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reeform 19"/>
          <p:cNvSpPr/>
          <p:nvPr userDrawn="1"/>
        </p:nvSpPr>
        <p:spPr>
          <a:xfrm flipH="1" flipV="1">
            <a:off x="1904804" y="2039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 userDrawn="1"/>
        </p:nvSpPr>
        <p:spPr>
          <a:xfrm flipH="1" flipV="1">
            <a:off x="-2576" y="0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 userDrawn="1"/>
        </p:nvSpPr>
        <p:spPr>
          <a:xfrm flipH="1" flipV="1">
            <a:off x="1538432" y="519792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 userDrawn="1"/>
        </p:nvSpPr>
        <p:spPr>
          <a:xfrm flipH="1" flipV="1">
            <a:off x="-2577" y="2039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37968" y="6023061"/>
            <a:ext cx="1233632" cy="453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304800" y="381000"/>
            <a:ext cx="2366682" cy="870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396301"/>
            <a:ext cx="7674867" cy="1461699"/>
            <a:chOff x="0" y="5396300"/>
            <a:chExt cx="7674867" cy="1614100"/>
          </a:xfrm>
        </p:grpSpPr>
        <p:sp>
          <p:nvSpPr>
            <p:cNvPr id="6" name="Freeform 5"/>
            <p:cNvSpPr/>
            <p:nvPr/>
          </p:nvSpPr>
          <p:spPr>
            <a:xfrm>
              <a:off x="1" y="5438775"/>
              <a:ext cx="7439025" cy="1571625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827" h="1571625">
                  <a:moveTo>
                    <a:pt x="0" y="0"/>
                  </a:moveTo>
                  <a:lnTo>
                    <a:pt x="7415827" y="866775"/>
                  </a:lnTo>
                  <a:lnTo>
                    <a:pt x="0" y="15716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4000">
                  <a:srgbClr val="333333"/>
                </a:gs>
                <a:gs pos="90000">
                  <a:srgbClr val="0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0" y="5396300"/>
              <a:ext cx="7674867" cy="928299"/>
            </a:xfrm>
            <a:custGeom>
              <a:avLst/>
              <a:gdLst>
                <a:gd name="connsiteX0" fmla="*/ 0 w 7548466"/>
                <a:gd name="connsiteY0" fmla="*/ 0 h 933061"/>
                <a:gd name="connsiteX1" fmla="*/ 9331 w 7548466"/>
                <a:gd name="connsiteY1" fmla="*/ 65314 h 933061"/>
                <a:gd name="connsiteX2" fmla="*/ 7221894 w 7548466"/>
                <a:gd name="connsiteY2" fmla="*/ 933061 h 933061"/>
                <a:gd name="connsiteX3" fmla="*/ 7548466 w 7548466"/>
                <a:gd name="connsiteY3" fmla="*/ 914400 h 933061"/>
                <a:gd name="connsiteX4" fmla="*/ 0 w 7548466"/>
                <a:gd name="connsiteY4" fmla="*/ 0 h 933061"/>
                <a:gd name="connsiteX0" fmla="*/ 131163 w 7539135"/>
                <a:gd name="connsiteY0" fmla="*/ 0 h 1042598"/>
                <a:gd name="connsiteX1" fmla="*/ 0 w 7539135"/>
                <a:gd name="connsiteY1" fmla="*/ 174851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0 w 7407972"/>
                <a:gd name="connsiteY0" fmla="*/ 0 h 1042598"/>
                <a:gd name="connsiteX1" fmla="*/ 85531 w 7407972"/>
                <a:gd name="connsiteY1" fmla="*/ 134370 h 1042598"/>
                <a:gd name="connsiteX2" fmla="*/ 7081400 w 7407972"/>
                <a:gd name="connsiteY2" fmla="*/ 1042598 h 1042598"/>
                <a:gd name="connsiteX3" fmla="*/ 7407972 w 7407972"/>
                <a:gd name="connsiteY3" fmla="*/ 1023937 h 1042598"/>
                <a:gd name="connsiteX4" fmla="*/ 0 w 7407972"/>
                <a:gd name="connsiteY4" fmla="*/ 0 h 1042598"/>
                <a:gd name="connsiteX0" fmla="*/ 131163 w 7539135"/>
                <a:gd name="connsiteY0" fmla="*/ 0 h 1042598"/>
                <a:gd name="connsiteX1" fmla="*/ 0 w 7539135"/>
                <a:gd name="connsiteY1" fmla="*/ 193902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59725 w 7539135"/>
                <a:gd name="connsiteY0" fmla="*/ 0 h 892580"/>
                <a:gd name="connsiteX1" fmla="*/ 0 w 7539135"/>
                <a:gd name="connsiteY1" fmla="*/ 43884 h 892580"/>
                <a:gd name="connsiteX2" fmla="*/ 7212563 w 7539135"/>
                <a:gd name="connsiteY2" fmla="*/ 892580 h 892580"/>
                <a:gd name="connsiteX3" fmla="*/ 7539135 w 7539135"/>
                <a:gd name="connsiteY3" fmla="*/ 873919 h 892580"/>
                <a:gd name="connsiteX4" fmla="*/ 59725 w 7539135"/>
                <a:gd name="connsiteY4" fmla="*/ 0 h 892580"/>
                <a:gd name="connsiteX0" fmla="*/ 194 w 7539135"/>
                <a:gd name="connsiteY0" fmla="*/ 0 h 923536"/>
                <a:gd name="connsiteX1" fmla="*/ 0 w 7539135"/>
                <a:gd name="connsiteY1" fmla="*/ 74840 h 923536"/>
                <a:gd name="connsiteX2" fmla="*/ 7212563 w 7539135"/>
                <a:gd name="connsiteY2" fmla="*/ 923536 h 923536"/>
                <a:gd name="connsiteX3" fmla="*/ 7539135 w 7539135"/>
                <a:gd name="connsiteY3" fmla="*/ 904875 h 923536"/>
                <a:gd name="connsiteX4" fmla="*/ 194 w 7539135"/>
                <a:gd name="connsiteY4" fmla="*/ 0 h 923536"/>
                <a:gd name="connsiteX0" fmla="*/ 194 w 7539135"/>
                <a:gd name="connsiteY0" fmla="*/ 0 h 904875"/>
                <a:gd name="connsiteX1" fmla="*/ 0 w 7539135"/>
                <a:gd name="connsiteY1" fmla="*/ 74840 h 904875"/>
                <a:gd name="connsiteX2" fmla="*/ 7212563 w 7539135"/>
                <a:gd name="connsiteY2" fmla="*/ 883055 h 904875"/>
                <a:gd name="connsiteX3" fmla="*/ 7539135 w 7539135"/>
                <a:gd name="connsiteY3" fmla="*/ 904875 h 904875"/>
                <a:gd name="connsiteX4" fmla="*/ 194 w 7539135"/>
                <a:gd name="connsiteY4" fmla="*/ 0 h 904875"/>
                <a:gd name="connsiteX0" fmla="*/ 194 w 7703442"/>
                <a:gd name="connsiteY0" fmla="*/ 0 h 1016794"/>
                <a:gd name="connsiteX1" fmla="*/ 0 w 7703442"/>
                <a:gd name="connsiteY1" fmla="*/ 74840 h 1016794"/>
                <a:gd name="connsiteX2" fmla="*/ 7212563 w 7703442"/>
                <a:gd name="connsiteY2" fmla="*/ 883055 h 1016794"/>
                <a:gd name="connsiteX3" fmla="*/ 7703442 w 7703442"/>
                <a:gd name="connsiteY3" fmla="*/ 1016794 h 1016794"/>
                <a:gd name="connsiteX4" fmla="*/ 194 w 7703442"/>
                <a:gd name="connsiteY4" fmla="*/ 0 h 1016794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12563 w 7674867"/>
                <a:gd name="connsiteY2" fmla="*/ 883055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30680"/>
                <a:gd name="connsiteX1" fmla="*/ 0 w 7674867"/>
                <a:gd name="connsiteY1" fmla="*/ 74840 h 930680"/>
                <a:gd name="connsiteX2" fmla="*/ 7293526 w 7674867"/>
                <a:gd name="connsiteY2" fmla="*/ 930680 h 930680"/>
                <a:gd name="connsiteX3" fmla="*/ 7674867 w 7674867"/>
                <a:gd name="connsiteY3" fmla="*/ 897731 h 930680"/>
                <a:gd name="connsiteX4" fmla="*/ 194 w 7674867"/>
                <a:gd name="connsiteY4" fmla="*/ 0 h 930680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3526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38758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8289 w 7674867"/>
                <a:gd name="connsiteY2" fmla="*/ 661599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28299"/>
                <a:gd name="connsiteX1" fmla="*/ 0 w 7674867"/>
                <a:gd name="connsiteY1" fmla="*/ 74840 h 928299"/>
                <a:gd name="connsiteX2" fmla="*/ 7298289 w 7674867"/>
                <a:gd name="connsiteY2" fmla="*/ 928299 h 928299"/>
                <a:gd name="connsiteX3" fmla="*/ 7674867 w 7674867"/>
                <a:gd name="connsiteY3" fmla="*/ 897731 h 928299"/>
                <a:gd name="connsiteX4" fmla="*/ 194 w 7674867"/>
                <a:gd name="connsiteY4" fmla="*/ 0 h 9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4867" h="928299">
                  <a:moveTo>
                    <a:pt x="194" y="0"/>
                  </a:moveTo>
                  <a:cubicBezTo>
                    <a:pt x="129" y="24947"/>
                    <a:pt x="65" y="49893"/>
                    <a:pt x="0" y="74840"/>
                  </a:cubicBezTo>
                  <a:lnTo>
                    <a:pt x="7298289" y="928299"/>
                  </a:lnTo>
                  <a:lnTo>
                    <a:pt x="7674867" y="89773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52400" y="5801518"/>
            <a:ext cx="1183340" cy="4354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44070" y="1143000"/>
            <a:ext cx="8399930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067" y="28194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flipH="1" flipV="1">
            <a:off x="1904804" y="2039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flipH="1" flipV="1">
            <a:off x="-2576" y="0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1538432" y="519792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flipH="1" flipV="1">
            <a:off x="-2577" y="2039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37968" y="6023061"/>
            <a:ext cx="1233632" cy="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7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304800" y="381000"/>
            <a:ext cx="2366682" cy="8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3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396301"/>
            <a:ext cx="7674867" cy="1461699"/>
            <a:chOff x="0" y="5396300"/>
            <a:chExt cx="7674867" cy="1614100"/>
          </a:xfrm>
        </p:grpSpPr>
        <p:sp>
          <p:nvSpPr>
            <p:cNvPr id="6" name="Freeform 5"/>
            <p:cNvSpPr/>
            <p:nvPr/>
          </p:nvSpPr>
          <p:spPr>
            <a:xfrm>
              <a:off x="1" y="5438775"/>
              <a:ext cx="7439025" cy="1571625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827" h="1571625">
                  <a:moveTo>
                    <a:pt x="0" y="0"/>
                  </a:moveTo>
                  <a:lnTo>
                    <a:pt x="7415827" y="866775"/>
                  </a:lnTo>
                  <a:lnTo>
                    <a:pt x="0" y="15716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4000">
                  <a:srgbClr val="333333"/>
                </a:gs>
                <a:gs pos="90000">
                  <a:srgbClr val="0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0" y="5396300"/>
              <a:ext cx="7674867" cy="928299"/>
            </a:xfrm>
            <a:custGeom>
              <a:avLst/>
              <a:gdLst>
                <a:gd name="connsiteX0" fmla="*/ 0 w 7548466"/>
                <a:gd name="connsiteY0" fmla="*/ 0 h 933061"/>
                <a:gd name="connsiteX1" fmla="*/ 9331 w 7548466"/>
                <a:gd name="connsiteY1" fmla="*/ 65314 h 933061"/>
                <a:gd name="connsiteX2" fmla="*/ 7221894 w 7548466"/>
                <a:gd name="connsiteY2" fmla="*/ 933061 h 933061"/>
                <a:gd name="connsiteX3" fmla="*/ 7548466 w 7548466"/>
                <a:gd name="connsiteY3" fmla="*/ 914400 h 933061"/>
                <a:gd name="connsiteX4" fmla="*/ 0 w 7548466"/>
                <a:gd name="connsiteY4" fmla="*/ 0 h 933061"/>
                <a:gd name="connsiteX0" fmla="*/ 131163 w 7539135"/>
                <a:gd name="connsiteY0" fmla="*/ 0 h 1042598"/>
                <a:gd name="connsiteX1" fmla="*/ 0 w 7539135"/>
                <a:gd name="connsiteY1" fmla="*/ 174851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0 w 7407972"/>
                <a:gd name="connsiteY0" fmla="*/ 0 h 1042598"/>
                <a:gd name="connsiteX1" fmla="*/ 85531 w 7407972"/>
                <a:gd name="connsiteY1" fmla="*/ 134370 h 1042598"/>
                <a:gd name="connsiteX2" fmla="*/ 7081400 w 7407972"/>
                <a:gd name="connsiteY2" fmla="*/ 1042598 h 1042598"/>
                <a:gd name="connsiteX3" fmla="*/ 7407972 w 7407972"/>
                <a:gd name="connsiteY3" fmla="*/ 1023937 h 1042598"/>
                <a:gd name="connsiteX4" fmla="*/ 0 w 7407972"/>
                <a:gd name="connsiteY4" fmla="*/ 0 h 1042598"/>
                <a:gd name="connsiteX0" fmla="*/ 131163 w 7539135"/>
                <a:gd name="connsiteY0" fmla="*/ 0 h 1042598"/>
                <a:gd name="connsiteX1" fmla="*/ 0 w 7539135"/>
                <a:gd name="connsiteY1" fmla="*/ 193902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59725 w 7539135"/>
                <a:gd name="connsiteY0" fmla="*/ 0 h 892580"/>
                <a:gd name="connsiteX1" fmla="*/ 0 w 7539135"/>
                <a:gd name="connsiteY1" fmla="*/ 43884 h 892580"/>
                <a:gd name="connsiteX2" fmla="*/ 7212563 w 7539135"/>
                <a:gd name="connsiteY2" fmla="*/ 892580 h 892580"/>
                <a:gd name="connsiteX3" fmla="*/ 7539135 w 7539135"/>
                <a:gd name="connsiteY3" fmla="*/ 873919 h 892580"/>
                <a:gd name="connsiteX4" fmla="*/ 59725 w 7539135"/>
                <a:gd name="connsiteY4" fmla="*/ 0 h 892580"/>
                <a:gd name="connsiteX0" fmla="*/ 194 w 7539135"/>
                <a:gd name="connsiteY0" fmla="*/ 0 h 923536"/>
                <a:gd name="connsiteX1" fmla="*/ 0 w 7539135"/>
                <a:gd name="connsiteY1" fmla="*/ 74840 h 923536"/>
                <a:gd name="connsiteX2" fmla="*/ 7212563 w 7539135"/>
                <a:gd name="connsiteY2" fmla="*/ 923536 h 923536"/>
                <a:gd name="connsiteX3" fmla="*/ 7539135 w 7539135"/>
                <a:gd name="connsiteY3" fmla="*/ 904875 h 923536"/>
                <a:gd name="connsiteX4" fmla="*/ 194 w 7539135"/>
                <a:gd name="connsiteY4" fmla="*/ 0 h 923536"/>
                <a:gd name="connsiteX0" fmla="*/ 194 w 7539135"/>
                <a:gd name="connsiteY0" fmla="*/ 0 h 904875"/>
                <a:gd name="connsiteX1" fmla="*/ 0 w 7539135"/>
                <a:gd name="connsiteY1" fmla="*/ 74840 h 904875"/>
                <a:gd name="connsiteX2" fmla="*/ 7212563 w 7539135"/>
                <a:gd name="connsiteY2" fmla="*/ 883055 h 904875"/>
                <a:gd name="connsiteX3" fmla="*/ 7539135 w 7539135"/>
                <a:gd name="connsiteY3" fmla="*/ 904875 h 904875"/>
                <a:gd name="connsiteX4" fmla="*/ 194 w 7539135"/>
                <a:gd name="connsiteY4" fmla="*/ 0 h 904875"/>
                <a:gd name="connsiteX0" fmla="*/ 194 w 7703442"/>
                <a:gd name="connsiteY0" fmla="*/ 0 h 1016794"/>
                <a:gd name="connsiteX1" fmla="*/ 0 w 7703442"/>
                <a:gd name="connsiteY1" fmla="*/ 74840 h 1016794"/>
                <a:gd name="connsiteX2" fmla="*/ 7212563 w 7703442"/>
                <a:gd name="connsiteY2" fmla="*/ 883055 h 1016794"/>
                <a:gd name="connsiteX3" fmla="*/ 7703442 w 7703442"/>
                <a:gd name="connsiteY3" fmla="*/ 1016794 h 1016794"/>
                <a:gd name="connsiteX4" fmla="*/ 194 w 7703442"/>
                <a:gd name="connsiteY4" fmla="*/ 0 h 1016794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12563 w 7674867"/>
                <a:gd name="connsiteY2" fmla="*/ 883055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30680"/>
                <a:gd name="connsiteX1" fmla="*/ 0 w 7674867"/>
                <a:gd name="connsiteY1" fmla="*/ 74840 h 930680"/>
                <a:gd name="connsiteX2" fmla="*/ 7293526 w 7674867"/>
                <a:gd name="connsiteY2" fmla="*/ 930680 h 930680"/>
                <a:gd name="connsiteX3" fmla="*/ 7674867 w 7674867"/>
                <a:gd name="connsiteY3" fmla="*/ 897731 h 930680"/>
                <a:gd name="connsiteX4" fmla="*/ 194 w 7674867"/>
                <a:gd name="connsiteY4" fmla="*/ 0 h 930680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3526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38758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8289 w 7674867"/>
                <a:gd name="connsiteY2" fmla="*/ 661599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28299"/>
                <a:gd name="connsiteX1" fmla="*/ 0 w 7674867"/>
                <a:gd name="connsiteY1" fmla="*/ 74840 h 928299"/>
                <a:gd name="connsiteX2" fmla="*/ 7298289 w 7674867"/>
                <a:gd name="connsiteY2" fmla="*/ 928299 h 928299"/>
                <a:gd name="connsiteX3" fmla="*/ 7674867 w 7674867"/>
                <a:gd name="connsiteY3" fmla="*/ 897731 h 928299"/>
                <a:gd name="connsiteX4" fmla="*/ 194 w 7674867"/>
                <a:gd name="connsiteY4" fmla="*/ 0 h 9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4867" h="928299">
                  <a:moveTo>
                    <a:pt x="194" y="0"/>
                  </a:moveTo>
                  <a:cubicBezTo>
                    <a:pt x="129" y="24947"/>
                    <a:pt x="65" y="49893"/>
                    <a:pt x="0" y="74840"/>
                  </a:cubicBezTo>
                  <a:lnTo>
                    <a:pt x="7298289" y="928299"/>
                  </a:lnTo>
                  <a:lnTo>
                    <a:pt x="7674867" y="89773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52400" y="5801518"/>
            <a:ext cx="1183340" cy="4354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44070" y="1143000"/>
            <a:ext cx="8399930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0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5826E13-0A26-44D3-B4BB-6C734541A4B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8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41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www2.epa.gov/enforcement/superfund-enforcemen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9731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www2.epa.gov/enforcement/superfund-enforcemen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www2.epa.gov/enforcement/brownfields-and-land-revitalization-cleanup-enforcemen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oushell.susan@epa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www2.epa.gov/enforcement/revitalization-handbo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19200"/>
            <a:ext cx="3886200" cy="1981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Revitalizing contaminated lands: </a:t>
            </a:r>
            <a:br>
              <a:rPr lang="en-US" sz="2800" dirty="0" smtClean="0"/>
            </a:br>
            <a:r>
              <a:rPr lang="en-US" sz="2800" dirty="0" smtClean="0"/>
              <a:t>ADDRESSING LIABILITY CONCERNS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4191000" cy="1825625"/>
          </a:xfrm>
        </p:spPr>
        <p:txBody>
          <a:bodyPr/>
          <a:lstStyle/>
          <a:p>
            <a:r>
              <a:rPr lang="en-US" dirty="0" smtClean="0"/>
              <a:t>Susan Kunst Boushell</a:t>
            </a:r>
          </a:p>
          <a:p>
            <a:r>
              <a:rPr lang="en-US" dirty="0" smtClean="0"/>
              <a:t>EPA’s Office of Site Remediation Enforcement</a:t>
            </a:r>
          </a:p>
          <a:p>
            <a:r>
              <a:rPr lang="en-US" dirty="0" smtClean="0"/>
              <a:t>March 25,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8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a decade of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447800"/>
            <a:ext cx="7772400" cy="3962400"/>
          </a:xfrm>
        </p:spPr>
        <p:txBody>
          <a:bodyPr/>
          <a:lstStyle/>
          <a:p>
            <a:r>
              <a:rPr lang="en-US" dirty="0" smtClean="0"/>
              <a:t>Common Elements Guidance/Model Reasonable Steps Letter (2003)</a:t>
            </a:r>
          </a:p>
          <a:p>
            <a:r>
              <a:rPr lang="en-US" dirty="0" smtClean="0"/>
              <a:t>Windfall Lien Guidance/Model Agreement (2003)</a:t>
            </a:r>
          </a:p>
          <a:p>
            <a:r>
              <a:rPr lang="en-US" dirty="0" smtClean="0"/>
              <a:t>Contiguous Property Owner Guidance (2004)</a:t>
            </a:r>
          </a:p>
          <a:p>
            <a:r>
              <a:rPr lang="en-US" dirty="0" smtClean="0"/>
              <a:t>BFPPs Doing Removal Work Agreement (2006)</a:t>
            </a:r>
          </a:p>
          <a:p>
            <a:r>
              <a:rPr lang="en-US" dirty="0" smtClean="0"/>
              <a:t>Windfall Lien Resolution Procedures (2008)</a:t>
            </a:r>
          </a:p>
          <a:p>
            <a:r>
              <a:rPr lang="en-US" dirty="0" smtClean="0"/>
              <a:t>Model CPO Assurance Letter (2009)</a:t>
            </a:r>
          </a:p>
          <a:p>
            <a:r>
              <a:rPr lang="en-US" dirty="0" smtClean="0"/>
              <a:t>Affiliation Guidance (2011)</a:t>
            </a:r>
          </a:p>
          <a:p>
            <a:r>
              <a:rPr lang="en-US" dirty="0" smtClean="0"/>
              <a:t>Tenants as BFPPs Guidance/Model Renewable Energy Letters (2012)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5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 sheets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4800600" cy="2697162"/>
          </a:xfrm>
        </p:spPr>
        <p:txBody>
          <a:bodyPr>
            <a:noAutofit/>
          </a:bodyPr>
          <a:lstStyle/>
          <a:p>
            <a:r>
              <a:rPr lang="en-US" dirty="0" smtClean="0"/>
              <a:t>Top 10 Questions to Ask When</a:t>
            </a:r>
            <a:r>
              <a:rPr lang="en-US" dirty="0"/>
              <a:t> </a:t>
            </a:r>
            <a:r>
              <a:rPr lang="en-US" dirty="0" smtClean="0"/>
              <a:t>Buying a Superfund Site</a:t>
            </a:r>
          </a:p>
          <a:p>
            <a:r>
              <a:rPr lang="en-US" dirty="0" smtClean="0"/>
              <a:t>Local Government Acquisition Fact Sheet</a:t>
            </a:r>
          </a:p>
          <a:p>
            <a:r>
              <a:rPr lang="en-US" dirty="0" smtClean="0"/>
              <a:t>Renewable Energy Liability Concerns Fact Sheet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626" y="1600200"/>
            <a:ext cx="2142774" cy="26971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5134" y="42973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666694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OSRE’s guidance, fact sheets and tools are available on EPA’s website: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www2.epa.gov/enforcement/superfund-enforcement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3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site-specific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Comfort/Status Letters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Agreements</a:t>
            </a:r>
            <a:endParaRPr lang="en-US" dirty="0"/>
          </a:p>
        </p:txBody>
      </p:sp>
      <p:pic>
        <p:nvPicPr>
          <p:cNvPr id="4" name="Picture 10" descr="MPj04385850000[1]"/>
          <p:cNvPicPr>
            <a:picLocks noChangeAspect="1" noChangeArrowheads="1"/>
          </p:cNvPicPr>
          <p:nvPr/>
        </p:nvPicPr>
        <p:blipFill>
          <a:blip r:embed="rId3" cstate="print"/>
          <a:srcRect b="30032"/>
          <a:stretch>
            <a:fillRect/>
          </a:stretch>
        </p:blipFill>
        <p:spPr bwMode="auto">
          <a:xfrm>
            <a:off x="3764466" y="2667000"/>
            <a:ext cx="4411160" cy="20812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7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20000" cy="1143000"/>
          </a:xfrm>
        </p:spPr>
        <p:txBody>
          <a:bodyPr/>
          <a:lstStyle/>
          <a:p>
            <a:r>
              <a:rPr lang="en-US" dirty="0" smtClean="0"/>
              <a:t>Types of comfort/status letters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Superfund</a:t>
            </a:r>
          </a:p>
          <a:p>
            <a:pPr lvl="1"/>
            <a:r>
              <a:rPr lang="en-US" sz="2000" dirty="0" smtClean="0"/>
              <a:t>Comfort/Status Letter Policy and Sample Letters (1996)</a:t>
            </a:r>
          </a:p>
          <a:p>
            <a:pPr lvl="1"/>
            <a:r>
              <a:rPr lang="en-US" sz="2000" dirty="0" smtClean="0"/>
              <a:t>Letter for Federally Owned Properties (1996)</a:t>
            </a:r>
          </a:p>
          <a:p>
            <a:pPr lvl="1"/>
            <a:r>
              <a:rPr lang="en-US" sz="2000" dirty="0" smtClean="0"/>
              <a:t>BFPP Reasonable Steps Letter (2003)</a:t>
            </a:r>
          </a:p>
          <a:p>
            <a:pPr lvl="1"/>
            <a:r>
              <a:rPr lang="en-US" sz="2000" dirty="0" smtClean="0"/>
              <a:t>Windfall Lien Letter (2003)</a:t>
            </a:r>
          </a:p>
          <a:p>
            <a:pPr lvl="1"/>
            <a:r>
              <a:rPr lang="en-US" sz="2000" dirty="0" smtClean="0"/>
              <a:t>Good Samaritan Letter (2007)</a:t>
            </a:r>
          </a:p>
          <a:p>
            <a:pPr lvl="1"/>
            <a:r>
              <a:rPr lang="en-US" sz="2000" dirty="0" smtClean="0"/>
              <a:t>Letters for Renewable Energy Lessees (2012)</a:t>
            </a:r>
          </a:p>
          <a:p>
            <a:pPr lvl="1"/>
            <a:endParaRPr lang="en-US" dirty="0"/>
          </a:p>
          <a:p>
            <a:r>
              <a:rPr lang="en-US" sz="2400" dirty="0" smtClean="0"/>
              <a:t>RCRA</a:t>
            </a:r>
          </a:p>
          <a:p>
            <a:pPr lvl="1"/>
            <a:r>
              <a:rPr lang="en-US" sz="2000" dirty="0" smtClean="0"/>
              <a:t>Letters for RCRA Brownfield Properties (2001)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3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>
            <a:normAutofit/>
          </a:bodyPr>
          <a:lstStyle/>
          <a:p>
            <a:r>
              <a:rPr lang="en-US" dirty="0" smtClean="0"/>
              <a:t>Why does epa issue comfort/status letters?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facilitate the clean up and reuse of contaminated or formerly contaminated properties when there is a realistic perception or probability of Superfund liability and no other private party mechanism adequately addresses a party’s concerns</a:t>
            </a:r>
          </a:p>
          <a:p>
            <a:endParaRPr lang="en-US" dirty="0"/>
          </a:p>
          <a:p>
            <a:r>
              <a:rPr lang="en-US" dirty="0" smtClean="0"/>
              <a:t>To provide a party with information EPA currently has about their property and applicable Agency policies to help the party make informed decisions as they move forward with reuse of the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3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a comfort/status </a:t>
            </a:r>
            <a:br>
              <a:rPr lang="en-US" dirty="0" smtClean="0"/>
            </a:br>
            <a:r>
              <a:rPr lang="en-US" dirty="0" smtClean="0"/>
              <a:t>letter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information that EPA has about the property and the cleanup progress at the site</a:t>
            </a:r>
          </a:p>
          <a:p>
            <a:r>
              <a:rPr lang="en-US" dirty="0" smtClean="0"/>
              <a:t>Share EPA’s present involvement at a property</a:t>
            </a:r>
          </a:p>
          <a:p>
            <a:r>
              <a:rPr lang="en-US" dirty="0" smtClean="0"/>
              <a:t>Identify statutory protections and enforcement discretion guidance that may be potentially available at the property</a:t>
            </a:r>
          </a:p>
          <a:p>
            <a:r>
              <a:rPr lang="en-US" dirty="0" smtClean="0"/>
              <a:t>Suggest “reasonable steps” that should be taken at a site</a:t>
            </a:r>
          </a:p>
          <a:p>
            <a:r>
              <a:rPr lang="en-US" dirty="0" smtClean="0"/>
              <a:t>Provide links to additional resources and tools that may be useful or pertinent to the redevelopment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7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does a comfort/status  letter not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7620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Does not include a determination of a party’s liability or provide the recipient with a no action assurance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Does not provide explicit approval for a project design or end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4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1341438"/>
          </a:xfrm>
        </p:spPr>
        <p:txBody>
          <a:bodyPr>
            <a:noAutofit/>
          </a:bodyPr>
          <a:lstStyle/>
          <a:p>
            <a:r>
              <a:rPr lang="en-US" dirty="0" smtClean="0"/>
              <a:t>Arlington blending and packaging superfund site (EPA Region 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447800"/>
            <a:ext cx="7772400" cy="2286000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1FA01C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Arlington Blending and Packaging operated a pesticide processing and packaging facility which became a Superfund site in Arlington, </a:t>
            </a:r>
            <a:r>
              <a:rPr lang="en-US" dirty="0" smtClean="0">
                <a:solidFill>
                  <a:srgbClr val="000000"/>
                </a:solidFill>
              </a:rPr>
              <a:t>Tennessee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1FA01C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As a result of EPA’s comfort/status letter to the Town of Arlington and a Ready for Reuse Determination, the Town opened the new Mary Alice Park in 2006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 descr="arlington sit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733799"/>
            <a:ext cx="2650588" cy="16764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4" descr="ABAP Children's Play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b="13901"/>
          <a:stretch>
            <a:fillRect/>
          </a:stretch>
        </p:blipFill>
        <p:spPr bwMode="auto">
          <a:xfrm>
            <a:off x="5638800" y="3733799"/>
            <a:ext cx="2631743" cy="16764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4267200" y="4329683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When does epa enter into </a:t>
            </a:r>
            <a:br>
              <a:rPr lang="en-US" dirty="0" smtClean="0"/>
            </a:br>
            <a:r>
              <a:rPr lang="en-US" dirty="0" smtClean="0"/>
              <a:t>site-specific agreements?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Given the self-implementing landowner liability protections, an agreement is not needed at most sites</a:t>
            </a:r>
          </a:p>
          <a:p>
            <a:r>
              <a:rPr lang="en-US" dirty="0" smtClean="0"/>
              <a:t>At a site where a non-liable party is willing to perform cleanup work under EPA oversight, a site-specific agreement may be appropriate to address potential liability concerns</a:t>
            </a:r>
          </a:p>
          <a:p>
            <a:pPr lvl="1"/>
            <a:r>
              <a:rPr lang="en-US" sz="1800" dirty="0" smtClean="0"/>
              <a:t>Site of federal interest</a:t>
            </a:r>
          </a:p>
          <a:p>
            <a:pPr lvl="1"/>
            <a:r>
              <a:rPr lang="en-US" sz="1800" dirty="0" smtClean="0"/>
              <a:t>Work exceeds what would be required to maintain the liability protection (e.g., more than BFPP “reasonable steps”)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7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of federal interest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Sites on the National Priorities List (NPL)</a:t>
            </a:r>
          </a:p>
          <a:p>
            <a:r>
              <a:rPr lang="en-US" dirty="0" smtClean="0"/>
              <a:t>Sites where EPA is undertaking or has completed CERCLA cleanups, e.g., removal or remedial actions</a:t>
            </a:r>
          </a:p>
          <a:p>
            <a:r>
              <a:rPr lang="en-US" dirty="0" smtClean="0"/>
              <a:t>Facilities subject to RCRA corrective action/post-closure</a:t>
            </a:r>
          </a:p>
          <a:p>
            <a:r>
              <a:rPr lang="en-US" dirty="0" smtClean="0"/>
              <a:t>Contaminated sites in Indian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9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OSRE is part of EPA’s Office of Enforcement and Compliance Assurance (OECA)</a:t>
            </a:r>
          </a:p>
          <a:p>
            <a:r>
              <a:rPr lang="en-US" dirty="0" smtClean="0"/>
              <a:t>Oversees the federal cleanup enforcement program for Superfund, RCRA corrective action, and leaking underground storage tanks</a:t>
            </a:r>
          </a:p>
          <a:p>
            <a:r>
              <a:rPr lang="en-US" dirty="0" smtClean="0"/>
              <a:t>Works closely with the national program offices</a:t>
            </a:r>
            <a:r>
              <a:rPr lang="en-US" dirty="0"/>
              <a:t>,</a:t>
            </a:r>
            <a:r>
              <a:rPr lang="en-US" dirty="0" smtClean="0"/>
              <a:t> Regions, and DOJ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Site-specific agreements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BFPP Doing Work</a:t>
            </a:r>
          </a:p>
          <a:p>
            <a:r>
              <a:rPr lang="en-US" dirty="0" smtClean="0"/>
              <a:t>Contiguous Property Owner</a:t>
            </a:r>
          </a:p>
          <a:p>
            <a:r>
              <a:rPr lang="en-US" dirty="0" smtClean="0"/>
              <a:t>Windfall Lien Resolution</a:t>
            </a:r>
          </a:p>
          <a:p>
            <a:r>
              <a:rPr lang="en-US" dirty="0" smtClean="0"/>
              <a:t>Prospective Purchaser/Prospective Lessee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0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BFPp doing work agreements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Removal Work Agreement Model (2006)</a:t>
            </a:r>
          </a:p>
          <a:p>
            <a:pPr lvl="1"/>
            <a:r>
              <a:rPr lang="en-US" sz="1800" dirty="0" smtClean="0"/>
              <a:t>Sites of federal interest</a:t>
            </a:r>
          </a:p>
          <a:p>
            <a:pPr lvl="1"/>
            <a:r>
              <a:rPr lang="en-US" sz="1800" dirty="0" smtClean="0"/>
              <a:t>Work is more than obligations imposed by BFPP protection (e.g., more than reasonable steps)</a:t>
            </a:r>
          </a:p>
          <a:p>
            <a:pPr lvl="1"/>
            <a:r>
              <a:rPr lang="en-US" sz="1800" dirty="0" smtClean="0"/>
              <a:t>Federal covenant not to sue, contribution protection, and waiver of windfall lien</a:t>
            </a:r>
          </a:p>
          <a:p>
            <a:pPr lvl="1"/>
            <a:r>
              <a:rPr lang="en-US" sz="1800" dirty="0" smtClean="0"/>
              <a:t>EPA oversight</a:t>
            </a:r>
          </a:p>
          <a:p>
            <a:pPr lvl="1"/>
            <a:r>
              <a:rPr lang="en-US" sz="1800" dirty="0" smtClean="0"/>
              <a:t>Financial assurance</a:t>
            </a:r>
          </a:p>
          <a:p>
            <a:r>
              <a:rPr lang="en-US" dirty="0" smtClean="0"/>
              <a:t>Remedial Work Agreement </a:t>
            </a:r>
          </a:p>
          <a:p>
            <a:pPr lvl="1"/>
            <a:r>
              <a:rPr lang="en-US" sz="1800" dirty="0" smtClean="0"/>
              <a:t>Based on removal model</a:t>
            </a:r>
          </a:p>
          <a:p>
            <a:pPr lvl="1"/>
            <a:r>
              <a:rPr lang="en-US" sz="1800" dirty="0" smtClean="0"/>
              <a:t>Include additional provisions appropriate for performance of remedial work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4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>
            <a:normAutofit/>
          </a:bodyPr>
          <a:lstStyle/>
          <a:p>
            <a:r>
              <a:rPr lang="en-US" dirty="0" smtClean="0"/>
              <a:t>Portland harbor superfund site</a:t>
            </a:r>
            <a:br>
              <a:rPr lang="en-US" dirty="0" smtClean="0"/>
            </a:br>
            <a:r>
              <a:rPr lang="en-US" dirty="0" smtClean="0"/>
              <a:t>(epa region 10)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University of Portland wanted to purchase a portion of the site to meet their redevelopment needs but the anticipated timing of site investigation and cleanup was in line with its timeline</a:t>
            </a:r>
          </a:p>
          <a:p>
            <a:r>
              <a:rPr lang="en-US" dirty="0" smtClean="0"/>
              <a:t>The University entered into a BFPP Doing Work Agreement for clean up of the Triangle Park portion of the site under EPA oversight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806" y="3795196"/>
            <a:ext cx="1912594" cy="161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 descr="http://media.oregonlive.com/portland_impact/photo/rivercampusjpg-66c04ddd3c9255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1886342" cy="1905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Right Arrow 5"/>
          <p:cNvSpPr/>
          <p:nvPr/>
        </p:nvSpPr>
        <p:spPr bwMode="auto">
          <a:xfrm>
            <a:off x="4191000" y="4367783"/>
            <a:ext cx="9906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657600"/>
            <a:ext cx="1600200" cy="1905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27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non-liable party agreements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Contiguous Property Owner (CPO) Agreements</a:t>
            </a:r>
          </a:p>
          <a:p>
            <a:pPr lvl="1"/>
            <a:r>
              <a:rPr lang="en-US" sz="1800" dirty="0" smtClean="0"/>
              <a:t>Explicit statutory authority under 107(q)</a:t>
            </a:r>
          </a:p>
          <a:p>
            <a:pPr lvl="1"/>
            <a:r>
              <a:rPr lang="en-US" sz="1800" dirty="0" smtClean="0"/>
              <a:t>No model, but similar to BFPP Doing Work Agreements</a:t>
            </a:r>
          </a:p>
          <a:p>
            <a:r>
              <a:rPr lang="en-US" dirty="0" smtClean="0"/>
              <a:t>Windfall Lien Resolution Agreements</a:t>
            </a:r>
          </a:p>
          <a:p>
            <a:pPr lvl="1"/>
            <a:r>
              <a:rPr lang="en-US" sz="1800" dirty="0" smtClean="0"/>
              <a:t>Applicable to BFPPs</a:t>
            </a:r>
          </a:p>
          <a:p>
            <a:pPr lvl="1"/>
            <a:r>
              <a:rPr lang="en-US" sz="1800" dirty="0" smtClean="0"/>
              <a:t>Resolves EPA’s potential windfall lien on the property</a:t>
            </a:r>
          </a:p>
          <a:p>
            <a:pPr lvl="1"/>
            <a:r>
              <a:rPr lang="en-US" sz="1800" dirty="0" smtClean="0"/>
              <a:t>Does not involve performance of work so no federal covenant not to sue included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8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Prospective purchaser agreements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statutory landowner liability protections have eliminated the need for PPAs at most sites</a:t>
            </a:r>
          </a:p>
          <a:p>
            <a:r>
              <a:rPr lang="en-US" dirty="0" smtClean="0"/>
              <a:t>Where a party is willing to perform work, a BFPP work agreement typically is used</a:t>
            </a:r>
          </a:p>
          <a:p>
            <a:r>
              <a:rPr lang="en-US" dirty="0" smtClean="0"/>
              <a:t>EPA will consider the use of a PPA or prospective lessee agreement (PLA) in limited circumstances </a:t>
            </a:r>
          </a:p>
          <a:p>
            <a:pPr lvl="1"/>
            <a:r>
              <a:rPr lang="en-US" sz="1800" dirty="0" smtClean="0"/>
              <a:t>Significant environmental benefits in terms of cleanup</a:t>
            </a:r>
          </a:p>
          <a:p>
            <a:pPr lvl="1"/>
            <a:r>
              <a:rPr lang="en-US" sz="1800" dirty="0" smtClean="0"/>
              <a:t>Unique, site-specific circumstances in the public interest</a:t>
            </a:r>
          </a:p>
          <a:p>
            <a:pPr lvl="1"/>
            <a:r>
              <a:rPr lang="en-US" sz="1800" dirty="0" smtClean="0"/>
              <a:t>Subject to regional resource constraints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4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CPO Assurance Letters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Ready for Reuse Determinations (RfRs)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Good Samaritans</a:t>
            </a:r>
          </a:p>
          <a:p>
            <a:endParaRPr lang="en-US" sz="1600" dirty="0"/>
          </a:p>
        </p:txBody>
      </p:sp>
      <p:pic>
        <p:nvPicPr>
          <p:cNvPr id="4" name="Picture 5" descr="Gwt Icon - Toolkit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840" y="3231466"/>
            <a:ext cx="2194560" cy="21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3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>
            <a:normAutofit/>
          </a:bodyPr>
          <a:lstStyle/>
          <a:p>
            <a:r>
              <a:rPr lang="en-US" dirty="0" smtClean="0"/>
              <a:t>Long-term stewardship and Institutional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Long-term stewardship activities are important to ensure the effectiveness of engineered and institutional controls during the reuse of properties, especially where some contamination remains</a:t>
            </a:r>
          </a:p>
          <a:p>
            <a:r>
              <a:rPr lang="en-US" dirty="0" smtClean="0"/>
              <a:t>Institutional </a:t>
            </a:r>
            <a:r>
              <a:rPr lang="en-US" dirty="0"/>
              <a:t>controls are intended to minimize the potential for human exposure to contamination by limiting land or resource use at a </a:t>
            </a:r>
            <a:r>
              <a:rPr lang="en-US" dirty="0" smtClean="0"/>
              <a:t>site</a:t>
            </a:r>
            <a:endParaRPr lang="en-US" dirty="0"/>
          </a:p>
          <a:p>
            <a:pPr lvl="1"/>
            <a:r>
              <a:rPr lang="en-US" sz="1800" dirty="0" smtClean="0"/>
              <a:t>Government Controls (e.g., permits, zoning)</a:t>
            </a:r>
          </a:p>
          <a:p>
            <a:pPr lvl="1"/>
            <a:r>
              <a:rPr lang="en-US" sz="1800" dirty="0" smtClean="0"/>
              <a:t>Informational Devices (e.g., deed notices)</a:t>
            </a:r>
          </a:p>
          <a:p>
            <a:pPr lvl="1"/>
            <a:r>
              <a:rPr lang="en-US" sz="1800" dirty="0" smtClean="0"/>
              <a:t>Proprietary Controls (e.g., easements, restrictive covenants)</a:t>
            </a:r>
          </a:p>
          <a:p>
            <a:pPr lvl="1"/>
            <a:r>
              <a:rPr lang="en-US" sz="1800" dirty="0" smtClean="0"/>
              <a:t>Enforcement Mechanisms (e.g., administrative orders, cleanup agreements)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0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guidance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Institutional Controls: A Guide to Planning, Implementing, Maintaining, and Enforcing Institutional Controls at Contaminated Sites (PIME)</a:t>
            </a:r>
          </a:p>
          <a:p>
            <a:endParaRPr lang="en-US" dirty="0"/>
          </a:p>
          <a:p>
            <a:r>
              <a:rPr lang="en-US" dirty="0" smtClean="0"/>
              <a:t>Institutional Controls:  A Guide to Preparing Institutional Control Implementation and Assurance Plans at Contaminated Sites (ICIAP)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0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/>
              <a:t>Superfund Enforcement</a:t>
            </a:r>
            <a:r>
              <a:rPr lang="en-US" sz="2800" dirty="0" smtClean="0"/>
              <a:t>:</a:t>
            </a:r>
          </a:p>
          <a:p>
            <a:pPr marL="468630" lvl="1" indent="0">
              <a:buNone/>
            </a:pPr>
            <a:r>
              <a:rPr lang="en-US" sz="2000" dirty="0">
                <a:hlinkClick r:id="rId3" action="ppaction://hlinkfile"/>
              </a:rPr>
              <a:t>www2.epa.gov/enforcement/superfund-enforcement</a:t>
            </a:r>
            <a:endParaRPr lang="en-US" sz="2000" dirty="0"/>
          </a:p>
          <a:p>
            <a:pPr lvl="1"/>
            <a:endParaRPr lang="en-US" dirty="0" smtClean="0"/>
          </a:p>
          <a:p>
            <a:r>
              <a:rPr lang="en-US" sz="2400" dirty="0"/>
              <a:t>Brownfields and Land Revitalization </a:t>
            </a:r>
            <a:r>
              <a:rPr lang="en-US" sz="2400" dirty="0" smtClean="0"/>
              <a:t>Enforcement:</a:t>
            </a:r>
          </a:p>
          <a:p>
            <a:pPr marL="468630" lvl="1" indent="0">
              <a:buNone/>
            </a:pPr>
            <a:r>
              <a:rPr lang="en-US" sz="2000" dirty="0" smtClean="0">
                <a:hlinkClick r:id="rId4" action="ppaction://hlinkfile"/>
              </a:rPr>
              <a:t>www2.epa.gov/enforcement/brownfields-and-land-revitalization-cleanup-enforcement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88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828800"/>
            <a:ext cx="7772400" cy="3962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/>
              <a:t>Susan </a:t>
            </a:r>
            <a:r>
              <a:rPr lang="en-US" sz="2800" dirty="0" err="1" smtClean="0"/>
              <a:t>Kunst</a:t>
            </a:r>
            <a:r>
              <a:rPr lang="en-US" sz="2800" dirty="0" smtClean="0"/>
              <a:t> </a:t>
            </a:r>
            <a:r>
              <a:rPr lang="en-US" sz="2800" dirty="0" err="1" smtClean="0"/>
              <a:t>Boushell</a:t>
            </a:r>
            <a:endParaRPr lang="en-US" sz="2800" dirty="0" smtClean="0"/>
          </a:p>
          <a:p>
            <a:pPr marL="68580" indent="0">
              <a:buNone/>
            </a:pPr>
            <a:r>
              <a:rPr lang="en-US" sz="2800" dirty="0"/>
              <a:t>EPA’s Office of Site Remediation </a:t>
            </a:r>
            <a:r>
              <a:rPr lang="en-US" sz="2800" dirty="0" smtClean="0"/>
              <a:t>Enforcement</a:t>
            </a:r>
          </a:p>
          <a:p>
            <a:pPr marL="68580" indent="0">
              <a:buNone/>
            </a:pPr>
            <a:r>
              <a:rPr lang="en-US" sz="2800" dirty="0"/>
              <a:t>202-564-2173  </a:t>
            </a:r>
            <a:endParaRPr lang="en-US" sz="2800" dirty="0" smtClean="0"/>
          </a:p>
          <a:p>
            <a:pPr marL="68580" indent="0">
              <a:buNone/>
            </a:pPr>
            <a:r>
              <a:rPr lang="en-US" sz="2800" dirty="0" smtClean="0">
                <a:hlinkClick r:id="rId3"/>
              </a:rPr>
              <a:t>boushell.susan@epa.gov</a:t>
            </a:r>
            <a:r>
              <a:rPr lang="en-US" sz="2800" dirty="0"/>
              <a:t> </a:t>
            </a:r>
            <a:endParaRPr lang="en-US" sz="2800" dirty="0" smtClean="0"/>
          </a:p>
          <a:p>
            <a:pPr marL="6858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2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EPA’s cleanup enforcement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CERCLA and RCRA mandate that “polluters pay” for cleanups and provide strong enforcement tools to make this happen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EPA policies and subsequent CERCLA amendments have evolved to encourage the cleanup and reuse of contaminated properties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5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Enforcement’s approach to reuse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enforcement guidance that addresses liability concerns so that EPA is not involved in most contaminated property transactions</a:t>
            </a:r>
          </a:p>
          <a:p>
            <a:endParaRPr lang="en-US" dirty="0" smtClean="0"/>
          </a:p>
          <a:p>
            <a:r>
              <a:rPr lang="en-US" dirty="0" smtClean="0"/>
              <a:t>Use site-specific tools when EPA involvement is critical to facilitate contaminated property transactions at sites of federal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4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revitalization handbook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5181600" cy="4114800"/>
          </a:xfrm>
        </p:spPr>
        <p:txBody>
          <a:bodyPr>
            <a:normAutofit/>
          </a:bodyPr>
          <a:lstStyle/>
          <a:p>
            <a:r>
              <a:rPr lang="en-US" dirty="0"/>
              <a:t>Summarizes the federal statutory </a:t>
            </a:r>
            <a:r>
              <a:rPr lang="en-US" dirty="0" smtClean="0"/>
              <a:t>provisions </a:t>
            </a:r>
            <a:r>
              <a:rPr lang="en-US" dirty="0"/>
              <a:t>and EPA </a:t>
            </a:r>
            <a:r>
              <a:rPr lang="en-US" dirty="0" smtClean="0"/>
              <a:t>enforcement guidance </a:t>
            </a:r>
            <a:r>
              <a:rPr lang="en-US" dirty="0"/>
              <a:t>documents that address </a:t>
            </a:r>
            <a:r>
              <a:rPr lang="en-US" dirty="0" smtClean="0"/>
              <a:t>potential </a:t>
            </a:r>
            <a:r>
              <a:rPr lang="en-US" dirty="0"/>
              <a:t>liability concerns of parties </a:t>
            </a:r>
            <a:r>
              <a:rPr lang="en-US" dirty="0" smtClean="0"/>
              <a:t>involved </a:t>
            </a:r>
            <a:r>
              <a:rPr lang="en-US" dirty="0"/>
              <a:t>in reuse of contaminated </a:t>
            </a:r>
            <a:r>
              <a:rPr lang="en-US" dirty="0" smtClean="0"/>
              <a:t>sites</a:t>
            </a:r>
            <a:endParaRPr lang="en-US" dirty="0"/>
          </a:p>
          <a:p>
            <a:r>
              <a:rPr lang="en-US" dirty="0" smtClean="0"/>
              <a:t>Provides an overview of the site-specific tools that may be used to address liability concerns</a:t>
            </a:r>
          </a:p>
          <a:p>
            <a:pPr marL="6858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dirty="0" smtClean="0"/>
          </a:p>
          <a:p>
            <a:pPr marL="6858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 smtClean="0"/>
              <a:t>The Handbook can be found on EPA’s website </a:t>
            </a:r>
            <a:r>
              <a:rPr lang="en-US" sz="1700" dirty="0"/>
              <a:t>at:</a:t>
            </a:r>
          </a:p>
          <a:p>
            <a:pPr marL="6858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dirty="0" smtClean="0">
                <a:hlinkClick r:id="rId3" action="ppaction://hlinkfile"/>
              </a:rPr>
              <a:t>www2.epa.gov/enforcement/revitalization-handbook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40805" t="19118" r="18750" b="8863"/>
          <a:stretch/>
        </p:blipFill>
        <p:spPr>
          <a:xfrm>
            <a:off x="6282790" y="1754411"/>
            <a:ext cx="2485623" cy="34001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341438"/>
          </a:xfrm>
        </p:spPr>
        <p:txBody>
          <a:bodyPr>
            <a:noAutofit/>
          </a:bodyPr>
          <a:lstStyle/>
          <a:p>
            <a:r>
              <a:rPr lang="en-US" dirty="0" smtClean="0"/>
              <a:t>federal laws addressing </a:t>
            </a:r>
            <a:br>
              <a:rPr lang="en-US" dirty="0" smtClean="0"/>
            </a:br>
            <a:r>
              <a:rPr lang="en-US" dirty="0" smtClean="0"/>
              <a:t>contaminated property cleanup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371600"/>
            <a:ext cx="777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CERCLA, commonly known as Superfund</a:t>
            </a:r>
          </a:p>
          <a:p>
            <a:pPr lvl="1"/>
            <a:r>
              <a:rPr lang="en-US" sz="1800" dirty="0"/>
              <a:t>Authorizes the federal government to assess and clean up properties contaminated with hazardous substances</a:t>
            </a:r>
          </a:p>
          <a:p>
            <a:pPr lvl="1">
              <a:buClr>
                <a:srgbClr val="1FA01C"/>
              </a:buClr>
            </a:pPr>
            <a:r>
              <a:rPr lang="en-US" sz="1800" dirty="0"/>
              <a:t>Provides authority for emergency response involving hazardous materials</a:t>
            </a:r>
          </a:p>
          <a:p>
            <a:pPr lvl="1">
              <a:buClr>
                <a:srgbClr val="1FA01C"/>
              </a:buClr>
            </a:pPr>
            <a:r>
              <a:rPr lang="en-US" sz="1800" dirty="0"/>
              <a:t>Establishes a comprehensive liability scheme to hold certain categories of parties liable to conduct and/or pay for cleanup of such releases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RCRA</a:t>
            </a:r>
          </a:p>
          <a:p>
            <a:pPr marL="682625" lvl="1">
              <a:lnSpc>
                <a:spcPct val="110000"/>
              </a:lnSpc>
              <a:spcBef>
                <a:spcPts val="0"/>
              </a:spcBef>
              <a:buClr>
                <a:srgbClr val="1FA01C"/>
              </a:buClr>
            </a:pPr>
            <a:r>
              <a:rPr lang="en-US" sz="1800" dirty="0"/>
              <a:t>Regulates the management of solid wastes (both hazardous and non-hazardous) to protect human health and the environment</a:t>
            </a:r>
          </a:p>
          <a:p>
            <a:pPr marL="682625" lvl="1">
              <a:lnSpc>
                <a:spcPct val="110000"/>
              </a:lnSpc>
              <a:spcBef>
                <a:spcPts val="0"/>
              </a:spcBef>
              <a:buClr>
                <a:srgbClr val="1FA01C"/>
              </a:buClr>
            </a:pPr>
            <a:r>
              <a:rPr lang="en-US" sz="1800" dirty="0"/>
              <a:t>Includes authorities for the investigation and cleanup of RCRA facilities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7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Parties potentially liable under cercla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current owner or operator of a facility</a:t>
            </a:r>
          </a:p>
          <a:p>
            <a:r>
              <a:rPr lang="en-US" dirty="0" smtClean="0"/>
              <a:t>The owner </a:t>
            </a:r>
            <a:r>
              <a:rPr lang="en-US" dirty="0"/>
              <a:t>or operator at the time of disposal of hazardous </a:t>
            </a:r>
            <a:r>
              <a:rPr lang="en-US" dirty="0" smtClean="0"/>
              <a:t>substances</a:t>
            </a:r>
          </a:p>
          <a:p>
            <a:r>
              <a:rPr lang="en-US" dirty="0" smtClean="0"/>
              <a:t>A </a:t>
            </a:r>
            <a:r>
              <a:rPr lang="en-US" dirty="0"/>
              <a:t>person who arranged for the disposal or treatment of hazardous substances (“generator” or “arranger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A </a:t>
            </a:r>
            <a:r>
              <a:rPr lang="en-US" dirty="0"/>
              <a:t>person who accepted hazardous substances for transport and selected the site to which the substances were transported (“transporter”)</a:t>
            </a:r>
          </a:p>
          <a:p>
            <a:pPr>
              <a:buNone/>
            </a:pPr>
            <a:endParaRPr lang="en-US" sz="12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6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Brownfield amendments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Self-Implementing Landowner Liability Protections</a:t>
            </a:r>
          </a:p>
          <a:p>
            <a:pPr lvl="1"/>
            <a:r>
              <a:rPr lang="en-US" sz="1800" dirty="0" smtClean="0"/>
              <a:t>Bona Fide Prospective Purchasers (BFPPs)</a:t>
            </a:r>
          </a:p>
          <a:p>
            <a:pPr lvl="1"/>
            <a:r>
              <a:rPr lang="en-US" sz="1800" dirty="0" smtClean="0"/>
              <a:t>Contiguous Property Owners (CPOs)</a:t>
            </a:r>
          </a:p>
          <a:p>
            <a:pPr lvl="1"/>
            <a:r>
              <a:rPr lang="en-US" sz="1800" dirty="0" smtClean="0"/>
              <a:t>Innocent Landowners (ILOs)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dirty="0" smtClean="0"/>
              <a:t>Enforcement Bar/State Voluntary Cleanup Programs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Brownfield Grants Program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Small Business Exemptions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3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6038"/>
            <a:ext cx="7772400" cy="1341438"/>
          </a:xfrm>
        </p:spPr>
        <p:txBody>
          <a:bodyPr>
            <a:normAutofit/>
          </a:bodyPr>
          <a:lstStyle/>
          <a:p>
            <a:r>
              <a:rPr lang="en-US" dirty="0" smtClean="0"/>
              <a:t>Bona fide prospective purchaser (BFPP) protection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widely applicable landowner liability protection</a:t>
            </a:r>
          </a:p>
          <a:p>
            <a:pPr lvl="1"/>
            <a:r>
              <a:rPr lang="en-US" sz="1800" dirty="0" smtClean="0"/>
              <a:t>Parties can purchase with knowledge</a:t>
            </a:r>
          </a:p>
          <a:p>
            <a:r>
              <a:rPr lang="en-US" dirty="0" smtClean="0"/>
              <a:t>Key provisions include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Acquired </a:t>
            </a:r>
            <a:r>
              <a:rPr lang="en-US" sz="1800" dirty="0"/>
              <a:t>ownership after January 11, </a:t>
            </a:r>
            <a:r>
              <a:rPr lang="en-US" sz="1800" dirty="0" smtClean="0"/>
              <a:t>2002</a:t>
            </a:r>
          </a:p>
          <a:p>
            <a:pPr lvl="1"/>
            <a:r>
              <a:rPr lang="en-US" sz="1800" dirty="0" smtClean="0"/>
              <a:t>All disposal occurred prior to acquisition</a:t>
            </a:r>
          </a:p>
          <a:p>
            <a:pPr lvl="1"/>
            <a:r>
              <a:rPr lang="en-US" sz="1800" dirty="0" smtClean="0"/>
              <a:t>Conducts </a:t>
            </a:r>
            <a:r>
              <a:rPr lang="en-US" sz="1800" dirty="0"/>
              <a:t>all appropriate inquiry (AAI) prior to </a:t>
            </a:r>
            <a:r>
              <a:rPr lang="en-US" sz="1800" dirty="0" smtClean="0"/>
              <a:t>acquisition</a:t>
            </a:r>
          </a:p>
          <a:p>
            <a:pPr lvl="1"/>
            <a:r>
              <a:rPr lang="en-US" sz="1800" dirty="0" smtClean="0"/>
              <a:t>Is </a:t>
            </a:r>
            <a:r>
              <a:rPr lang="en-US" sz="1800" dirty="0"/>
              <a:t>not affiliated with a liable </a:t>
            </a:r>
            <a:r>
              <a:rPr lang="en-US" sz="1800" dirty="0" smtClean="0"/>
              <a:t>party</a:t>
            </a:r>
          </a:p>
          <a:p>
            <a:pPr lvl="1"/>
            <a:r>
              <a:rPr lang="en-US" sz="1800" dirty="0" smtClean="0"/>
              <a:t>Performs </a:t>
            </a:r>
            <a:r>
              <a:rPr lang="en-US" sz="1800" dirty="0"/>
              <a:t>reasonable </a:t>
            </a:r>
            <a:r>
              <a:rPr lang="en-US" sz="1800" dirty="0" smtClean="0"/>
              <a:t>steps</a:t>
            </a:r>
            <a:endParaRPr lang="en-US" sz="1800" dirty="0"/>
          </a:p>
          <a:p>
            <a:r>
              <a:rPr lang="en-US" dirty="0" smtClean="0"/>
              <a:t>Windfall Lien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326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</Template>
  <TotalTime>711</TotalTime>
  <Words>1454</Words>
  <Application>Microsoft Office PowerPoint</Application>
  <PresentationFormat>On-screen Show (4:3)</PresentationFormat>
  <Paragraphs>225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Gill Sans MT</vt:lpstr>
      <vt:lpstr>Wingdings</vt:lpstr>
      <vt:lpstr>Wingdings 3</vt:lpstr>
      <vt:lpstr>Basic</vt:lpstr>
      <vt:lpstr>1_Basic</vt:lpstr>
      <vt:lpstr>Revitalizing contaminated lands:  ADDRESSING LIABILITY CONCERNS</vt:lpstr>
      <vt:lpstr>Introduction</vt:lpstr>
      <vt:lpstr>EPA’s cleanup enforcement program</vt:lpstr>
      <vt:lpstr>Enforcement’s approach to reuse</vt:lpstr>
      <vt:lpstr>2014 revitalization handbook</vt:lpstr>
      <vt:lpstr>federal laws addressing  contaminated property cleanup</vt:lpstr>
      <vt:lpstr>Parties potentially liable under cercla</vt:lpstr>
      <vt:lpstr>2002 Brownfield amendments</vt:lpstr>
      <vt:lpstr>Bona fide prospective purchaser (BFPP) protection</vt:lpstr>
      <vt:lpstr>Over a decade of implementation</vt:lpstr>
      <vt:lpstr>key fact sheets</vt:lpstr>
      <vt:lpstr>Epa site-specific tools</vt:lpstr>
      <vt:lpstr>Types of comfort/status letters</vt:lpstr>
      <vt:lpstr>Why does epa issue comfort/status letters?</vt:lpstr>
      <vt:lpstr>What can a comfort/status  letter do?</vt:lpstr>
      <vt:lpstr>What does a comfort/status  letter not do?</vt:lpstr>
      <vt:lpstr>Arlington blending and packaging superfund site (EPA Region 4)</vt:lpstr>
      <vt:lpstr>When does epa enter into  site-specific agreements?</vt:lpstr>
      <vt:lpstr>Sites of federal interest</vt:lpstr>
      <vt:lpstr>Site-specific agreements</vt:lpstr>
      <vt:lpstr>BFPp doing work agreements</vt:lpstr>
      <vt:lpstr>Portland harbor superfund site (epa region 10)</vt:lpstr>
      <vt:lpstr>Other non-liable party agreements</vt:lpstr>
      <vt:lpstr>Prospective purchaser agreements</vt:lpstr>
      <vt:lpstr>Additional tools</vt:lpstr>
      <vt:lpstr>Long-term stewardship and Institutional controls</vt:lpstr>
      <vt:lpstr>Ic guidance</vt:lpstr>
      <vt:lpstr>Additional information</vt:lpstr>
      <vt:lpstr>Contact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Alison Frost</dc:creator>
  <cp:lastModifiedBy>Sarah Alfano</cp:lastModifiedBy>
  <cp:revision>51</cp:revision>
  <dcterms:created xsi:type="dcterms:W3CDTF">2015-01-22T03:55:29Z</dcterms:created>
  <dcterms:modified xsi:type="dcterms:W3CDTF">2015-03-19T15:53:13Z</dcterms:modified>
</cp:coreProperties>
</file>