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2" r:id="rId2"/>
  </p:sldMasterIdLst>
  <p:notesMasterIdLst>
    <p:notesMasterId r:id="rId23"/>
  </p:notesMasterIdLst>
  <p:handoutMasterIdLst>
    <p:handoutMasterId r:id="rId24"/>
  </p:handoutMasterIdLst>
  <p:sldIdLst>
    <p:sldId id="256" r:id="rId3"/>
    <p:sldId id="295" r:id="rId4"/>
    <p:sldId id="294" r:id="rId5"/>
    <p:sldId id="296" r:id="rId6"/>
    <p:sldId id="281" r:id="rId7"/>
    <p:sldId id="282" r:id="rId8"/>
    <p:sldId id="297" r:id="rId9"/>
    <p:sldId id="284" r:id="rId10"/>
    <p:sldId id="286" r:id="rId11"/>
    <p:sldId id="287" r:id="rId12"/>
    <p:sldId id="289" r:id="rId13"/>
    <p:sldId id="285" r:id="rId14"/>
    <p:sldId id="276" r:id="rId15"/>
    <p:sldId id="277" r:id="rId16"/>
    <p:sldId id="279" r:id="rId17"/>
    <p:sldId id="280" r:id="rId18"/>
    <p:sldId id="298" r:id="rId19"/>
    <p:sldId id="300" r:id="rId20"/>
    <p:sldId id="299" r:id="rId21"/>
    <p:sldId id="30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E1"/>
    <a:srgbClr val="FFFFCC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496" autoAdjust="0"/>
    <p:restoredTop sz="94434" autoAdjust="0"/>
  </p:normalViewPr>
  <p:slideViewPr>
    <p:cSldViewPr showGuides="1">
      <p:cViewPr varScale="1">
        <p:scale>
          <a:sx n="67" d="100"/>
          <a:sy n="67" d="100"/>
        </p:scale>
        <p:origin x="139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2820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69754-F285-489E-8AAE-E105788262C9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7D7A0-E4A7-45D4-9200-77DFA32BE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24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DC9EF3-5687-4BB4-A3EA-A0345F0D5832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0AD83-967D-40F7-930D-0D47A18C2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809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0AD83-967D-40F7-930D-0D47A18C26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21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0AD83-967D-40F7-930D-0D47A18C261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28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None/>
              <a:defRPr/>
            </a:pPr>
            <a:endParaRPr lang="en-US" sz="1200" dirty="0" smtClean="0"/>
          </a:p>
          <a:p>
            <a:pPr>
              <a:lnSpc>
                <a:spcPct val="90000"/>
              </a:lnSpc>
              <a:defRPr/>
            </a:pPr>
            <a:endParaRPr lang="en-US" sz="1200" dirty="0" smtClean="0"/>
          </a:p>
          <a:p>
            <a:pPr>
              <a:lnSpc>
                <a:spcPct val="90000"/>
              </a:lnSpc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0AD83-967D-40F7-930D-0D47A18C261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2959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0AD83-967D-40F7-930D-0D47A18C261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82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734844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179472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850251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FA099FA-83B4-4789-8479-5AFB13C9B8C4}" type="slidenum">
              <a:rPr lang="en-US" sz="1200"/>
              <a:pPr/>
              <a:t>16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9724139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panose="020B0604020202020204" pitchFamily="34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fld id="{D3B786CE-B666-4ACC-A056-264FD91722E5}" type="slidenum">
              <a:rPr lang="en-US" sz="12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17</a:t>
            </a:fld>
            <a:endParaRPr 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2275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0AD83-967D-40F7-930D-0D47A18C261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795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0AD83-967D-40F7-930D-0D47A18C261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49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fld id="{DA7B0D5A-4D4D-4D42-BD9C-EC1AAA687247}" type="slidenum">
              <a:rPr lang="en-US" sz="1200">
                <a:latin typeface="Arial" panose="020B0604020202020204" pitchFamily="34" charset="0"/>
              </a:rPr>
              <a:pPr eaLnBrk="1" hangingPunct="1"/>
              <a:t>2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1803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0AD83-967D-40F7-930D-0D47A18C261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41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05429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33647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0AD83-967D-40F7-930D-0D47A18C26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16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0AD83-967D-40F7-930D-0D47A18C26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20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panose="020B0604020202020204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/>
            <a:fld id="{5D3C9841-0D70-42F3-8623-27E60DC763C7}" type="slidenum">
              <a:rPr lang="en-US" sz="1200">
                <a:latin typeface="Arial" panose="020B0604020202020204" pitchFamily="34" charset="0"/>
              </a:rPr>
              <a:pPr eaLnBrk="1" hangingPunct="1"/>
              <a:t>7</a:t>
            </a:fld>
            <a:endParaRPr 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690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0AD83-967D-40F7-930D-0D47A18C26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723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0AD83-967D-40F7-930D-0D47A18C26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83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7067" y="2819400"/>
            <a:ext cx="7772400" cy="11430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SECTION title 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6E13-0A26-44D3-B4BB-6C734541A4B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reeform 19"/>
          <p:cNvSpPr/>
          <p:nvPr userDrawn="1"/>
        </p:nvSpPr>
        <p:spPr>
          <a:xfrm flipH="1" flipV="1">
            <a:off x="1904804" y="2039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 userDrawn="1"/>
        </p:nvSpPr>
        <p:spPr>
          <a:xfrm flipH="1" flipV="1">
            <a:off x="-2576" y="0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 userDrawn="1"/>
        </p:nvSpPr>
        <p:spPr>
          <a:xfrm flipH="1" flipV="1">
            <a:off x="1538432" y="519792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 userDrawn="1"/>
        </p:nvSpPr>
        <p:spPr>
          <a:xfrm flipH="1" flipV="1">
            <a:off x="-2577" y="2039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87"/>
          <a:stretch/>
        </p:blipFill>
        <p:spPr>
          <a:xfrm>
            <a:off x="137968" y="6023061"/>
            <a:ext cx="1233632" cy="4539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5EE9F-1CAA-401B-9C30-B80B287734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981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5EE9F-1CAA-401B-9C30-B80B287734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700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87"/>
          <a:stretch/>
        </p:blipFill>
        <p:spPr>
          <a:xfrm>
            <a:off x="304800" y="381000"/>
            <a:ext cx="2366682" cy="87086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5396301"/>
            <a:ext cx="7674867" cy="1461699"/>
            <a:chOff x="0" y="5396300"/>
            <a:chExt cx="7674867" cy="1614100"/>
          </a:xfrm>
        </p:grpSpPr>
        <p:sp>
          <p:nvSpPr>
            <p:cNvPr id="6" name="Freeform 5"/>
            <p:cNvSpPr/>
            <p:nvPr/>
          </p:nvSpPr>
          <p:spPr>
            <a:xfrm>
              <a:off x="1" y="5438775"/>
              <a:ext cx="7439025" cy="1571625"/>
            </a:xfrm>
            <a:custGeom>
              <a:avLst/>
              <a:gdLst>
                <a:gd name="connsiteX0" fmla="*/ 0 w 9134475"/>
                <a:gd name="connsiteY0" fmla="*/ 142875 h 1323975"/>
                <a:gd name="connsiteX1" fmla="*/ 6305550 w 9134475"/>
                <a:gd name="connsiteY1" fmla="*/ 1209675 h 1323975"/>
                <a:gd name="connsiteX2" fmla="*/ 9134475 w 9134475"/>
                <a:gd name="connsiteY2" fmla="*/ 0 h 1323975"/>
                <a:gd name="connsiteX3" fmla="*/ 9134475 w 9134475"/>
                <a:gd name="connsiteY3" fmla="*/ 1323975 h 1323975"/>
                <a:gd name="connsiteX4" fmla="*/ 0 w 9134475"/>
                <a:gd name="connsiteY4" fmla="*/ 1323975 h 1323975"/>
                <a:gd name="connsiteX5" fmla="*/ 0 w 9134475"/>
                <a:gd name="connsiteY5" fmla="*/ 142875 h 1323975"/>
                <a:gd name="connsiteX0" fmla="*/ 0 w 9134475"/>
                <a:gd name="connsiteY0" fmla="*/ 0 h 1181100"/>
                <a:gd name="connsiteX1" fmla="*/ 6305550 w 9134475"/>
                <a:gd name="connsiteY1" fmla="*/ 1066800 h 1181100"/>
                <a:gd name="connsiteX2" fmla="*/ 9134475 w 9134475"/>
                <a:gd name="connsiteY2" fmla="*/ 1181100 h 1181100"/>
                <a:gd name="connsiteX3" fmla="*/ 0 w 9134475"/>
                <a:gd name="connsiteY3" fmla="*/ 1181100 h 1181100"/>
                <a:gd name="connsiteX4" fmla="*/ 0 w 9134475"/>
                <a:gd name="connsiteY4" fmla="*/ 0 h 1181100"/>
                <a:gd name="connsiteX0" fmla="*/ 0 w 6494783"/>
                <a:gd name="connsiteY0" fmla="*/ 0 h 1181100"/>
                <a:gd name="connsiteX1" fmla="*/ 6305550 w 6494783"/>
                <a:gd name="connsiteY1" fmla="*/ 1066800 h 1181100"/>
                <a:gd name="connsiteX2" fmla="*/ 6494783 w 6494783"/>
                <a:gd name="connsiteY2" fmla="*/ 1181100 h 1181100"/>
                <a:gd name="connsiteX3" fmla="*/ 0 w 6494783"/>
                <a:gd name="connsiteY3" fmla="*/ 1181100 h 1181100"/>
                <a:gd name="connsiteX4" fmla="*/ 0 w 6494783"/>
                <a:gd name="connsiteY4" fmla="*/ 0 h 1181100"/>
                <a:gd name="connsiteX0" fmla="*/ 0 w 6494783"/>
                <a:gd name="connsiteY0" fmla="*/ 0 h 1181100"/>
                <a:gd name="connsiteX1" fmla="*/ 6494783 w 6494783"/>
                <a:gd name="connsiteY1" fmla="*/ 1181100 h 1181100"/>
                <a:gd name="connsiteX2" fmla="*/ 0 w 6494783"/>
                <a:gd name="connsiteY2" fmla="*/ 1181100 h 1181100"/>
                <a:gd name="connsiteX3" fmla="*/ 0 w 6494783"/>
                <a:gd name="connsiteY3" fmla="*/ 0 h 1181100"/>
                <a:gd name="connsiteX0" fmla="*/ 0 w 7415827"/>
                <a:gd name="connsiteY0" fmla="*/ 0 h 1181100"/>
                <a:gd name="connsiteX1" fmla="*/ 7415827 w 7415827"/>
                <a:gd name="connsiteY1" fmla="*/ 866775 h 1181100"/>
                <a:gd name="connsiteX2" fmla="*/ 0 w 7415827"/>
                <a:gd name="connsiteY2" fmla="*/ 1181100 h 1181100"/>
                <a:gd name="connsiteX3" fmla="*/ 0 w 7415827"/>
                <a:gd name="connsiteY3" fmla="*/ 0 h 1181100"/>
                <a:gd name="connsiteX0" fmla="*/ 0 w 7415827"/>
                <a:gd name="connsiteY0" fmla="*/ 0 h 1571625"/>
                <a:gd name="connsiteX1" fmla="*/ 7415827 w 7415827"/>
                <a:gd name="connsiteY1" fmla="*/ 866775 h 1571625"/>
                <a:gd name="connsiteX2" fmla="*/ 0 w 7415827"/>
                <a:gd name="connsiteY2" fmla="*/ 1571625 h 1571625"/>
                <a:gd name="connsiteX3" fmla="*/ 0 w 7415827"/>
                <a:gd name="connsiteY3" fmla="*/ 0 h 157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15827" h="1571625">
                  <a:moveTo>
                    <a:pt x="0" y="0"/>
                  </a:moveTo>
                  <a:lnTo>
                    <a:pt x="7415827" y="866775"/>
                  </a:lnTo>
                  <a:lnTo>
                    <a:pt x="0" y="157162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24000">
                  <a:srgbClr val="333333"/>
                </a:gs>
                <a:gs pos="90000">
                  <a:srgbClr val="0000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0" y="5396300"/>
              <a:ext cx="7674867" cy="928299"/>
            </a:xfrm>
            <a:custGeom>
              <a:avLst/>
              <a:gdLst>
                <a:gd name="connsiteX0" fmla="*/ 0 w 7548466"/>
                <a:gd name="connsiteY0" fmla="*/ 0 h 933061"/>
                <a:gd name="connsiteX1" fmla="*/ 9331 w 7548466"/>
                <a:gd name="connsiteY1" fmla="*/ 65314 h 933061"/>
                <a:gd name="connsiteX2" fmla="*/ 7221894 w 7548466"/>
                <a:gd name="connsiteY2" fmla="*/ 933061 h 933061"/>
                <a:gd name="connsiteX3" fmla="*/ 7548466 w 7548466"/>
                <a:gd name="connsiteY3" fmla="*/ 914400 h 933061"/>
                <a:gd name="connsiteX4" fmla="*/ 0 w 7548466"/>
                <a:gd name="connsiteY4" fmla="*/ 0 h 933061"/>
                <a:gd name="connsiteX0" fmla="*/ 131163 w 7539135"/>
                <a:gd name="connsiteY0" fmla="*/ 0 h 1042598"/>
                <a:gd name="connsiteX1" fmla="*/ 0 w 7539135"/>
                <a:gd name="connsiteY1" fmla="*/ 174851 h 1042598"/>
                <a:gd name="connsiteX2" fmla="*/ 7212563 w 7539135"/>
                <a:gd name="connsiteY2" fmla="*/ 1042598 h 1042598"/>
                <a:gd name="connsiteX3" fmla="*/ 7539135 w 7539135"/>
                <a:gd name="connsiteY3" fmla="*/ 1023937 h 1042598"/>
                <a:gd name="connsiteX4" fmla="*/ 131163 w 7539135"/>
                <a:gd name="connsiteY4" fmla="*/ 0 h 1042598"/>
                <a:gd name="connsiteX0" fmla="*/ 0 w 7407972"/>
                <a:gd name="connsiteY0" fmla="*/ 0 h 1042598"/>
                <a:gd name="connsiteX1" fmla="*/ 85531 w 7407972"/>
                <a:gd name="connsiteY1" fmla="*/ 134370 h 1042598"/>
                <a:gd name="connsiteX2" fmla="*/ 7081400 w 7407972"/>
                <a:gd name="connsiteY2" fmla="*/ 1042598 h 1042598"/>
                <a:gd name="connsiteX3" fmla="*/ 7407972 w 7407972"/>
                <a:gd name="connsiteY3" fmla="*/ 1023937 h 1042598"/>
                <a:gd name="connsiteX4" fmla="*/ 0 w 7407972"/>
                <a:gd name="connsiteY4" fmla="*/ 0 h 1042598"/>
                <a:gd name="connsiteX0" fmla="*/ 131163 w 7539135"/>
                <a:gd name="connsiteY0" fmla="*/ 0 h 1042598"/>
                <a:gd name="connsiteX1" fmla="*/ 0 w 7539135"/>
                <a:gd name="connsiteY1" fmla="*/ 193902 h 1042598"/>
                <a:gd name="connsiteX2" fmla="*/ 7212563 w 7539135"/>
                <a:gd name="connsiteY2" fmla="*/ 1042598 h 1042598"/>
                <a:gd name="connsiteX3" fmla="*/ 7539135 w 7539135"/>
                <a:gd name="connsiteY3" fmla="*/ 1023937 h 1042598"/>
                <a:gd name="connsiteX4" fmla="*/ 131163 w 7539135"/>
                <a:gd name="connsiteY4" fmla="*/ 0 h 1042598"/>
                <a:gd name="connsiteX0" fmla="*/ 59725 w 7539135"/>
                <a:gd name="connsiteY0" fmla="*/ 0 h 892580"/>
                <a:gd name="connsiteX1" fmla="*/ 0 w 7539135"/>
                <a:gd name="connsiteY1" fmla="*/ 43884 h 892580"/>
                <a:gd name="connsiteX2" fmla="*/ 7212563 w 7539135"/>
                <a:gd name="connsiteY2" fmla="*/ 892580 h 892580"/>
                <a:gd name="connsiteX3" fmla="*/ 7539135 w 7539135"/>
                <a:gd name="connsiteY3" fmla="*/ 873919 h 892580"/>
                <a:gd name="connsiteX4" fmla="*/ 59725 w 7539135"/>
                <a:gd name="connsiteY4" fmla="*/ 0 h 892580"/>
                <a:gd name="connsiteX0" fmla="*/ 194 w 7539135"/>
                <a:gd name="connsiteY0" fmla="*/ 0 h 923536"/>
                <a:gd name="connsiteX1" fmla="*/ 0 w 7539135"/>
                <a:gd name="connsiteY1" fmla="*/ 74840 h 923536"/>
                <a:gd name="connsiteX2" fmla="*/ 7212563 w 7539135"/>
                <a:gd name="connsiteY2" fmla="*/ 923536 h 923536"/>
                <a:gd name="connsiteX3" fmla="*/ 7539135 w 7539135"/>
                <a:gd name="connsiteY3" fmla="*/ 904875 h 923536"/>
                <a:gd name="connsiteX4" fmla="*/ 194 w 7539135"/>
                <a:gd name="connsiteY4" fmla="*/ 0 h 923536"/>
                <a:gd name="connsiteX0" fmla="*/ 194 w 7539135"/>
                <a:gd name="connsiteY0" fmla="*/ 0 h 904875"/>
                <a:gd name="connsiteX1" fmla="*/ 0 w 7539135"/>
                <a:gd name="connsiteY1" fmla="*/ 74840 h 904875"/>
                <a:gd name="connsiteX2" fmla="*/ 7212563 w 7539135"/>
                <a:gd name="connsiteY2" fmla="*/ 883055 h 904875"/>
                <a:gd name="connsiteX3" fmla="*/ 7539135 w 7539135"/>
                <a:gd name="connsiteY3" fmla="*/ 904875 h 904875"/>
                <a:gd name="connsiteX4" fmla="*/ 194 w 7539135"/>
                <a:gd name="connsiteY4" fmla="*/ 0 h 904875"/>
                <a:gd name="connsiteX0" fmla="*/ 194 w 7703442"/>
                <a:gd name="connsiteY0" fmla="*/ 0 h 1016794"/>
                <a:gd name="connsiteX1" fmla="*/ 0 w 7703442"/>
                <a:gd name="connsiteY1" fmla="*/ 74840 h 1016794"/>
                <a:gd name="connsiteX2" fmla="*/ 7212563 w 7703442"/>
                <a:gd name="connsiteY2" fmla="*/ 883055 h 1016794"/>
                <a:gd name="connsiteX3" fmla="*/ 7703442 w 7703442"/>
                <a:gd name="connsiteY3" fmla="*/ 1016794 h 1016794"/>
                <a:gd name="connsiteX4" fmla="*/ 194 w 7703442"/>
                <a:gd name="connsiteY4" fmla="*/ 0 h 1016794"/>
                <a:gd name="connsiteX0" fmla="*/ 194 w 7674867"/>
                <a:gd name="connsiteY0" fmla="*/ 0 h 897731"/>
                <a:gd name="connsiteX1" fmla="*/ 0 w 7674867"/>
                <a:gd name="connsiteY1" fmla="*/ 74840 h 897731"/>
                <a:gd name="connsiteX2" fmla="*/ 7212563 w 7674867"/>
                <a:gd name="connsiteY2" fmla="*/ 883055 h 897731"/>
                <a:gd name="connsiteX3" fmla="*/ 7674867 w 7674867"/>
                <a:gd name="connsiteY3" fmla="*/ 897731 h 897731"/>
                <a:gd name="connsiteX4" fmla="*/ 194 w 7674867"/>
                <a:gd name="connsiteY4" fmla="*/ 0 h 897731"/>
                <a:gd name="connsiteX0" fmla="*/ 194 w 7674867"/>
                <a:gd name="connsiteY0" fmla="*/ 0 h 930680"/>
                <a:gd name="connsiteX1" fmla="*/ 0 w 7674867"/>
                <a:gd name="connsiteY1" fmla="*/ 74840 h 930680"/>
                <a:gd name="connsiteX2" fmla="*/ 7293526 w 7674867"/>
                <a:gd name="connsiteY2" fmla="*/ 930680 h 930680"/>
                <a:gd name="connsiteX3" fmla="*/ 7674867 w 7674867"/>
                <a:gd name="connsiteY3" fmla="*/ 897731 h 930680"/>
                <a:gd name="connsiteX4" fmla="*/ 194 w 7674867"/>
                <a:gd name="connsiteY4" fmla="*/ 0 h 930680"/>
                <a:gd name="connsiteX0" fmla="*/ 194 w 7674867"/>
                <a:gd name="connsiteY0" fmla="*/ 0 h 897731"/>
                <a:gd name="connsiteX1" fmla="*/ 0 w 7674867"/>
                <a:gd name="connsiteY1" fmla="*/ 74840 h 897731"/>
                <a:gd name="connsiteX2" fmla="*/ 7293526 w 7674867"/>
                <a:gd name="connsiteY2" fmla="*/ 894961 h 897731"/>
                <a:gd name="connsiteX3" fmla="*/ 7674867 w 7674867"/>
                <a:gd name="connsiteY3" fmla="*/ 897731 h 897731"/>
                <a:gd name="connsiteX4" fmla="*/ 194 w 7674867"/>
                <a:gd name="connsiteY4" fmla="*/ 0 h 897731"/>
                <a:gd name="connsiteX0" fmla="*/ 194 w 7674867"/>
                <a:gd name="connsiteY0" fmla="*/ 0 h 897731"/>
                <a:gd name="connsiteX1" fmla="*/ 0 w 7674867"/>
                <a:gd name="connsiteY1" fmla="*/ 74840 h 897731"/>
                <a:gd name="connsiteX2" fmla="*/ 7238758 w 7674867"/>
                <a:gd name="connsiteY2" fmla="*/ 894961 h 897731"/>
                <a:gd name="connsiteX3" fmla="*/ 7674867 w 7674867"/>
                <a:gd name="connsiteY3" fmla="*/ 897731 h 897731"/>
                <a:gd name="connsiteX4" fmla="*/ 194 w 7674867"/>
                <a:gd name="connsiteY4" fmla="*/ 0 h 897731"/>
                <a:gd name="connsiteX0" fmla="*/ 194 w 7674867"/>
                <a:gd name="connsiteY0" fmla="*/ 0 h 897731"/>
                <a:gd name="connsiteX1" fmla="*/ 0 w 7674867"/>
                <a:gd name="connsiteY1" fmla="*/ 74840 h 897731"/>
                <a:gd name="connsiteX2" fmla="*/ 7298289 w 7674867"/>
                <a:gd name="connsiteY2" fmla="*/ 661599 h 897731"/>
                <a:gd name="connsiteX3" fmla="*/ 7674867 w 7674867"/>
                <a:gd name="connsiteY3" fmla="*/ 897731 h 897731"/>
                <a:gd name="connsiteX4" fmla="*/ 194 w 7674867"/>
                <a:gd name="connsiteY4" fmla="*/ 0 h 897731"/>
                <a:gd name="connsiteX0" fmla="*/ 194 w 7674867"/>
                <a:gd name="connsiteY0" fmla="*/ 0 h 928299"/>
                <a:gd name="connsiteX1" fmla="*/ 0 w 7674867"/>
                <a:gd name="connsiteY1" fmla="*/ 74840 h 928299"/>
                <a:gd name="connsiteX2" fmla="*/ 7298289 w 7674867"/>
                <a:gd name="connsiteY2" fmla="*/ 928299 h 928299"/>
                <a:gd name="connsiteX3" fmla="*/ 7674867 w 7674867"/>
                <a:gd name="connsiteY3" fmla="*/ 897731 h 928299"/>
                <a:gd name="connsiteX4" fmla="*/ 194 w 7674867"/>
                <a:gd name="connsiteY4" fmla="*/ 0 h 928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74867" h="928299">
                  <a:moveTo>
                    <a:pt x="194" y="0"/>
                  </a:moveTo>
                  <a:cubicBezTo>
                    <a:pt x="129" y="24947"/>
                    <a:pt x="65" y="49893"/>
                    <a:pt x="0" y="74840"/>
                  </a:cubicBezTo>
                  <a:lnTo>
                    <a:pt x="7298289" y="928299"/>
                  </a:lnTo>
                  <a:lnTo>
                    <a:pt x="7674867" y="897731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6E13-0A26-44D3-B4BB-6C734541A4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85800" y="1600200"/>
            <a:ext cx="7772400" cy="3962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87"/>
          <a:stretch/>
        </p:blipFill>
        <p:spPr>
          <a:xfrm>
            <a:off x="152400" y="5801518"/>
            <a:ext cx="1183340" cy="435433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744070" y="1143000"/>
            <a:ext cx="8399930" cy="0"/>
          </a:xfrm>
          <a:prstGeom prst="line">
            <a:avLst/>
          </a:prstGeom>
          <a:ln w="381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D00AC-66F3-4C8D-BAA5-1A3543B75F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74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0BB61-B48B-4557-A3E7-6693320AED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87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7067" y="2819400"/>
            <a:ext cx="7772400" cy="11430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SECTION title 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5EE9F-1CAA-401B-9C30-B80B287734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 flipH="1" flipV="1">
            <a:off x="1904804" y="2039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 flipH="1" flipV="1">
            <a:off x="-2576" y="0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 flipH="1" flipV="1">
            <a:off x="1538432" y="519792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 flipH="1" flipV="1">
            <a:off x="-2577" y="2039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87"/>
          <a:stretch/>
        </p:blipFill>
        <p:spPr>
          <a:xfrm>
            <a:off x="137968" y="6023061"/>
            <a:ext cx="1233632" cy="45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93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87"/>
          <a:stretch/>
        </p:blipFill>
        <p:spPr>
          <a:xfrm>
            <a:off x="304800" y="381000"/>
            <a:ext cx="2366682" cy="87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33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He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5396301"/>
            <a:ext cx="7674867" cy="1461699"/>
            <a:chOff x="0" y="5396300"/>
            <a:chExt cx="7674867" cy="1614100"/>
          </a:xfrm>
        </p:grpSpPr>
        <p:sp>
          <p:nvSpPr>
            <p:cNvPr id="6" name="Freeform 5"/>
            <p:cNvSpPr/>
            <p:nvPr/>
          </p:nvSpPr>
          <p:spPr>
            <a:xfrm>
              <a:off x="1" y="5438775"/>
              <a:ext cx="7439025" cy="1571625"/>
            </a:xfrm>
            <a:custGeom>
              <a:avLst/>
              <a:gdLst>
                <a:gd name="connsiteX0" fmla="*/ 0 w 9134475"/>
                <a:gd name="connsiteY0" fmla="*/ 142875 h 1323975"/>
                <a:gd name="connsiteX1" fmla="*/ 6305550 w 9134475"/>
                <a:gd name="connsiteY1" fmla="*/ 1209675 h 1323975"/>
                <a:gd name="connsiteX2" fmla="*/ 9134475 w 9134475"/>
                <a:gd name="connsiteY2" fmla="*/ 0 h 1323975"/>
                <a:gd name="connsiteX3" fmla="*/ 9134475 w 9134475"/>
                <a:gd name="connsiteY3" fmla="*/ 1323975 h 1323975"/>
                <a:gd name="connsiteX4" fmla="*/ 0 w 9134475"/>
                <a:gd name="connsiteY4" fmla="*/ 1323975 h 1323975"/>
                <a:gd name="connsiteX5" fmla="*/ 0 w 9134475"/>
                <a:gd name="connsiteY5" fmla="*/ 142875 h 1323975"/>
                <a:gd name="connsiteX0" fmla="*/ 0 w 9134475"/>
                <a:gd name="connsiteY0" fmla="*/ 0 h 1181100"/>
                <a:gd name="connsiteX1" fmla="*/ 6305550 w 9134475"/>
                <a:gd name="connsiteY1" fmla="*/ 1066800 h 1181100"/>
                <a:gd name="connsiteX2" fmla="*/ 9134475 w 9134475"/>
                <a:gd name="connsiteY2" fmla="*/ 1181100 h 1181100"/>
                <a:gd name="connsiteX3" fmla="*/ 0 w 9134475"/>
                <a:gd name="connsiteY3" fmla="*/ 1181100 h 1181100"/>
                <a:gd name="connsiteX4" fmla="*/ 0 w 9134475"/>
                <a:gd name="connsiteY4" fmla="*/ 0 h 1181100"/>
                <a:gd name="connsiteX0" fmla="*/ 0 w 6494783"/>
                <a:gd name="connsiteY0" fmla="*/ 0 h 1181100"/>
                <a:gd name="connsiteX1" fmla="*/ 6305550 w 6494783"/>
                <a:gd name="connsiteY1" fmla="*/ 1066800 h 1181100"/>
                <a:gd name="connsiteX2" fmla="*/ 6494783 w 6494783"/>
                <a:gd name="connsiteY2" fmla="*/ 1181100 h 1181100"/>
                <a:gd name="connsiteX3" fmla="*/ 0 w 6494783"/>
                <a:gd name="connsiteY3" fmla="*/ 1181100 h 1181100"/>
                <a:gd name="connsiteX4" fmla="*/ 0 w 6494783"/>
                <a:gd name="connsiteY4" fmla="*/ 0 h 1181100"/>
                <a:gd name="connsiteX0" fmla="*/ 0 w 6494783"/>
                <a:gd name="connsiteY0" fmla="*/ 0 h 1181100"/>
                <a:gd name="connsiteX1" fmla="*/ 6494783 w 6494783"/>
                <a:gd name="connsiteY1" fmla="*/ 1181100 h 1181100"/>
                <a:gd name="connsiteX2" fmla="*/ 0 w 6494783"/>
                <a:gd name="connsiteY2" fmla="*/ 1181100 h 1181100"/>
                <a:gd name="connsiteX3" fmla="*/ 0 w 6494783"/>
                <a:gd name="connsiteY3" fmla="*/ 0 h 1181100"/>
                <a:gd name="connsiteX0" fmla="*/ 0 w 7415827"/>
                <a:gd name="connsiteY0" fmla="*/ 0 h 1181100"/>
                <a:gd name="connsiteX1" fmla="*/ 7415827 w 7415827"/>
                <a:gd name="connsiteY1" fmla="*/ 866775 h 1181100"/>
                <a:gd name="connsiteX2" fmla="*/ 0 w 7415827"/>
                <a:gd name="connsiteY2" fmla="*/ 1181100 h 1181100"/>
                <a:gd name="connsiteX3" fmla="*/ 0 w 7415827"/>
                <a:gd name="connsiteY3" fmla="*/ 0 h 1181100"/>
                <a:gd name="connsiteX0" fmla="*/ 0 w 7415827"/>
                <a:gd name="connsiteY0" fmla="*/ 0 h 1571625"/>
                <a:gd name="connsiteX1" fmla="*/ 7415827 w 7415827"/>
                <a:gd name="connsiteY1" fmla="*/ 866775 h 1571625"/>
                <a:gd name="connsiteX2" fmla="*/ 0 w 7415827"/>
                <a:gd name="connsiteY2" fmla="*/ 1571625 h 1571625"/>
                <a:gd name="connsiteX3" fmla="*/ 0 w 7415827"/>
                <a:gd name="connsiteY3" fmla="*/ 0 h 1571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15827" h="1571625">
                  <a:moveTo>
                    <a:pt x="0" y="0"/>
                  </a:moveTo>
                  <a:lnTo>
                    <a:pt x="7415827" y="866775"/>
                  </a:lnTo>
                  <a:lnTo>
                    <a:pt x="0" y="1571625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000000"/>
                </a:gs>
                <a:gs pos="24000">
                  <a:srgbClr val="333333"/>
                </a:gs>
                <a:gs pos="90000">
                  <a:srgbClr val="000000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0" y="5396300"/>
              <a:ext cx="7674867" cy="928299"/>
            </a:xfrm>
            <a:custGeom>
              <a:avLst/>
              <a:gdLst>
                <a:gd name="connsiteX0" fmla="*/ 0 w 7548466"/>
                <a:gd name="connsiteY0" fmla="*/ 0 h 933061"/>
                <a:gd name="connsiteX1" fmla="*/ 9331 w 7548466"/>
                <a:gd name="connsiteY1" fmla="*/ 65314 h 933061"/>
                <a:gd name="connsiteX2" fmla="*/ 7221894 w 7548466"/>
                <a:gd name="connsiteY2" fmla="*/ 933061 h 933061"/>
                <a:gd name="connsiteX3" fmla="*/ 7548466 w 7548466"/>
                <a:gd name="connsiteY3" fmla="*/ 914400 h 933061"/>
                <a:gd name="connsiteX4" fmla="*/ 0 w 7548466"/>
                <a:gd name="connsiteY4" fmla="*/ 0 h 933061"/>
                <a:gd name="connsiteX0" fmla="*/ 131163 w 7539135"/>
                <a:gd name="connsiteY0" fmla="*/ 0 h 1042598"/>
                <a:gd name="connsiteX1" fmla="*/ 0 w 7539135"/>
                <a:gd name="connsiteY1" fmla="*/ 174851 h 1042598"/>
                <a:gd name="connsiteX2" fmla="*/ 7212563 w 7539135"/>
                <a:gd name="connsiteY2" fmla="*/ 1042598 h 1042598"/>
                <a:gd name="connsiteX3" fmla="*/ 7539135 w 7539135"/>
                <a:gd name="connsiteY3" fmla="*/ 1023937 h 1042598"/>
                <a:gd name="connsiteX4" fmla="*/ 131163 w 7539135"/>
                <a:gd name="connsiteY4" fmla="*/ 0 h 1042598"/>
                <a:gd name="connsiteX0" fmla="*/ 0 w 7407972"/>
                <a:gd name="connsiteY0" fmla="*/ 0 h 1042598"/>
                <a:gd name="connsiteX1" fmla="*/ 85531 w 7407972"/>
                <a:gd name="connsiteY1" fmla="*/ 134370 h 1042598"/>
                <a:gd name="connsiteX2" fmla="*/ 7081400 w 7407972"/>
                <a:gd name="connsiteY2" fmla="*/ 1042598 h 1042598"/>
                <a:gd name="connsiteX3" fmla="*/ 7407972 w 7407972"/>
                <a:gd name="connsiteY3" fmla="*/ 1023937 h 1042598"/>
                <a:gd name="connsiteX4" fmla="*/ 0 w 7407972"/>
                <a:gd name="connsiteY4" fmla="*/ 0 h 1042598"/>
                <a:gd name="connsiteX0" fmla="*/ 131163 w 7539135"/>
                <a:gd name="connsiteY0" fmla="*/ 0 h 1042598"/>
                <a:gd name="connsiteX1" fmla="*/ 0 w 7539135"/>
                <a:gd name="connsiteY1" fmla="*/ 193902 h 1042598"/>
                <a:gd name="connsiteX2" fmla="*/ 7212563 w 7539135"/>
                <a:gd name="connsiteY2" fmla="*/ 1042598 h 1042598"/>
                <a:gd name="connsiteX3" fmla="*/ 7539135 w 7539135"/>
                <a:gd name="connsiteY3" fmla="*/ 1023937 h 1042598"/>
                <a:gd name="connsiteX4" fmla="*/ 131163 w 7539135"/>
                <a:gd name="connsiteY4" fmla="*/ 0 h 1042598"/>
                <a:gd name="connsiteX0" fmla="*/ 59725 w 7539135"/>
                <a:gd name="connsiteY0" fmla="*/ 0 h 892580"/>
                <a:gd name="connsiteX1" fmla="*/ 0 w 7539135"/>
                <a:gd name="connsiteY1" fmla="*/ 43884 h 892580"/>
                <a:gd name="connsiteX2" fmla="*/ 7212563 w 7539135"/>
                <a:gd name="connsiteY2" fmla="*/ 892580 h 892580"/>
                <a:gd name="connsiteX3" fmla="*/ 7539135 w 7539135"/>
                <a:gd name="connsiteY3" fmla="*/ 873919 h 892580"/>
                <a:gd name="connsiteX4" fmla="*/ 59725 w 7539135"/>
                <a:gd name="connsiteY4" fmla="*/ 0 h 892580"/>
                <a:gd name="connsiteX0" fmla="*/ 194 w 7539135"/>
                <a:gd name="connsiteY0" fmla="*/ 0 h 923536"/>
                <a:gd name="connsiteX1" fmla="*/ 0 w 7539135"/>
                <a:gd name="connsiteY1" fmla="*/ 74840 h 923536"/>
                <a:gd name="connsiteX2" fmla="*/ 7212563 w 7539135"/>
                <a:gd name="connsiteY2" fmla="*/ 923536 h 923536"/>
                <a:gd name="connsiteX3" fmla="*/ 7539135 w 7539135"/>
                <a:gd name="connsiteY3" fmla="*/ 904875 h 923536"/>
                <a:gd name="connsiteX4" fmla="*/ 194 w 7539135"/>
                <a:gd name="connsiteY4" fmla="*/ 0 h 923536"/>
                <a:gd name="connsiteX0" fmla="*/ 194 w 7539135"/>
                <a:gd name="connsiteY0" fmla="*/ 0 h 904875"/>
                <a:gd name="connsiteX1" fmla="*/ 0 w 7539135"/>
                <a:gd name="connsiteY1" fmla="*/ 74840 h 904875"/>
                <a:gd name="connsiteX2" fmla="*/ 7212563 w 7539135"/>
                <a:gd name="connsiteY2" fmla="*/ 883055 h 904875"/>
                <a:gd name="connsiteX3" fmla="*/ 7539135 w 7539135"/>
                <a:gd name="connsiteY3" fmla="*/ 904875 h 904875"/>
                <a:gd name="connsiteX4" fmla="*/ 194 w 7539135"/>
                <a:gd name="connsiteY4" fmla="*/ 0 h 904875"/>
                <a:gd name="connsiteX0" fmla="*/ 194 w 7703442"/>
                <a:gd name="connsiteY0" fmla="*/ 0 h 1016794"/>
                <a:gd name="connsiteX1" fmla="*/ 0 w 7703442"/>
                <a:gd name="connsiteY1" fmla="*/ 74840 h 1016794"/>
                <a:gd name="connsiteX2" fmla="*/ 7212563 w 7703442"/>
                <a:gd name="connsiteY2" fmla="*/ 883055 h 1016794"/>
                <a:gd name="connsiteX3" fmla="*/ 7703442 w 7703442"/>
                <a:gd name="connsiteY3" fmla="*/ 1016794 h 1016794"/>
                <a:gd name="connsiteX4" fmla="*/ 194 w 7703442"/>
                <a:gd name="connsiteY4" fmla="*/ 0 h 1016794"/>
                <a:gd name="connsiteX0" fmla="*/ 194 w 7674867"/>
                <a:gd name="connsiteY0" fmla="*/ 0 h 897731"/>
                <a:gd name="connsiteX1" fmla="*/ 0 w 7674867"/>
                <a:gd name="connsiteY1" fmla="*/ 74840 h 897731"/>
                <a:gd name="connsiteX2" fmla="*/ 7212563 w 7674867"/>
                <a:gd name="connsiteY2" fmla="*/ 883055 h 897731"/>
                <a:gd name="connsiteX3" fmla="*/ 7674867 w 7674867"/>
                <a:gd name="connsiteY3" fmla="*/ 897731 h 897731"/>
                <a:gd name="connsiteX4" fmla="*/ 194 w 7674867"/>
                <a:gd name="connsiteY4" fmla="*/ 0 h 897731"/>
                <a:gd name="connsiteX0" fmla="*/ 194 w 7674867"/>
                <a:gd name="connsiteY0" fmla="*/ 0 h 930680"/>
                <a:gd name="connsiteX1" fmla="*/ 0 w 7674867"/>
                <a:gd name="connsiteY1" fmla="*/ 74840 h 930680"/>
                <a:gd name="connsiteX2" fmla="*/ 7293526 w 7674867"/>
                <a:gd name="connsiteY2" fmla="*/ 930680 h 930680"/>
                <a:gd name="connsiteX3" fmla="*/ 7674867 w 7674867"/>
                <a:gd name="connsiteY3" fmla="*/ 897731 h 930680"/>
                <a:gd name="connsiteX4" fmla="*/ 194 w 7674867"/>
                <a:gd name="connsiteY4" fmla="*/ 0 h 930680"/>
                <a:gd name="connsiteX0" fmla="*/ 194 w 7674867"/>
                <a:gd name="connsiteY0" fmla="*/ 0 h 897731"/>
                <a:gd name="connsiteX1" fmla="*/ 0 w 7674867"/>
                <a:gd name="connsiteY1" fmla="*/ 74840 h 897731"/>
                <a:gd name="connsiteX2" fmla="*/ 7293526 w 7674867"/>
                <a:gd name="connsiteY2" fmla="*/ 894961 h 897731"/>
                <a:gd name="connsiteX3" fmla="*/ 7674867 w 7674867"/>
                <a:gd name="connsiteY3" fmla="*/ 897731 h 897731"/>
                <a:gd name="connsiteX4" fmla="*/ 194 w 7674867"/>
                <a:gd name="connsiteY4" fmla="*/ 0 h 897731"/>
                <a:gd name="connsiteX0" fmla="*/ 194 w 7674867"/>
                <a:gd name="connsiteY0" fmla="*/ 0 h 897731"/>
                <a:gd name="connsiteX1" fmla="*/ 0 w 7674867"/>
                <a:gd name="connsiteY1" fmla="*/ 74840 h 897731"/>
                <a:gd name="connsiteX2" fmla="*/ 7238758 w 7674867"/>
                <a:gd name="connsiteY2" fmla="*/ 894961 h 897731"/>
                <a:gd name="connsiteX3" fmla="*/ 7674867 w 7674867"/>
                <a:gd name="connsiteY3" fmla="*/ 897731 h 897731"/>
                <a:gd name="connsiteX4" fmla="*/ 194 w 7674867"/>
                <a:gd name="connsiteY4" fmla="*/ 0 h 897731"/>
                <a:gd name="connsiteX0" fmla="*/ 194 w 7674867"/>
                <a:gd name="connsiteY0" fmla="*/ 0 h 897731"/>
                <a:gd name="connsiteX1" fmla="*/ 0 w 7674867"/>
                <a:gd name="connsiteY1" fmla="*/ 74840 h 897731"/>
                <a:gd name="connsiteX2" fmla="*/ 7298289 w 7674867"/>
                <a:gd name="connsiteY2" fmla="*/ 661599 h 897731"/>
                <a:gd name="connsiteX3" fmla="*/ 7674867 w 7674867"/>
                <a:gd name="connsiteY3" fmla="*/ 897731 h 897731"/>
                <a:gd name="connsiteX4" fmla="*/ 194 w 7674867"/>
                <a:gd name="connsiteY4" fmla="*/ 0 h 897731"/>
                <a:gd name="connsiteX0" fmla="*/ 194 w 7674867"/>
                <a:gd name="connsiteY0" fmla="*/ 0 h 928299"/>
                <a:gd name="connsiteX1" fmla="*/ 0 w 7674867"/>
                <a:gd name="connsiteY1" fmla="*/ 74840 h 928299"/>
                <a:gd name="connsiteX2" fmla="*/ 7298289 w 7674867"/>
                <a:gd name="connsiteY2" fmla="*/ 928299 h 928299"/>
                <a:gd name="connsiteX3" fmla="*/ 7674867 w 7674867"/>
                <a:gd name="connsiteY3" fmla="*/ 897731 h 928299"/>
                <a:gd name="connsiteX4" fmla="*/ 194 w 7674867"/>
                <a:gd name="connsiteY4" fmla="*/ 0 h 928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74867" h="928299">
                  <a:moveTo>
                    <a:pt x="194" y="0"/>
                  </a:moveTo>
                  <a:cubicBezTo>
                    <a:pt x="129" y="24947"/>
                    <a:pt x="65" y="49893"/>
                    <a:pt x="0" y="74840"/>
                  </a:cubicBezTo>
                  <a:lnTo>
                    <a:pt x="7298289" y="928299"/>
                  </a:lnTo>
                  <a:lnTo>
                    <a:pt x="7674867" y="897731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5EE9F-1CAA-401B-9C30-B80B287734C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685800" y="1600200"/>
            <a:ext cx="7772400" cy="3962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987"/>
          <a:stretch/>
        </p:blipFill>
        <p:spPr>
          <a:xfrm>
            <a:off x="152400" y="5801518"/>
            <a:ext cx="1183340" cy="435433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744070" y="1143000"/>
            <a:ext cx="8399930" cy="0"/>
          </a:xfrm>
          <a:prstGeom prst="line">
            <a:avLst/>
          </a:prstGeom>
          <a:ln w="38100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5125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5EE9F-1CAA-401B-9C30-B80B287734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200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A5826E13-0A26-44D3-B4BB-6C734541A4B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4" r:id="rId1"/>
    <p:sldLayoutId id="2147483793" r:id="rId2"/>
    <p:sldLayoutId id="2147483798" r:id="rId3"/>
    <p:sldLayoutId id="2147483800" r:id="rId4"/>
    <p:sldLayoutId id="2147483801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A225EE9F-1CAA-401B-9C30-B80B287734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1632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wendel.jennifer@epa.gov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Cleanup Liability Concerns and Enforcement Tools at the </a:t>
            </a:r>
            <a:r>
              <a:rPr lang="en-US" dirty="0" err="1" smtClean="0"/>
              <a:t>Ecusta</a:t>
            </a:r>
            <a:r>
              <a:rPr lang="en-US" dirty="0" smtClean="0"/>
              <a:t> Mill Site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Jennifer Wendel, EPA</a:t>
            </a:r>
          </a:p>
          <a:p>
            <a:r>
              <a:rPr lang="en-US" dirty="0" smtClean="0"/>
              <a:t>March 25,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28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dirty="0"/>
              <a:t>AOC with </a:t>
            </a:r>
            <a:r>
              <a:rPr lang="en-US" dirty="0" smtClean="0"/>
              <a:t>Glatfelter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55073" y="1302327"/>
            <a:ext cx="7772400" cy="3962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EPA negotiated an agreement with P.H. Glatfelter for the performance of a Remedial Investigation/Feasibility Study (RI/FS) investigating </a:t>
            </a:r>
            <a:r>
              <a:rPr lang="en-US" dirty="0"/>
              <a:t>the Davidson and French Broad Rivers.  </a:t>
            </a: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Designated a Superfund Alternative Agreement (SAA), this AOC was signed using remedial authorities.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6E13-0A26-44D3-B4BB-6C734541A4B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73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9296400" cy="1143000"/>
          </a:xfrm>
        </p:spPr>
        <p:txBody>
          <a:bodyPr>
            <a:noAutofit/>
          </a:bodyPr>
          <a:lstStyle/>
          <a:p>
            <a:r>
              <a:rPr lang="en-US" dirty="0"/>
              <a:t>Meeting State </a:t>
            </a:r>
            <a:r>
              <a:rPr lang="en-US" dirty="0" smtClean="0"/>
              <a:t>Requirements for Cleanup and Long-term Stewardship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dirty="0" smtClean="0"/>
              <a:t>DRV has entered into Administrative Agreement (AA) with the State Inactive Hazardous Sites program.</a:t>
            </a:r>
          </a:p>
          <a:p>
            <a:pPr>
              <a:lnSpc>
                <a:spcPct val="110000"/>
              </a:lnSpc>
              <a:defRPr/>
            </a:pPr>
            <a:r>
              <a:rPr lang="en-US" dirty="0" smtClean="0"/>
              <a:t>DRV also entered into a Brownfields </a:t>
            </a:r>
            <a:r>
              <a:rPr lang="en-US" dirty="0"/>
              <a:t>Agreement</a:t>
            </a:r>
          </a:p>
          <a:p>
            <a:pPr>
              <a:lnSpc>
                <a:spcPct val="110000"/>
              </a:lnSpc>
              <a:defRPr/>
            </a:pPr>
            <a:r>
              <a:rPr lang="en-US" dirty="0"/>
              <a:t>Monitoring the operation and permitting of the ASB.</a:t>
            </a:r>
          </a:p>
          <a:p>
            <a:pPr>
              <a:lnSpc>
                <a:spcPct val="110000"/>
              </a:lnSpc>
              <a:defRPr/>
            </a:pPr>
            <a:r>
              <a:rPr lang="en-US" dirty="0"/>
              <a:t>Post-closure monitoring and permits for landfills. Glatfelter retained State solid waste permits for closure of all landfills.</a:t>
            </a:r>
          </a:p>
          <a:p>
            <a:pPr>
              <a:lnSpc>
                <a:spcPct val="110000"/>
              </a:lnSpc>
              <a:buNone/>
              <a:defRPr/>
            </a:pPr>
            <a:endParaRPr lang="en-US" dirty="0"/>
          </a:p>
          <a:p>
            <a:pPr>
              <a:lnSpc>
                <a:spcPct val="110000"/>
              </a:lnSpc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6E13-0A26-44D3-B4BB-6C734541A4B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04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dirty="0"/>
              <a:t>Memorandum of Understanding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Four party agreement which outlines and formalizes the strategy for the Site</a:t>
            </a:r>
            <a:r>
              <a:rPr lang="en-US" dirty="0" smtClean="0"/>
              <a:t>.</a:t>
            </a:r>
          </a:p>
          <a:p>
            <a:pPr>
              <a:lnSpc>
                <a:spcPct val="90000"/>
              </a:lnSpc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EPA, NC DENR, DRV and Glatfelter signatory</a:t>
            </a:r>
            <a:r>
              <a:rPr lang="en-US" dirty="0" smtClean="0"/>
              <a:t>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Allows DRV and Glatfelter to meet EPA and NC DENR requirements in a coordinated way.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6E13-0A26-44D3-B4BB-6C734541A4B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5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153400" cy="5321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362200" y="0"/>
            <a:ext cx="1841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80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153400" cy="639762"/>
          </a:xfrm>
        </p:spPr>
        <p:txBody>
          <a:bodyPr/>
          <a:lstStyle/>
          <a:p>
            <a:pPr algn="ctr">
              <a:defRPr/>
            </a:pPr>
            <a:r>
              <a:rPr lang="en-US" sz="3200" dirty="0" err="1" smtClean="0">
                <a:solidFill>
                  <a:srgbClr val="FFFFFF"/>
                </a:solidFill>
              </a:rPr>
              <a:t>Ecusta</a:t>
            </a:r>
            <a:r>
              <a:rPr lang="en-US" sz="3200" dirty="0" smtClean="0">
                <a:solidFill>
                  <a:srgbClr val="FFFFFF"/>
                </a:solidFill>
              </a:rPr>
              <a:t> Paper Mill – January, 2008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0BB61-B48B-4557-A3E7-6693320AED5C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13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2362200" y="0"/>
            <a:ext cx="1841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sz="180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>
              <a:defRPr/>
            </a:pPr>
            <a:endParaRPr lang="en-US" sz="3200" b="1" dirty="0" smtClean="0">
              <a:solidFill>
                <a:srgbClr val="FFFFFF"/>
              </a:solidFill>
            </a:endParaRPr>
          </a:p>
        </p:txBody>
      </p:sp>
      <p:pic>
        <p:nvPicPr>
          <p:cNvPr id="27652" name="Content Placeholder 3" descr="Demo Sho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304800"/>
            <a:ext cx="8224837" cy="6169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0BB61-B48B-4557-A3E7-6693320AED5C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14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153400" cy="5321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229600" cy="639762"/>
          </a:xfrm>
        </p:spPr>
        <p:txBody>
          <a:bodyPr/>
          <a:lstStyle/>
          <a:p>
            <a:pPr algn="ctr">
              <a:defRPr/>
            </a:pPr>
            <a:r>
              <a:rPr lang="en-US" sz="3200" dirty="0" err="1" smtClean="0">
                <a:solidFill>
                  <a:srgbClr val="FFFFFF"/>
                </a:solidFill>
              </a:rPr>
              <a:t>Ecusta</a:t>
            </a:r>
            <a:r>
              <a:rPr lang="en-US" sz="3200" dirty="0" smtClean="0">
                <a:solidFill>
                  <a:srgbClr val="FFFFFF"/>
                </a:solidFill>
              </a:rPr>
              <a:t> Paper Mill – April, 2010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0BB61-B48B-4557-A3E7-6693320AED5C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15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10058400" cy="9144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 smtClean="0">
                <a:solidFill>
                  <a:srgbClr val="FFFFFF"/>
                </a:solidFill>
              </a:rPr>
              <a:t>Recycling/Reuse = Smart Remediation</a:t>
            </a:r>
          </a:p>
        </p:txBody>
      </p:sp>
      <p:pic>
        <p:nvPicPr>
          <p:cNvPr id="3379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78"/>
          <a:stretch/>
        </p:blipFill>
        <p:spPr>
          <a:xfrm>
            <a:off x="1066800" y="1236663"/>
            <a:ext cx="6781800" cy="5240337"/>
          </a:xfr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9D00AC-66F3-4C8D-BAA5-1A3543B75F69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16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1143000"/>
          </a:xfrm>
          <a:noFill/>
        </p:spPr>
        <p:txBody>
          <a:bodyPr/>
          <a:lstStyle/>
          <a:p>
            <a:pPr algn="ctr" eaLnBrk="1" hangingPunct="1"/>
            <a:r>
              <a:rPr lang="en-US" sz="3200" dirty="0" smtClean="0">
                <a:solidFill>
                  <a:schemeClr val="tx1"/>
                </a:solidFill>
              </a:rPr>
              <a:t>Conceptual Master Plan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283" y="838200"/>
            <a:ext cx="6456317" cy="588814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0BB61-B48B-4557-A3E7-6693320AED5C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17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457200"/>
            <a:ext cx="9067799" cy="1143000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Create Pedestrian </a:t>
            </a:r>
            <a:r>
              <a:rPr lang="en-US" sz="3200" dirty="0" smtClean="0">
                <a:solidFill>
                  <a:schemeClr val="tx1"/>
                </a:solidFill>
              </a:rPr>
              <a:t>Friendly Streetscapes</a:t>
            </a:r>
            <a:r>
              <a:rPr lang="en-US" sz="3200" dirty="0">
                <a:solidFill>
                  <a:srgbClr val="C82E04"/>
                </a:solidFill>
              </a:rPr>
              <a:t/>
            </a:r>
            <a:br>
              <a:rPr lang="en-US" sz="3200" dirty="0">
                <a:solidFill>
                  <a:srgbClr val="C82E04"/>
                </a:solidFill>
              </a:rPr>
            </a:br>
            <a:endParaRPr lang="en-US" sz="3200" dirty="0"/>
          </a:p>
        </p:txBody>
      </p:sp>
      <p:pic>
        <p:nvPicPr>
          <p:cNvPr id="3" name="Picture 12" descr="Streetscape Color-flat"/>
          <p:cNvPicPr>
            <a:picLocks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997" y="1447800"/>
            <a:ext cx="7466806" cy="4572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0BB61-B48B-4557-A3E7-6693320AED5C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18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81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75438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Connect Open Space and Trails</a:t>
            </a:r>
            <a:r>
              <a:rPr lang="en-US" dirty="0">
                <a:solidFill>
                  <a:srgbClr val="C82E04"/>
                </a:solidFill>
              </a:rPr>
              <a:t/>
            </a:r>
            <a:br>
              <a:rPr lang="en-US" dirty="0">
                <a:solidFill>
                  <a:srgbClr val="C82E04"/>
                </a:solidFill>
              </a:rPr>
            </a:br>
            <a:endParaRPr lang="en-US" dirty="0"/>
          </a:p>
        </p:txBody>
      </p:sp>
      <p:pic>
        <p:nvPicPr>
          <p:cNvPr id="3" name="Picture 7" descr="Lodge Park Color-flat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543800" cy="4495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10BB61-B48B-4557-A3E7-6693320AED5C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19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68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Former </a:t>
            </a:r>
            <a:r>
              <a:rPr lang="en-US" sz="3200" dirty="0" err="1" smtClean="0">
                <a:solidFill>
                  <a:schemeClr val="tx1"/>
                </a:solidFill>
              </a:rPr>
              <a:t>Ecusta</a:t>
            </a:r>
            <a:r>
              <a:rPr lang="en-US" sz="3200" dirty="0" smtClean="0">
                <a:solidFill>
                  <a:schemeClr val="tx1"/>
                </a:solidFill>
              </a:rPr>
              <a:t> Paper Mill 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Brevard, N.C.</a:t>
            </a:r>
          </a:p>
        </p:txBody>
      </p:sp>
      <p:pic>
        <p:nvPicPr>
          <p:cNvPr id="2051" name="Picture 2" descr="postcard image at 15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371600"/>
            <a:ext cx="8077200" cy="5186363"/>
          </a:xfrm>
          <a:noFill/>
          <a:ln>
            <a:solidFill>
              <a:schemeClr val="bg1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9D00AC-66F3-4C8D-BAA5-1A3543B75F69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2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762000" y="1828800"/>
            <a:ext cx="7772400" cy="39624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3" pitchFamily="18" charset="2"/>
              <a:buNone/>
            </a:pPr>
            <a:r>
              <a:rPr lang="en-US" sz="2800" dirty="0" smtClean="0"/>
              <a:t>Jennifer </a:t>
            </a:r>
            <a:r>
              <a:rPr lang="en-US" sz="2800" dirty="0" err="1" smtClean="0"/>
              <a:t>Wendel</a:t>
            </a:r>
            <a:endParaRPr lang="en-US" sz="2800" dirty="0" smtClean="0"/>
          </a:p>
          <a:p>
            <a:pPr marL="68580" indent="0">
              <a:buFont typeface="Wingdings 3" pitchFamily="18" charset="2"/>
              <a:buNone/>
            </a:pPr>
            <a:r>
              <a:rPr lang="en-US" sz="2800" dirty="0" smtClean="0"/>
              <a:t>EPA Region 4</a:t>
            </a:r>
          </a:p>
          <a:p>
            <a:pPr marL="68580" indent="0">
              <a:buFont typeface="Wingdings 3" pitchFamily="18" charset="2"/>
              <a:buNone/>
            </a:pPr>
            <a:r>
              <a:rPr lang="en-US" sz="2800" dirty="0" smtClean="0"/>
              <a:t>404-562-8799  </a:t>
            </a:r>
          </a:p>
          <a:p>
            <a:pPr marL="68580" indent="0">
              <a:buFont typeface="Wingdings 3" pitchFamily="18" charset="2"/>
              <a:buNone/>
            </a:pPr>
            <a:r>
              <a:rPr lang="en-US" sz="2800" dirty="0" smtClean="0">
                <a:hlinkClick r:id="rId3"/>
              </a:rPr>
              <a:t>wendel.jennifer@epa.gov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5EE9F-1CAA-401B-9C30-B80B287734C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041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0700" y="632736"/>
            <a:ext cx="8498500" cy="5762390"/>
          </a:xfrm>
          <a:noFill/>
          <a:ln>
            <a:solidFill>
              <a:schemeClr val="bg1"/>
            </a:solidFill>
          </a:ln>
        </p:spPr>
      </p:pic>
      <p:sp>
        <p:nvSpPr>
          <p:cNvPr id="3076" name="Line 7"/>
          <p:cNvSpPr>
            <a:spLocks noChangeShapeType="1"/>
          </p:cNvSpPr>
          <p:nvPr/>
        </p:nvSpPr>
        <p:spPr bwMode="auto">
          <a:xfrm>
            <a:off x="990600" y="6324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7" name="Freeform 8"/>
          <p:cNvSpPr>
            <a:spLocks/>
          </p:cNvSpPr>
          <p:nvPr/>
        </p:nvSpPr>
        <p:spPr bwMode="auto">
          <a:xfrm>
            <a:off x="838200" y="808831"/>
            <a:ext cx="7696200" cy="5410200"/>
          </a:xfrm>
          <a:custGeom>
            <a:avLst/>
            <a:gdLst>
              <a:gd name="T0" fmla="*/ 2147483647 w 4848"/>
              <a:gd name="T1" fmla="*/ 2147483647 h 3408"/>
              <a:gd name="T2" fmla="*/ 2147483647 w 4848"/>
              <a:gd name="T3" fmla="*/ 2147483647 h 3408"/>
              <a:gd name="T4" fmla="*/ 2147483647 w 4848"/>
              <a:gd name="T5" fmla="*/ 2147483647 h 3408"/>
              <a:gd name="T6" fmla="*/ 2147483647 w 4848"/>
              <a:gd name="T7" fmla="*/ 2147483647 h 3408"/>
              <a:gd name="T8" fmla="*/ 2147483647 w 4848"/>
              <a:gd name="T9" fmla="*/ 2147483647 h 3408"/>
              <a:gd name="T10" fmla="*/ 2147483647 w 4848"/>
              <a:gd name="T11" fmla="*/ 2147483647 h 3408"/>
              <a:gd name="T12" fmla="*/ 2147483647 w 4848"/>
              <a:gd name="T13" fmla="*/ 2147483647 h 3408"/>
              <a:gd name="T14" fmla="*/ 2147483647 w 4848"/>
              <a:gd name="T15" fmla="*/ 2147483647 h 3408"/>
              <a:gd name="T16" fmla="*/ 2147483647 w 4848"/>
              <a:gd name="T17" fmla="*/ 2147483647 h 3408"/>
              <a:gd name="T18" fmla="*/ 2147483647 w 4848"/>
              <a:gd name="T19" fmla="*/ 2147483647 h 3408"/>
              <a:gd name="T20" fmla="*/ 2147483647 w 4848"/>
              <a:gd name="T21" fmla="*/ 2147483647 h 3408"/>
              <a:gd name="T22" fmla="*/ 2147483647 w 4848"/>
              <a:gd name="T23" fmla="*/ 2147483647 h 3408"/>
              <a:gd name="T24" fmla="*/ 2147483647 w 4848"/>
              <a:gd name="T25" fmla="*/ 2147483647 h 3408"/>
              <a:gd name="T26" fmla="*/ 2147483647 w 4848"/>
              <a:gd name="T27" fmla="*/ 2147483647 h 3408"/>
              <a:gd name="T28" fmla="*/ 2147483647 w 4848"/>
              <a:gd name="T29" fmla="*/ 2147483647 h 3408"/>
              <a:gd name="T30" fmla="*/ 2147483647 w 4848"/>
              <a:gd name="T31" fmla="*/ 2147483647 h 3408"/>
              <a:gd name="T32" fmla="*/ 2147483647 w 4848"/>
              <a:gd name="T33" fmla="*/ 2147483647 h 3408"/>
              <a:gd name="T34" fmla="*/ 2147483647 w 4848"/>
              <a:gd name="T35" fmla="*/ 2147483647 h 3408"/>
              <a:gd name="T36" fmla="*/ 2147483647 w 4848"/>
              <a:gd name="T37" fmla="*/ 0 h 3408"/>
              <a:gd name="T38" fmla="*/ 2147483647 w 4848"/>
              <a:gd name="T39" fmla="*/ 0 h 3408"/>
              <a:gd name="T40" fmla="*/ 2147483647 w 4848"/>
              <a:gd name="T41" fmla="*/ 0 h 3408"/>
              <a:gd name="T42" fmla="*/ 2147483647 w 4848"/>
              <a:gd name="T43" fmla="*/ 2147483647 h 3408"/>
              <a:gd name="T44" fmla="*/ 2147483647 w 4848"/>
              <a:gd name="T45" fmla="*/ 2147483647 h 3408"/>
              <a:gd name="T46" fmla="*/ 2147483647 w 4848"/>
              <a:gd name="T47" fmla="*/ 2147483647 h 3408"/>
              <a:gd name="T48" fmla="*/ 2147483647 w 4848"/>
              <a:gd name="T49" fmla="*/ 2147483647 h 3408"/>
              <a:gd name="T50" fmla="*/ 2147483647 w 4848"/>
              <a:gd name="T51" fmla="*/ 2147483647 h 3408"/>
              <a:gd name="T52" fmla="*/ 2147483647 w 4848"/>
              <a:gd name="T53" fmla="*/ 2147483647 h 3408"/>
              <a:gd name="T54" fmla="*/ 2147483647 w 4848"/>
              <a:gd name="T55" fmla="*/ 2147483647 h 3408"/>
              <a:gd name="T56" fmla="*/ 2147483647 w 4848"/>
              <a:gd name="T57" fmla="*/ 2147483647 h 3408"/>
              <a:gd name="T58" fmla="*/ 2147483647 w 4848"/>
              <a:gd name="T59" fmla="*/ 2147483647 h 3408"/>
              <a:gd name="T60" fmla="*/ 2147483647 w 4848"/>
              <a:gd name="T61" fmla="*/ 2147483647 h 3408"/>
              <a:gd name="T62" fmla="*/ 2147483647 w 4848"/>
              <a:gd name="T63" fmla="*/ 2147483647 h 3408"/>
              <a:gd name="T64" fmla="*/ 2147483647 w 4848"/>
              <a:gd name="T65" fmla="*/ 2147483647 h 3408"/>
              <a:gd name="T66" fmla="*/ 2147483647 w 4848"/>
              <a:gd name="T67" fmla="*/ 2147483647 h 3408"/>
              <a:gd name="T68" fmla="*/ 2147483647 w 4848"/>
              <a:gd name="T69" fmla="*/ 2147483647 h 3408"/>
              <a:gd name="T70" fmla="*/ 2147483647 w 4848"/>
              <a:gd name="T71" fmla="*/ 2147483647 h 3408"/>
              <a:gd name="T72" fmla="*/ 2147483647 w 4848"/>
              <a:gd name="T73" fmla="*/ 2147483647 h 3408"/>
              <a:gd name="T74" fmla="*/ 2147483647 w 4848"/>
              <a:gd name="T75" fmla="*/ 2147483647 h 3408"/>
              <a:gd name="T76" fmla="*/ 2147483647 w 4848"/>
              <a:gd name="T77" fmla="*/ 2147483647 h 3408"/>
              <a:gd name="T78" fmla="*/ 2147483647 w 4848"/>
              <a:gd name="T79" fmla="*/ 2147483647 h 3408"/>
              <a:gd name="T80" fmla="*/ 2147483647 w 4848"/>
              <a:gd name="T81" fmla="*/ 2147483647 h 3408"/>
              <a:gd name="T82" fmla="*/ 2147483647 w 4848"/>
              <a:gd name="T83" fmla="*/ 2147483647 h 3408"/>
              <a:gd name="T84" fmla="*/ 0 w 4848"/>
              <a:gd name="T85" fmla="*/ 2147483647 h 3408"/>
              <a:gd name="T86" fmla="*/ 2147483647 w 4848"/>
              <a:gd name="T87" fmla="*/ 2147483647 h 3408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4848"/>
              <a:gd name="T133" fmla="*/ 0 h 3408"/>
              <a:gd name="T134" fmla="*/ 4848 w 4848"/>
              <a:gd name="T135" fmla="*/ 3408 h 3408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4848" h="3408">
                <a:moveTo>
                  <a:pt x="144" y="3264"/>
                </a:moveTo>
                <a:lnTo>
                  <a:pt x="288" y="3408"/>
                </a:lnTo>
                <a:lnTo>
                  <a:pt x="2400" y="3408"/>
                </a:lnTo>
                <a:lnTo>
                  <a:pt x="2880" y="3216"/>
                </a:lnTo>
                <a:lnTo>
                  <a:pt x="3024" y="3024"/>
                </a:lnTo>
                <a:lnTo>
                  <a:pt x="3024" y="2352"/>
                </a:lnTo>
                <a:lnTo>
                  <a:pt x="3072" y="2304"/>
                </a:lnTo>
                <a:lnTo>
                  <a:pt x="3408" y="2352"/>
                </a:lnTo>
                <a:lnTo>
                  <a:pt x="3408" y="2208"/>
                </a:lnTo>
                <a:lnTo>
                  <a:pt x="3792" y="2160"/>
                </a:lnTo>
                <a:lnTo>
                  <a:pt x="3840" y="2304"/>
                </a:lnTo>
                <a:lnTo>
                  <a:pt x="4128" y="2112"/>
                </a:lnTo>
                <a:lnTo>
                  <a:pt x="4416" y="1824"/>
                </a:lnTo>
                <a:lnTo>
                  <a:pt x="4560" y="1536"/>
                </a:lnTo>
                <a:lnTo>
                  <a:pt x="4560" y="1200"/>
                </a:lnTo>
                <a:lnTo>
                  <a:pt x="4560" y="1008"/>
                </a:lnTo>
                <a:lnTo>
                  <a:pt x="4608" y="960"/>
                </a:lnTo>
                <a:lnTo>
                  <a:pt x="4848" y="336"/>
                </a:lnTo>
                <a:lnTo>
                  <a:pt x="4176" y="0"/>
                </a:lnTo>
                <a:lnTo>
                  <a:pt x="3408" y="0"/>
                </a:lnTo>
                <a:lnTo>
                  <a:pt x="2496" y="0"/>
                </a:lnTo>
                <a:lnTo>
                  <a:pt x="2448" y="288"/>
                </a:lnTo>
                <a:lnTo>
                  <a:pt x="2256" y="480"/>
                </a:lnTo>
                <a:lnTo>
                  <a:pt x="2496" y="768"/>
                </a:lnTo>
                <a:lnTo>
                  <a:pt x="2496" y="1056"/>
                </a:lnTo>
                <a:lnTo>
                  <a:pt x="2928" y="1152"/>
                </a:lnTo>
                <a:lnTo>
                  <a:pt x="2880" y="1968"/>
                </a:lnTo>
                <a:lnTo>
                  <a:pt x="2496" y="1968"/>
                </a:lnTo>
                <a:lnTo>
                  <a:pt x="2208" y="2064"/>
                </a:lnTo>
                <a:lnTo>
                  <a:pt x="2112" y="2112"/>
                </a:lnTo>
                <a:lnTo>
                  <a:pt x="1872" y="2112"/>
                </a:lnTo>
                <a:lnTo>
                  <a:pt x="1632" y="2112"/>
                </a:lnTo>
                <a:lnTo>
                  <a:pt x="1248" y="2112"/>
                </a:lnTo>
                <a:lnTo>
                  <a:pt x="1056" y="1968"/>
                </a:lnTo>
                <a:lnTo>
                  <a:pt x="912" y="2016"/>
                </a:lnTo>
                <a:lnTo>
                  <a:pt x="768" y="1920"/>
                </a:lnTo>
                <a:lnTo>
                  <a:pt x="768" y="1776"/>
                </a:lnTo>
                <a:lnTo>
                  <a:pt x="624" y="1632"/>
                </a:lnTo>
                <a:lnTo>
                  <a:pt x="528" y="1488"/>
                </a:lnTo>
                <a:lnTo>
                  <a:pt x="480" y="1488"/>
                </a:lnTo>
                <a:lnTo>
                  <a:pt x="192" y="2256"/>
                </a:lnTo>
                <a:lnTo>
                  <a:pt x="288" y="2352"/>
                </a:lnTo>
                <a:lnTo>
                  <a:pt x="0" y="2928"/>
                </a:lnTo>
                <a:lnTo>
                  <a:pt x="48" y="3168"/>
                </a:lnTo>
              </a:path>
            </a:pathLst>
          </a:custGeom>
          <a:noFill/>
          <a:ln w="508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657600" y="5181600"/>
            <a:ext cx="1641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 Plant Area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0" y="2362200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ASB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8947" y="11430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Landfills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4572000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Landfill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9D00AC-66F3-4C8D-BAA5-1A3543B75F69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3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The Plant Site</a:t>
            </a:r>
          </a:p>
        </p:txBody>
      </p:sp>
      <p:pic>
        <p:nvPicPr>
          <p:cNvPr id="4099" name="Picture 6" descr="Aerial Photo - Cropped copy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143000"/>
            <a:ext cx="8229600" cy="5181600"/>
          </a:xfrm>
          <a:ln>
            <a:solidFill>
              <a:schemeClr val="bg1"/>
            </a:solidFill>
          </a:ln>
        </p:spPr>
      </p:pic>
      <p:sp>
        <p:nvSpPr>
          <p:cNvPr id="124936" name="AutoShape 8"/>
          <p:cNvSpPr>
            <a:spLocks noChangeArrowheads="1"/>
          </p:cNvSpPr>
          <p:nvPr/>
        </p:nvSpPr>
        <p:spPr bwMode="auto">
          <a:xfrm rot="8163611">
            <a:off x="5949950" y="1533525"/>
            <a:ext cx="787400" cy="4460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39" name="AutoShape 11"/>
          <p:cNvSpPr>
            <a:spLocks noChangeArrowheads="1"/>
          </p:cNvSpPr>
          <p:nvPr/>
        </p:nvSpPr>
        <p:spPr bwMode="auto">
          <a:xfrm rot="8163611">
            <a:off x="4818063" y="1946275"/>
            <a:ext cx="2165350" cy="4460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40" name="AutoShape 12"/>
          <p:cNvSpPr>
            <a:spLocks noChangeArrowheads="1"/>
          </p:cNvSpPr>
          <p:nvPr/>
        </p:nvSpPr>
        <p:spPr bwMode="auto">
          <a:xfrm rot="8163611">
            <a:off x="3962400" y="2286000"/>
            <a:ext cx="3119438" cy="4460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42" name="AutoShape 14"/>
          <p:cNvSpPr>
            <a:spLocks noChangeArrowheads="1"/>
          </p:cNvSpPr>
          <p:nvPr/>
        </p:nvSpPr>
        <p:spPr bwMode="auto">
          <a:xfrm rot="8163611">
            <a:off x="2819400" y="2971800"/>
            <a:ext cx="4110038" cy="446088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4943" name="AutoShape 15"/>
          <p:cNvSpPr>
            <a:spLocks noChangeArrowheads="1"/>
          </p:cNvSpPr>
          <p:nvPr/>
        </p:nvSpPr>
        <p:spPr bwMode="auto">
          <a:xfrm rot="8163611">
            <a:off x="1638300" y="3446463"/>
            <a:ext cx="5481638" cy="44608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9D00AC-66F3-4C8D-BAA5-1A3543B75F69}" type="slidenum">
              <a:rPr lang="en-US" smtClean="0">
                <a:solidFill>
                  <a:schemeClr val="tx1"/>
                </a:solidFill>
              </a:rPr>
              <a:pPr>
                <a:defRPr/>
              </a:pPr>
              <a:t>4</a:t>
            </a:fld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2000"/>
                                        <p:tgtEl>
                                          <p:spTgt spid="1249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0"/>
                                        <p:tgtEl>
                                          <p:spTgt spid="124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2000"/>
                                        <p:tgtEl>
                                          <p:spTgt spid="1249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3000"/>
                                        <p:tgtEl>
                                          <p:spTgt spid="124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2000"/>
                                        <p:tgtEl>
                                          <p:spTgt spid="1249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3000"/>
                                        <p:tgtEl>
                                          <p:spTgt spid="124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2000"/>
                                        <p:tgtEl>
                                          <p:spTgt spid="1249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3000"/>
                                        <p:tgtEl>
                                          <p:spTgt spid="124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2000"/>
                                        <p:tgtEl>
                                          <p:spTgt spid="1249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6" grpId="0" animBg="1"/>
      <p:bldP spid="124936" grpId="1" animBg="1"/>
      <p:bldP spid="124939" grpId="0" animBg="1"/>
      <p:bldP spid="124939" grpId="1" animBg="1"/>
      <p:bldP spid="124940" grpId="0" animBg="1"/>
      <p:bldP spid="124940" grpId="1" animBg="1"/>
      <p:bldP spid="124942" grpId="0" animBg="1"/>
      <p:bldP spid="124942" grpId="1" animBg="1"/>
      <p:bldP spid="124943" grpId="0" animBg="1"/>
      <p:bldP spid="12494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Ownership History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Olin Corporation owned and operated the facility from 1949-1985.  </a:t>
            </a:r>
          </a:p>
          <a:p>
            <a:pPr>
              <a:lnSpc>
                <a:spcPct val="90000"/>
              </a:lnSpc>
              <a:defRPr/>
            </a:pPr>
            <a:endParaRPr lang="en-US" dirty="0"/>
          </a:p>
          <a:p>
            <a:pPr>
              <a:lnSpc>
                <a:spcPct val="90000"/>
              </a:lnSpc>
              <a:defRPr/>
            </a:pPr>
            <a:r>
              <a:rPr lang="en-US" dirty="0"/>
              <a:t>P.H. Glatfelter owned and operated the facility from 1985-August 2001.  </a:t>
            </a:r>
          </a:p>
          <a:p>
            <a:pPr>
              <a:lnSpc>
                <a:spcPct val="90000"/>
              </a:lnSpc>
              <a:defRPr/>
            </a:pPr>
            <a:endParaRPr lang="en-US" dirty="0"/>
          </a:p>
          <a:p>
            <a:pPr>
              <a:lnSpc>
                <a:spcPct val="90000"/>
              </a:lnSpc>
              <a:defRPr/>
            </a:pPr>
            <a:r>
              <a:rPr lang="en-US" dirty="0"/>
              <a:t>PURICO (IOM) purchased the site in 2001 from P.H. Glatfelter and operated the plant until they declared bankruptcy and shut down the plant in 2002.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6E13-0A26-44D3-B4BB-6C734541A4B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51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8438"/>
            <a:ext cx="7772400" cy="868362"/>
          </a:xfrm>
        </p:spPr>
        <p:txBody>
          <a:bodyPr>
            <a:noAutofit/>
          </a:bodyPr>
          <a:lstStyle/>
          <a:p>
            <a:r>
              <a:rPr lang="en-US" dirty="0"/>
              <a:t>Background for EPA and NC DENR Involvement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/>
              <a:t>EPA and NC DENR responded to initial threats of contamination release after the plant closed in late 2002.</a:t>
            </a:r>
          </a:p>
          <a:p>
            <a:pPr>
              <a:lnSpc>
                <a:spcPct val="90000"/>
              </a:lnSpc>
              <a:defRPr/>
            </a:pPr>
            <a:endParaRPr lang="en-US" dirty="0"/>
          </a:p>
          <a:p>
            <a:pPr>
              <a:lnSpc>
                <a:spcPct val="90000"/>
              </a:lnSpc>
              <a:defRPr/>
            </a:pPr>
            <a:r>
              <a:rPr lang="en-US" dirty="0"/>
              <a:t>EPA conducted two investigations at the property, one initial inspection immediately following the shut down of operations and an Expanded Site Inspection in March, 2004.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6E13-0A26-44D3-B4BB-6C734541A4B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19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2"/>
          <p:cNvSpPr>
            <a:spLocks noGrp="1" noChangeArrowheads="1"/>
          </p:cNvSpPr>
          <p:nvPr>
            <p:ph type="title"/>
          </p:nvPr>
        </p:nvSpPr>
        <p:spPr>
          <a:xfrm>
            <a:off x="685800" y="124895"/>
            <a:ext cx="7772400" cy="11430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Primary Areas of Environmental Concern</a:t>
            </a:r>
          </a:p>
        </p:txBody>
      </p:sp>
      <p:pic>
        <p:nvPicPr>
          <p:cNvPr id="7171" name="Picture 13" descr="Contaminated areas-36x24 PORTRA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88079"/>
            <a:ext cx="4181619" cy="495419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1326" y="1219200"/>
            <a:ext cx="4283074" cy="476284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401638" indent="-401638" eaLnBrk="0" hangingPunct="0">
              <a:defRPr sz="4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1887538" indent="-914400" eaLnBrk="0" hangingPunct="0">
              <a:defRPr sz="48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2916238" indent="-914400" eaLnBrk="0" hangingPunct="0">
              <a:defRPr sz="48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3944938" indent="-914400" eaLnBrk="0" hangingPunct="0">
              <a:defRPr sz="48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4973638" indent="-914400" eaLnBrk="0" hangingPunct="0">
              <a:defRPr sz="48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5430838" indent="-914400" algn="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5888038" indent="-914400" algn="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6345238" indent="-914400" algn="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6802438" indent="-914400" algn="r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Over 450 process storage tanks &amp; 1000 drums left on site </a:t>
            </a:r>
          </a:p>
          <a:p>
            <a:pPr algn="l" eaLnBrk="1" hangingPunct="1"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Elemental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mercury used in paper making process</a:t>
            </a:r>
          </a:p>
          <a:p>
            <a:pPr algn="l" eaLnBrk="1" hangingPunct="1"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Mercury contamination detected below electrochemical building and in open drainage trenches</a:t>
            </a:r>
          </a:p>
          <a:p>
            <a:pPr algn="l" eaLnBrk="1" hangingPunct="1"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Caustic 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leak from former storage building </a:t>
            </a:r>
          </a:p>
          <a:p>
            <a:pPr algn="l" eaLnBrk="1" hangingPunct="1"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Potential ecological impacts from discharges routed directly to river </a:t>
            </a:r>
          </a:p>
          <a:p>
            <a:pPr algn="l" eaLnBrk="1" hangingPunct="1"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Former Rifle Range with hazardous levels of lead</a:t>
            </a:r>
          </a:p>
          <a:p>
            <a:pPr algn="l" eaLnBrk="1" hangingPunct="1">
              <a:spcBef>
                <a:spcPct val="25000"/>
              </a:spcBef>
              <a:spcAft>
                <a:spcPct val="250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6E13-0A26-44D3-B4BB-6C734541A4B2}" type="slidenum">
              <a:rPr lang="en-US" smtClean="0"/>
              <a:t>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2519" r="1251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848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Redevelopment Proposal and Assumption of Liabilities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In August of 2006, EPA </a:t>
            </a:r>
            <a:r>
              <a:rPr lang="en-US" dirty="0" smtClean="0"/>
              <a:t>and NC DENR were approached </a:t>
            </a:r>
            <a:r>
              <a:rPr lang="en-US" dirty="0"/>
              <a:t>by </a:t>
            </a:r>
            <a:r>
              <a:rPr lang="en-US" dirty="0" err="1"/>
              <a:t>Renova</a:t>
            </a:r>
            <a:r>
              <a:rPr lang="en-US" dirty="0"/>
              <a:t> </a:t>
            </a:r>
            <a:r>
              <a:rPr lang="en-US" dirty="0" smtClean="0"/>
              <a:t>Partners with </a:t>
            </a:r>
            <a:r>
              <a:rPr lang="en-US" dirty="0"/>
              <a:t>a proposal to purchase the property for cleanup redevelopment, and to assume most of the environmental </a:t>
            </a:r>
            <a:r>
              <a:rPr lang="en-US" dirty="0" smtClean="0"/>
              <a:t>liabilities.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err="1" smtClean="0"/>
              <a:t>Renova</a:t>
            </a:r>
            <a:r>
              <a:rPr lang="en-US" dirty="0" smtClean="0"/>
              <a:t> Partners formed an LLC, Davidson River Village, to complete the acquisition.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Davidson River Village, LLC </a:t>
            </a:r>
            <a:r>
              <a:rPr lang="en-US" dirty="0" smtClean="0"/>
              <a:t>(DRV) purchased </a:t>
            </a:r>
            <a:r>
              <a:rPr lang="en-US" dirty="0"/>
              <a:t>all of the properties defined in the agreements as the “Redevelopment Areas”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6E13-0A26-44D3-B4BB-6C734541A4B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79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dirty="0"/>
              <a:t>AOC with DRV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33400" y="1302327"/>
            <a:ext cx="7772400" cy="3962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/>
              <a:t>EPA entered into an </a:t>
            </a:r>
            <a:r>
              <a:rPr lang="en-US" dirty="0" smtClean="0"/>
              <a:t>Administrative Order on Consent  </a:t>
            </a:r>
            <a:r>
              <a:rPr lang="en-US" dirty="0"/>
              <a:t>with Davidson River </a:t>
            </a:r>
            <a:r>
              <a:rPr lang="en-US" dirty="0" smtClean="0"/>
              <a:t>Village, LLC.  </a:t>
            </a:r>
            <a:r>
              <a:rPr lang="en-US" dirty="0"/>
              <a:t>This AOC was in the form of a Bona-fide Prospective Purchaser </a:t>
            </a:r>
            <a:r>
              <a:rPr lang="en-US" dirty="0" smtClean="0"/>
              <a:t>Agreement (BFPP).</a:t>
            </a:r>
            <a:endParaRPr lang="en-US" dirty="0"/>
          </a:p>
          <a:p>
            <a:pPr>
              <a:defRPr/>
            </a:pPr>
            <a:r>
              <a:rPr lang="en-US" dirty="0"/>
              <a:t>The BFPP agreement covered Time-Critical Removal activities during demolition as well as actions in other designated areas of concern.</a:t>
            </a:r>
          </a:p>
          <a:p>
            <a:pPr>
              <a:defRPr/>
            </a:pPr>
            <a:r>
              <a:rPr lang="en-US" dirty="0"/>
              <a:t>The BFPP also required  2 Non-time Critical Removal actions:</a:t>
            </a:r>
          </a:p>
          <a:p>
            <a:pPr lvl="1">
              <a:defRPr/>
            </a:pPr>
            <a:r>
              <a:rPr lang="en-US" sz="1800" dirty="0"/>
              <a:t>for the electrochemical building, and</a:t>
            </a:r>
          </a:p>
          <a:p>
            <a:pPr lvl="1">
              <a:defRPr/>
            </a:pPr>
            <a:r>
              <a:rPr lang="en-US" sz="1800" dirty="0"/>
              <a:t>for all residual contamination not covered by the time-critical removal.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6E13-0A26-44D3-B4BB-6C734541A4B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92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c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asic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Basic</Template>
  <TotalTime>528</TotalTime>
  <Words>575</Words>
  <Application>Microsoft Office PowerPoint</Application>
  <PresentationFormat>On-screen Show (4:3)</PresentationFormat>
  <Paragraphs>101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Gill Sans MT</vt:lpstr>
      <vt:lpstr>Wingdings 3</vt:lpstr>
      <vt:lpstr>Basic</vt:lpstr>
      <vt:lpstr>1_Basic</vt:lpstr>
      <vt:lpstr>Cleanup Liability Concerns and Enforcement Tools at the Ecusta Mill Site</vt:lpstr>
      <vt:lpstr>Former Ecusta Paper Mill  Brevard, N.C.</vt:lpstr>
      <vt:lpstr>PowerPoint Presentation</vt:lpstr>
      <vt:lpstr>The Plant Site</vt:lpstr>
      <vt:lpstr>Ownership History</vt:lpstr>
      <vt:lpstr>Background for EPA and NC DENR Involvement</vt:lpstr>
      <vt:lpstr>Primary Areas of Environmental Concern</vt:lpstr>
      <vt:lpstr>Redevelopment Proposal and Assumption of Liabilities</vt:lpstr>
      <vt:lpstr>AOC with DRV</vt:lpstr>
      <vt:lpstr>AOC with Glatfelter</vt:lpstr>
      <vt:lpstr>Meeting State Requirements for Cleanup and Long-term Stewardship</vt:lpstr>
      <vt:lpstr>Memorandum of Understanding</vt:lpstr>
      <vt:lpstr>Ecusta Paper Mill – January, 2008</vt:lpstr>
      <vt:lpstr>PowerPoint Presentation</vt:lpstr>
      <vt:lpstr>Ecusta Paper Mill – April, 2010</vt:lpstr>
      <vt:lpstr>Recycling/Reuse = Smart Remediation</vt:lpstr>
      <vt:lpstr>Conceptual Master Plan</vt:lpstr>
      <vt:lpstr>Create Pedestrian Friendly Streetscapes </vt:lpstr>
      <vt:lpstr>Connect Open Space and Trails </vt:lpstr>
      <vt:lpstr>Contact Information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Alison Frost</dc:creator>
  <cp:lastModifiedBy>Sarah Alfano</cp:lastModifiedBy>
  <cp:revision>42</cp:revision>
  <dcterms:created xsi:type="dcterms:W3CDTF">2015-01-22T03:55:29Z</dcterms:created>
  <dcterms:modified xsi:type="dcterms:W3CDTF">2015-03-19T16:26:54Z</dcterms:modified>
</cp:coreProperties>
</file>