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0" r:id="rId2"/>
    <p:sldId id="261" r:id="rId3"/>
    <p:sldId id="264" r:id="rId4"/>
    <p:sldId id="257" r:id="rId5"/>
    <p:sldId id="265" r:id="rId6"/>
    <p:sldId id="258" r:id="rId7"/>
    <p:sldId id="266" r:id="rId8"/>
    <p:sldId id="268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74423" autoAdjust="0"/>
  </p:normalViewPr>
  <p:slideViewPr>
    <p:cSldViewPr showGuides="1">
      <p:cViewPr>
        <p:scale>
          <a:sx n="66" d="100"/>
          <a:sy n="66" d="100"/>
        </p:scale>
        <p:origin x="-1422" y="396"/>
      </p:cViewPr>
      <p:guideLst>
        <p:guide orient="horz" pos="81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2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88C4654-DD41-4566-A149-6709BB17D0B7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E4C15-74AA-4FAB-B53E-CFE6A9113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55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B462FA-5D05-4C25-A889-5055CAE8CC6C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7D5221-BE62-49EA-896C-44655E69D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51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5221-BE62-49EA-896C-44655E69D535}" type="slidenum">
              <a:rPr lang="en-US" smtClean="0"/>
              <a:t>1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15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5221-BE62-49EA-896C-44655E69D535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20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5221-BE62-49EA-896C-44655E69D535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99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5221-BE62-49EA-896C-44655E69D5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53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5221-BE62-49EA-896C-44655E69D535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2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5221-BE62-49EA-896C-44655E69D535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82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5221-BE62-49EA-896C-44655E69D535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06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5221-BE62-49EA-896C-44655E69D535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0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9" t="23530" r="16884" b="10275"/>
          <a:stretch/>
        </p:blipFill>
        <p:spPr bwMode="auto">
          <a:xfrm>
            <a:off x="-4294" y="8803"/>
            <a:ext cx="918007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4890653" cy="3661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87190" y="0"/>
            <a:ext cx="4288593" cy="3661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-3463" y="3207327"/>
            <a:ext cx="4890653" cy="3661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4856" y="8802"/>
            <a:ext cx="9150927" cy="684919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90800"/>
            <a:ext cx="8104094" cy="147002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229600" cy="2362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8466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44" y="413241"/>
            <a:ext cx="2812474" cy="11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5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Title and Content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463" y="3207327"/>
            <a:ext cx="4890653" cy="366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/>
          <a:lstStyle>
            <a:lvl1pPr algn="l">
              <a:defRPr>
                <a:ln w="12700">
                  <a:noFill/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570037"/>
            <a:ext cx="84859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ACC1D9-DC7A-4FE2-A267-25D131A5D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3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 Title and Content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/>
          <a:lstStyle>
            <a:lvl1pPr algn="l">
              <a:defRPr>
                <a:ln w="12700">
                  <a:noFill/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570037"/>
            <a:ext cx="84859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ACC1D9-DC7A-4FE2-A267-25D131A5D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4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" y="64166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3ACC1D9-DC7A-4FE2-A267-25D131A5D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6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ACC1D9-DC7A-4FE2-A267-25D131A5D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87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ACC1D9-DC7A-4FE2-A267-25D131A5D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9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7547263" y="6325178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8080663" y="6324600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64" y="0"/>
            <a:ext cx="5334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864" y="0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70264" y="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464" y="533400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6864" y="5334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64" y="10668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36864" y="10668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596737" y="0"/>
            <a:ext cx="5334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130137" y="0"/>
            <a:ext cx="5334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63337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70264" y="1063336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603087" y="533400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663537" y="-3464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200401" y="-3464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733801" y="-3464"/>
            <a:ext cx="5334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260274" y="-3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793674" y="-3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130137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667001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200401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726874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260274" y="5299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596737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133601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67001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93474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726874" y="10633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0" y="1593272"/>
            <a:ext cx="5334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33400" y="1600200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1076614" y="1593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464" y="2133600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36864" y="21336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464" y="2667000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536864" y="26670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070264" y="21336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070264" y="26635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596737" y="160020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130137" y="15967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2660074" y="1593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596737" y="21301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130137" y="21266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596737" y="2660650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130137" y="26600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2660074" y="2130136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660074" y="26600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0" y="31934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36864" y="31934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1070264" y="31934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464" y="37268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536864" y="37268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464" y="4260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36864" y="42602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1070264" y="3726872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1070264" y="425680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6487390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7020790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487390" y="41979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6487390" y="4731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7547263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8080663" y="36645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7020790" y="41979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7020790" y="47278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/>
          <p:cNvSpPr/>
          <p:nvPr/>
        </p:nvSpPr>
        <p:spPr>
          <a:xfrm>
            <a:off x="7554190" y="4194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8610600" y="3677516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8080663" y="41944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8610600" y="4201391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7547263" y="47278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8084127" y="4727864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8610600" y="47347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6487390" y="5264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/>
          <p:cNvSpPr/>
          <p:nvPr/>
        </p:nvSpPr>
        <p:spPr>
          <a:xfrm>
            <a:off x="7020790" y="5264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648104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/>
          <p:cNvSpPr/>
          <p:nvPr/>
        </p:nvSpPr>
        <p:spPr>
          <a:xfrm>
            <a:off x="6482627" y="6334991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Rectangle 122"/>
          <p:cNvSpPr/>
          <p:nvPr/>
        </p:nvSpPr>
        <p:spPr>
          <a:xfrm>
            <a:off x="7020790" y="5798128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/>
          <p:cNvSpPr/>
          <p:nvPr/>
        </p:nvSpPr>
        <p:spPr>
          <a:xfrm>
            <a:off x="7020790" y="63280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Rectangle 124"/>
          <p:cNvSpPr/>
          <p:nvPr/>
        </p:nvSpPr>
        <p:spPr>
          <a:xfrm>
            <a:off x="7554190" y="5261264"/>
            <a:ext cx="5334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8080663" y="52612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8610600" y="52578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7547263" y="57946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8080663" y="5791200"/>
            <a:ext cx="533400" cy="533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/>
          <p:cNvSpPr/>
          <p:nvPr/>
        </p:nvSpPr>
        <p:spPr>
          <a:xfrm>
            <a:off x="8610600" y="5794664"/>
            <a:ext cx="5334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" name="Rectangle 132"/>
          <p:cNvSpPr/>
          <p:nvPr/>
        </p:nvSpPr>
        <p:spPr>
          <a:xfrm>
            <a:off x="8610600" y="6324600"/>
            <a:ext cx="5334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/>
          <p:cNvSpPr/>
          <p:nvPr/>
        </p:nvSpPr>
        <p:spPr>
          <a:xfrm>
            <a:off x="4883726" y="52681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Rectangle 134"/>
          <p:cNvSpPr/>
          <p:nvPr/>
        </p:nvSpPr>
        <p:spPr>
          <a:xfrm>
            <a:off x="5420590" y="52681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/>
          <p:cNvSpPr/>
          <p:nvPr/>
        </p:nvSpPr>
        <p:spPr>
          <a:xfrm>
            <a:off x="5953990" y="52681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Rectangle 136"/>
          <p:cNvSpPr/>
          <p:nvPr/>
        </p:nvSpPr>
        <p:spPr>
          <a:xfrm>
            <a:off x="488719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/>
          <p:cNvSpPr/>
          <p:nvPr/>
        </p:nvSpPr>
        <p:spPr>
          <a:xfrm>
            <a:off x="542059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Rectangle 138"/>
          <p:cNvSpPr/>
          <p:nvPr/>
        </p:nvSpPr>
        <p:spPr>
          <a:xfrm>
            <a:off x="4887190" y="6334991"/>
            <a:ext cx="5334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/>
          <p:cNvSpPr/>
          <p:nvPr/>
        </p:nvSpPr>
        <p:spPr>
          <a:xfrm>
            <a:off x="5420590" y="6334991"/>
            <a:ext cx="5334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/>
          <p:cNvSpPr/>
          <p:nvPr/>
        </p:nvSpPr>
        <p:spPr>
          <a:xfrm>
            <a:off x="5953990" y="5801591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/>
          <p:cNvSpPr/>
          <p:nvPr/>
        </p:nvSpPr>
        <p:spPr>
          <a:xfrm>
            <a:off x="5964380" y="6334991"/>
            <a:ext cx="53340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/>
          <p:cNvSpPr/>
          <p:nvPr/>
        </p:nvSpPr>
        <p:spPr>
          <a:xfrm>
            <a:off x="7543799" y="2064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8080663" y="2064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8614063" y="20643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7547263" y="2597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8080663" y="2597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7547263" y="31311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ectangle 148"/>
          <p:cNvSpPr/>
          <p:nvPr/>
        </p:nvSpPr>
        <p:spPr>
          <a:xfrm>
            <a:off x="8080663" y="31311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ectangle 149"/>
          <p:cNvSpPr/>
          <p:nvPr/>
        </p:nvSpPr>
        <p:spPr>
          <a:xfrm>
            <a:off x="8614063" y="2597728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ectangle 150"/>
          <p:cNvSpPr/>
          <p:nvPr/>
        </p:nvSpPr>
        <p:spPr>
          <a:xfrm>
            <a:off x="8614063" y="3127664"/>
            <a:ext cx="533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-1" y="0"/>
            <a:ext cx="9150927" cy="685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Rectangle 152"/>
          <p:cNvSpPr/>
          <p:nvPr/>
        </p:nvSpPr>
        <p:spPr>
          <a:xfrm>
            <a:off x="4887190" y="0"/>
            <a:ext cx="4263737" cy="366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Rectangle 153"/>
          <p:cNvSpPr/>
          <p:nvPr/>
        </p:nvSpPr>
        <p:spPr>
          <a:xfrm>
            <a:off x="-3463" y="3207327"/>
            <a:ext cx="4890653" cy="3661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9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9" t="23530" r="16884" b="10275"/>
          <a:stretch/>
        </p:blipFill>
        <p:spPr bwMode="auto">
          <a:xfrm flipH="1">
            <a:off x="-4294" y="8803"/>
            <a:ext cx="9180077" cy="6859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6" t="41152" r="16884" b="10275"/>
          <a:stretch/>
        </p:blipFill>
        <p:spPr bwMode="auto">
          <a:xfrm flipV="1">
            <a:off x="1643970" y="-3464"/>
            <a:ext cx="7540335" cy="50334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8" name="Straight Connector 157"/>
          <p:cNvCxnSpPr/>
          <p:nvPr/>
        </p:nvCxnSpPr>
        <p:spPr>
          <a:xfrm>
            <a:off x="533400" y="499802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1063337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1596737" y="4987635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2130137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2660074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3193474" y="5004378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6026726" y="-10397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6556663" y="-10396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7027140" y="-10395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7567466" y="-10393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8105724" y="-10399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8661400" y="-10391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rot="16200000">
            <a:off x="8249124" y="113722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rot="16200000">
            <a:off x="8249125" y="652894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rot="16200000">
            <a:off x="8249126" y="1186294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rot="16200000">
            <a:off x="8249126" y="1719694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7027140" y="529936"/>
            <a:ext cx="2157168" cy="346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16200000">
            <a:off x="917184" y="3804227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16200000">
            <a:off x="928256" y="4333009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16200000">
            <a:off x="917184" y="4876799"/>
            <a:ext cx="0" cy="18703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-17998" y="6334991"/>
            <a:ext cx="230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 flipV="1">
            <a:off x="0" y="4191000"/>
            <a:ext cx="2233368" cy="103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0080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3ACC1D9-DC7A-4FE2-A267-25D131A5D024}" type="slidenum">
              <a:rPr lang="en-US" smtClean="0"/>
              <a:t>‹#›</a:t>
            </a:fld>
            <a:endParaRPr lang="en-US"/>
          </a:p>
        </p:txBody>
      </p:sp>
      <p:sp>
        <p:nvSpPr>
          <p:cNvPr id="163" name="Text Placeholder 2"/>
          <p:cNvSpPr>
            <a:spLocks noGrp="1"/>
          </p:cNvSpPr>
          <p:nvPr>
            <p:ph type="body" idx="1"/>
          </p:nvPr>
        </p:nvSpPr>
        <p:spPr>
          <a:xfrm>
            <a:off x="353291" y="1570037"/>
            <a:ext cx="833350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4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4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2509" t="29617" r="5331" b="20574"/>
          <a:stretch/>
        </p:blipFill>
        <p:spPr bwMode="auto">
          <a:xfrm>
            <a:off x="-48638" y="-217714"/>
            <a:ext cx="9268838" cy="3799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29125"/>
            <a:ext cx="7772400" cy="1362075"/>
          </a:xfrm>
        </p:spPr>
        <p:txBody>
          <a:bodyPr>
            <a:normAutofit/>
          </a:bodyPr>
          <a:lstStyle/>
          <a:p>
            <a:r>
              <a:rPr lang="en-US" dirty="0" smtClean="0"/>
              <a:t>Site Background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22313" y="2928938"/>
            <a:ext cx="7772400" cy="1500187"/>
          </a:xfrm>
        </p:spPr>
        <p:txBody>
          <a:bodyPr/>
          <a:lstStyle/>
          <a:p>
            <a:r>
              <a:rPr lang="en-US" dirty="0" smtClean="0"/>
              <a:t>Dion Novak, EPA Region 5 RPM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1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120-acre </a:t>
            </a:r>
            <a:r>
              <a:rPr lang="en-US" dirty="0" smtClean="0"/>
              <a:t>site located </a:t>
            </a:r>
            <a:r>
              <a:rPr lang="en-US" dirty="0"/>
              <a:t>on two parcels </a:t>
            </a:r>
            <a:r>
              <a:rPr lang="en-US" dirty="0" smtClean="0"/>
              <a:t>in Indianapolis.</a:t>
            </a:r>
          </a:p>
          <a:p>
            <a:r>
              <a:rPr lang="en-US" dirty="0" smtClean="0"/>
              <a:t>Coal tar refinery and a wood treatment operations began on the southern part of the property in 1920s</a:t>
            </a:r>
          </a:p>
          <a:p>
            <a:r>
              <a:rPr lang="en-US" dirty="0" smtClean="0"/>
              <a:t>Active </a:t>
            </a:r>
            <a:r>
              <a:rPr lang="en-US" dirty="0"/>
              <a:t>chemical manufacturing facility on northern half of </a:t>
            </a:r>
            <a:r>
              <a:rPr lang="en-US" dirty="0" smtClean="0"/>
              <a:t>site that began operations in 1950s</a:t>
            </a:r>
          </a:p>
          <a:p>
            <a:pPr lvl="0"/>
            <a:r>
              <a:rPr lang="en-US" dirty="0" smtClean="0"/>
              <a:t>On site management and disposal of creosote process wastes and specialty chemical operations resulted in ground water and soil contamination across site</a:t>
            </a:r>
          </a:p>
          <a:p>
            <a:r>
              <a:rPr lang="en-US" dirty="0" smtClean="0"/>
              <a:t>Residential, industrial and commercial properties surround the site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Aerial View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 t="1221"/>
          <a:stretch/>
        </p:blipFill>
        <p:spPr>
          <a:xfrm>
            <a:off x="1965960" y="986970"/>
            <a:ext cx="4968240" cy="5871029"/>
          </a:xfrm>
        </p:spPr>
      </p:pic>
      <p:cxnSp>
        <p:nvCxnSpPr>
          <p:cNvPr id="10" name="Straight Arrow Connector 9"/>
          <p:cNvCxnSpPr/>
          <p:nvPr/>
        </p:nvCxnSpPr>
        <p:spPr>
          <a:xfrm>
            <a:off x="1965960" y="1600200"/>
            <a:ext cx="14630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1243" y="6248400"/>
            <a:ext cx="13716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29200" y="5257800"/>
            <a:ext cx="1219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191000" y="3641834"/>
            <a:ext cx="1219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572000" y="4648200"/>
            <a:ext cx="1219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21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Site Cleanup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123222"/>
              </p:ext>
            </p:extLst>
          </p:nvPr>
        </p:nvGraphicFramePr>
        <p:xfrm>
          <a:off x="495300" y="1143000"/>
          <a:ext cx="8153400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9937"/>
                <a:gridCol w="1573463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Activity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Date</a:t>
                      </a: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 smtClean="0"/>
                        <a:t>Site</a:t>
                      </a:r>
                      <a:r>
                        <a:rPr lang="en-US" sz="1500" b="0" i="0" baseline="0" dirty="0" smtClean="0"/>
                        <a:t> Listed on National Priorities List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1984</a:t>
                      </a:r>
                    </a:p>
                  </a:txBody>
                  <a:tcPr anchor="ctr"/>
                </a:tc>
              </a:tr>
              <a:tr h="289560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Reilly Tar begins remedial investigations </a:t>
                      </a:r>
                      <a:endParaRPr lang="en-US" sz="15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1987</a:t>
                      </a:r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Record of Decision Signed (ROD) – OU-1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baseline="0" dirty="0" smtClean="0"/>
                        <a:t>1992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ROD Signed – OU-2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baseline="0" dirty="0" smtClean="0"/>
                        <a:t>1993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56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ROD Signed – OUs 3/</a:t>
                      </a:r>
                      <a:r>
                        <a:rPr lang="en-US" sz="1500" baseline="0" dirty="0" smtClean="0"/>
                        <a:t> 4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1996</a:t>
                      </a:r>
                    </a:p>
                  </a:txBody>
                  <a:tcPr anchor="ctr"/>
                </a:tc>
              </a:tr>
              <a:tr h="5239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ROD Signed – OU-5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OU-2</a:t>
                      </a:r>
                      <a:r>
                        <a:rPr lang="en-US" sz="1500" baseline="0" dirty="0" smtClean="0"/>
                        <a:t> remedy updated (ESD) </a:t>
                      </a:r>
                      <a:endParaRPr lang="en-US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1997</a:t>
                      </a:r>
                    </a:p>
                  </a:txBody>
                  <a:tcPr anchor="ctr"/>
                </a:tc>
              </a:tr>
              <a:tr h="283792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 smtClean="0"/>
                        <a:t>Off-site shipment of soil for thermal treatment for OU-2 completed</a:t>
                      </a:r>
                      <a:endParaRPr lang="en-US" sz="15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1998</a:t>
                      </a:r>
                    </a:p>
                  </a:txBody>
                  <a:tcPr anchor="ctr"/>
                </a:tc>
              </a:tr>
              <a:tr h="523942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 smtClean="0"/>
                        <a:t>Restrictive covenant</a:t>
                      </a:r>
                      <a:r>
                        <a:rPr lang="en-US" sz="1500" b="0" i="0" baseline="0" dirty="0" smtClean="0"/>
                        <a:t> put in place by Reilly  - limits use of southern portion of site to industrial use</a:t>
                      </a:r>
                      <a:endParaRPr lang="en-US" sz="15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1998</a:t>
                      </a:r>
                    </a:p>
                  </a:txBody>
                  <a:tcPr anchor="ctr"/>
                </a:tc>
              </a:tr>
              <a:tr h="359468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 smtClean="0"/>
                        <a:t>Physical cleanup activities and PCOR</a:t>
                      </a:r>
                      <a:r>
                        <a:rPr lang="en-US" sz="1500" b="0" i="0" baseline="0" dirty="0" smtClean="0"/>
                        <a:t> completed for the site</a:t>
                      </a:r>
                      <a:endParaRPr lang="en-US" sz="15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1999</a:t>
                      </a:r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 smtClean="0"/>
                        <a:t>Completion</a:t>
                      </a:r>
                      <a:r>
                        <a:rPr lang="en-US" sz="1500" b="0" i="0" baseline="0" dirty="0" smtClean="0"/>
                        <a:t> of SVE extraction in OU-4</a:t>
                      </a:r>
                      <a:endParaRPr lang="en-US" sz="15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2005</a:t>
                      </a: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 err="1" smtClean="0"/>
                        <a:t>Biosparge</a:t>
                      </a:r>
                      <a:r>
                        <a:rPr lang="en-US" sz="1500" b="0" i="0" dirty="0" smtClean="0"/>
                        <a:t> pilot testing in OU-1</a:t>
                      </a:r>
                      <a:endParaRPr lang="en-US" sz="15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500" b="0" i="0" dirty="0" err="1" smtClean="0"/>
                        <a:t>Vertellus</a:t>
                      </a:r>
                      <a:r>
                        <a:rPr lang="en-US" sz="1500" b="0" i="0" baseline="0" dirty="0" smtClean="0"/>
                        <a:t> u</a:t>
                      </a:r>
                      <a:r>
                        <a:rPr lang="en-US" sz="1500" b="0" i="0" dirty="0" smtClean="0"/>
                        <a:t>pdated </a:t>
                      </a:r>
                      <a:r>
                        <a:rPr lang="en-US" sz="1500" b="0" i="0" dirty="0" smtClean="0"/>
                        <a:t>restrictive</a:t>
                      </a:r>
                      <a:r>
                        <a:rPr lang="en-US" sz="1500" b="0" i="0" baseline="0" dirty="0" smtClean="0"/>
                        <a:t> covenant </a:t>
                      </a:r>
                      <a:endParaRPr lang="en-US" sz="15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7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Remedy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round water extraction and discharge to off-site POTW and ground water monitoring (OU-1)</a:t>
            </a:r>
          </a:p>
          <a:p>
            <a:r>
              <a:rPr lang="en-US" dirty="0" smtClean="0"/>
              <a:t>In-situ solidification of sludge material in south landfill with soil cover and ICs (OU-2)</a:t>
            </a:r>
          </a:p>
          <a:p>
            <a:r>
              <a:rPr lang="en-US" dirty="0" smtClean="0"/>
              <a:t>Thermal treatment of </a:t>
            </a:r>
            <a:r>
              <a:rPr lang="en-US" dirty="0"/>
              <a:t>soils from other dumping areas on </a:t>
            </a:r>
            <a:r>
              <a:rPr lang="en-US" dirty="0" smtClean="0"/>
              <a:t>southern parcel (OU-2)</a:t>
            </a:r>
          </a:p>
          <a:p>
            <a:r>
              <a:rPr lang="en-US" dirty="0" smtClean="0"/>
              <a:t>Permeable cover over wood treatment area    (OU-3)</a:t>
            </a:r>
          </a:p>
          <a:p>
            <a:r>
              <a:rPr lang="en-US" dirty="0"/>
              <a:t>Concrete cover over parts of northern area. Soil vapor extraction for other parts of northern area </a:t>
            </a:r>
            <a:r>
              <a:rPr lang="en-US" dirty="0" smtClean="0"/>
              <a:t>(OU-4)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MNA of </a:t>
            </a:r>
            <a:r>
              <a:rPr lang="en-US" dirty="0" err="1" smtClean="0"/>
              <a:t>sitewide</a:t>
            </a:r>
            <a:r>
              <a:rPr lang="en-US" dirty="0" smtClean="0"/>
              <a:t> ground </a:t>
            </a:r>
            <a:r>
              <a:rPr lang="en-US" dirty="0"/>
              <a:t>water </a:t>
            </a:r>
            <a:r>
              <a:rPr lang="en-US" dirty="0" smtClean="0"/>
              <a:t>(OU-5)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Key Site Reuse Remedy Considerations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Maintenance of cover soils</a:t>
            </a:r>
          </a:p>
          <a:p>
            <a:pPr lvl="1"/>
            <a:r>
              <a:rPr lang="en-US" sz="3000" dirty="0" smtClean="0"/>
              <a:t>Minimize/avoid soil excavation</a:t>
            </a:r>
          </a:p>
          <a:p>
            <a:pPr lvl="1"/>
            <a:r>
              <a:rPr lang="en-US" sz="3000" dirty="0" smtClean="0"/>
              <a:t>Minimize </a:t>
            </a:r>
            <a:r>
              <a:rPr lang="en-US" sz="3000" dirty="0" err="1" smtClean="0"/>
              <a:t>regrading</a:t>
            </a:r>
            <a:r>
              <a:rPr lang="en-US" sz="3000" dirty="0" smtClean="0"/>
              <a:t> and site contouring</a:t>
            </a:r>
          </a:p>
          <a:p>
            <a:pPr lvl="1"/>
            <a:r>
              <a:rPr lang="en-US" sz="3000" dirty="0" smtClean="0"/>
              <a:t>Repair new damage to cover soil</a:t>
            </a:r>
          </a:p>
          <a:p>
            <a:endParaRPr lang="en-US" sz="1900" dirty="0" smtClean="0"/>
          </a:p>
          <a:p>
            <a:r>
              <a:rPr lang="en-US" sz="3400" dirty="0" smtClean="0"/>
              <a:t>Minimize exposure to underground waste</a:t>
            </a:r>
          </a:p>
          <a:p>
            <a:endParaRPr lang="en-US" sz="1700" dirty="0" smtClean="0"/>
          </a:p>
          <a:p>
            <a:r>
              <a:rPr lang="en-US" sz="3400" dirty="0" smtClean="0"/>
              <a:t>Monitor for coal tar seeps</a:t>
            </a:r>
          </a:p>
          <a:p>
            <a:endParaRPr lang="en-US" sz="1700" dirty="0" smtClean="0"/>
          </a:p>
          <a:p>
            <a:r>
              <a:rPr lang="en-US" sz="3400" dirty="0" smtClean="0"/>
              <a:t>Ongoing periodic ground water monitoring</a:t>
            </a:r>
          </a:p>
          <a:p>
            <a:endParaRPr lang="en-US" sz="1700" dirty="0" smtClean="0"/>
          </a:p>
          <a:p>
            <a:r>
              <a:rPr lang="en-US" sz="3400" dirty="0" smtClean="0"/>
              <a:t>Compliance with conditions in restrictive covenant (e.g., no on-site excavation)</a:t>
            </a:r>
          </a:p>
          <a:p>
            <a:endParaRPr lang="en-US" sz="1700" dirty="0" smtClean="0"/>
          </a:p>
          <a:p>
            <a:r>
              <a:rPr lang="en-US" sz="3400" dirty="0" smtClean="0"/>
              <a:t>No impact on installed remedy, including surficial drainage patterns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093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Initial Maywood Project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2010-2011, </a:t>
            </a:r>
            <a:r>
              <a:rPr lang="en-US" dirty="0" err="1" smtClean="0"/>
              <a:t>Vertellus</a:t>
            </a:r>
            <a:r>
              <a:rPr lang="en-US" dirty="0" smtClean="0"/>
              <a:t> approached by solar developers interested in site</a:t>
            </a:r>
          </a:p>
          <a:p>
            <a:r>
              <a:rPr lang="en-US" dirty="0" smtClean="0"/>
              <a:t>Spring 2012 – solar project took shape, </a:t>
            </a:r>
            <a:r>
              <a:rPr lang="en-US" dirty="0" err="1" smtClean="0"/>
              <a:t>Vertellus</a:t>
            </a:r>
            <a:r>
              <a:rPr lang="en-US" dirty="0" smtClean="0"/>
              <a:t> reached out to EPA </a:t>
            </a:r>
          </a:p>
          <a:p>
            <a:r>
              <a:rPr lang="en-US" dirty="0" smtClean="0"/>
              <a:t>Early EPA/IDEM coordination on project site requirements </a:t>
            </a:r>
          </a:p>
          <a:p>
            <a:pPr lvl="1"/>
            <a:r>
              <a:rPr lang="en-US" sz="2800" dirty="0" smtClean="0"/>
              <a:t>Lay out Superfund remedy protectiveness requirements</a:t>
            </a:r>
          </a:p>
          <a:p>
            <a:pPr lvl="1"/>
            <a:r>
              <a:rPr lang="en-US" sz="2800" dirty="0" smtClean="0"/>
              <a:t>IDEM provided important local contact and project oversight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6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Cooperative interaction between HQC, EPA, IDEM and </a:t>
            </a:r>
            <a:r>
              <a:rPr lang="en-US" dirty="0" err="1" smtClean="0"/>
              <a:t>Vertellus</a:t>
            </a:r>
            <a:r>
              <a:rPr lang="en-US" dirty="0" smtClean="0"/>
              <a:t> to coordinate project design</a:t>
            </a:r>
          </a:p>
          <a:p>
            <a:endParaRPr lang="en-US" sz="1600" dirty="0" smtClean="0"/>
          </a:p>
          <a:p>
            <a:r>
              <a:rPr lang="en-US" dirty="0" smtClean="0"/>
              <a:t>Willingness on part of HQC to be flexible and adapt project design on fly to meet EPA/IDEM requirements</a:t>
            </a:r>
          </a:p>
          <a:p>
            <a:endParaRPr lang="en-US" sz="1600" dirty="0" smtClean="0"/>
          </a:p>
          <a:p>
            <a:r>
              <a:rPr lang="en-US" dirty="0" smtClean="0"/>
              <a:t>Enabled entire project to be completed in less than 1 year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8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AFT_Renewable Energy_Avvisa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DRAFT_Renewable Energy_Avvisato</Template>
  <TotalTime>1726</TotalTime>
  <Words>435</Words>
  <Application>Microsoft Office PowerPoint</Application>
  <PresentationFormat>On-screen Show (4:3)</PresentationFormat>
  <Paragraphs>80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DRAFT_Renewable Energy_Avvisato</vt:lpstr>
      <vt:lpstr>Site Background </vt:lpstr>
      <vt:lpstr>Site Background</vt:lpstr>
      <vt:lpstr>Site Aerial View</vt:lpstr>
      <vt:lpstr>Site Cleanup Timeline</vt:lpstr>
      <vt:lpstr>Selected Remedy Components</vt:lpstr>
      <vt:lpstr>Key Site Reuse Remedy Considerations</vt:lpstr>
      <vt:lpstr>Initial Maywood Project Discussions</vt:lpstr>
      <vt:lpstr>Project Coordination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Background</dc:title>
  <dc:creator>Ian Penn</dc:creator>
  <cp:lastModifiedBy>Sarah Alfano</cp:lastModifiedBy>
  <cp:revision>47</cp:revision>
  <cp:lastPrinted>2014-04-17T15:44:18Z</cp:lastPrinted>
  <dcterms:created xsi:type="dcterms:W3CDTF">2014-04-16T16:08:25Z</dcterms:created>
  <dcterms:modified xsi:type="dcterms:W3CDTF">2014-04-25T19:31:33Z</dcterms:modified>
</cp:coreProperties>
</file>