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8" r:id="rId3"/>
    <p:sldId id="297" r:id="rId4"/>
    <p:sldId id="326" r:id="rId5"/>
    <p:sldId id="298" r:id="rId6"/>
    <p:sldId id="299" r:id="rId7"/>
    <p:sldId id="314" r:id="rId8"/>
    <p:sldId id="317" r:id="rId9"/>
    <p:sldId id="318" r:id="rId10"/>
    <p:sldId id="315" r:id="rId11"/>
    <p:sldId id="312" r:id="rId12"/>
    <p:sldId id="307" r:id="rId13"/>
    <p:sldId id="290" r:id="rId14"/>
    <p:sldId id="293" r:id="rId15"/>
    <p:sldId id="321" r:id="rId16"/>
    <p:sldId id="322" r:id="rId17"/>
    <p:sldId id="324" r:id="rId18"/>
    <p:sldId id="323" r:id="rId19"/>
    <p:sldId id="28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6"/>
    <a:srgbClr val="E28000"/>
    <a:srgbClr val="FFD73C"/>
    <a:srgbClr val="055591"/>
    <a:srgbClr val="825A3C"/>
    <a:srgbClr val="005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4085" autoAdjust="0"/>
    <p:restoredTop sz="87744" autoAdjust="0"/>
  </p:normalViewPr>
  <p:slideViewPr>
    <p:cSldViewPr snapToObjects="1">
      <p:cViewPr>
        <p:scale>
          <a:sx n="67" d="100"/>
          <a:sy n="67" d="100"/>
        </p:scale>
        <p:origin x="-1452" y="-24"/>
      </p:cViewPr>
      <p:guideLst>
        <p:guide orient="horz" pos="2256"/>
        <p:guide pos="2832"/>
      </p:guideLst>
    </p:cSldViewPr>
  </p:slideViewPr>
  <p:outlineViewPr>
    <p:cViewPr>
      <p:scale>
        <a:sx n="33" d="100"/>
        <a:sy n="33" d="100"/>
      </p:scale>
      <p:origin x="0" y="141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56B93-576F-0346-9A8A-001C104061B9}" type="datetimeFigureOut">
              <a:rPr lang="en-US" smtClean="0"/>
              <a:t>4/25/2014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68272-8312-B042-B037-A5F4B9F23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BE26D-1A2C-4320-8CC2-8D7BC38745AE}" type="datetimeFigureOut">
              <a:rPr lang="en-US" smtClean="0"/>
              <a:pPr/>
              <a:t>4/25/2014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778F6-596F-4783-BAE3-25A72DEDE2E3}" type="slidenum">
              <a:rPr lang="en-US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7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10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0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11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60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12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38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13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33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14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93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237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16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3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17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33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18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08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9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01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3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18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7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5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04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6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6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7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59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8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90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78F6-596F-4783-BAE3-25A72DEDE2E3}" type="slidenum">
              <a:rPr lang="en-US" smtClean="0"/>
              <a:pPr/>
              <a:t>9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9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9" t="23530" r="16884" b="10275"/>
          <a:stretch/>
        </p:blipFill>
        <p:spPr bwMode="auto">
          <a:xfrm>
            <a:off x="-4294" y="8803"/>
            <a:ext cx="918007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4890653" cy="3661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87190" y="0"/>
            <a:ext cx="4288593" cy="3661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3463" y="3207327"/>
            <a:ext cx="4890653" cy="3661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4856" y="8802"/>
            <a:ext cx="9150927" cy="68491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90800"/>
            <a:ext cx="8104094" cy="147002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8229600" cy="2362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284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Grafik 17" descr="INNEN_QCEL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811" y="303833"/>
            <a:ext cx="2563989" cy="6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5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Title and Content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463" y="3207327"/>
            <a:ext cx="4890653" cy="3661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229600" cy="1447800"/>
          </a:xfrm>
          <a:prstGeom prst="rect">
            <a:avLst/>
          </a:prstGeom>
        </p:spPr>
        <p:txBody>
          <a:bodyPr/>
          <a:lstStyle>
            <a:lvl1pPr algn="l">
              <a:defRPr>
                <a:ln w="12700">
                  <a:noFill/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91" y="1570037"/>
            <a:ext cx="848590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9B997C9-3E29-4B8F-A739-B338CADE14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34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 Title and Content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447800"/>
          </a:xfrm>
          <a:prstGeom prst="rect">
            <a:avLst/>
          </a:prstGeom>
        </p:spPr>
        <p:txBody>
          <a:bodyPr/>
          <a:lstStyle>
            <a:lvl1pPr algn="l">
              <a:defRPr>
                <a:ln w="12700">
                  <a:noFill/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91" y="1570037"/>
            <a:ext cx="848590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9B997C9-3E29-4B8F-A739-B338CADE14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4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87"/>
            <a:ext cx="77724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64166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9B997C9-3E29-4B8F-A739-B338CADE14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10400" y="6324600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17" descr="INNEN_QCEL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221" y="493366"/>
            <a:ext cx="2162759" cy="57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6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447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9B997C9-3E29-4B8F-A739-B338CADE14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87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9B997C9-3E29-4B8F-A739-B338CADE14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9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4800" y="8467"/>
            <a:ext cx="822960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/>
          <p:cNvSpPr/>
          <p:nvPr/>
        </p:nvSpPr>
        <p:spPr>
          <a:xfrm>
            <a:off x="7547263" y="6325178"/>
            <a:ext cx="533400" cy="533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8080663" y="6324600"/>
            <a:ext cx="533400" cy="533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64" y="0"/>
            <a:ext cx="533400" cy="533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864" y="0"/>
            <a:ext cx="533400" cy="533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70264" y="0"/>
            <a:ext cx="533400" cy="533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64" y="533400"/>
            <a:ext cx="533400" cy="533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6864" y="533400"/>
            <a:ext cx="533400" cy="533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64" y="1066800"/>
            <a:ext cx="533400" cy="533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36864" y="1066800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96737" y="0"/>
            <a:ext cx="5334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130137" y="0"/>
            <a:ext cx="533400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63337" y="5299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70264" y="1063336"/>
            <a:ext cx="5334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603087" y="533400"/>
            <a:ext cx="5334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663537" y="-3464"/>
            <a:ext cx="5334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200401" y="-3464"/>
            <a:ext cx="5334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733801" y="-3464"/>
            <a:ext cx="5334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260274" y="-3464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793674" y="-3464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130137" y="5299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667001" y="5299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200401" y="5299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726874" y="5299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260274" y="5299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596737" y="10633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133601" y="10633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667001" y="10633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193474" y="10633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726874" y="10633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0" y="1593272"/>
            <a:ext cx="533400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533400" y="1600200"/>
            <a:ext cx="5334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076614" y="15932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3464" y="2133600"/>
            <a:ext cx="5334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36864" y="2133600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3464" y="2667000"/>
            <a:ext cx="5334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536864" y="2667000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1070264" y="2133600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1070264" y="26635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1596737" y="1600200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130137" y="15967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660074" y="15932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1596737" y="21301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130137" y="21266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1596737" y="2660650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130137" y="26600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660074" y="2130136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2660074" y="26600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0" y="31934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36864" y="31934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1070264" y="31934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3464" y="37268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536864" y="37268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3464" y="42602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536864" y="42602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1070264" y="3726872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1070264" y="425680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6487390" y="36645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7020790" y="36645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/>
          <p:cNvSpPr/>
          <p:nvPr/>
        </p:nvSpPr>
        <p:spPr>
          <a:xfrm>
            <a:off x="6487390" y="41979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6487390" y="47313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7547263" y="36645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8080663" y="36645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7020790" y="41979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7020790" y="4727864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7554190" y="4194464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8610600" y="3677516"/>
            <a:ext cx="5334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8080663" y="4194464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8610600" y="4201391"/>
            <a:ext cx="5334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7547263" y="4727864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8084127" y="4727864"/>
            <a:ext cx="5334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ctangle 117"/>
          <p:cNvSpPr/>
          <p:nvPr/>
        </p:nvSpPr>
        <p:spPr>
          <a:xfrm>
            <a:off x="8610600" y="4734791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487390" y="52647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7020790" y="52647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6481040" y="5801591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/>
          <p:cNvSpPr/>
          <p:nvPr/>
        </p:nvSpPr>
        <p:spPr>
          <a:xfrm>
            <a:off x="6482627" y="6334991"/>
            <a:ext cx="5334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7020790" y="5798128"/>
            <a:ext cx="5334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7020790" y="6328064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7554190" y="5261264"/>
            <a:ext cx="5334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Rectangle 125"/>
          <p:cNvSpPr/>
          <p:nvPr/>
        </p:nvSpPr>
        <p:spPr>
          <a:xfrm>
            <a:off x="8080663" y="5261264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8610600" y="5257800"/>
            <a:ext cx="533400" cy="533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547263" y="5794664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8080663" y="5791200"/>
            <a:ext cx="533400" cy="533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8610600" y="5794664"/>
            <a:ext cx="533400" cy="533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8610600" y="6324600"/>
            <a:ext cx="533400" cy="533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133"/>
          <p:cNvSpPr/>
          <p:nvPr/>
        </p:nvSpPr>
        <p:spPr>
          <a:xfrm>
            <a:off x="4883726" y="5268191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5420590" y="5268191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5953990" y="5268191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4887190" y="5801591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/>
          <p:cNvSpPr/>
          <p:nvPr/>
        </p:nvSpPr>
        <p:spPr>
          <a:xfrm>
            <a:off x="5420590" y="5801591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4887190" y="6334991"/>
            <a:ext cx="5334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5420590" y="6334991"/>
            <a:ext cx="533400" cy="53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5953990" y="5801591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/>
          <p:cNvSpPr/>
          <p:nvPr/>
        </p:nvSpPr>
        <p:spPr>
          <a:xfrm>
            <a:off x="5964380" y="6334991"/>
            <a:ext cx="5334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7543799" y="20643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8080663" y="20643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8614063" y="20643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Rectangle 145"/>
          <p:cNvSpPr/>
          <p:nvPr/>
        </p:nvSpPr>
        <p:spPr>
          <a:xfrm>
            <a:off x="7547263" y="25977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8080663" y="25977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7547263" y="31311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8080663" y="31311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Rectangle 149"/>
          <p:cNvSpPr/>
          <p:nvPr/>
        </p:nvSpPr>
        <p:spPr>
          <a:xfrm>
            <a:off x="8614063" y="2597728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8614063" y="3127664"/>
            <a:ext cx="5334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Oval 151"/>
          <p:cNvSpPr/>
          <p:nvPr/>
        </p:nvSpPr>
        <p:spPr>
          <a:xfrm>
            <a:off x="-1" y="0"/>
            <a:ext cx="9150927" cy="685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4887190" y="0"/>
            <a:ext cx="4263737" cy="3661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Rectangle 153"/>
          <p:cNvSpPr/>
          <p:nvPr/>
        </p:nvSpPr>
        <p:spPr>
          <a:xfrm>
            <a:off x="-3463" y="3207327"/>
            <a:ext cx="4890653" cy="3661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9" t="23530" r="16884" b="10275"/>
          <a:stretch/>
        </p:blipFill>
        <p:spPr bwMode="auto">
          <a:xfrm flipH="1">
            <a:off x="-4294" y="8803"/>
            <a:ext cx="9180077" cy="68595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6" t="41152" r="16884" b="10275"/>
          <a:stretch/>
        </p:blipFill>
        <p:spPr bwMode="auto">
          <a:xfrm flipV="1">
            <a:off x="1643970" y="-3464"/>
            <a:ext cx="7540335" cy="50334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67" name="Straight Connector 166"/>
          <p:cNvCxnSpPr/>
          <p:nvPr/>
        </p:nvCxnSpPr>
        <p:spPr>
          <a:xfrm>
            <a:off x="1063337" y="5004378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1596737" y="4987635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2130137" y="5004378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2660074" y="5004378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3193474" y="5004378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6026726" y="-10397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6556663" y="-10396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7027140" y="-10395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7567466" y="-10393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8105724" y="-10399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8661400" y="-10391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16200000">
            <a:off x="8249124" y="113722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rot="16200000">
            <a:off x="8249125" y="652894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16200000">
            <a:off x="8249126" y="1186294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rot="16200000">
            <a:off x="8249126" y="1719694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flipV="1">
            <a:off x="7027140" y="529936"/>
            <a:ext cx="2157168" cy="34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rot="16200000">
            <a:off x="917184" y="3804227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rot="16200000">
            <a:off x="928256" y="4333009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16200000">
            <a:off x="917184" y="4876799"/>
            <a:ext cx="0" cy="1870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-17998" y="6334991"/>
            <a:ext cx="230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V="1">
            <a:off x="0" y="4191000"/>
            <a:ext cx="2233368" cy="1039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0080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9B997C9-3E29-4B8F-A739-B338CADE14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3" name="Text Placeholder 2"/>
          <p:cNvSpPr>
            <a:spLocks noGrp="1"/>
          </p:cNvSpPr>
          <p:nvPr>
            <p:ph type="body" idx="1"/>
          </p:nvPr>
        </p:nvSpPr>
        <p:spPr>
          <a:xfrm>
            <a:off x="353291" y="1570037"/>
            <a:ext cx="833350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4" name="Title Placeholder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66" name="Grafik 17" descr="INNEN_QCELL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48222" y="6467374"/>
            <a:ext cx="1013178" cy="2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4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ln>
            <a:noFill/>
          </a:ln>
          <a:solidFill>
            <a:schemeClr val="accent6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1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3"/>
          <p:cNvSpPr txBox="1">
            <a:spLocks/>
          </p:cNvSpPr>
          <p:nvPr/>
        </p:nvSpPr>
        <p:spPr>
          <a:xfrm>
            <a:off x="-36513" y="4167187"/>
            <a:ext cx="8494713" cy="2081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400" dirty="0" smtClean="0"/>
              <a:t>Maywood Solar Farm Development</a:t>
            </a:r>
            <a:br>
              <a:rPr lang="en-US" sz="4400" dirty="0" smtClean="0"/>
            </a:br>
            <a:r>
              <a:rPr lang="en-US" sz="3300" b="0" dirty="0" smtClean="0">
                <a:solidFill>
                  <a:schemeClr val="tx2"/>
                </a:solidFill>
              </a:rPr>
              <a:t>From Brownfield to Greenfield</a:t>
            </a:r>
            <a:r>
              <a:rPr lang="en-US" sz="3100" b="0" dirty="0" smtClean="0">
                <a:solidFill>
                  <a:schemeClr val="tx2"/>
                </a:solidFill>
              </a:rPr>
              <a:t/>
            </a:r>
            <a:br>
              <a:rPr lang="en-US" sz="3100" b="0" dirty="0" smtClean="0">
                <a:solidFill>
                  <a:schemeClr val="tx2"/>
                </a:solidFill>
              </a:rPr>
            </a:br>
            <a:endParaRPr lang="en-GB" sz="3100" b="0" i="1" dirty="0">
              <a:solidFill>
                <a:schemeClr val="tx2"/>
              </a:solidFill>
            </a:endParaRPr>
          </a:p>
        </p:txBody>
      </p:sp>
      <p:sp>
        <p:nvSpPr>
          <p:cNvPr id="9" name="Untertitel 4"/>
          <p:cNvSpPr txBox="1">
            <a:spLocks/>
          </p:cNvSpPr>
          <p:nvPr/>
        </p:nvSpPr>
        <p:spPr>
          <a:xfrm>
            <a:off x="722313" y="3071813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rgbClr val="284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Matthew McCullough, VP Development</a:t>
            </a:r>
          </a:p>
          <a:p>
            <a:pPr algn="r"/>
            <a:r>
              <a:rPr lang="en-GB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Geoffrey S. Underwood, Project Developer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Hanwha Q Cells Internal Expertise</a:t>
            </a:r>
            <a:endParaRPr lang="en-US" sz="3800" dirty="0"/>
          </a:p>
        </p:txBody>
      </p:sp>
      <p:sp>
        <p:nvSpPr>
          <p:cNvPr id="6" name="Textfeld 52"/>
          <p:cNvSpPr txBox="1"/>
          <p:nvPr/>
        </p:nvSpPr>
        <p:spPr>
          <a:xfrm>
            <a:off x="5943600" y="973667"/>
            <a:ext cx="2971800" cy="1769533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rmAutofit fontScale="92500" lnSpcReduction="20000"/>
          </a:bodyPr>
          <a:lstStyle/>
          <a:p>
            <a:pPr lvl="1"/>
            <a:endParaRPr lang="en-US" sz="1400" dirty="0" smtClean="0">
              <a:solidFill>
                <a:schemeClr val="bg1"/>
              </a:solidFill>
            </a:endParaRPr>
          </a:p>
          <a:p>
            <a:pPr lvl="1"/>
            <a:endParaRPr lang="en-US" sz="1500" dirty="0" smtClean="0">
              <a:solidFill>
                <a:schemeClr val="bg1"/>
              </a:solidFill>
            </a:endParaRPr>
          </a:p>
          <a:p>
            <a:pPr lvl="1"/>
            <a:r>
              <a:rPr lang="en-US" sz="1500" dirty="0" smtClean="0">
                <a:solidFill>
                  <a:schemeClr val="bg1"/>
                </a:solidFill>
              </a:rPr>
              <a:t>PROJECT PARTNERS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EPA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VERTELLUS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IDEM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AUGUST MACK</a:t>
            </a:r>
          </a:p>
          <a:p>
            <a:pPr lvl="1"/>
            <a:r>
              <a:rPr lang="en-US" sz="1500" b="1" dirty="0" smtClean="0">
                <a:solidFill>
                  <a:schemeClr val="bg1"/>
                </a:solidFill>
              </a:rPr>
              <a:t>INTERNAL EXPERTISE	</a:t>
            </a:r>
          </a:p>
          <a:p>
            <a:pPr lvl="1"/>
            <a:r>
              <a:rPr lang="en-US" sz="1500" dirty="0" smtClean="0">
                <a:solidFill>
                  <a:schemeClr val="bg1"/>
                </a:solidFill>
              </a:rPr>
              <a:t>IRRATIONAL PERSISTENCE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/>
          </a:p>
        </p:txBody>
      </p:sp>
      <p:pic>
        <p:nvPicPr>
          <p:cNvPr id="17" name="Picture 16" descr="2013-11-13 14.40.4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310" y="990600"/>
            <a:ext cx="2606890" cy="240149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2013-11-13 14.18.5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670" y="3560859"/>
            <a:ext cx="2598530" cy="238274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DSC_9849.NEF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5"/>
          <a:stretch/>
        </p:blipFill>
        <p:spPr>
          <a:xfrm>
            <a:off x="5943600" y="3560859"/>
            <a:ext cx="2620006" cy="238274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2013-11-13 14.20.3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81" y="990600"/>
            <a:ext cx="2612889" cy="240149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2013-10-24 15.13.5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2" t="5276" r="5478"/>
          <a:stretch/>
        </p:blipFill>
        <p:spPr>
          <a:xfrm>
            <a:off x="407380" y="3560859"/>
            <a:ext cx="1306445" cy="238274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2013-11-13 17.22.43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044" y="3560859"/>
            <a:ext cx="1105226" cy="238274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Elbow Connector 29"/>
          <p:cNvCxnSpPr/>
          <p:nvPr/>
        </p:nvCxnSpPr>
        <p:spPr>
          <a:xfrm>
            <a:off x="0" y="2057400"/>
            <a:ext cx="9144000" cy="2743200"/>
          </a:xfrm>
          <a:prstGeom prst="bentConnector3">
            <a:avLst/>
          </a:prstGeom>
          <a:ln w="31750" cap="flat">
            <a:solidFill>
              <a:schemeClr val="accent6">
                <a:lumMod val="75000"/>
              </a:schemeClr>
            </a:solidFill>
            <a:prstDash val="dash"/>
            <a:round/>
            <a:headEnd type="none"/>
            <a:tailEnd type="diamon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3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Project Partners: </a:t>
            </a:r>
            <a:br>
              <a:rPr lang="en-US" sz="4000" dirty="0" smtClean="0"/>
            </a:br>
            <a:r>
              <a:rPr lang="en-US" sz="4000" dirty="0" smtClean="0"/>
              <a:t>Project Completion</a:t>
            </a:r>
            <a:endParaRPr lang="en-US" sz="4000" dirty="0"/>
          </a:p>
        </p:txBody>
      </p:sp>
      <p:pic>
        <p:nvPicPr>
          <p:cNvPr id="10" name="Picture 9" descr="2014-03-05 10.57.4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651738"/>
            <a:ext cx="8686800" cy="267286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758325"/>
            <a:ext cx="1447800" cy="1465521"/>
          </a:xfrm>
          <a:prstGeom prst="rect">
            <a:avLst/>
          </a:prstGeom>
        </p:spPr>
      </p:pic>
      <p:sp>
        <p:nvSpPr>
          <p:cNvPr id="13" name="Textfeld 52"/>
          <p:cNvSpPr txBox="1"/>
          <p:nvPr/>
        </p:nvSpPr>
        <p:spPr>
          <a:xfrm>
            <a:off x="304800" y="1682913"/>
            <a:ext cx="3810000" cy="1693333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rmAutofit fontScale="92500" lnSpcReduction="10000"/>
          </a:bodyPr>
          <a:lstStyle/>
          <a:p>
            <a:pPr lvl="1"/>
            <a:endParaRPr lang="en-US" sz="1400" dirty="0" smtClean="0">
              <a:solidFill>
                <a:schemeClr val="bg1"/>
              </a:solidFill>
            </a:endParaRPr>
          </a:p>
          <a:p>
            <a:pPr lvl="1"/>
            <a:endParaRPr lang="en-US" sz="1500" dirty="0" smtClean="0">
              <a:solidFill>
                <a:schemeClr val="bg1"/>
              </a:solidFill>
            </a:endParaRPr>
          </a:p>
          <a:p>
            <a:pPr lvl="1"/>
            <a:r>
              <a:rPr lang="en-US" sz="1500" dirty="0" smtClean="0">
                <a:solidFill>
                  <a:schemeClr val="bg1"/>
                </a:solidFill>
              </a:rPr>
              <a:t>PROJECT PARTNERS - COMPLETION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b="1" dirty="0" smtClean="0">
                <a:solidFill>
                  <a:schemeClr val="bg1"/>
                </a:solidFill>
              </a:rPr>
              <a:t>IPL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500" b="1" dirty="0" smtClean="0">
                <a:solidFill>
                  <a:schemeClr val="bg1"/>
                </a:solidFill>
              </a:rPr>
              <a:t>IRRATIONAL PERSISTENCE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9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Project Partners: </a:t>
            </a:r>
            <a:br>
              <a:rPr lang="en-US" sz="4000" dirty="0" smtClean="0"/>
            </a:br>
            <a:r>
              <a:rPr lang="en-US" sz="4000" dirty="0" smtClean="0"/>
              <a:t>Project Completion</a:t>
            </a:r>
            <a:endParaRPr lang="en-US" sz="4000" dirty="0"/>
          </a:p>
        </p:txBody>
      </p:sp>
      <p:pic>
        <p:nvPicPr>
          <p:cNvPr id="10" name="Picture 9" descr="SolarFarmIndy-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3326556"/>
            <a:ext cx="8686800" cy="2998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759194"/>
            <a:ext cx="2667000" cy="826395"/>
          </a:xfrm>
          <a:prstGeom prst="rect">
            <a:avLst/>
          </a:prstGeom>
        </p:spPr>
      </p:pic>
      <p:sp>
        <p:nvSpPr>
          <p:cNvPr id="9" name="Textfeld 52"/>
          <p:cNvSpPr txBox="1"/>
          <p:nvPr/>
        </p:nvSpPr>
        <p:spPr>
          <a:xfrm>
            <a:off x="304800" y="1325726"/>
            <a:ext cx="3810000" cy="1693333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rmAutofit fontScale="92500" lnSpcReduction="10000"/>
          </a:bodyPr>
          <a:lstStyle/>
          <a:p>
            <a:pPr lvl="1"/>
            <a:endParaRPr lang="en-US" sz="1400" dirty="0" smtClean="0">
              <a:solidFill>
                <a:schemeClr val="bg1"/>
              </a:solidFill>
            </a:endParaRPr>
          </a:p>
          <a:p>
            <a:pPr lvl="1"/>
            <a:endParaRPr lang="en-US" sz="1500" dirty="0" smtClean="0">
              <a:solidFill>
                <a:schemeClr val="bg1"/>
              </a:solidFill>
            </a:endParaRPr>
          </a:p>
          <a:p>
            <a:pPr lvl="1"/>
            <a:r>
              <a:rPr lang="en-US" sz="1500" dirty="0" smtClean="0">
                <a:solidFill>
                  <a:schemeClr val="bg1"/>
                </a:solidFill>
              </a:rPr>
              <a:t>PROJECT PARTNERS - COMPLETION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b="1" dirty="0" smtClean="0">
                <a:solidFill>
                  <a:schemeClr val="bg1"/>
                </a:solidFill>
              </a:rPr>
              <a:t>PNC ENERGY CAPITAL 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500" b="1" dirty="0" smtClean="0">
                <a:solidFill>
                  <a:schemeClr val="bg1"/>
                </a:solidFill>
              </a:rPr>
              <a:t>IRRATIONAL PERSISTENCE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Hanwha Q Cells: </a:t>
            </a:r>
            <a:br>
              <a:rPr lang="en-US" sz="4000" dirty="0" smtClean="0"/>
            </a:br>
            <a:r>
              <a:rPr lang="en-US" sz="4000" dirty="0" smtClean="0"/>
              <a:t>Innovative Thinking</a:t>
            </a:r>
            <a:endParaRPr lang="en-US" sz="4000" dirty="0"/>
          </a:p>
        </p:txBody>
      </p:sp>
      <p:sp>
        <p:nvSpPr>
          <p:cNvPr id="10" name="Textfeld 52"/>
          <p:cNvSpPr txBox="1"/>
          <p:nvPr/>
        </p:nvSpPr>
        <p:spPr>
          <a:xfrm>
            <a:off x="2667000" y="1278468"/>
            <a:ext cx="3810000" cy="1617132"/>
          </a:xfrm>
          <a:prstGeom prst="rect">
            <a:avLst/>
          </a:prstGeom>
          <a:solidFill>
            <a:srgbClr val="002940"/>
          </a:solidFill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lvl="1"/>
            <a:endParaRPr lang="en-US" sz="1200" dirty="0">
              <a:solidFill>
                <a:srgbClr val="FFFFFF"/>
              </a:solidFill>
            </a:endParaRPr>
          </a:p>
          <a:p>
            <a:pPr lvl="1"/>
            <a:endParaRPr lang="en-US" sz="1200" dirty="0" smtClean="0">
              <a:solidFill>
                <a:srgbClr val="FFFFFF"/>
              </a:solidFill>
            </a:endParaRPr>
          </a:p>
          <a:p>
            <a:pPr lvl="1"/>
            <a:r>
              <a:rPr lang="en-US" sz="1200" dirty="0" smtClean="0">
                <a:solidFill>
                  <a:srgbClr val="FFFFFF"/>
                </a:solidFill>
              </a:rPr>
              <a:t>PROJECT </a:t>
            </a:r>
            <a:r>
              <a:rPr lang="en-US" sz="1200" dirty="0">
                <a:solidFill>
                  <a:srgbClr val="FFFFFF"/>
                </a:solidFill>
              </a:rPr>
              <a:t>TECHNICAL ELEMENTS</a:t>
            </a:r>
          </a:p>
          <a:p>
            <a:pPr marL="1085850" lvl="2" indent="-171450">
              <a:buFont typeface="Wingdings" charset="2"/>
              <a:buChar char="q"/>
            </a:pPr>
            <a:r>
              <a:rPr lang="en-US" sz="1200" dirty="0">
                <a:solidFill>
                  <a:srgbClr val="FFFFFF"/>
                </a:solidFill>
              </a:rPr>
              <a:t>CABLE TRAYS </a:t>
            </a:r>
          </a:p>
          <a:p>
            <a:pPr marL="1085850" lvl="2" indent="-171450">
              <a:buFont typeface="Wingdings" charset="2"/>
              <a:buChar char="q"/>
            </a:pPr>
            <a:r>
              <a:rPr lang="en-US" sz="1200" dirty="0">
                <a:solidFill>
                  <a:srgbClr val="FFFFFF"/>
                </a:solidFill>
              </a:rPr>
              <a:t>DRIVEN POSTS</a:t>
            </a:r>
          </a:p>
          <a:p>
            <a:pPr marL="1085850" lvl="2" indent="-171450">
              <a:buFont typeface="Wingdings" charset="2"/>
              <a:buChar char="q"/>
            </a:pPr>
            <a:r>
              <a:rPr lang="en-US" sz="1200" dirty="0">
                <a:solidFill>
                  <a:srgbClr val="FFFFFF"/>
                </a:solidFill>
              </a:rPr>
              <a:t>ADAPTIVE RACKING</a:t>
            </a:r>
          </a:p>
          <a:p>
            <a:pPr marL="1085850" lvl="2" indent="-171450">
              <a:buFont typeface="Wingdings" charset="2"/>
              <a:buChar char="q"/>
            </a:pPr>
            <a:r>
              <a:rPr lang="en-US" sz="1200" dirty="0">
                <a:solidFill>
                  <a:srgbClr val="FFFFFF"/>
                </a:solidFill>
              </a:rPr>
              <a:t>MINIMIZED GRADING</a:t>
            </a:r>
          </a:p>
          <a:p>
            <a:pPr marL="1085850" lvl="2" indent="-171450">
              <a:buFont typeface="Wingdings" charset="2"/>
              <a:buChar char="q"/>
            </a:pPr>
            <a:r>
              <a:rPr lang="en-US" sz="1200" dirty="0" smtClean="0">
                <a:solidFill>
                  <a:srgbClr val="FFFFFF"/>
                </a:solidFill>
              </a:rPr>
              <a:t>SITE ELEMENTS IN </a:t>
            </a:r>
            <a:r>
              <a:rPr lang="en-US" sz="1200" dirty="0">
                <a:solidFill>
                  <a:srgbClr val="FFFFFF"/>
                </a:solidFill>
              </a:rPr>
              <a:t>SITU</a:t>
            </a:r>
          </a:p>
          <a:p>
            <a:pPr lvl="1"/>
            <a:r>
              <a:rPr lang="en-US" sz="1400" b="1" dirty="0">
                <a:solidFill>
                  <a:srgbClr val="FFFFFF"/>
                </a:solidFill>
              </a:rPr>
              <a:t>IRRATIONAL PERSISTENCE</a:t>
            </a:r>
          </a:p>
          <a:p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" name="Picture 10" descr="2013-11-13 15.55.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877" y="2974035"/>
            <a:ext cx="2857636" cy="167416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2013-11-13 14.23.0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7903" y="1278530"/>
            <a:ext cx="2387497" cy="161707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2013-09-25 12.42.1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146" y="2971800"/>
            <a:ext cx="2838254" cy="167640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Picture 15" descr="2013-11-13 14.42.0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59" y="1278530"/>
            <a:ext cx="2352429" cy="161707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1" name="Picture 20" descr="DSC_8936 driving pile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522" y="2971800"/>
            <a:ext cx="2834640" cy="1676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2" name="Picture 21" descr="DSC_9515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146" y="4724401"/>
            <a:ext cx="2838254" cy="167639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3" name="Picture 22" descr="Inverter Pad 7  8  and piles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01" y="4719905"/>
            <a:ext cx="2840212" cy="168089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Picture 14" descr="DSC_8833 loading dock fill 53 stone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521" y="4724401"/>
            <a:ext cx="2834640" cy="167639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il Disturbance-traditiona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0" y="2341973"/>
            <a:ext cx="6400800" cy="3982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Hanwha Q Cells: </a:t>
            </a:r>
            <a:br>
              <a:rPr lang="en-US" sz="4000" dirty="0" smtClean="0"/>
            </a:br>
            <a:r>
              <a:rPr lang="en-US" sz="4000" dirty="0" smtClean="0"/>
              <a:t>Innovative Thinking</a:t>
            </a:r>
            <a:endParaRPr lang="en-US" sz="4000" dirty="0"/>
          </a:p>
        </p:txBody>
      </p:sp>
      <p:sp>
        <p:nvSpPr>
          <p:cNvPr id="11" name="Abgerundetes Rechteck 57"/>
          <p:cNvSpPr/>
          <p:nvPr/>
        </p:nvSpPr>
        <p:spPr>
          <a:xfrm>
            <a:off x="338128" y="1194548"/>
            <a:ext cx="8424871" cy="1167652"/>
          </a:xfrm>
          <a:prstGeom prst="roundRect">
            <a:avLst>
              <a:gd name="adj" fmla="val 1386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t"/>
          <a:lstStyle/>
          <a:p>
            <a:pPr eaLnBrk="0" hangingPunct="0">
              <a:lnSpc>
                <a:spcPts val="2160"/>
              </a:lnSpc>
              <a:spcAft>
                <a:spcPts val="400"/>
              </a:spcAft>
              <a:tabLst>
                <a:tab pos="758825" algn="l"/>
                <a:tab pos="1146175" algn="l"/>
                <a:tab pos="1519238" algn="l"/>
              </a:tabLst>
            </a:pPr>
            <a:r>
              <a:rPr lang="en-GB" b="1" spc="50" dirty="0" smtClean="0">
                <a:solidFill>
                  <a:schemeClr val="bg1"/>
                </a:solidFill>
                <a:latin typeface="Arial" pitchFamily="34" charset="0"/>
              </a:rPr>
              <a:t>Updating the Industry Standard</a:t>
            </a:r>
          </a:p>
          <a:p>
            <a:pPr>
              <a:spcAft>
                <a:spcPts val="600"/>
              </a:spcAft>
              <a:tabLst>
                <a:tab pos="758825" algn="l"/>
                <a:tab pos="1146175" algn="l"/>
                <a:tab pos="1519238" algn="l"/>
              </a:tabLst>
            </a:pPr>
            <a:r>
              <a:rPr lang="en-GB" sz="1400" spc="50" dirty="0" smtClean="0">
                <a:solidFill>
                  <a:schemeClr val="bg1"/>
                </a:solidFill>
                <a:latin typeface="Arial" pitchFamily="34" charset="0"/>
              </a:rPr>
              <a:t>Traditional site construction for the Maywood </a:t>
            </a:r>
            <a:r>
              <a:rPr lang="en-GB" sz="1400" spc="50" dirty="0" err="1" smtClean="0">
                <a:solidFill>
                  <a:schemeClr val="bg1"/>
                </a:solidFill>
                <a:latin typeface="Arial" pitchFamily="34" charset="0"/>
              </a:rPr>
              <a:t>sie</a:t>
            </a:r>
            <a:r>
              <a:rPr lang="en-GB" sz="1400" spc="50" dirty="0" smtClean="0">
                <a:solidFill>
                  <a:schemeClr val="bg1"/>
                </a:solidFill>
                <a:latin typeface="Arial" pitchFamily="34" charset="0"/>
              </a:rPr>
              <a:t> would displace an estimated </a:t>
            </a:r>
            <a:r>
              <a:rPr lang="en-GB" sz="1600" b="1" spc="50" dirty="0" smtClean="0">
                <a:solidFill>
                  <a:schemeClr val="bg1"/>
                </a:solidFill>
                <a:latin typeface="Arial" pitchFamily="34" charset="0"/>
              </a:rPr>
              <a:t>171,000 cubic feet </a:t>
            </a:r>
            <a:r>
              <a:rPr lang="en-GB" sz="1400" spc="50" dirty="0" smtClean="0">
                <a:solidFill>
                  <a:schemeClr val="bg1"/>
                </a:solidFill>
                <a:latin typeface="Arial" pitchFamily="34" charset="0"/>
              </a:rPr>
              <a:t>of soil - increasing the potential for impacting existing site remedy or exposing known underground hazards.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il Disturbance-Soi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2362200"/>
            <a:ext cx="6452687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Hanwha Q Cells: </a:t>
            </a:r>
            <a:br>
              <a:rPr lang="en-US" sz="4000" dirty="0" smtClean="0"/>
            </a:br>
            <a:r>
              <a:rPr lang="en-US" sz="4000" dirty="0" smtClean="0"/>
              <a:t>Innovative Thinking</a:t>
            </a:r>
            <a:endParaRPr lang="en-US" sz="4000" dirty="0"/>
          </a:p>
        </p:txBody>
      </p:sp>
      <p:sp>
        <p:nvSpPr>
          <p:cNvPr id="11" name="Abgerundetes Rechteck 57"/>
          <p:cNvSpPr/>
          <p:nvPr/>
        </p:nvSpPr>
        <p:spPr>
          <a:xfrm>
            <a:off x="338128" y="1194548"/>
            <a:ext cx="8424871" cy="1167652"/>
          </a:xfrm>
          <a:prstGeom prst="roundRect">
            <a:avLst>
              <a:gd name="adj" fmla="val 1386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t"/>
          <a:lstStyle/>
          <a:p>
            <a:pPr eaLnBrk="0" hangingPunct="0">
              <a:lnSpc>
                <a:spcPts val="2160"/>
              </a:lnSpc>
              <a:spcAft>
                <a:spcPts val="400"/>
              </a:spcAft>
              <a:tabLst>
                <a:tab pos="758825" algn="l"/>
                <a:tab pos="1146175" algn="l"/>
                <a:tab pos="1519238" algn="l"/>
              </a:tabLst>
            </a:pPr>
            <a:r>
              <a:rPr lang="en-GB" spc="50" dirty="0" smtClean="0">
                <a:solidFill>
                  <a:schemeClr val="bg1"/>
                </a:solidFill>
                <a:latin typeface="Arial" pitchFamily="34" charset="0"/>
              </a:rPr>
              <a:t>Soil Disturbance Minimization Plan </a:t>
            </a:r>
          </a:p>
          <a:p>
            <a:pPr>
              <a:spcAft>
                <a:spcPts val="400"/>
              </a:spcAft>
              <a:tabLst>
                <a:tab pos="758825" algn="l"/>
                <a:tab pos="1146175" algn="l"/>
                <a:tab pos="1519238" algn="l"/>
              </a:tabLst>
            </a:pPr>
            <a:r>
              <a:rPr lang="en-GB" sz="1400" spc="50" dirty="0" smtClean="0">
                <a:solidFill>
                  <a:schemeClr val="bg1"/>
                </a:solidFill>
                <a:latin typeface="Arial" pitchFamily="34" charset="0"/>
              </a:rPr>
              <a:t>Hanwha Q CELLS developed a proprietary construction approach – refined in close coordination with EPA – resulting in a total </a:t>
            </a:r>
            <a:r>
              <a:rPr lang="en-GB" sz="1600" b="1" spc="50" dirty="0" smtClean="0">
                <a:solidFill>
                  <a:schemeClr val="bg1"/>
                </a:solidFill>
                <a:latin typeface="Arial" pitchFamily="34" charset="0"/>
              </a:rPr>
              <a:t>11,000 cubic feet </a:t>
            </a:r>
            <a:r>
              <a:rPr lang="en-GB" sz="1400" spc="50" dirty="0" smtClean="0">
                <a:solidFill>
                  <a:schemeClr val="bg1"/>
                </a:solidFill>
                <a:latin typeface="Arial" pitchFamily="34" charset="0"/>
              </a:rPr>
              <a:t>of soil displacement.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il Disturbanc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2498915"/>
            <a:ext cx="6477000" cy="4054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Hanwha Q Cells: </a:t>
            </a:r>
            <a:br>
              <a:rPr lang="en-US" sz="4000" dirty="0" smtClean="0"/>
            </a:br>
            <a:r>
              <a:rPr lang="en-US" sz="4000" dirty="0" smtClean="0"/>
              <a:t>Innovative Thinking</a:t>
            </a:r>
            <a:endParaRPr lang="en-US" sz="4000" dirty="0"/>
          </a:p>
        </p:txBody>
      </p:sp>
      <p:sp>
        <p:nvSpPr>
          <p:cNvPr id="11" name="Abgerundetes Rechteck 57"/>
          <p:cNvSpPr/>
          <p:nvPr/>
        </p:nvSpPr>
        <p:spPr>
          <a:xfrm>
            <a:off x="338128" y="1219200"/>
            <a:ext cx="8424871" cy="1167652"/>
          </a:xfrm>
          <a:prstGeom prst="roundRect">
            <a:avLst>
              <a:gd name="adj" fmla="val 1386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t"/>
          <a:lstStyle/>
          <a:p>
            <a:pPr eaLnBrk="0" hangingPunct="0">
              <a:lnSpc>
                <a:spcPts val="2160"/>
              </a:lnSpc>
              <a:spcAft>
                <a:spcPts val="400"/>
              </a:spcAft>
              <a:tabLst>
                <a:tab pos="758825" algn="l"/>
                <a:tab pos="1146175" algn="l"/>
                <a:tab pos="1519238" algn="l"/>
              </a:tabLst>
            </a:pPr>
            <a:r>
              <a:rPr lang="en-GB" spc="50" dirty="0" smtClean="0">
                <a:solidFill>
                  <a:schemeClr val="bg1"/>
                </a:solidFill>
                <a:latin typeface="Arial" pitchFamily="34" charset="0"/>
              </a:rPr>
              <a:t>Comparative Results  </a:t>
            </a:r>
          </a:p>
          <a:p>
            <a:pPr>
              <a:spcAft>
                <a:spcPts val="400"/>
              </a:spcAft>
              <a:tabLst>
                <a:tab pos="758825" algn="l"/>
                <a:tab pos="1146175" algn="l"/>
                <a:tab pos="1519238" algn="l"/>
              </a:tabLst>
            </a:pPr>
            <a:r>
              <a:rPr lang="en-GB" sz="1400" spc="50" dirty="0" smtClean="0">
                <a:solidFill>
                  <a:schemeClr val="bg1"/>
                </a:solidFill>
                <a:latin typeface="Arial" pitchFamily="34" charset="0"/>
              </a:rPr>
              <a:t>Q CELLS’ Soil Disturbance Minimization Plan resulted in a </a:t>
            </a:r>
            <a:r>
              <a:rPr lang="en-GB" sz="1600" b="1" spc="50" dirty="0" smtClean="0">
                <a:solidFill>
                  <a:schemeClr val="bg1"/>
                </a:solidFill>
                <a:latin typeface="Arial" pitchFamily="34" charset="0"/>
              </a:rPr>
              <a:t>93% decrease </a:t>
            </a:r>
            <a:r>
              <a:rPr lang="en-GB" sz="1400" spc="50" dirty="0" smtClean="0">
                <a:solidFill>
                  <a:schemeClr val="bg1"/>
                </a:solidFill>
                <a:latin typeface="Arial" pitchFamily="34" charset="0"/>
              </a:rPr>
              <a:t>in project soil movement over conventional construction methods – significantly </a:t>
            </a:r>
            <a:r>
              <a:rPr lang="en-GB" sz="1400" b="1" spc="50" dirty="0" smtClean="0">
                <a:solidFill>
                  <a:schemeClr val="bg1"/>
                </a:solidFill>
                <a:latin typeface="Arial" pitchFamily="34" charset="0"/>
              </a:rPr>
              <a:t>reducing</a:t>
            </a:r>
            <a:r>
              <a:rPr lang="en-GB" sz="1400" spc="50" dirty="0" smtClean="0">
                <a:solidFill>
                  <a:schemeClr val="bg1"/>
                </a:solidFill>
                <a:latin typeface="Arial" pitchFamily="34" charset="0"/>
              </a:rPr>
              <a:t> the potential for impacting existing site remedy or exposing known underground hazards.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Project Criteria </a:t>
            </a:r>
            <a:endParaRPr lang="en-US" sz="4000" dirty="0"/>
          </a:p>
        </p:txBody>
      </p:sp>
      <p:sp>
        <p:nvSpPr>
          <p:cNvPr id="10" name="Textfeld 52"/>
          <p:cNvSpPr txBox="1"/>
          <p:nvPr/>
        </p:nvSpPr>
        <p:spPr>
          <a:xfrm>
            <a:off x="2667000" y="1066800"/>
            <a:ext cx="3810000" cy="3298177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lvl="1">
              <a:tabLst>
                <a:tab pos="230188" algn="l"/>
              </a:tabLst>
            </a:pPr>
            <a:endParaRPr lang="en-US" sz="1200" dirty="0">
              <a:solidFill>
                <a:srgbClr val="FFFFFF"/>
              </a:solidFill>
            </a:endParaRPr>
          </a:p>
          <a:p>
            <a:pPr lvl="1">
              <a:tabLst>
                <a:tab pos="230188" algn="l"/>
              </a:tabLst>
            </a:pPr>
            <a:endParaRPr lang="en-US" sz="1200" dirty="0" smtClean="0">
              <a:solidFill>
                <a:srgbClr val="FFFFFF"/>
              </a:solidFill>
            </a:endParaRPr>
          </a:p>
          <a:p>
            <a:pPr lvl="1">
              <a:tabLst>
                <a:tab pos="230188" algn="l"/>
              </a:tabLst>
            </a:pPr>
            <a:r>
              <a:rPr lang="en-US" sz="1300" b="1" dirty="0" smtClean="0">
                <a:solidFill>
                  <a:srgbClr val="FFFFFF"/>
                </a:solidFill>
              </a:rPr>
              <a:t>TECHNICAL/PHYSICAL CONDITIONS NEEDED FOR SUCCESSFUL BROWNFIELD PROJECT</a:t>
            </a:r>
          </a:p>
          <a:p>
            <a:pPr lvl="1">
              <a:tabLst>
                <a:tab pos="230188" algn="l"/>
              </a:tabLst>
            </a:pPr>
            <a:endParaRPr lang="en-US" sz="1300" b="1" dirty="0">
              <a:solidFill>
                <a:srgbClr val="FFFFFF"/>
              </a:solidFill>
            </a:endParaRPr>
          </a:p>
          <a:p>
            <a:pPr marL="1085850" lvl="2" indent="-171450">
              <a:buFont typeface="Wingdings" charset="2"/>
              <a:buChar char="q"/>
              <a:tabLst>
                <a:tab pos="23018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MARKET ECONOMICS/INCENTIVES</a:t>
            </a:r>
          </a:p>
          <a:p>
            <a:pPr marL="1085850" lvl="2" indent="-171450">
              <a:buFont typeface="Wingdings" charset="2"/>
              <a:buChar char="q"/>
              <a:tabLst>
                <a:tab pos="23018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MATURE BROWNFIELD SITE</a:t>
            </a:r>
          </a:p>
          <a:p>
            <a:pPr marL="1085850" lvl="2" indent="-171450">
              <a:buFont typeface="Wingdings" charset="2"/>
              <a:buChar char="q"/>
              <a:tabLst>
                <a:tab pos="23018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KNOWN/MANAGABLE HAZARDS</a:t>
            </a:r>
          </a:p>
          <a:p>
            <a:pPr marL="1085850" lvl="2" indent="-171450">
              <a:buFont typeface="Wingdings" charset="2"/>
              <a:buChar char="q"/>
              <a:tabLst>
                <a:tab pos="23018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SETTLED ENVIRONMENTAL  PERMITTING </a:t>
            </a:r>
          </a:p>
          <a:p>
            <a:pPr marL="1085850" lvl="2" indent="-171450">
              <a:buFont typeface="Wingdings" charset="2"/>
              <a:buChar char="q"/>
              <a:tabLst>
                <a:tab pos="23018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WELL DOCUMENTED HISTORY</a:t>
            </a:r>
          </a:p>
          <a:p>
            <a:pPr marL="1085850" lvl="2" indent="-171450">
              <a:buFont typeface="Wingdings" charset="2"/>
              <a:buChar char="q"/>
              <a:tabLst>
                <a:tab pos="23018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SUPERFUND &gt; BROWNFIELD</a:t>
            </a:r>
          </a:p>
          <a:p>
            <a:pPr marL="1085850" lvl="2" indent="-171450">
              <a:buFont typeface="Wingdings" charset="2"/>
              <a:buChar char="q"/>
              <a:tabLst>
                <a:tab pos="23018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REASONABLE LANDOWNER EXPECTATIONS</a:t>
            </a:r>
          </a:p>
          <a:p>
            <a:pPr marL="1085850" lvl="2" indent="-171450">
              <a:buFont typeface="Wingdings" charset="2"/>
              <a:buChar char="q"/>
              <a:tabLst>
                <a:tab pos="23018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CONTROLLING AGENCY BUY-IN</a:t>
            </a:r>
          </a:p>
          <a:p>
            <a:pPr marL="1085850" lvl="2" indent="-171450">
              <a:buFont typeface="Wingdings" charset="2"/>
              <a:buChar char="q"/>
              <a:tabLst>
                <a:tab pos="230188" algn="l"/>
              </a:tabLst>
            </a:pPr>
            <a:endParaRPr lang="en-US" sz="1200" dirty="0">
              <a:solidFill>
                <a:srgbClr val="FFFFFF"/>
              </a:solidFill>
            </a:endParaRPr>
          </a:p>
          <a:p>
            <a:pPr lvl="1">
              <a:tabLst>
                <a:tab pos="230188" algn="l"/>
              </a:tabLst>
            </a:pPr>
            <a:r>
              <a:rPr lang="en-US" sz="1400" b="1" dirty="0" smtClean="0">
                <a:solidFill>
                  <a:srgbClr val="FFFFFF"/>
                </a:solidFill>
              </a:rPr>
              <a:t>IRRATIONAL </a:t>
            </a:r>
            <a:r>
              <a:rPr lang="en-US" sz="1400" b="1" dirty="0">
                <a:solidFill>
                  <a:srgbClr val="FFFFFF"/>
                </a:solidFill>
              </a:rPr>
              <a:t>PERSISTENCE</a:t>
            </a:r>
          </a:p>
          <a:p>
            <a:pPr>
              <a:tabLst>
                <a:tab pos="230188" algn="l"/>
              </a:tabLst>
            </a:pPr>
            <a:endParaRPr lang="en-US" sz="1200" dirty="0">
              <a:solidFill>
                <a:srgbClr val="FFFFFF"/>
              </a:solidFill>
            </a:endParaRPr>
          </a:p>
          <a:p>
            <a:pPr>
              <a:tabLst>
                <a:tab pos="230188" algn="l"/>
              </a:tabLst>
            </a:pP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" name="Picture 10" descr="2013-11-13 15.55.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" r="18096"/>
          <a:stretch/>
        </p:blipFill>
        <p:spPr>
          <a:xfrm>
            <a:off x="256301" y="2690812"/>
            <a:ext cx="2305251" cy="167416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2013-11-13 14.23.0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396" y="1073352"/>
            <a:ext cx="2324244" cy="15714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2013-09-25 12.42.1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50" t="1" b="3298"/>
          <a:stretch/>
        </p:blipFill>
        <p:spPr>
          <a:xfrm>
            <a:off x="6606396" y="2763366"/>
            <a:ext cx="2294716" cy="160161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Picture 15" descr="2013-11-13 14.42.0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59" y="1080410"/>
            <a:ext cx="2305251" cy="151039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2" name="Picture 21" descr="DSC_9515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50"/>
          <a:stretch/>
        </p:blipFill>
        <p:spPr>
          <a:xfrm>
            <a:off x="6606396" y="4495801"/>
            <a:ext cx="2294716" cy="167639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3" name="Picture 22" descr="Inverter Pad 7  8  and piles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767"/>
          <a:stretch/>
        </p:blipFill>
        <p:spPr>
          <a:xfrm>
            <a:off x="256301" y="4491305"/>
            <a:ext cx="2307209" cy="168089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Picture 17" descr="2014-03-05 10.57.4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789" y="4494250"/>
            <a:ext cx="3803211" cy="167795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 Utility Scale Solar </a:t>
            </a:r>
            <a:br>
              <a:rPr lang="en-US" sz="4000" dirty="0" smtClean="0"/>
            </a:br>
            <a:r>
              <a:rPr lang="en-US" sz="4000" dirty="0" smtClean="0"/>
              <a:t>Superfund Plant</a:t>
            </a:r>
            <a:endParaRPr lang="en-US" sz="4000" dirty="0"/>
          </a:p>
        </p:txBody>
      </p:sp>
      <p:pic>
        <p:nvPicPr>
          <p:cNvPr id="3" name="Picture 2" descr="SolarFarmIndy-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295400"/>
            <a:ext cx="7620000" cy="507953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9" y="1143000"/>
            <a:ext cx="2346731" cy="38989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645.NEF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5" r="6902"/>
          <a:stretch/>
        </p:blipFill>
        <p:spPr>
          <a:xfrm>
            <a:off x="-1" y="0"/>
            <a:ext cx="9289143" cy="69342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04800" y="3429000"/>
            <a:ext cx="9220200" cy="876300"/>
          </a:xfrm>
        </p:spPr>
        <p:txBody>
          <a:bodyPr>
            <a:noAutofit/>
          </a:bodyPr>
          <a:lstStyle/>
          <a:p>
            <a:pPr algn="ctr"/>
            <a:r>
              <a:rPr lang="en-GB" sz="5400" dirty="0" smtClean="0"/>
              <a:t>THANK YOU.</a:t>
            </a:r>
            <a:r>
              <a:rPr sz="5400" dirty="0"/>
              <a:t/>
            </a:r>
            <a:br>
              <a:rPr sz="5400" dirty="0"/>
            </a:br>
            <a:r>
              <a:rPr sz="5400" dirty="0"/>
              <a:t/>
            </a:r>
            <a:br>
              <a:rPr sz="5400" dirty="0"/>
            </a:br>
            <a:endParaRPr lang="en-GB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Redevelopment Challenge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feld 52"/>
          <p:cNvSpPr txBox="1"/>
          <p:nvPr/>
        </p:nvSpPr>
        <p:spPr>
          <a:xfrm>
            <a:off x="304800" y="990600"/>
            <a:ext cx="3200400" cy="495300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There is clear </a:t>
            </a:r>
            <a:r>
              <a:rPr lang="en-US" sz="1600" dirty="0">
                <a:solidFill>
                  <a:schemeClr val="bg1"/>
                </a:solidFill>
              </a:rPr>
              <a:t>public value in </a:t>
            </a:r>
            <a:r>
              <a:rPr lang="en-US" sz="1600" dirty="0" smtClean="0">
                <a:solidFill>
                  <a:schemeClr val="bg1"/>
                </a:solidFill>
              </a:rPr>
              <a:t>revitalizing the </a:t>
            </a:r>
            <a:r>
              <a:rPr lang="en-US" sz="1600" dirty="0">
                <a:solidFill>
                  <a:schemeClr val="bg1"/>
                </a:solidFill>
              </a:rPr>
              <a:t>more than 1,300 existing CERCLA (Superfund) </a:t>
            </a:r>
            <a:r>
              <a:rPr lang="en-US" sz="1600" dirty="0" smtClean="0">
                <a:solidFill>
                  <a:schemeClr val="bg1"/>
                </a:solidFill>
              </a:rPr>
              <a:t>National Priority Listed sites and and estimated 400,000+ </a:t>
            </a:r>
            <a:r>
              <a:rPr lang="en-US" sz="1600" dirty="0">
                <a:solidFill>
                  <a:schemeClr val="bg1"/>
                </a:solidFill>
              </a:rPr>
              <a:t>CERCLIS (Brownfield) </a:t>
            </a:r>
            <a:r>
              <a:rPr lang="en-US" sz="1600" dirty="0" smtClean="0">
                <a:solidFill>
                  <a:schemeClr val="bg1"/>
                </a:solidFill>
              </a:rPr>
              <a:t>sites in the US. Conversion of sites to </a:t>
            </a:r>
            <a:r>
              <a:rPr lang="en-US" sz="1600" dirty="0">
                <a:solidFill>
                  <a:schemeClr val="bg1"/>
                </a:solidFill>
              </a:rPr>
              <a:t>clean-tech renewable </a:t>
            </a:r>
            <a:r>
              <a:rPr lang="en-US" sz="1600" dirty="0" smtClean="0">
                <a:solidFill>
                  <a:schemeClr val="bg1"/>
                </a:solidFill>
              </a:rPr>
              <a:t>energy, generating long-term carbon emissions reductions, is a clear leveraged opportunity. 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/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Given the clear value, what explains decades of failures in efforts to redevelop Superfund sites for renewable energy projects? </a:t>
            </a:r>
            <a:endParaRPr lang="en-US" sz="1600" dirty="0">
              <a:solidFill>
                <a:srgbClr val="FFFFFF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657600" y="957118"/>
            <a:ext cx="5301653" cy="3005282"/>
            <a:chOff x="3777653" y="957119"/>
            <a:chExt cx="5334000" cy="28795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7653" y="987331"/>
              <a:ext cx="5334000" cy="28493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7653" y="957119"/>
              <a:ext cx="736600" cy="81762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724400" y="4038600"/>
            <a:ext cx="3124200" cy="1975692"/>
            <a:chOff x="1346200" y="990600"/>
            <a:chExt cx="6451600" cy="4204678"/>
          </a:xfrm>
        </p:grpSpPr>
        <p:pic>
          <p:nvPicPr>
            <p:cNvPr id="4" name="Picture 3" descr="Screen Shot 2014-04-06 at 11.51.11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6200" y="1639277"/>
              <a:ext cx="6451600" cy="3556001"/>
            </a:xfrm>
            <a:prstGeom prst="rect">
              <a:avLst/>
            </a:prstGeom>
          </p:spPr>
        </p:pic>
        <p:pic>
          <p:nvPicPr>
            <p:cNvPr id="5" name="Picture 4" descr="Screen Shot 2014-04-06 at 11.51.27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6200" y="990600"/>
              <a:ext cx="4838700" cy="673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9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Took So Long </a:t>
            </a:r>
            <a:br>
              <a:rPr lang="en-US" sz="4000" dirty="0" smtClean="0"/>
            </a:br>
            <a:r>
              <a:rPr lang="en-US" sz="4000" dirty="0" smtClean="0"/>
              <a:t>To Make History?</a:t>
            </a:r>
            <a:endParaRPr lang="en-US" sz="4000" dirty="0"/>
          </a:p>
        </p:txBody>
      </p:sp>
      <p:sp>
        <p:nvSpPr>
          <p:cNvPr id="6" name="Textfeld 52"/>
          <p:cNvSpPr txBox="1"/>
          <p:nvPr/>
        </p:nvSpPr>
        <p:spPr>
          <a:xfrm>
            <a:off x="228600" y="1173507"/>
            <a:ext cx="8377882" cy="655293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PERCEPTION OF LIABILITY &amp; INCREASED PROJECT COMPLEXITY</a:t>
            </a:r>
          </a:p>
          <a:p>
            <a:pPr marL="1588" lvl="7" algn="ctr">
              <a:buClr>
                <a:schemeClr val="bg1"/>
              </a:buClr>
              <a:buSzPct val="87000"/>
            </a:pPr>
            <a:r>
              <a:rPr lang="en-US" sz="1200" i="1" dirty="0" smtClean="0">
                <a:solidFill>
                  <a:schemeClr val="bg1"/>
                </a:solidFill>
              </a:rPr>
              <a:t> - LEGAL LIABILITY    - PROJECT FINANCING    - PROJECT ECONOMICS </a:t>
            </a:r>
            <a:endParaRPr lang="en-US" sz="1200" i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6057" y="1961663"/>
            <a:ext cx="8456943" cy="4515337"/>
            <a:chOff x="382257" y="1580663"/>
            <a:chExt cx="8456943" cy="4515337"/>
          </a:xfrm>
        </p:grpSpPr>
        <p:pic>
          <p:nvPicPr>
            <p:cNvPr id="5" name="Picture 4" descr="Screen Shot 2014-04-03 at 11.07.3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257" y="1580663"/>
              <a:ext cx="8456943" cy="451533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2000" y="2895600"/>
              <a:ext cx="10668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Donut 11"/>
          <p:cNvSpPr/>
          <p:nvPr/>
        </p:nvSpPr>
        <p:spPr>
          <a:xfrm>
            <a:off x="838200" y="2529840"/>
            <a:ext cx="1066800" cy="1051560"/>
          </a:xfrm>
          <a:prstGeom prst="donut">
            <a:avLst>
              <a:gd name="adj" fmla="val 3245"/>
            </a:avLst>
          </a:prstGeom>
          <a:solidFill>
            <a:schemeClr val="tx2"/>
          </a:solidFill>
          <a:ln w="63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8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229600" cy="1447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Given Dismal History – </a:t>
            </a:r>
            <a:br>
              <a:rPr lang="en-US" sz="4000" dirty="0" smtClean="0"/>
            </a:br>
            <a:r>
              <a:rPr lang="en-US" sz="4000" dirty="0" smtClean="0"/>
              <a:t>Why This Project?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olarFarmIndy-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91"/>
          <a:stretch/>
        </p:blipFill>
        <p:spPr>
          <a:xfrm>
            <a:off x="0" y="3405642"/>
            <a:ext cx="9220200" cy="2995158"/>
          </a:xfrm>
          <a:prstGeom prst="rect">
            <a:avLst/>
          </a:prstGeom>
        </p:spPr>
      </p:pic>
      <p:sp>
        <p:nvSpPr>
          <p:cNvPr id="5" name="Textfeld 52"/>
          <p:cNvSpPr txBox="1"/>
          <p:nvPr/>
        </p:nvSpPr>
        <p:spPr>
          <a:xfrm>
            <a:off x="0" y="1335314"/>
            <a:ext cx="4572000" cy="2025764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Hanwha Q CELLS </a:t>
            </a:r>
            <a:r>
              <a:rPr lang="en-US" sz="1200" dirty="0">
                <a:solidFill>
                  <a:schemeClr val="bg1"/>
                </a:solidFill>
              </a:rPr>
              <a:t>was </a:t>
            </a:r>
            <a:r>
              <a:rPr lang="en-US" sz="1200" dirty="0" smtClean="0">
                <a:solidFill>
                  <a:schemeClr val="bg1"/>
                </a:solidFill>
              </a:rPr>
              <a:t>introduced to the project in November 2012 after the site owner – Vertellus Specialties Inc. (VSI) – had completed early development work and obtained IPL Rate REP Program award. 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VSI experienced the failure of several solar development partners to demonstrate project financing. Vertellus sought out better capitalized firms – leading to an introduction to Hanwha Q CELLS which closed contracts within a 3 month period.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feld 52"/>
          <p:cNvSpPr txBox="1"/>
          <p:nvPr/>
        </p:nvSpPr>
        <p:spPr>
          <a:xfrm>
            <a:off x="4648200" y="1335314"/>
            <a:ext cx="4572000" cy="2025764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300" dirty="0" smtClean="0">
                <a:solidFill>
                  <a:schemeClr val="bg1"/>
                </a:solidFill>
              </a:rPr>
              <a:t>IPL Rate REP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300" dirty="0" smtClean="0">
                <a:solidFill>
                  <a:schemeClr val="bg1"/>
                </a:solidFill>
              </a:rPr>
              <a:t>Early Stage Development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300" dirty="0" smtClean="0">
                <a:solidFill>
                  <a:schemeClr val="bg1"/>
                </a:solidFill>
              </a:rPr>
              <a:t>Opportunity to Improve with Development Resources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300" dirty="0" smtClean="0">
                <a:solidFill>
                  <a:schemeClr val="bg1"/>
                </a:solidFill>
              </a:rPr>
              <a:t>Direct Dealing with Owner – No Third Parties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300" dirty="0" smtClean="0">
                <a:solidFill>
                  <a:schemeClr val="bg1"/>
                </a:solidFill>
              </a:rPr>
              <a:t>Owner/Partners Resources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300" dirty="0" smtClean="0">
                <a:solidFill>
                  <a:schemeClr val="bg1"/>
                </a:solidFill>
              </a:rPr>
              <a:t>Internal Resources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300" dirty="0" smtClean="0">
                <a:solidFill>
                  <a:schemeClr val="bg1"/>
                </a:solidFill>
              </a:rPr>
              <a:t>Site Status &amp; History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300" dirty="0" smtClean="0">
                <a:solidFill>
                  <a:schemeClr val="bg1"/>
                </a:solidFill>
              </a:rPr>
              <a:t>Agencies’ Engagement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300" dirty="0" smtClean="0">
                <a:solidFill>
                  <a:schemeClr val="bg1"/>
                </a:solidFill>
              </a:rPr>
              <a:t>Project Economics Meet Commercial Criteria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447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How Did Q Cells Make History?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94" y="1261533"/>
            <a:ext cx="8793506" cy="513926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feld 52"/>
          <p:cNvSpPr txBox="1"/>
          <p:nvPr/>
        </p:nvSpPr>
        <p:spPr>
          <a:xfrm>
            <a:off x="5105400" y="1337734"/>
            <a:ext cx="3810000" cy="1693333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rmAutofit fontScale="85000" lnSpcReduction="20000"/>
          </a:bodyPr>
          <a:lstStyle/>
          <a:p>
            <a:pPr lvl="1"/>
            <a:endParaRPr lang="en-US" sz="1400" dirty="0" smtClean="0">
              <a:solidFill>
                <a:schemeClr val="bg1"/>
              </a:solidFill>
            </a:endParaRPr>
          </a:p>
          <a:p>
            <a:pPr lvl="1"/>
            <a:endParaRPr lang="en-US" sz="1500" dirty="0" smtClean="0">
              <a:solidFill>
                <a:schemeClr val="bg1"/>
              </a:solidFill>
            </a:endParaRPr>
          </a:p>
          <a:p>
            <a:pPr lvl="1"/>
            <a:r>
              <a:rPr lang="en-US" sz="1500" dirty="0" smtClean="0">
                <a:solidFill>
                  <a:schemeClr val="bg1"/>
                </a:solidFill>
              </a:rPr>
              <a:t>PROJECT PARTNERS - DILIGENCE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VERTELLUS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EPA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IDEM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AUGUST MACK</a:t>
            </a:r>
          </a:p>
          <a:p>
            <a:pPr lvl="1"/>
            <a:r>
              <a:rPr lang="en-US" sz="1500" dirty="0" smtClean="0">
                <a:solidFill>
                  <a:schemeClr val="bg1"/>
                </a:solidFill>
              </a:rPr>
              <a:t>INTERNAL EXPERTISE</a:t>
            </a:r>
          </a:p>
          <a:p>
            <a:pPr lvl="1"/>
            <a:r>
              <a:rPr lang="en-US" sz="1500" dirty="0" smtClean="0">
                <a:solidFill>
                  <a:schemeClr val="bg1"/>
                </a:solidFill>
              </a:rPr>
              <a:t>ADAPTIVE CONSTRUCTION	</a:t>
            </a:r>
          </a:p>
          <a:p>
            <a:pPr lvl="1"/>
            <a:r>
              <a:rPr lang="en-US" sz="1500" b="1" dirty="0" smtClean="0">
                <a:solidFill>
                  <a:schemeClr val="bg1"/>
                </a:solidFill>
              </a:rPr>
              <a:t>IRRATIONAL PERSISTENCE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5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Project Partner: </a:t>
            </a:r>
            <a:r>
              <a:rPr lang="en-US" sz="4000" dirty="0" err="1" smtClean="0"/>
              <a:t>Vertellus</a:t>
            </a:r>
            <a:endParaRPr lang="en-US" sz="4000" dirty="0"/>
          </a:p>
        </p:txBody>
      </p:sp>
      <p:sp>
        <p:nvSpPr>
          <p:cNvPr id="6" name="Textfeld 52"/>
          <p:cNvSpPr txBox="1"/>
          <p:nvPr/>
        </p:nvSpPr>
        <p:spPr>
          <a:xfrm>
            <a:off x="5867400" y="973667"/>
            <a:ext cx="3048000" cy="1617133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rmAutofit fontScale="85000" lnSpcReduction="20000"/>
          </a:bodyPr>
          <a:lstStyle/>
          <a:p>
            <a:pPr lvl="1"/>
            <a:endParaRPr lang="en-US" sz="1400" dirty="0" smtClean="0">
              <a:solidFill>
                <a:schemeClr val="bg1"/>
              </a:solidFill>
            </a:endParaRPr>
          </a:p>
          <a:p>
            <a:pPr lvl="1"/>
            <a:endParaRPr lang="en-US" sz="1500" dirty="0" smtClean="0">
              <a:solidFill>
                <a:schemeClr val="bg1"/>
              </a:solidFill>
            </a:endParaRP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PROJECT PARTNERS - DILIGENCE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 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b="1" dirty="0" smtClean="0">
                <a:solidFill>
                  <a:schemeClr val="bg1"/>
                </a:solidFill>
              </a:rPr>
              <a:t>VERTELLUS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500" dirty="0" smtClean="0">
                <a:solidFill>
                  <a:schemeClr val="bg1"/>
                </a:solidFill>
              </a:rPr>
              <a:t>INTERNAL </a:t>
            </a:r>
            <a:r>
              <a:rPr lang="en-US" sz="1500" dirty="0">
                <a:solidFill>
                  <a:schemeClr val="bg1"/>
                </a:solidFill>
              </a:rPr>
              <a:t>EXPERTISE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ADAPTIVE CONSTRUCTION	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IRRATIONAL PERSISTENCE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/>
          </a:p>
        </p:txBody>
      </p:sp>
      <p:pic>
        <p:nvPicPr>
          <p:cNvPr id="5" name="Picture 4" descr="using_railroad_ties_in_landscaping_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713" y="973667"/>
            <a:ext cx="2612887" cy="237913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8" y="3581400"/>
            <a:ext cx="2514602" cy="782320"/>
          </a:xfrm>
          <a:prstGeom prst="rect">
            <a:avLst/>
          </a:prstGeom>
        </p:spPr>
      </p:pic>
      <p:pic>
        <p:nvPicPr>
          <p:cNvPr id="10" name="Picture 9" descr="2013-03-05_14-40-01_89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990600"/>
            <a:ext cx="2590800" cy="23622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2013-09-24 14.53.4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3581400"/>
            <a:ext cx="2590800" cy="239450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photo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3580047"/>
            <a:ext cx="2590801" cy="239585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Elbow Connector 29"/>
          <p:cNvCxnSpPr/>
          <p:nvPr/>
        </p:nvCxnSpPr>
        <p:spPr>
          <a:xfrm>
            <a:off x="0" y="2057400"/>
            <a:ext cx="9144000" cy="2743200"/>
          </a:xfrm>
          <a:prstGeom prst="bentConnector3">
            <a:avLst/>
          </a:prstGeom>
          <a:ln w="31750" cap="flat">
            <a:solidFill>
              <a:schemeClr val="accent6">
                <a:lumMod val="75000"/>
              </a:schemeClr>
            </a:solidFill>
            <a:prstDash val="dash"/>
            <a:round/>
            <a:headEnd type="diamond"/>
            <a:tailEnd type="none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Project Partner: EPA</a:t>
            </a:r>
            <a:endParaRPr lang="en-US" sz="4000" dirty="0"/>
          </a:p>
        </p:txBody>
      </p:sp>
      <p:sp>
        <p:nvSpPr>
          <p:cNvPr id="6" name="Textfeld 52"/>
          <p:cNvSpPr txBox="1"/>
          <p:nvPr/>
        </p:nvSpPr>
        <p:spPr>
          <a:xfrm>
            <a:off x="324678" y="990600"/>
            <a:ext cx="2951922" cy="152400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rmAutofit fontScale="85000" lnSpcReduction="20000"/>
          </a:bodyPr>
          <a:lstStyle/>
          <a:p>
            <a:pPr lvl="1"/>
            <a:endParaRPr lang="en-US" sz="1400" dirty="0" smtClean="0">
              <a:solidFill>
                <a:schemeClr val="bg1"/>
              </a:solidFill>
            </a:endParaRPr>
          </a:p>
          <a:p>
            <a:pPr lvl="1"/>
            <a:endParaRPr lang="en-US" sz="1500" dirty="0" smtClean="0">
              <a:solidFill>
                <a:schemeClr val="bg1"/>
              </a:solidFill>
            </a:endParaRPr>
          </a:p>
          <a:p>
            <a:pPr lvl="1"/>
            <a:r>
              <a:rPr lang="en-US" sz="1500" dirty="0" smtClean="0">
                <a:solidFill>
                  <a:schemeClr val="bg1"/>
                </a:solidFill>
              </a:rPr>
              <a:t>PROJECT </a:t>
            </a:r>
            <a:r>
              <a:rPr lang="en-US" sz="1500" dirty="0">
                <a:solidFill>
                  <a:schemeClr val="bg1"/>
                </a:solidFill>
              </a:rPr>
              <a:t>PARTNERS - DILIGENCE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 </a:t>
            </a:r>
            <a:endParaRPr lang="en-US" sz="1500" dirty="0">
              <a:solidFill>
                <a:schemeClr val="bg1"/>
              </a:solidFill>
            </a:endParaRPr>
          </a:p>
          <a:p>
            <a:pPr marL="1200150" lvl="2" indent="-285750">
              <a:buFont typeface="Wingdings" charset="2"/>
              <a:buChar char="q"/>
            </a:pPr>
            <a:r>
              <a:rPr lang="en-US" sz="1500" b="1" dirty="0">
                <a:solidFill>
                  <a:schemeClr val="bg1"/>
                </a:solidFill>
              </a:rPr>
              <a:t>EPA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 </a:t>
            </a:r>
            <a:endParaRPr lang="en-US" sz="1500" dirty="0">
              <a:solidFill>
                <a:schemeClr val="bg1"/>
              </a:solidFill>
            </a:endParaRPr>
          </a:p>
          <a:p>
            <a:pPr lvl="1"/>
            <a:r>
              <a:rPr lang="en-US" sz="1500" dirty="0" smtClean="0">
                <a:solidFill>
                  <a:schemeClr val="bg1"/>
                </a:solidFill>
              </a:rPr>
              <a:t>INTERNAL </a:t>
            </a:r>
            <a:r>
              <a:rPr lang="en-US" sz="1500" dirty="0">
                <a:solidFill>
                  <a:schemeClr val="bg1"/>
                </a:solidFill>
              </a:rPr>
              <a:t>EXPERTISE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ADAPTIVE CONSTRUCTION	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IRRATIONAL PERSISTENCE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/>
          </a:p>
        </p:txBody>
      </p:sp>
      <p:pic>
        <p:nvPicPr>
          <p:cNvPr id="9" name="Picture 8" descr="DSC_0106.NEF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3581400"/>
            <a:ext cx="2578651" cy="236514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DSC_8846 rootball remova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3581400"/>
            <a:ext cx="2590800" cy="237834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DSC_8639.NEF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598" y="994649"/>
            <a:ext cx="2590802" cy="235815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DSC_864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2"/>
          <a:stretch/>
        </p:blipFill>
        <p:spPr>
          <a:xfrm>
            <a:off x="3429000" y="994648"/>
            <a:ext cx="2631661" cy="235815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DSC_866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199" y="3581400"/>
            <a:ext cx="2590800" cy="237834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Elbow Connector 11"/>
          <p:cNvCxnSpPr/>
          <p:nvPr/>
        </p:nvCxnSpPr>
        <p:spPr>
          <a:xfrm rot="10800000" flipV="1">
            <a:off x="0" y="2133600"/>
            <a:ext cx="9144000" cy="2667000"/>
          </a:xfrm>
          <a:prstGeom prst="bentConnector3">
            <a:avLst/>
          </a:prstGeom>
          <a:ln w="31750">
            <a:solidFill>
              <a:schemeClr val="accent6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5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Project Partner: IDEM</a:t>
            </a:r>
            <a:endParaRPr lang="en-US" sz="4000" dirty="0"/>
          </a:p>
        </p:txBody>
      </p:sp>
      <p:sp>
        <p:nvSpPr>
          <p:cNvPr id="6" name="Textfeld 52"/>
          <p:cNvSpPr txBox="1"/>
          <p:nvPr/>
        </p:nvSpPr>
        <p:spPr>
          <a:xfrm>
            <a:off x="5867400" y="1219200"/>
            <a:ext cx="3048000" cy="121920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lvl="1"/>
            <a:endParaRPr lang="en-US" sz="1050" dirty="0" smtClean="0">
              <a:solidFill>
                <a:schemeClr val="bg1"/>
              </a:solidFill>
            </a:endParaRPr>
          </a:p>
          <a:p>
            <a:pPr lvl="1"/>
            <a:endParaRPr lang="en-US" sz="1050" dirty="0" smtClean="0">
              <a:solidFill>
                <a:schemeClr val="bg1"/>
              </a:solidFill>
            </a:endParaRP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PROJECT PARTNERS - DILIGENCE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050" dirty="0" smtClean="0">
                <a:solidFill>
                  <a:schemeClr val="bg1"/>
                </a:solidFill>
              </a:rPr>
              <a:t> </a:t>
            </a:r>
            <a:endParaRPr lang="en-US" sz="1050" dirty="0">
              <a:solidFill>
                <a:schemeClr val="bg1"/>
              </a:solidFill>
            </a:endParaRPr>
          </a:p>
          <a:p>
            <a:pPr marL="1200150" lvl="2" indent="-285750">
              <a:buFont typeface="Wingdings" charset="2"/>
              <a:buChar char="q"/>
            </a:pPr>
            <a:r>
              <a:rPr lang="en-US" sz="1050" b="1" dirty="0">
                <a:solidFill>
                  <a:schemeClr val="bg1"/>
                </a:solidFill>
              </a:rPr>
              <a:t>IDEM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050" dirty="0" smtClean="0">
                <a:solidFill>
                  <a:schemeClr val="bg1"/>
                </a:solidFill>
              </a:rPr>
              <a:t> </a:t>
            </a:r>
            <a:endParaRPr lang="en-US" sz="1050" dirty="0">
              <a:solidFill>
                <a:schemeClr val="bg1"/>
              </a:solidFill>
            </a:endParaRP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INTERNAL EXPERTISE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ADAPTIVE CONSTRUCTION	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IRRATIONAL PERSISTENCE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/>
          </a:p>
        </p:txBody>
      </p:sp>
      <p:pic>
        <p:nvPicPr>
          <p:cNvPr id="14" name="Picture 13" descr="2013-10-11 10.09.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1200150"/>
            <a:ext cx="2674730" cy="24574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2013-10-12 15.55.3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3853897"/>
            <a:ext cx="2659270" cy="239450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DSC_8703 chip load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84" y="1219200"/>
            <a:ext cx="2591906" cy="24384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DSC_8908 driving pilesNW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0275" y="3853897"/>
            <a:ext cx="2590800" cy="239450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DSC_0112.NEF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3097"/>
          <a:stretch/>
        </p:blipFill>
        <p:spPr>
          <a:xfrm>
            <a:off x="325784" y="3853897"/>
            <a:ext cx="2591906" cy="239450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Elbow Connector 29"/>
          <p:cNvCxnSpPr/>
          <p:nvPr/>
        </p:nvCxnSpPr>
        <p:spPr>
          <a:xfrm>
            <a:off x="0" y="2362200"/>
            <a:ext cx="9144000" cy="2743200"/>
          </a:xfrm>
          <a:prstGeom prst="bentConnector3">
            <a:avLst/>
          </a:prstGeom>
          <a:ln w="31750" cap="flat">
            <a:solidFill>
              <a:schemeClr val="accent6">
                <a:lumMod val="75000"/>
              </a:schemeClr>
            </a:solidFill>
            <a:prstDash val="dash"/>
            <a:round/>
            <a:tailEnd type="none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2600739"/>
            <a:ext cx="707257" cy="120926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2013-11-13 14.21.5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3810000"/>
            <a:ext cx="2612889" cy="23622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Project Partner: August Mack</a:t>
            </a:r>
            <a:endParaRPr lang="en-US" sz="4000" dirty="0"/>
          </a:p>
        </p:txBody>
      </p:sp>
      <p:sp>
        <p:nvSpPr>
          <p:cNvPr id="6" name="Textfeld 52"/>
          <p:cNvSpPr txBox="1"/>
          <p:nvPr/>
        </p:nvSpPr>
        <p:spPr>
          <a:xfrm>
            <a:off x="304800" y="1155609"/>
            <a:ext cx="3048000" cy="1312333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rmAutofit fontScale="70000" lnSpcReduction="20000"/>
          </a:bodyPr>
          <a:lstStyle/>
          <a:p>
            <a:pPr lvl="1"/>
            <a:endParaRPr lang="en-US" sz="1400" dirty="0" smtClean="0">
              <a:solidFill>
                <a:schemeClr val="bg1"/>
              </a:solidFill>
            </a:endParaRPr>
          </a:p>
          <a:p>
            <a:pPr lvl="1"/>
            <a:endParaRPr lang="en-US" sz="1500" dirty="0" smtClean="0">
              <a:solidFill>
                <a:schemeClr val="bg1"/>
              </a:solidFill>
            </a:endParaRP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PROJECT PARTNERS - DILIGENCE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 smtClean="0">
                <a:solidFill>
                  <a:schemeClr val="bg1"/>
                </a:solidFill>
              </a:rPr>
              <a:t> </a:t>
            </a:r>
            <a:endParaRPr lang="en-US" sz="1500" dirty="0">
              <a:solidFill>
                <a:schemeClr val="bg1"/>
              </a:solidFill>
            </a:endParaRPr>
          </a:p>
          <a:p>
            <a:pPr marL="1200150" lvl="2" indent="-285750">
              <a:buFont typeface="Wingdings" charset="2"/>
              <a:buChar char="q"/>
            </a:pPr>
            <a:r>
              <a:rPr lang="en-US" sz="1500" b="1" dirty="0">
                <a:solidFill>
                  <a:schemeClr val="bg1"/>
                </a:solidFill>
              </a:rPr>
              <a:t>AUGUST </a:t>
            </a:r>
            <a:r>
              <a:rPr lang="en-US" sz="1500" b="1" dirty="0" smtClean="0">
                <a:solidFill>
                  <a:schemeClr val="bg1"/>
                </a:solidFill>
              </a:rPr>
              <a:t>MACK</a:t>
            </a:r>
          </a:p>
          <a:p>
            <a:pPr marL="1200150" lvl="2" indent="-285750">
              <a:buFont typeface="Wingdings" charset="2"/>
              <a:buChar char="q"/>
            </a:pPr>
            <a:r>
              <a:rPr lang="en-US" sz="15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INTERNAL EXPERTISE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ADAPTIVE CONSTRUCTION	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IRRATIONAL PERSISTENCE</a:t>
            </a:r>
          </a:p>
          <a:p>
            <a:pPr algn="ctr"/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endParaRPr lang="en-US" sz="1400" dirty="0"/>
          </a:p>
        </p:txBody>
      </p:sp>
      <p:pic>
        <p:nvPicPr>
          <p:cNvPr id="14" name="Picture 13" descr="2013-10-16 18.29.1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399" y="1174659"/>
            <a:ext cx="2590801" cy="240674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2013-10-24 15.29.3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198955"/>
            <a:ext cx="2590800" cy="238244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2013-11-13 14.21.14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3807514"/>
            <a:ext cx="2619513" cy="236468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Elbow Connector 11"/>
          <p:cNvCxnSpPr/>
          <p:nvPr/>
        </p:nvCxnSpPr>
        <p:spPr>
          <a:xfrm rot="10800000" flipV="1">
            <a:off x="0" y="2362200"/>
            <a:ext cx="9144000" cy="2667000"/>
          </a:xfrm>
          <a:prstGeom prst="bentConnector3">
            <a:avLst/>
          </a:prstGeom>
          <a:ln w="31750">
            <a:solidFill>
              <a:schemeClr val="accent6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2013-10-24 15.22.4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730" y="3807514"/>
            <a:ext cx="2633870" cy="23622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593777"/>
            <a:ext cx="2819400" cy="10440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B997C9-3E29-4B8F-A739-B338CADE14D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49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AFT_Renewable Energy_Avvisa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Hanwha Q CELLS EPA Webinar in template 4.24</Template>
  <TotalTime>9293</TotalTime>
  <Words>569</Words>
  <Application>Microsoft Office PowerPoint</Application>
  <PresentationFormat>On-screen Show (4:3)</PresentationFormat>
  <Paragraphs>176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DRAFT_Renewable Energy_Avvisato</vt:lpstr>
      <vt:lpstr>PowerPoint Presentation</vt:lpstr>
      <vt:lpstr>The Redevelopment Challenge</vt:lpstr>
      <vt:lpstr>What Took So Long  To Make History?</vt:lpstr>
      <vt:lpstr>Given Dismal History –  Why This Project?</vt:lpstr>
      <vt:lpstr>How Did Q Cells Make History?</vt:lpstr>
      <vt:lpstr>Project Partner: Vertellus</vt:lpstr>
      <vt:lpstr>Project Partner: EPA</vt:lpstr>
      <vt:lpstr>Project Partner: IDEM</vt:lpstr>
      <vt:lpstr>Project Partner: August Mack</vt:lpstr>
      <vt:lpstr>Hanwha Q Cells Internal Expertise</vt:lpstr>
      <vt:lpstr>Project Partners:  Project Completion</vt:lpstr>
      <vt:lpstr>Project Partners:  Project Completion</vt:lpstr>
      <vt:lpstr>Hanwha Q Cells:  Innovative Thinking</vt:lpstr>
      <vt:lpstr>Hanwha Q Cells:  Innovative Thinking</vt:lpstr>
      <vt:lpstr>Hanwha Q Cells:  Innovative Thinking</vt:lpstr>
      <vt:lpstr>Hanwha Q Cells:  Innovative Thinking</vt:lpstr>
      <vt:lpstr>Project Criteria </vt:lpstr>
      <vt:lpstr>1st Utility Scale Solar  Superfund Plant</vt:lpstr>
      <vt:lpstr>THANK YOU.  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 Brendel</dc:creator>
  <cp:lastModifiedBy>Sarah Alfano</cp:lastModifiedBy>
  <cp:revision>363</cp:revision>
  <dcterms:created xsi:type="dcterms:W3CDTF">2013-03-24T14:43:25Z</dcterms:created>
  <dcterms:modified xsi:type="dcterms:W3CDTF">2014-04-25T19:44:49Z</dcterms:modified>
</cp:coreProperties>
</file>