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Alfano" initials="S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298" autoAdjust="0"/>
  </p:normalViewPr>
  <p:slideViewPr>
    <p:cSldViewPr>
      <p:cViewPr varScale="1">
        <p:scale>
          <a:sx n="42" d="100"/>
          <a:sy n="42" d="100"/>
        </p:scale>
        <p:origin x="-21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50" d="100"/>
          <a:sy n="50" d="100"/>
        </p:scale>
        <p:origin x="-2814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D15EEF7-8D4C-4892-BBCD-77D18AAE0C29}" type="datetimeFigureOut">
              <a:rPr lang="en-US" smtClean="0"/>
              <a:t>4/25/2014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95136B4-AD30-42BF-8CD4-DF51FA2A7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86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136B4-AD30-42BF-8CD4-DF51FA2A7F6A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79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9B604-E5FA-4F06-8F4C-B5FAB50B6E9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7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88606D-3C10-44FE-A2A9-6939083041EE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4142963" y="9119173"/>
            <a:ext cx="3170583" cy="48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4" tIns="48319" rIns="96634" bIns="48319" anchor="b"/>
          <a:lstStyle/>
          <a:p>
            <a:pPr algn="r">
              <a:defRPr/>
            </a:pPr>
            <a:fld id="{7D683EF3-2601-4BFC-ADF9-827DB97EA21B}" type="slidenum">
              <a:rPr lang="en-US" sz="1200">
                <a:solidFill>
                  <a:prstClr val="black"/>
                </a:solidFill>
              </a:rPr>
              <a:pPr algn="r">
                <a:defRPr/>
              </a:pPr>
              <a:t>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22CD3-D765-428D-8DCC-931D4031B34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46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F402-CAAE-402E-8CA7-3C95FF4558FF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4142963" y="9119173"/>
            <a:ext cx="3170583" cy="48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8" tIns="48317" rIns="96628" bIns="48317" anchor="b"/>
          <a:lstStyle>
            <a:lvl1pPr defTabSz="9318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31775" defTabSz="9318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3177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3177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3177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31775" defTabSz="9318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3696A9B-286F-400F-81E0-095729616D4F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algn="r"/>
              <a:t>4</a:t>
            </a:fld>
            <a:endParaRPr lang="en-US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1501A-7D2E-4E3A-8F56-D1AE6A44B5F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76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1501A-7D2E-4E3A-8F56-D1AE6A44B5F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3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1501A-7D2E-4E3A-8F56-D1AE6A44B5F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00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8248D-17ED-486F-98A7-1955B23BD0E7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8248D-17ED-486F-98A7-1955B23BD0E7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9" t="23530" r="16884" b="10275"/>
          <a:stretch/>
        </p:blipFill>
        <p:spPr bwMode="auto">
          <a:xfrm>
            <a:off x="-4294" y="8803"/>
            <a:ext cx="918007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4890653" cy="3661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887190" y="0"/>
            <a:ext cx="4288593" cy="3661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3463" y="3207327"/>
            <a:ext cx="4890653" cy="3661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24856" y="8802"/>
            <a:ext cx="9150927" cy="684919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90800"/>
            <a:ext cx="8104094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229600" cy="2362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846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4" y="413241"/>
            <a:ext cx="2812474" cy="11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Title and Content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463" y="3207327"/>
            <a:ext cx="4890653" cy="3661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447800"/>
          </a:xfrm>
          <a:prstGeom prst="rect">
            <a:avLst/>
          </a:prstGeom>
        </p:spPr>
        <p:txBody>
          <a:bodyPr/>
          <a:lstStyle>
            <a:lvl1pPr algn="l">
              <a:defRPr>
                <a:ln w="12700">
                  <a:noFill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1570037"/>
            <a:ext cx="848590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B997C9-3E29-4B8F-A739-B338CADE14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3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 Title and Content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447800"/>
          </a:xfrm>
          <a:prstGeom prst="rect">
            <a:avLst/>
          </a:prstGeom>
        </p:spPr>
        <p:txBody>
          <a:bodyPr/>
          <a:lstStyle>
            <a:lvl1pPr algn="l">
              <a:defRPr>
                <a:ln w="12700">
                  <a:noFill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1570037"/>
            <a:ext cx="848590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B997C9-3E29-4B8F-A739-B338CADE14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4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67187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166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29B997C9-3E29-4B8F-A739-B338CADE14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6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447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B997C9-3E29-4B8F-A739-B338CADE14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8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B997C9-3E29-4B8F-A739-B338CADE14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9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 userDrawn="1"/>
        </p:nvSpPr>
        <p:spPr>
          <a:xfrm>
            <a:off x="7547263" y="6325178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/>
          <p:cNvSpPr/>
          <p:nvPr userDrawn="1"/>
        </p:nvSpPr>
        <p:spPr>
          <a:xfrm>
            <a:off x="8080663" y="6324600"/>
            <a:ext cx="533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64" y="0"/>
            <a:ext cx="5334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36864" y="0"/>
            <a:ext cx="533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70264" y="0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464" y="533400"/>
            <a:ext cx="533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36864" y="533400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3464" y="1066800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36864" y="106680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596737" y="0"/>
            <a:ext cx="5334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2130137" y="0"/>
            <a:ext cx="5334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063337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070264" y="1063336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603087" y="533400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2663537" y="-3464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200401" y="-3464"/>
            <a:ext cx="5334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3733801" y="-3464"/>
            <a:ext cx="5334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4260274" y="-34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4793674" y="-34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30137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667001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3200401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3726874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4260274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1596737" y="10633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2133601" y="10633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2667001" y="10633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3193474" y="10633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3726874" y="10633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0" y="1593272"/>
            <a:ext cx="5334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533400" y="1600200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1076614" y="15932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3464" y="2133600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 userDrawn="1"/>
        </p:nvSpPr>
        <p:spPr>
          <a:xfrm>
            <a:off x="536864" y="213360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3464" y="2667000"/>
            <a:ext cx="5334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 userDrawn="1"/>
        </p:nvSpPr>
        <p:spPr>
          <a:xfrm>
            <a:off x="536864" y="266700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 userDrawn="1"/>
        </p:nvSpPr>
        <p:spPr>
          <a:xfrm>
            <a:off x="1070264" y="213360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 userDrawn="1"/>
        </p:nvSpPr>
        <p:spPr>
          <a:xfrm>
            <a:off x="1070264" y="26635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 userDrawn="1"/>
        </p:nvSpPr>
        <p:spPr>
          <a:xfrm>
            <a:off x="1596737" y="160020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2130137" y="15967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2660074" y="15932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 userDrawn="1"/>
        </p:nvSpPr>
        <p:spPr>
          <a:xfrm>
            <a:off x="1596737" y="21301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2130137" y="21266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1596737" y="266065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2130137" y="26600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2660074" y="21301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2660074" y="26600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0" y="31934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536864" y="31934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 userDrawn="1"/>
        </p:nvSpPr>
        <p:spPr>
          <a:xfrm>
            <a:off x="1070264" y="31934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 userDrawn="1"/>
        </p:nvSpPr>
        <p:spPr>
          <a:xfrm>
            <a:off x="3464" y="37268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 userDrawn="1"/>
        </p:nvSpPr>
        <p:spPr>
          <a:xfrm>
            <a:off x="536864" y="37268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3464" y="42602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 userDrawn="1"/>
        </p:nvSpPr>
        <p:spPr>
          <a:xfrm>
            <a:off x="536864" y="42602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 userDrawn="1"/>
        </p:nvSpPr>
        <p:spPr>
          <a:xfrm>
            <a:off x="1070264" y="37268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 userDrawn="1"/>
        </p:nvSpPr>
        <p:spPr>
          <a:xfrm>
            <a:off x="1070264" y="425680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/>
          <p:cNvSpPr/>
          <p:nvPr userDrawn="1"/>
        </p:nvSpPr>
        <p:spPr>
          <a:xfrm>
            <a:off x="6487390" y="36645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 userDrawn="1"/>
        </p:nvSpPr>
        <p:spPr>
          <a:xfrm>
            <a:off x="7020790" y="36645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 userDrawn="1"/>
        </p:nvSpPr>
        <p:spPr>
          <a:xfrm>
            <a:off x="6487390" y="41979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/>
          <p:cNvSpPr/>
          <p:nvPr userDrawn="1"/>
        </p:nvSpPr>
        <p:spPr>
          <a:xfrm>
            <a:off x="6487390" y="47313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/>
          <p:cNvSpPr/>
          <p:nvPr userDrawn="1"/>
        </p:nvSpPr>
        <p:spPr>
          <a:xfrm>
            <a:off x="7547263" y="36645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/>
          <p:cNvSpPr/>
          <p:nvPr userDrawn="1"/>
        </p:nvSpPr>
        <p:spPr>
          <a:xfrm>
            <a:off x="8080663" y="36645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/>
          <p:cNvSpPr/>
          <p:nvPr userDrawn="1"/>
        </p:nvSpPr>
        <p:spPr>
          <a:xfrm>
            <a:off x="7020790" y="41979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/>
          <p:cNvSpPr/>
          <p:nvPr userDrawn="1"/>
        </p:nvSpPr>
        <p:spPr>
          <a:xfrm>
            <a:off x="7020790" y="47278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1"/>
          <p:cNvSpPr/>
          <p:nvPr userDrawn="1"/>
        </p:nvSpPr>
        <p:spPr>
          <a:xfrm>
            <a:off x="7554190" y="41944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3" name="Rectangle 112"/>
          <p:cNvSpPr/>
          <p:nvPr userDrawn="1"/>
        </p:nvSpPr>
        <p:spPr>
          <a:xfrm>
            <a:off x="8610600" y="3677516"/>
            <a:ext cx="5334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/>
          <p:cNvSpPr/>
          <p:nvPr userDrawn="1"/>
        </p:nvSpPr>
        <p:spPr>
          <a:xfrm>
            <a:off x="8080663" y="41944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4"/>
          <p:cNvSpPr/>
          <p:nvPr userDrawn="1"/>
        </p:nvSpPr>
        <p:spPr>
          <a:xfrm>
            <a:off x="8610600" y="4201391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/>
          <p:cNvSpPr/>
          <p:nvPr userDrawn="1"/>
        </p:nvSpPr>
        <p:spPr>
          <a:xfrm>
            <a:off x="7547263" y="47278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/>
          <p:cNvSpPr/>
          <p:nvPr userDrawn="1"/>
        </p:nvSpPr>
        <p:spPr>
          <a:xfrm>
            <a:off x="8084127" y="4727864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/>
          <p:cNvSpPr/>
          <p:nvPr userDrawn="1"/>
        </p:nvSpPr>
        <p:spPr>
          <a:xfrm>
            <a:off x="8610600" y="47347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8"/>
          <p:cNvSpPr/>
          <p:nvPr userDrawn="1"/>
        </p:nvSpPr>
        <p:spPr>
          <a:xfrm>
            <a:off x="6487390" y="52647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/>
          <p:cNvSpPr/>
          <p:nvPr userDrawn="1"/>
        </p:nvSpPr>
        <p:spPr>
          <a:xfrm>
            <a:off x="7020790" y="52647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/>
          <p:cNvSpPr/>
          <p:nvPr userDrawn="1"/>
        </p:nvSpPr>
        <p:spPr>
          <a:xfrm>
            <a:off x="6481040" y="58015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/>
          <p:cNvSpPr/>
          <p:nvPr userDrawn="1"/>
        </p:nvSpPr>
        <p:spPr>
          <a:xfrm>
            <a:off x="6482627" y="6334991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/>
          <p:cNvSpPr/>
          <p:nvPr userDrawn="1"/>
        </p:nvSpPr>
        <p:spPr>
          <a:xfrm>
            <a:off x="7020790" y="5798128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/>
          <p:cNvSpPr/>
          <p:nvPr userDrawn="1"/>
        </p:nvSpPr>
        <p:spPr>
          <a:xfrm>
            <a:off x="7020790" y="63280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/>
          <p:cNvSpPr/>
          <p:nvPr userDrawn="1"/>
        </p:nvSpPr>
        <p:spPr>
          <a:xfrm>
            <a:off x="7554190" y="5261264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/>
          <p:cNvSpPr/>
          <p:nvPr userDrawn="1"/>
        </p:nvSpPr>
        <p:spPr>
          <a:xfrm>
            <a:off x="8080663" y="52612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/>
          <p:cNvSpPr/>
          <p:nvPr userDrawn="1"/>
        </p:nvSpPr>
        <p:spPr>
          <a:xfrm>
            <a:off x="8610600" y="5257800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/>
          <p:cNvSpPr/>
          <p:nvPr userDrawn="1"/>
        </p:nvSpPr>
        <p:spPr>
          <a:xfrm>
            <a:off x="7547263" y="57946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 userDrawn="1"/>
        </p:nvSpPr>
        <p:spPr>
          <a:xfrm>
            <a:off x="8080663" y="5791200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/>
          <p:cNvSpPr/>
          <p:nvPr userDrawn="1"/>
        </p:nvSpPr>
        <p:spPr>
          <a:xfrm>
            <a:off x="8610600" y="5794664"/>
            <a:ext cx="533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Rectangle 132"/>
          <p:cNvSpPr/>
          <p:nvPr userDrawn="1"/>
        </p:nvSpPr>
        <p:spPr>
          <a:xfrm>
            <a:off x="8610600" y="6324600"/>
            <a:ext cx="5334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ectangle 133"/>
          <p:cNvSpPr/>
          <p:nvPr userDrawn="1"/>
        </p:nvSpPr>
        <p:spPr>
          <a:xfrm>
            <a:off x="4883726" y="52681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ectangle 134"/>
          <p:cNvSpPr/>
          <p:nvPr userDrawn="1"/>
        </p:nvSpPr>
        <p:spPr>
          <a:xfrm>
            <a:off x="5420590" y="52681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/>
          <p:cNvSpPr/>
          <p:nvPr userDrawn="1"/>
        </p:nvSpPr>
        <p:spPr>
          <a:xfrm>
            <a:off x="5953990" y="52681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/>
          <p:cNvSpPr/>
          <p:nvPr userDrawn="1"/>
        </p:nvSpPr>
        <p:spPr>
          <a:xfrm>
            <a:off x="4887190" y="58015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/>
          <p:cNvSpPr/>
          <p:nvPr userDrawn="1"/>
        </p:nvSpPr>
        <p:spPr>
          <a:xfrm>
            <a:off x="5420590" y="58015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/>
          <p:cNvSpPr/>
          <p:nvPr userDrawn="1"/>
        </p:nvSpPr>
        <p:spPr>
          <a:xfrm>
            <a:off x="4887190" y="6334991"/>
            <a:ext cx="5334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/>
          <p:cNvSpPr/>
          <p:nvPr userDrawn="1"/>
        </p:nvSpPr>
        <p:spPr>
          <a:xfrm>
            <a:off x="5420590" y="6334991"/>
            <a:ext cx="5334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/>
          <p:cNvSpPr/>
          <p:nvPr userDrawn="1"/>
        </p:nvSpPr>
        <p:spPr>
          <a:xfrm>
            <a:off x="5953990" y="58015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/>
          <p:cNvSpPr/>
          <p:nvPr userDrawn="1"/>
        </p:nvSpPr>
        <p:spPr>
          <a:xfrm>
            <a:off x="5964380" y="6334991"/>
            <a:ext cx="5334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/>
          <p:cNvSpPr/>
          <p:nvPr userDrawn="1"/>
        </p:nvSpPr>
        <p:spPr>
          <a:xfrm>
            <a:off x="7543799" y="20643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/>
          <p:cNvSpPr/>
          <p:nvPr userDrawn="1"/>
        </p:nvSpPr>
        <p:spPr>
          <a:xfrm>
            <a:off x="8080663" y="20643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/>
          <p:cNvSpPr/>
          <p:nvPr userDrawn="1"/>
        </p:nvSpPr>
        <p:spPr>
          <a:xfrm>
            <a:off x="8614063" y="20643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/>
          <p:cNvSpPr/>
          <p:nvPr userDrawn="1"/>
        </p:nvSpPr>
        <p:spPr>
          <a:xfrm>
            <a:off x="7547263" y="25977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/>
          <p:cNvSpPr/>
          <p:nvPr userDrawn="1"/>
        </p:nvSpPr>
        <p:spPr>
          <a:xfrm>
            <a:off x="8080663" y="25977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/>
          <p:cNvSpPr/>
          <p:nvPr userDrawn="1"/>
        </p:nvSpPr>
        <p:spPr>
          <a:xfrm>
            <a:off x="7547263" y="31311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/>
          <p:cNvSpPr/>
          <p:nvPr userDrawn="1"/>
        </p:nvSpPr>
        <p:spPr>
          <a:xfrm>
            <a:off x="8080663" y="31311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ectangle 149"/>
          <p:cNvSpPr/>
          <p:nvPr userDrawn="1"/>
        </p:nvSpPr>
        <p:spPr>
          <a:xfrm>
            <a:off x="8614063" y="25977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tangle 150"/>
          <p:cNvSpPr/>
          <p:nvPr userDrawn="1"/>
        </p:nvSpPr>
        <p:spPr>
          <a:xfrm>
            <a:off x="8614063" y="31276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 userDrawn="1"/>
        </p:nvSpPr>
        <p:spPr>
          <a:xfrm>
            <a:off x="-1" y="0"/>
            <a:ext cx="9150927" cy="685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Rectangle 152"/>
          <p:cNvSpPr/>
          <p:nvPr userDrawn="1"/>
        </p:nvSpPr>
        <p:spPr>
          <a:xfrm>
            <a:off x="4887190" y="0"/>
            <a:ext cx="4263737" cy="3661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Rectangle 153"/>
          <p:cNvSpPr/>
          <p:nvPr userDrawn="1"/>
        </p:nvSpPr>
        <p:spPr>
          <a:xfrm>
            <a:off x="-3463" y="3207327"/>
            <a:ext cx="4890653" cy="3661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9" name="Picture 3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9" t="23530" r="16884" b="10275"/>
          <a:stretch/>
        </p:blipFill>
        <p:spPr bwMode="auto">
          <a:xfrm flipH="1">
            <a:off x="-4294" y="8803"/>
            <a:ext cx="9180077" cy="68595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Picture 3"/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6" t="41152" r="16884" b="10275"/>
          <a:stretch/>
        </p:blipFill>
        <p:spPr bwMode="auto">
          <a:xfrm flipV="1">
            <a:off x="1643970" y="-3464"/>
            <a:ext cx="7540335" cy="50334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8" name="Straight Connector 157"/>
          <p:cNvCxnSpPr/>
          <p:nvPr userDrawn="1"/>
        </p:nvCxnSpPr>
        <p:spPr>
          <a:xfrm>
            <a:off x="533400" y="4998028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 userDrawn="1"/>
        </p:nvCxnSpPr>
        <p:spPr>
          <a:xfrm>
            <a:off x="1063337" y="5004378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 userDrawn="1"/>
        </p:nvCxnSpPr>
        <p:spPr>
          <a:xfrm>
            <a:off x="1596737" y="4987635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 userDrawn="1"/>
        </p:nvCxnSpPr>
        <p:spPr>
          <a:xfrm>
            <a:off x="2130137" y="5004378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 userDrawn="1"/>
        </p:nvCxnSpPr>
        <p:spPr>
          <a:xfrm>
            <a:off x="2660074" y="5004378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 userDrawn="1"/>
        </p:nvCxnSpPr>
        <p:spPr>
          <a:xfrm>
            <a:off x="3193474" y="5004378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 userDrawn="1"/>
        </p:nvCxnSpPr>
        <p:spPr>
          <a:xfrm>
            <a:off x="6026726" y="-10397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 userDrawn="1"/>
        </p:nvCxnSpPr>
        <p:spPr>
          <a:xfrm>
            <a:off x="6556663" y="-10396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 userDrawn="1"/>
        </p:nvCxnSpPr>
        <p:spPr>
          <a:xfrm>
            <a:off x="7027140" y="-10395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 userDrawn="1"/>
        </p:nvCxnSpPr>
        <p:spPr>
          <a:xfrm>
            <a:off x="7567466" y="-10393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 userDrawn="1"/>
        </p:nvCxnSpPr>
        <p:spPr>
          <a:xfrm>
            <a:off x="8105724" y="-10399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 userDrawn="1"/>
        </p:nvCxnSpPr>
        <p:spPr>
          <a:xfrm>
            <a:off x="8661400" y="-10391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 userDrawn="1"/>
        </p:nvCxnSpPr>
        <p:spPr>
          <a:xfrm rot="16200000">
            <a:off x="8249124" y="113722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 userDrawn="1"/>
        </p:nvCxnSpPr>
        <p:spPr>
          <a:xfrm rot="16200000">
            <a:off x="8249125" y="652894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 userDrawn="1"/>
        </p:nvCxnSpPr>
        <p:spPr>
          <a:xfrm rot="16200000">
            <a:off x="8249126" y="1186294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 userDrawn="1"/>
        </p:nvCxnSpPr>
        <p:spPr>
          <a:xfrm rot="16200000">
            <a:off x="8249126" y="1719694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 userDrawn="1"/>
        </p:nvCxnSpPr>
        <p:spPr>
          <a:xfrm flipV="1">
            <a:off x="7027140" y="529936"/>
            <a:ext cx="2157168" cy="34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 userDrawn="1"/>
        </p:nvCxnSpPr>
        <p:spPr>
          <a:xfrm rot="16200000">
            <a:off x="917184" y="3804227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 userDrawn="1"/>
        </p:nvCxnSpPr>
        <p:spPr>
          <a:xfrm rot="16200000">
            <a:off x="928256" y="4333009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 userDrawn="1"/>
        </p:nvCxnSpPr>
        <p:spPr>
          <a:xfrm rot="16200000">
            <a:off x="917184" y="4876799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 userDrawn="1"/>
        </p:nvCxnSpPr>
        <p:spPr>
          <a:xfrm>
            <a:off x="-17998" y="6334991"/>
            <a:ext cx="230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 userDrawn="1"/>
        </p:nvCxnSpPr>
        <p:spPr>
          <a:xfrm flipV="1">
            <a:off x="0" y="4191000"/>
            <a:ext cx="2233368" cy="103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B997C9-3E29-4B8F-A739-B338CADE14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3" name="Text Placeholder 2"/>
          <p:cNvSpPr>
            <a:spLocks noGrp="1"/>
          </p:cNvSpPr>
          <p:nvPr>
            <p:ph type="body" idx="1"/>
          </p:nvPr>
        </p:nvSpPr>
        <p:spPr>
          <a:xfrm>
            <a:off x="353291" y="1570037"/>
            <a:ext cx="83335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4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4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Regional Seeds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Renewable </a:t>
            </a:r>
            <a:r>
              <a:rPr lang="en-US" dirty="0"/>
              <a:t>Energy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Frank Avvisato, SRI Project Officer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B997C9-3E29-4B8F-A739-B338CADE14D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2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229600" cy="1447800"/>
          </a:xfrm>
        </p:spPr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Flexible framework</a:t>
            </a:r>
          </a:p>
          <a:p>
            <a:endParaRPr lang="en-US" dirty="0" smtClean="0"/>
          </a:p>
          <a:p>
            <a:r>
              <a:rPr lang="en-US" dirty="0" smtClean="0"/>
              <a:t>Stakeholder capacity-building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B997C9-3E29-4B8F-A739-B338CADE14D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 descr="C:\Users\salfano\AppData\Local\Microsoft\Windows\Temporary Internet Files\Content.IE5\JQTU0UQW\MC9004379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39656"/>
            <a:ext cx="3197225" cy="308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57800" y="6019800"/>
            <a:ext cx="3886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Renewable Energy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Assessment </a:t>
            </a:r>
            <a:r>
              <a:rPr lang="en-US" dirty="0"/>
              <a:t>Support </a:t>
            </a:r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4582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ea typeface="Adobe Gothic Std B" pitchFamily="34" charset="-128"/>
              </a:rPr>
              <a:t>Regional seed activities have focused on two areas:</a:t>
            </a:r>
          </a:p>
          <a:p>
            <a:r>
              <a:rPr lang="en-US" dirty="0" smtClean="0">
                <a:ea typeface="Adobe Gothic Std B" pitchFamily="34" charset="-128"/>
              </a:rPr>
              <a:t>Renewable Energy Pre-Feasibility Assessments for Large Scale Projects</a:t>
            </a:r>
          </a:p>
          <a:p>
            <a:r>
              <a:rPr lang="en-US" dirty="0" smtClean="0">
                <a:ea typeface="Adobe Gothic Std B" pitchFamily="34" charset="-128"/>
              </a:rPr>
              <a:t>Green Remediation Site Evaluation</a:t>
            </a:r>
            <a:endParaRPr lang="en-US" dirty="0">
              <a:ea typeface="Adobe Gothic Std B" pitchFamily="34" charset="-128"/>
            </a:endParaRPr>
          </a:p>
          <a:p>
            <a:endParaRPr lang="en-US" dirty="0" smtClean="0"/>
          </a:p>
        </p:txBody>
      </p:sp>
      <p:pic>
        <p:nvPicPr>
          <p:cNvPr id="12" name="Picture 11" descr="Solar panel FDA 5-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1" y="4307987"/>
            <a:ext cx="4191000" cy="25500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B997C9-3E29-4B8F-A739-B338CADE14D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9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Sites Provided Technical </a:t>
            </a:r>
            <a:br>
              <a:rPr lang="en-US" dirty="0" smtClean="0"/>
            </a:br>
            <a:r>
              <a:rPr lang="en-US" dirty="0" smtClean="0"/>
              <a:t>and Community Support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" t="2053" r="4812"/>
          <a:stretch/>
        </p:blipFill>
        <p:spPr>
          <a:xfrm>
            <a:off x="395022" y="1447800"/>
            <a:ext cx="8520378" cy="51054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B997C9-3E29-4B8F-A739-B338CADE14D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8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447800"/>
          </a:xfrm>
          <a:noFill/>
          <a:ln/>
          <a:effectLst>
            <a:outerShdw dist="17961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pc="-150" dirty="0"/>
              <a:t>R</a:t>
            </a:r>
            <a:r>
              <a:rPr lang="en-US" spc="-150" dirty="0" smtClean="0"/>
              <a:t>enewable </a:t>
            </a:r>
            <a:r>
              <a:rPr lang="en-US" spc="-150" dirty="0"/>
              <a:t>E</a:t>
            </a:r>
            <a:r>
              <a:rPr lang="en-US" spc="-150" dirty="0" smtClean="0"/>
              <a:t>nergy </a:t>
            </a:r>
            <a:r>
              <a:rPr lang="en-US" spc="-150" dirty="0"/>
              <a:t>and Green </a:t>
            </a:r>
            <a:r>
              <a:rPr lang="en-US" spc="-150" dirty="0" smtClean="0"/>
              <a:t>Remediation Assessment </a:t>
            </a:r>
            <a:r>
              <a:rPr lang="en-US" spc="-150" dirty="0"/>
              <a:t>Framework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>
            <a:noAutofit/>
          </a:bodyPr>
          <a:lstStyle/>
          <a:p>
            <a:pPr marL="107950" indent="0">
              <a:buClr>
                <a:prstClr val="black"/>
              </a:buClr>
              <a:buNone/>
            </a:pPr>
            <a:r>
              <a:rPr lang="en-US" sz="3200" dirty="0"/>
              <a:t>General Assessment Approach</a:t>
            </a:r>
          </a:p>
          <a:p>
            <a:pPr marL="800100" lvl="1" indent="-342900">
              <a:buFont typeface="Georgia" pitchFamily="18" charset="0"/>
              <a:buChar char="•"/>
            </a:pPr>
            <a:r>
              <a:rPr lang="en-US" sz="2800" dirty="0"/>
              <a:t>Evaluate renewable energy </a:t>
            </a:r>
            <a:r>
              <a:rPr lang="en-US" sz="2800" dirty="0" smtClean="0"/>
              <a:t>resource.</a:t>
            </a:r>
            <a:endParaRPr lang="en-US" sz="2800" dirty="0"/>
          </a:p>
          <a:p>
            <a:pPr marL="800100" lvl="1" indent="-342900">
              <a:buFont typeface="Georgia" pitchFamily="18" charset="0"/>
              <a:buChar char="•"/>
            </a:pPr>
            <a:r>
              <a:rPr lang="en-US" sz="2800" dirty="0"/>
              <a:t>Assess site </a:t>
            </a:r>
            <a:r>
              <a:rPr lang="en-US" sz="2800" dirty="0" smtClean="0"/>
              <a:t>suitability.</a:t>
            </a:r>
            <a:endParaRPr lang="en-US" sz="2800" dirty="0"/>
          </a:p>
          <a:p>
            <a:pPr marL="800100" lvl="1" indent="-342900">
              <a:buFont typeface="Georgia" pitchFamily="18" charset="0"/>
              <a:buChar char="•"/>
            </a:pPr>
            <a:r>
              <a:rPr lang="en-US" sz="2800" dirty="0"/>
              <a:t>Review markets and </a:t>
            </a:r>
            <a:r>
              <a:rPr lang="en-US" sz="2800" dirty="0" smtClean="0"/>
              <a:t>incentives.</a:t>
            </a:r>
            <a:endParaRPr lang="en-US" sz="2800" dirty="0"/>
          </a:p>
          <a:p>
            <a:pPr marL="800100" lvl="1" indent="-342900">
              <a:buFont typeface="Georgia" pitchFamily="18" charset="0"/>
              <a:buChar char="•"/>
            </a:pPr>
            <a:r>
              <a:rPr lang="en-US" sz="2800" dirty="0"/>
              <a:t>R</a:t>
            </a:r>
            <a:r>
              <a:rPr lang="en-US" sz="2800" dirty="0" smtClean="0"/>
              <a:t>enewable energy </a:t>
            </a:r>
            <a:r>
              <a:rPr lang="en-US" sz="2800" dirty="0"/>
              <a:t>technology </a:t>
            </a:r>
            <a:r>
              <a:rPr lang="en-US" sz="2800" dirty="0" smtClean="0"/>
              <a:t>overview.</a:t>
            </a:r>
            <a:endParaRPr lang="en-US" sz="2800" dirty="0"/>
          </a:p>
          <a:p>
            <a:pPr marL="800100" lvl="1" indent="-342900">
              <a:buFont typeface="Georgia" pitchFamily="18" charset="0"/>
              <a:buChar char="•"/>
            </a:pPr>
            <a:r>
              <a:rPr lang="en-US" sz="2800" dirty="0"/>
              <a:t>Estimate system size(s) and output </a:t>
            </a:r>
            <a:r>
              <a:rPr lang="en-US" sz="2800" dirty="0" smtClean="0"/>
              <a:t>projections.</a:t>
            </a:r>
            <a:endParaRPr lang="en-US" sz="2800" dirty="0"/>
          </a:p>
          <a:p>
            <a:pPr marL="800100" lvl="1" indent="-342900">
              <a:buFont typeface="Georgia" pitchFamily="18" charset="0"/>
              <a:buChar char="•"/>
            </a:pPr>
            <a:r>
              <a:rPr lang="en-US" sz="2800" dirty="0"/>
              <a:t>Collect/estimate site cleanup electricity demand </a:t>
            </a:r>
            <a:r>
              <a:rPr lang="en-US" sz="2800" dirty="0" smtClean="0"/>
              <a:t>(green </a:t>
            </a:r>
            <a:r>
              <a:rPr lang="en-US" sz="2800" dirty="0"/>
              <a:t>remediation sites</a:t>
            </a:r>
            <a:r>
              <a:rPr lang="en-US" sz="2800" dirty="0" smtClean="0"/>
              <a:t>).</a:t>
            </a:r>
            <a:endParaRPr lang="en-US" sz="2800" dirty="0"/>
          </a:p>
          <a:p>
            <a:pPr marL="800100" lvl="1" indent="-342900">
              <a:buFont typeface="Georgia" pitchFamily="18" charset="0"/>
              <a:buChar char="•"/>
            </a:pPr>
            <a:r>
              <a:rPr lang="en-US" sz="2800" dirty="0"/>
              <a:t>Preliminary economic and financial </a:t>
            </a:r>
            <a:r>
              <a:rPr lang="en-US" sz="2800" dirty="0" smtClean="0"/>
              <a:t>analysis.</a:t>
            </a:r>
            <a:endParaRPr lang="en-US" sz="28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B997C9-3E29-4B8F-A739-B338CADE14D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7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Renewable Energy </a:t>
            </a:r>
            <a:br>
              <a:rPr lang="en-US" dirty="0"/>
            </a:br>
            <a:r>
              <a:rPr lang="en-US" dirty="0"/>
              <a:t>Assessments – Site </a:t>
            </a:r>
            <a:r>
              <a:rPr lang="en-US" dirty="0" smtClean="0"/>
              <a:t>Suitability</a:t>
            </a:r>
            <a:endParaRPr lang="en-US" dirty="0"/>
          </a:p>
        </p:txBody>
      </p:sp>
      <p:pic>
        <p:nvPicPr>
          <p:cNvPr id="4" name="Content Placeholder 4" descr="WIL_Parcels_2011_09_30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12288" r="994" b="17055"/>
          <a:stretch/>
        </p:blipFill>
        <p:spPr>
          <a:xfrm>
            <a:off x="457200" y="1828800"/>
            <a:ext cx="7877322" cy="434577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B997C9-3E29-4B8F-A739-B338CADE14D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4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73719"/>
              </p:ext>
            </p:extLst>
          </p:nvPr>
        </p:nvGraphicFramePr>
        <p:xfrm>
          <a:off x="438149" y="1523999"/>
          <a:ext cx="8267701" cy="5210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258"/>
                <a:gridCol w="1276864"/>
                <a:gridCol w="1532238"/>
                <a:gridCol w="1468395"/>
                <a:gridCol w="1539445"/>
                <a:gridCol w="1333501"/>
              </a:tblGrid>
              <a:tr h="8771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Reuse Zone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Available Acreage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/>
                        <a:t>Estimated  </a:t>
                      </a:r>
                      <a:r>
                        <a:rPr lang="en-US" sz="1800" kern="1200" baseline="0" dirty="0" smtClean="0"/>
                        <a:t>Project Size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/>
                        <a:t>Estimated Output 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Installed Costs</a:t>
                      </a:r>
                      <a:endParaRPr lang="en-US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Annual O&amp;M Costs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8307">
                <a:tc gridSpan="5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Non-Landfill Solar PV Potential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en-US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788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Zone N1</a:t>
                      </a:r>
                    </a:p>
                    <a:p>
                      <a:endParaRPr lang="en-US" sz="12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200" kern="1200" dirty="0" smtClean="0"/>
                        <a:t>2</a:t>
                      </a:r>
                      <a:r>
                        <a:rPr lang="en-US" sz="1200" kern="1200" baseline="0" dirty="0" smtClean="0"/>
                        <a:t> – 2.7 </a:t>
                      </a:r>
                      <a:r>
                        <a:rPr lang="en-US" sz="1200" kern="1200" dirty="0" smtClean="0"/>
                        <a:t>MW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</a:rPr>
                        <a:t>2370 – 3200 Mwah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</a:rPr>
                        <a:t>$7 - $10.5 M</a:t>
                      </a:r>
                      <a:endParaRPr 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$40 – 54,000</a:t>
                      </a:r>
                    </a:p>
                    <a:p>
                      <a:pPr marL="0" algn="ctr" defTabSz="914400" rtl="0" eaLnBrk="1" latinLnBrk="0" hangingPunct="1"/>
                      <a:endParaRPr 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788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Zone N2</a:t>
                      </a:r>
                    </a:p>
                    <a:p>
                      <a:endParaRPr lang="en-US" sz="12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200" kern="1200" baseline="0" dirty="0" smtClean="0"/>
                        <a:t>19.5</a:t>
                      </a: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200" kern="1200" baseline="0" dirty="0" smtClean="0"/>
                        <a:t>4 – 5.5 MW</a:t>
                      </a: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</a:rPr>
                        <a:t>4740  - 6500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</a:rPr>
                        <a:t>Mwah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endParaRPr 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</a:rPr>
                        <a:t>$14 – 22 M</a:t>
                      </a:r>
                      <a:endParaRPr 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$80 – 110,000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2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Zone N3</a:t>
                      </a:r>
                    </a:p>
                    <a:p>
                      <a:endParaRPr lang="en-US" sz="12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kern="1200" baseline="0" dirty="0" smtClean="0"/>
                        <a:t>3.5</a:t>
                      </a:r>
                    </a:p>
                    <a:p>
                      <a:pPr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200" kern="1200" baseline="0" dirty="0" smtClean="0"/>
                        <a:t>0.7 - 1 MW</a:t>
                      </a: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</a:rPr>
                        <a:t>830 – 1185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</a:rPr>
                        <a:t>Mwah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endParaRPr 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</a:rPr>
                        <a:t>$2.4  - $4 M</a:t>
                      </a:r>
                      <a:endParaRPr 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$14 – 20,000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8307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Landfill Solar PV Potential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7883">
                <a:tc>
                  <a:txBody>
                    <a:bodyPr/>
                    <a:lstStyle/>
                    <a:p>
                      <a:r>
                        <a:rPr lang="en-US" sz="1200" b="0" i="0" dirty="0" smtClean="0"/>
                        <a:t>Zone L1</a:t>
                      </a:r>
                      <a:endParaRPr lang="en-US" sz="12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1200" kern="1200" baseline="0" dirty="0" smtClean="0"/>
                        <a:t>4 – 5.6 MW</a:t>
                      </a: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buFont typeface="Arial" pitchFamily="34" charset="0"/>
                        <a:buNone/>
                      </a:pP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</a:rPr>
                        <a:t>4740  - 6640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</a:rPr>
                        <a:t>Mwah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endParaRPr 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</a:rPr>
                        <a:t>$14 – 22 M</a:t>
                      </a:r>
                      <a:endParaRPr 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$80 – 112,000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80726">
                <a:tc>
                  <a:txBody>
                    <a:bodyPr/>
                    <a:lstStyle/>
                    <a:p>
                      <a:r>
                        <a:rPr lang="en-US" sz="1200" b="0" i="0" dirty="0" smtClean="0"/>
                        <a:t>Zone L2</a:t>
                      </a:r>
                      <a:endParaRPr lang="en-US" sz="12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kern="1200" baseline="0" dirty="0" smtClean="0"/>
                        <a:t>7.2 – 10.5 MW</a:t>
                      </a: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buFont typeface="Arial" pitchFamily="34" charset="0"/>
                        <a:buNone/>
                      </a:pP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</a:rPr>
                        <a:t>8530  - 12,450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</a:rPr>
                        <a:t>Mwah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</a:rPr>
                        <a:t>$14 – 22.4 M</a:t>
                      </a:r>
                      <a:endParaRPr 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$144 – 210,000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15898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Assumptions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System</a:t>
                      </a:r>
                      <a:r>
                        <a:rPr lang="en-US" sz="1100" baseline="0" dirty="0" smtClean="0"/>
                        <a:t> Costs: $3.30 - $4.00/Watt installed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O&amp;M Costs: </a:t>
                      </a:r>
                      <a:r>
                        <a:rPr lang="en-US" sz="1100" u="none" strike="noStrike" kern="1200" baseline="0" dirty="0" smtClean="0"/>
                        <a:t>$20/kW/year 	</a:t>
                      </a:r>
                    </a:p>
                    <a:p>
                      <a:r>
                        <a:rPr lang="en-US" sz="1100" dirty="0" smtClean="0"/>
                        <a:t>Area needed: </a:t>
                      </a:r>
                      <a:r>
                        <a:rPr lang="en-US" sz="1100" u="none" strike="noStrike" kern="1200" baseline="0" dirty="0" smtClean="0"/>
                        <a:t>3.5 - 5 acres / MW</a:t>
                      </a:r>
                    </a:p>
                    <a:p>
                      <a:r>
                        <a:rPr lang="en-US" sz="1100" u="none" strike="noStrike" kern="1200" baseline="0" dirty="0" smtClean="0"/>
                        <a:t>MWh=1000 kilowatthours (kWh)</a:t>
                      </a:r>
                    </a:p>
                    <a:p>
                      <a:r>
                        <a:rPr lang="en-US" sz="1100" u="none" strike="noStrike" kern="1200" baseline="0" dirty="0" smtClean="0"/>
                        <a:t>Output estimate calculated with based on average crystalline silicon PV system tilted at latitude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en-US" sz="11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1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11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i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Renewable Energy </a:t>
            </a:r>
            <a:br>
              <a:rPr lang="en-US" dirty="0"/>
            </a:br>
            <a:r>
              <a:rPr lang="en-US" dirty="0"/>
              <a:t>Assessments – Economic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B997C9-3E29-4B8F-A739-B338CADE14D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0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enewable Energy </a:t>
            </a:r>
            <a:r>
              <a:rPr lang="en-US" dirty="0"/>
              <a:t>Assessments: </a:t>
            </a:r>
            <a:br>
              <a:rPr lang="en-US" dirty="0"/>
            </a:br>
            <a:r>
              <a:rPr lang="en-US" dirty="0"/>
              <a:t>Addressing Site-Specific Needs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267668"/>
            <a:ext cx="3200400" cy="1371600"/>
          </a:xfrm>
        </p:spPr>
        <p:txBody>
          <a:bodyPr>
            <a:normAutofit/>
          </a:bodyPr>
          <a:lstStyle/>
          <a:p>
            <a:pPr marL="107950" indent="0">
              <a:buClr>
                <a:prstClr val="black"/>
              </a:buClr>
              <a:buNone/>
            </a:pPr>
            <a:r>
              <a:rPr lang="en-US" sz="2400" dirty="0" smtClean="0"/>
              <a:t>   SUBASE </a:t>
            </a:r>
            <a:r>
              <a:rPr lang="en-US" sz="2400" dirty="0"/>
              <a:t>New London </a:t>
            </a:r>
            <a:r>
              <a:rPr lang="en-US" sz="2400" dirty="0" smtClean="0"/>
              <a:t>&lt; (</a:t>
            </a:r>
            <a:r>
              <a:rPr lang="en-US" sz="2400" dirty="0"/>
              <a:t>Groton, CT</a:t>
            </a:r>
            <a:r>
              <a:rPr lang="en-US" sz="2400" dirty="0" smtClean="0"/>
              <a:t>)</a:t>
            </a:r>
            <a:endParaRPr lang="en-US" dirty="0"/>
          </a:p>
        </p:txBody>
      </p:sp>
      <p:pic>
        <p:nvPicPr>
          <p:cNvPr id="4" name="Picture 2" descr="http://www.globalsecurity.org/military/facility/images/new-london-subase-nssfs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092934" cy="278274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72"/>
          <a:stretch/>
        </p:blipFill>
        <p:spPr>
          <a:xfrm>
            <a:off x="4800600" y="3639268"/>
            <a:ext cx="4150826" cy="27979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B997C9-3E29-4B8F-A739-B338CADE14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93190" y="5199995"/>
            <a:ext cx="3459810" cy="855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indent="0">
              <a:buClr>
                <a:prstClr val="black"/>
              </a:buClr>
              <a:buNone/>
            </a:pPr>
            <a:r>
              <a:rPr lang="en-US" sz="2400" dirty="0">
                <a:solidFill>
                  <a:schemeClr val="tx2"/>
                </a:solidFill>
              </a:rPr>
              <a:t>Butterworth Landfill (Grand Rapids, MI</a:t>
            </a:r>
            <a:r>
              <a:rPr lang="en-US" sz="2400" dirty="0" smtClean="0">
                <a:solidFill>
                  <a:schemeClr val="tx2"/>
                </a:solidFill>
              </a:rPr>
              <a:t>) &gt;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-152400"/>
            <a:ext cx="7391400" cy="1981200"/>
          </a:xfrm>
        </p:spPr>
        <p:txBody>
          <a:bodyPr/>
          <a:lstStyle/>
          <a:p>
            <a:r>
              <a:rPr lang="en-US" dirty="0" smtClean="0"/>
              <a:t>Green Remediation Assessments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7"/>
            <a:ext cx="5257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Assessments undertaken for sites </a:t>
            </a:r>
            <a:r>
              <a:rPr lang="en-US" dirty="0"/>
              <a:t>in </a:t>
            </a:r>
            <a:r>
              <a:rPr lang="en-US" dirty="0" smtClean="0"/>
              <a:t>CA, OR, SC, ID, MA.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Mix </a:t>
            </a:r>
            <a:r>
              <a:rPr lang="en-US" dirty="0"/>
              <a:t>of </a:t>
            </a:r>
            <a:r>
              <a:rPr lang="en-US" dirty="0" smtClean="0"/>
              <a:t>Fund, PRP and Federal Facility sites.</a:t>
            </a:r>
          </a:p>
          <a:p>
            <a:endParaRPr lang="en-US" dirty="0"/>
          </a:p>
          <a:p>
            <a:r>
              <a:rPr lang="en-US" dirty="0"/>
              <a:t>Focus on use of renewable energy to power cleanup work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5305" name="Picture 3" descr="Picture 01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38600"/>
            <a:ext cx="2895600" cy="2209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6" name="Picture 10" descr="slide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1676400"/>
            <a:ext cx="2897187" cy="21732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B997C9-3E29-4B8F-A739-B338CADE14D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-152400"/>
            <a:ext cx="7543800" cy="1752600"/>
          </a:xfrm>
        </p:spPr>
        <p:txBody>
          <a:bodyPr/>
          <a:lstStyle/>
          <a:p>
            <a:r>
              <a:rPr lang="en-US" dirty="0" smtClean="0"/>
              <a:t>Green Remediation Assessments</a:t>
            </a:r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Range </a:t>
            </a:r>
            <a:r>
              <a:rPr lang="en-US" dirty="0"/>
              <a:t>of technologies </a:t>
            </a:r>
            <a:r>
              <a:rPr lang="en-US" dirty="0" smtClean="0"/>
              <a:t>evaluated </a:t>
            </a:r>
            <a:r>
              <a:rPr lang="en-US" dirty="0"/>
              <a:t>including solar, wind and </a:t>
            </a:r>
            <a:r>
              <a:rPr lang="en-US" dirty="0" smtClean="0"/>
              <a:t>geothermal.</a:t>
            </a:r>
            <a:endParaRPr lang="en-US" dirty="0"/>
          </a:p>
          <a:p>
            <a:r>
              <a:rPr lang="en-US" dirty="0"/>
              <a:t>Similar assessment framework to utility-scale studies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B997C9-3E29-4B8F-A739-B338CADE14D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12" descr="100_003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6"/>
          <a:stretch/>
        </p:blipFill>
        <p:spPr bwMode="auto">
          <a:xfrm>
            <a:off x="3657600" y="3886200"/>
            <a:ext cx="4648200" cy="259284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134_340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55"/>
          <a:stretch/>
        </p:blipFill>
        <p:spPr bwMode="auto">
          <a:xfrm>
            <a:off x="845819" y="3886200"/>
            <a:ext cx="2435225" cy="259284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2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341</Words>
  <Application>Microsoft Office PowerPoint</Application>
  <PresentationFormat>On-screen Show (4:3)</PresentationFormat>
  <Paragraphs>101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Regional Seeds and  Renewable Energy</vt:lpstr>
      <vt:lpstr>Renewable Energy  Assessment Support Activities</vt:lpstr>
      <vt:lpstr>Sites Provided Technical  and Community Support</vt:lpstr>
      <vt:lpstr>Renewable Energy and Green Remediation Assessment Framework</vt:lpstr>
      <vt:lpstr>Renewable Energy  Assessments – Site Suitability</vt:lpstr>
      <vt:lpstr>Renewable Energy  Assessments – Economic Evaluation</vt:lpstr>
      <vt:lpstr>Renewable Energy Assessments:  Addressing Site-Specific Needs </vt:lpstr>
      <vt:lpstr>Green Remediation Assessments</vt:lpstr>
      <vt:lpstr>Green Remediation Assessments</vt:lpstr>
      <vt:lpstr>Lessons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Alfano</dc:creator>
  <cp:lastModifiedBy>Sarah Alfano</cp:lastModifiedBy>
  <cp:revision>80</cp:revision>
  <cp:lastPrinted>2014-04-22T15:41:19Z</cp:lastPrinted>
  <dcterms:created xsi:type="dcterms:W3CDTF">2014-03-26T21:28:21Z</dcterms:created>
  <dcterms:modified xsi:type="dcterms:W3CDTF">2014-04-25T19:49:58Z</dcterms:modified>
</cp:coreProperties>
</file>