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1"/>
    <p:sldMasterId id="2147483655" r:id="rId12"/>
  </p:sldMasterIdLst>
  <p:notesMasterIdLst>
    <p:notesMasterId r:id="rId44"/>
  </p:notesMasterIdLst>
  <p:sldIdLst>
    <p:sldId id="258" r:id="rId13"/>
    <p:sldId id="260" r:id="rId14"/>
    <p:sldId id="262" r:id="rId15"/>
    <p:sldId id="278" r:id="rId16"/>
    <p:sldId id="257" r:id="rId17"/>
    <p:sldId id="264" r:id="rId18"/>
    <p:sldId id="266" r:id="rId19"/>
    <p:sldId id="267" r:id="rId20"/>
    <p:sldId id="271" r:id="rId21"/>
    <p:sldId id="268" r:id="rId22"/>
    <p:sldId id="298" r:id="rId23"/>
    <p:sldId id="269" r:id="rId24"/>
    <p:sldId id="279" r:id="rId25"/>
    <p:sldId id="281" r:id="rId26"/>
    <p:sldId id="280" r:id="rId27"/>
    <p:sldId id="272" r:id="rId28"/>
    <p:sldId id="282" r:id="rId29"/>
    <p:sldId id="295" r:id="rId30"/>
    <p:sldId id="287" r:id="rId31"/>
    <p:sldId id="270" r:id="rId32"/>
    <p:sldId id="293" r:id="rId33"/>
    <p:sldId id="294" r:id="rId34"/>
    <p:sldId id="288" r:id="rId35"/>
    <p:sldId id="292" r:id="rId36"/>
    <p:sldId id="286" r:id="rId37"/>
    <p:sldId id="291" r:id="rId38"/>
    <p:sldId id="285" r:id="rId39"/>
    <p:sldId id="297" r:id="rId40"/>
    <p:sldId id="296" r:id="rId41"/>
    <p:sldId id="290" r:id="rId42"/>
    <p:sldId id="29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03864"/>
    <a:srgbClr val="0066CC"/>
    <a:srgbClr val="E7EFFD"/>
    <a:srgbClr val="DAE7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60701" autoAdjust="0"/>
  </p:normalViewPr>
  <p:slideViewPr>
    <p:cSldViewPr snapToGrid="0">
      <p:cViewPr varScale="1">
        <p:scale>
          <a:sx n="40" d="100"/>
          <a:sy n="40" d="100"/>
        </p:scale>
        <p:origin x="1614" y="54"/>
      </p:cViewPr>
      <p:guideLst/>
    </p:cSldViewPr>
  </p:slideViewPr>
  <p:outlineViewPr>
    <p:cViewPr>
      <p:scale>
        <a:sx n="33" d="100"/>
        <a:sy n="33" d="100"/>
      </p:scale>
      <p:origin x="0" y="-9797"/>
    </p:cViewPr>
  </p:outlineViewPr>
  <p:notesTextViewPr>
    <p:cViewPr>
      <p:scale>
        <a:sx n="1" d="1"/>
        <a:sy n="1" d="1"/>
      </p:scale>
      <p:origin x="0" y="0"/>
    </p:cViewPr>
  </p:notesTextViewPr>
  <p:notesViewPr>
    <p:cSldViewPr snapToGrid="0">
      <p:cViewPr varScale="1">
        <p:scale>
          <a:sx n="66" d="100"/>
          <a:sy n="66" d="100"/>
        </p:scale>
        <p:origin x="3134" y="5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customXml" Target="../customXml/item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theme" Target="theme/theme1.xml"/><Relationship Id="rId7" Type="http://schemas.openxmlformats.org/officeDocument/2006/relationships/customXml" Target="../customXml/item7.xml"/><Relationship Id="rId12" Type="http://schemas.openxmlformats.org/officeDocument/2006/relationships/slideMaster" Target="slideMasters/slideMaster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customXml" Target="../customXml/item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wmf"/><Relationship Id="rId1" Type="http://schemas.openxmlformats.org/officeDocument/2006/relationships/image" Target="../media/image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D70BF8-D86C-4A17-A88D-A0073EA77275}" type="datetimeFigureOut">
              <a:rPr lang="en-US" smtClean="0"/>
              <a:t>6/12/2016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994BA9-2A11-481F-AC9F-E0249A0F7627}" type="slidenum">
              <a:rPr lang="en-US" smtClean="0"/>
              <a:t>‹#›</a:t>
            </a:fld>
            <a:endParaRPr lang="en-US"/>
          </a:p>
        </p:txBody>
      </p:sp>
    </p:spTree>
    <p:extLst>
      <p:ext uri="{BB962C8B-B14F-4D97-AF65-F5344CB8AC3E}">
        <p14:creationId xmlns:p14="http://schemas.microsoft.com/office/powerpoint/2010/main" val="49210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79B75A-9542-48BF-902A-A98D08DBAC07}" type="slidenum">
              <a:rPr lang="en-US" altLang="en-US"/>
              <a:pPr/>
              <a:t>2</a:t>
            </a:fld>
            <a:endParaRPr lang="en-US" altLang="en-US"/>
          </a:p>
        </p:txBody>
      </p:sp>
      <p:sp>
        <p:nvSpPr>
          <p:cNvPr id="7170" name="Rectangle 2"/>
          <p:cNvSpPr>
            <a:spLocks noGrp="1" noRot="1" noChangeAspect="1" noChangeArrowheads="1" noTextEdit="1"/>
          </p:cNvSpPr>
          <p:nvPr>
            <p:ph type="sldImg"/>
          </p:nvPr>
        </p:nvSpPr>
        <p:spPr>
          <a:xfrm>
            <a:off x="850900" y="679450"/>
            <a:ext cx="5232400" cy="2943225"/>
          </a:xfrm>
          <a:ln/>
        </p:spPr>
      </p:sp>
      <p:sp>
        <p:nvSpPr>
          <p:cNvPr id="7171" name="Rectangle 3"/>
          <p:cNvSpPr>
            <a:spLocks noGrp="1" noChangeArrowheads="1"/>
          </p:cNvSpPr>
          <p:nvPr>
            <p:ph type="body" idx="1"/>
          </p:nvPr>
        </p:nvSpPr>
        <p:spPr>
          <a:xfrm>
            <a:off x="828675" y="3848100"/>
            <a:ext cx="5426075" cy="4679950"/>
          </a:xfrm>
        </p:spPr>
        <p:txBody>
          <a:bodyPr lIns="90498" tIns="45249" rIns="90498" bIns="45249"/>
          <a:lstStyle/>
          <a:p>
            <a:endParaRPr lang="en-US" altLang="en-US" dirty="0"/>
          </a:p>
        </p:txBody>
      </p:sp>
    </p:spTree>
    <p:extLst>
      <p:ext uri="{BB962C8B-B14F-4D97-AF65-F5344CB8AC3E}">
        <p14:creationId xmlns:p14="http://schemas.microsoft.com/office/powerpoint/2010/main" val="3693948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994BA9-2A11-481F-AC9F-E0249A0F7627}" type="slidenum">
              <a:rPr lang="en-US" smtClean="0"/>
              <a:t>27</a:t>
            </a:fld>
            <a:endParaRPr lang="en-US"/>
          </a:p>
        </p:txBody>
      </p:sp>
    </p:spTree>
    <p:extLst>
      <p:ext uri="{BB962C8B-B14F-4D97-AF65-F5344CB8AC3E}">
        <p14:creationId xmlns:p14="http://schemas.microsoft.com/office/powerpoint/2010/main" val="3197824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AFC871A-E55A-4640-B78A-E8F41AD1059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080036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994BA9-2A11-481F-AC9F-E0249A0F7627}" type="slidenum">
              <a:rPr lang="en-US" smtClean="0"/>
              <a:t>13</a:t>
            </a:fld>
            <a:endParaRPr lang="en-US"/>
          </a:p>
        </p:txBody>
      </p:sp>
    </p:spTree>
    <p:extLst>
      <p:ext uri="{BB962C8B-B14F-4D97-AF65-F5344CB8AC3E}">
        <p14:creationId xmlns:p14="http://schemas.microsoft.com/office/powerpoint/2010/main" val="1373552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994BA9-2A11-481F-AC9F-E0249A0F7627}" type="slidenum">
              <a:rPr lang="en-US" smtClean="0"/>
              <a:t>20</a:t>
            </a:fld>
            <a:endParaRPr lang="en-US"/>
          </a:p>
        </p:txBody>
      </p:sp>
    </p:spTree>
    <p:extLst>
      <p:ext uri="{BB962C8B-B14F-4D97-AF65-F5344CB8AC3E}">
        <p14:creationId xmlns:p14="http://schemas.microsoft.com/office/powerpoint/2010/main" val="2178169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994BA9-2A11-481F-AC9F-E0249A0F7627}" type="slidenum">
              <a:rPr lang="en-US" smtClean="0"/>
              <a:t>21</a:t>
            </a:fld>
            <a:endParaRPr lang="en-US"/>
          </a:p>
        </p:txBody>
      </p:sp>
    </p:spTree>
    <p:extLst>
      <p:ext uri="{BB962C8B-B14F-4D97-AF65-F5344CB8AC3E}">
        <p14:creationId xmlns:p14="http://schemas.microsoft.com/office/powerpoint/2010/main" val="627255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994BA9-2A11-481F-AC9F-E0249A0F7627}" type="slidenum">
              <a:rPr lang="en-US" smtClean="0"/>
              <a:t>22</a:t>
            </a:fld>
            <a:endParaRPr lang="en-US"/>
          </a:p>
        </p:txBody>
      </p:sp>
    </p:spTree>
    <p:extLst>
      <p:ext uri="{BB962C8B-B14F-4D97-AF65-F5344CB8AC3E}">
        <p14:creationId xmlns:p14="http://schemas.microsoft.com/office/powerpoint/2010/main" val="2477400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994BA9-2A11-481F-AC9F-E0249A0F7627}" type="slidenum">
              <a:rPr lang="en-US" smtClean="0"/>
              <a:t>23</a:t>
            </a:fld>
            <a:endParaRPr lang="en-US"/>
          </a:p>
        </p:txBody>
      </p:sp>
    </p:spTree>
    <p:extLst>
      <p:ext uri="{BB962C8B-B14F-4D97-AF65-F5344CB8AC3E}">
        <p14:creationId xmlns:p14="http://schemas.microsoft.com/office/powerpoint/2010/main" val="2274188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994BA9-2A11-481F-AC9F-E0249A0F7627}" type="slidenum">
              <a:rPr lang="en-US" smtClean="0"/>
              <a:t>24</a:t>
            </a:fld>
            <a:endParaRPr lang="en-US"/>
          </a:p>
        </p:txBody>
      </p:sp>
    </p:spTree>
    <p:extLst>
      <p:ext uri="{BB962C8B-B14F-4D97-AF65-F5344CB8AC3E}">
        <p14:creationId xmlns:p14="http://schemas.microsoft.com/office/powerpoint/2010/main" val="1038331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994BA9-2A11-481F-AC9F-E0249A0F7627}" type="slidenum">
              <a:rPr lang="en-US" smtClean="0"/>
              <a:t>25</a:t>
            </a:fld>
            <a:endParaRPr lang="en-US"/>
          </a:p>
        </p:txBody>
      </p:sp>
    </p:spTree>
    <p:extLst>
      <p:ext uri="{BB962C8B-B14F-4D97-AF65-F5344CB8AC3E}">
        <p14:creationId xmlns:p14="http://schemas.microsoft.com/office/powerpoint/2010/main" val="2974818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994BA9-2A11-481F-AC9F-E0249A0F7627}" type="slidenum">
              <a:rPr lang="en-US" smtClean="0"/>
              <a:t>26</a:t>
            </a:fld>
            <a:endParaRPr lang="en-US"/>
          </a:p>
        </p:txBody>
      </p:sp>
    </p:spTree>
    <p:extLst>
      <p:ext uri="{BB962C8B-B14F-4D97-AF65-F5344CB8AC3E}">
        <p14:creationId xmlns:p14="http://schemas.microsoft.com/office/powerpoint/2010/main" val="205614157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clrChange>
              <a:clrFrom>
                <a:srgbClr val="8FAEE2"/>
              </a:clrFrom>
              <a:clrTo>
                <a:srgbClr val="8FAEE2">
                  <a:alpha val="0"/>
                </a:srgbClr>
              </a:clrTo>
            </a:clrChange>
            <a:duotone>
              <a:schemeClr val="accent5">
                <a:shade val="45000"/>
                <a:satMod val="135000"/>
              </a:schemeClr>
              <a:prstClr val="white"/>
            </a:duotone>
            <a:extLst>
              <a:ext uri="{BEBA8EAE-BF5A-486C-A8C5-ECC9F3942E4B}">
                <a14:imgProps xmlns:a14="http://schemas.microsoft.com/office/drawing/2010/main">
                  <a14:imgLayer r:embed="rId3">
                    <a14:imgEffect>
                      <a14:artisticMosiaicBubbles/>
                    </a14:imgEffect>
                    <a14:imgEffect>
                      <a14:colorTemperature colorTemp="5300"/>
                    </a14:imgEffect>
                  </a14:imgLayer>
                </a14:imgProps>
              </a:ext>
              <a:ext uri="{28A0092B-C50C-407E-A947-70E740481C1C}">
                <a14:useLocalDpi xmlns:a14="http://schemas.microsoft.com/office/drawing/2010/main" val="0"/>
              </a:ext>
            </a:extLst>
          </a:blip>
          <a:srcRect l="25" t="14124" r="35" b="21890"/>
          <a:stretch/>
        </p:blipFill>
        <p:spPr>
          <a:xfrm>
            <a:off x="0" y="0"/>
            <a:ext cx="12191999" cy="6858000"/>
          </a:xfrm>
          <a:prstGeom prst="rect">
            <a:avLst/>
          </a:prstGeom>
        </p:spPr>
      </p:pic>
      <p:sp>
        <p:nvSpPr>
          <p:cNvPr id="8" name="Rectangle 7"/>
          <p:cNvSpPr/>
          <p:nvPr userDrawn="1"/>
        </p:nvSpPr>
        <p:spPr>
          <a:xfrm>
            <a:off x="2667000" y="1912939"/>
            <a:ext cx="6877050" cy="3030537"/>
          </a:xfrm>
          <a:prstGeom prst="rect">
            <a:avLst/>
          </a:prstGeom>
          <a:solidFill>
            <a:srgbClr val="FFFFFF">
              <a:alpha val="69020"/>
            </a:srgb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0" y="1560513"/>
            <a:ext cx="9144000" cy="2387600"/>
          </a:xfrm>
        </p:spPr>
        <p:txBody>
          <a:bodyPr anchor="b"/>
          <a:lstStyle>
            <a:lvl1pPr algn="ctr">
              <a:defRPr sz="6000">
                <a:effectLst>
                  <a:outerShdw blurRad="38100" dist="38100" dir="2700000" algn="tl">
                    <a:srgbClr val="000000">
                      <a:alpha val="43137"/>
                    </a:srgbClr>
                  </a:outerShdw>
                </a:effectLst>
                <a:latin typeface="Adobe Gothic Std B" panose="020B0800000000000000" pitchFamily="34" charset="-128"/>
                <a:ea typeface="Adobe Gothic Std B" panose="020B0800000000000000" pitchFamily="34" charset="-128"/>
              </a:defRPr>
            </a:lvl1pPr>
          </a:lstStyle>
          <a:p>
            <a:r>
              <a:rPr lang="en-US" dirty="0"/>
              <a:t>Waterfront Reuse </a:t>
            </a:r>
            <a:br>
              <a:rPr lang="en-US" dirty="0"/>
            </a:br>
            <a:r>
              <a:rPr lang="en-US" dirty="0"/>
              <a:t>in EPA Region 2</a:t>
            </a:r>
          </a:p>
        </p:txBody>
      </p:sp>
      <p:sp>
        <p:nvSpPr>
          <p:cNvPr id="3" name="Subtitle 2"/>
          <p:cNvSpPr>
            <a:spLocks noGrp="1"/>
          </p:cNvSpPr>
          <p:nvPr>
            <p:ph type="subTitle" idx="1" hasCustomPrompt="1"/>
          </p:nvPr>
        </p:nvSpPr>
        <p:spPr>
          <a:xfrm>
            <a:off x="1524000" y="3967616"/>
            <a:ext cx="9144000" cy="705983"/>
          </a:xfrm>
        </p:spPr>
        <p:txBody>
          <a:bodyPr>
            <a:normAutofit/>
          </a:bodyPr>
          <a:lstStyle>
            <a:lvl1pPr marL="0" indent="0" algn="ctr">
              <a:buNone/>
              <a:defRPr sz="4300" b="1" baseline="0">
                <a:solidFill>
                  <a:srgbClr val="203864"/>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Providing Riverfront Access</a:t>
            </a:r>
          </a:p>
        </p:txBody>
      </p:sp>
      <p:sp>
        <p:nvSpPr>
          <p:cNvPr id="6" name="Subtitle 2"/>
          <p:cNvSpPr txBox="1">
            <a:spLocks/>
          </p:cNvSpPr>
          <p:nvPr userDrawn="1"/>
        </p:nvSpPr>
        <p:spPr>
          <a:xfrm>
            <a:off x="1531259" y="6326185"/>
            <a:ext cx="9144000" cy="130832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4300" b="1" kern="1200" baseline="0">
                <a:solidFill>
                  <a:srgbClr val="203864"/>
                </a:solidFill>
                <a:effectLst/>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3">
                    <a:lumMod val="50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3">
                    <a:lumMod val="50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3">
                    <a:lumMod val="50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3">
                    <a:lumMod val="50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400" b="1" kern="1200" baseline="0" dirty="0">
                <a:solidFill>
                  <a:schemeClr val="bg1"/>
                </a:solidFill>
                <a:effectLst/>
                <a:latin typeface="+mn-lt"/>
                <a:ea typeface="+mn-ea"/>
                <a:cs typeface="+mn-cs"/>
              </a:rPr>
              <a:t>EPA Superfund Redevelopment Initiative | June 15, 2016</a:t>
            </a:r>
            <a:endParaRPr lang="en-US" sz="2400" b="1" dirty="0">
              <a:solidFill>
                <a:schemeClr val="bg1"/>
              </a:solidFill>
              <a:effectLst/>
            </a:endParaRPr>
          </a:p>
        </p:txBody>
      </p:sp>
    </p:spTree>
    <p:extLst>
      <p:ext uri="{BB962C8B-B14F-4D97-AF65-F5344CB8AC3E}">
        <p14:creationId xmlns:p14="http://schemas.microsoft.com/office/powerpoint/2010/main" val="2607766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58FE91A-F9FA-4788-887E-CECE8A17A3EE}" type="slidenum">
              <a:rPr lang="en-US" smtClean="0"/>
              <a:t>‹#›</a:t>
            </a:fld>
            <a:endParaRPr lang="en-US"/>
          </a:p>
        </p:txBody>
      </p:sp>
    </p:spTree>
    <p:extLst>
      <p:ext uri="{BB962C8B-B14F-4D97-AF65-F5344CB8AC3E}">
        <p14:creationId xmlns:p14="http://schemas.microsoft.com/office/powerpoint/2010/main" val="4045509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38400" y="1709738"/>
            <a:ext cx="8909050" cy="2852737"/>
          </a:xfrm>
        </p:spPr>
        <p:txBody>
          <a:bodyPr anchor="b"/>
          <a:lstStyle>
            <a:lvl1pPr>
              <a:defRPr sz="6000" b="1">
                <a:solidFill>
                  <a:schemeClr val="accent4"/>
                </a:solidFill>
              </a:defRPr>
            </a:lvl1pPr>
          </a:lstStyle>
          <a:p>
            <a:r>
              <a:rPr lang="en-US" dirty="0"/>
              <a:t>Click to edit Master title style</a:t>
            </a:r>
          </a:p>
        </p:txBody>
      </p:sp>
      <p:sp>
        <p:nvSpPr>
          <p:cNvPr id="3" name="Text Placeholder 2"/>
          <p:cNvSpPr>
            <a:spLocks noGrp="1"/>
          </p:cNvSpPr>
          <p:nvPr>
            <p:ph type="body" idx="1"/>
          </p:nvPr>
        </p:nvSpPr>
        <p:spPr>
          <a:xfrm>
            <a:off x="2438400" y="4589463"/>
            <a:ext cx="8909050" cy="1500187"/>
          </a:xfrm>
        </p:spPr>
        <p:txBody>
          <a:bodyPr/>
          <a:lstStyle>
            <a:lvl1pPr marL="0" indent="0">
              <a:buNone/>
              <a:defRPr sz="2400" b="1">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E58FE91A-F9FA-4788-887E-CECE8A17A3EE}" type="slidenum">
              <a:rPr lang="en-US" smtClean="0"/>
              <a:t>‹#›</a:t>
            </a:fld>
            <a:endParaRPr lang="en-US"/>
          </a:p>
        </p:txBody>
      </p:sp>
      <p:pic>
        <p:nvPicPr>
          <p:cNvPr id="7" name="Picture 6"/>
          <p:cNvPicPr>
            <a:picLocks noChangeAspect="1"/>
          </p:cNvPicPr>
          <p:nvPr userDrawn="1"/>
        </p:nvPicPr>
        <p:blipFill rotWithShape="1">
          <a:blip r:embed="rId2" cstate="print">
            <a:duotone>
              <a:prstClr val="black"/>
              <a:schemeClr val="accent5">
                <a:lumMod val="40000"/>
                <a:lumOff val="60000"/>
                <a:tint val="45000"/>
                <a:satMod val="400000"/>
              </a:schemeClr>
            </a:duotone>
            <a:extLst>
              <a:ext uri="{BEBA8EAE-BF5A-486C-A8C5-ECC9F3942E4B}">
                <a14:imgProps xmlns:a14="http://schemas.microsoft.com/office/drawing/2010/main">
                  <a14:imgLayer r:embed="rId3">
                    <a14:imgEffect>
                      <a14:artisticMosiaicBubbles/>
                    </a14:imgEffect>
                  </a14:imgLayer>
                </a14:imgProps>
              </a:ext>
              <a:ext uri="{28A0092B-C50C-407E-A947-70E740481C1C}">
                <a14:useLocalDpi xmlns:a14="http://schemas.microsoft.com/office/drawing/2010/main" val="0"/>
              </a:ext>
            </a:extLst>
          </a:blip>
          <a:srcRect l="14058" t="14815" r="62609"/>
          <a:stretch/>
        </p:blipFill>
        <p:spPr>
          <a:xfrm>
            <a:off x="0" y="0"/>
            <a:ext cx="2133600" cy="6858000"/>
          </a:xfrm>
          <a:prstGeom prst="rect">
            <a:avLst/>
          </a:prstGeom>
        </p:spPr>
      </p:pic>
      <p:sp>
        <p:nvSpPr>
          <p:cNvPr id="8" name="Rectangle 7"/>
          <p:cNvSpPr/>
          <p:nvPr userDrawn="1"/>
        </p:nvSpPr>
        <p:spPr>
          <a:xfrm>
            <a:off x="2110740" y="1"/>
            <a:ext cx="45719" cy="68734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1192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14400" y="6248400"/>
            <a:ext cx="2540000" cy="457200"/>
          </a:xfrm>
          <a:prstGeom prst="rect">
            <a:avLst/>
          </a:prstGeom>
        </p:spPr>
        <p:txBody>
          <a:bodyPr/>
          <a:lstStyle>
            <a:lvl1pPr>
              <a:defRPr/>
            </a:lvl1pPr>
          </a:lstStyle>
          <a:p>
            <a:endParaRPr lang="en-US" altLang="en-US"/>
          </a:p>
        </p:txBody>
      </p:sp>
      <p:sp>
        <p:nvSpPr>
          <p:cNvPr id="3" name="Footer Placeholder 2"/>
          <p:cNvSpPr>
            <a:spLocks noGrp="1"/>
          </p:cNvSpPr>
          <p:nvPr>
            <p:ph type="ftr" sz="quarter" idx="11"/>
          </p:nvPr>
        </p:nvSpPr>
        <p:spPr>
          <a:xfrm>
            <a:off x="4165600" y="6248400"/>
            <a:ext cx="3860800" cy="457200"/>
          </a:xfrm>
          <a:prstGeom prst="rect">
            <a:avLst/>
          </a:prstGeom>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B598FA66-3B64-4141-BCA6-FC362D52811A}" type="slidenum">
              <a:rPr lang="en-US" altLang="en-US"/>
              <a:pPr/>
              <a:t>‹#›</a:t>
            </a:fld>
            <a:endParaRPr lang="en-US" altLang="en-US"/>
          </a:p>
        </p:txBody>
      </p:sp>
    </p:spTree>
    <p:extLst>
      <p:ext uri="{BB962C8B-B14F-4D97-AF65-F5344CB8AC3E}">
        <p14:creationId xmlns:p14="http://schemas.microsoft.com/office/powerpoint/2010/main" val="2706114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43FCED2A-C172-4860-9ED0-EC4B933C6AD1}" type="slidenum">
              <a:rPr lang="en-US" smtClean="0"/>
              <a:t>‹#›</a:t>
            </a:fld>
            <a:endParaRPr lang="en-US"/>
          </a:p>
        </p:txBody>
      </p:sp>
    </p:spTree>
    <p:extLst>
      <p:ext uri="{BB962C8B-B14F-4D97-AF65-F5344CB8AC3E}">
        <p14:creationId xmlns:p14="http://schemas.microsoft.com/office/powerpoint/2010/main" val="2883824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43FCED2A-C172-4860-9ED0-EC4B933C6AD1}" type="slidenum">
              <a:rPr lang="en-US" smtClean="0"/>
              <a:t>‹#›</a:t>
            </a:fld>
            <a:endParaRPr lang="en-US"/>
          </a:p>
        </p:txBody>
      </p:sp>
    </p:spTree>
    <p:extLst>
      <p:ext uri="{BB962C8B-B14F-4D97-AF65-F5344CB8AC3E}">
        <p14:creationId xmlns:p14="http://schemas.microsoft.com/office/powerpoint/2010/main" val="147721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clrChange>
              <a:clrFrom>
                <a:srgbClr val="8FAEE2"/>
              </a:clrFrom>
              <a:clrTo>
                <a:srgbClr val="8FAEE2">
                  <a:alpha val="0"/>
                </a:srgbClr>
              </a:clrTo>
            </a:clrChange>
            <a:duotone>
              <a:schemeClr val="accent5">
                <a:shade val="45000"/>
                <a:satMod val="135000"/>
              </a:schemeClr>
              <a:prstClr val="white"/>
            </a:duotone>
            <a:extLst>
              <a:ext uri="{BEBA8EAE-BF5A-486C-A8C5-ECC9F3942E4B}">
                <a14:imgProps xmlns:a14="http://schemas.microsoft.com/office/drawing/2010/main">
                  <a14:imgLayer r:embed="rId3">
                    <a14:imgEffect>
                      <a14:artisticMosiaicBubbles/>
                    </a14:imgEffect>
                    <a14:imgEffect>
                      <a14:colorTemperature colorTemp="5300"/>
                    </a14:imgEffect>
                  </a14:imgLayer>
                </a14:imgProps>
              </a:ext>
              <a:ext uri="{28A0092B-C50C-407E-A947-70E740481C1C}">
                <a14:useLocalDpi xmlns:a14="http://schemas.microsoft.com/office/drawing/2010/main" val="0"/>
              </a:ext>
            </a:extLst>
          </a:blip>
          <a:srcRect l="25" t="14124" r="35" b="21890"/>
          <a:stretch/>
        </p:blipFill>
        <p:spPr>
          <a:xfrm>
            <a:off x="0" y="0"/>
            <a:ext cx="12191999" cy="6858000"/>
          </a:xfrm>
          <a:prstGeom prst="rect">
            <a:avLst/>
          </a:prstGeom>
        </p:spPr>
      </p:pic>
      <p:sp>
        <p:nvSpPr>
          <p:cNvPr id="8" name="Rectangle 7"/>
          <p:cNvSpPr/>
          <p:nvPr userDrawn="1"/>
        </p:nvSpPr>
        <p:spPr>
          <a:xfrm>
            <a:off x="2667000" y="1912939"/>
            <a:ext cx="6877050" cy="3030537"/>
          </a:xfrm>
          <a:prstGeom prst="rect">
            <a:avLst/>
          </a:prstGeom>
          <a:solidFill>
            <a:srgbClr val="FFFFFF">
              <a:alpha val="69020"/>
            </a:srgb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0" y="1560513"/>
            <a:ext cx="9144000" cy="2387600"/>
          </a:xfrm>
        </p:spPr>
        <p:txBody>
          <a:bodyPr anchor="b"/>
          <a:lstStyle>
            <a:lvl1pPr algn="ctr">
              <a:defRPr sz="6000">
                <a:effectLst>
                  <a:outerShdw blurRad="38100" dist="38100" dir="2700000" algn="tl">
                    <a:srgbClr val="000000">
                      <a:alpha val="43137"/>
                    </a:srgbClr>
                  </a:outerShdw>
                </a:effectLst>
                <a:latin typeface="Adobe Gothic Std B" panose="020B0800000000000000" pitchFamily="34" charset="-128"/>
                <a:ea typeface="Adobe Gothic Std B" panose="020B0800000000000000" pitchFamily="34" charset="-128"/>
              </a:defRPr>
            </a:lvl1pPr>
          </a:lstStyle>
          <a:p>
            <a:r>
              <a:rPr lang="en-US" dirty="0"/>
              <a:t>Waterfront Reuse </a:t>
            </a:r>
            <a:br>
              <a:rPr lang="en-US" dirty="0"/>
            </a:br>
            <a:r>
              <a:rPr lang="en-US" dirty="0"/>
              <a:t>in EPA Region 2</a:t>
            </a:r>
          </a:p>
        </p:txBody>
      </p:sp>
      <p:sp>
        <p:nvSpPr>
          <p:cNvPr id="3" name="Subtitle 2"/>
          <p:cNvSpPr>
            <a:spLocks noGrp="1"/>
          </p:cNvSpPr>
          <p:nvPr>
            <p:ph type="subTitle" idx="1" hasCustomPrompt="1"/>
          </p:nvPr>
        </p:nvSpPr>
        <p:spPr>
          <a:xfrm>
            <a:off x="1524000" y="3967616"/>
            <a:ext cx="9144000" cy="705983"/>
          </a:xfrm>
        </p:spPr>
        <p:txBody>
          <a:bodyPr>
            <a:normAutofit/>
          </a:bodyPr>
          <a:lstStyle>
            <a:lvl1pPr marL="0" indent="0" algn="ctr">
              <a:buNone/>
              <a:defRPr sz="4300" b="1" baseline="0">
                <a:solidFill>
                  <a:srgbClr val="203864"/>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Providing Riverfront Access</a:t>
            </a:r>
          </a:p>
        </p:txBody>
      </p:sp>
      <p:sp>
        <p:nvSpPr>
          <p:cNvPr id="6" name="Subtitle 2"/>
          <p:cNvSpPr txBox="1">
            <a:spLocks/>
          </p:cNvSpPr>
          <p:nvPr userDrawn="1"/>
        </p:nvSpPr>
        <p:spPr>
          <a:xfrm>
            <a:off x="1531259" y="6326185"/>
            <a:ext cx="9144000" cy="130832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4300" b="1" kern="1200" baseline="0">
                <a:solidFill>
                  <a:srgbClr val="203864"/>
                </a:solidFill>
                <a:effectLst/>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3">
                    <a:lumMod val="50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3">
                    <a:lumMod val="50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3">
                    <a:lumMod val="50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3">
                    <a:lumMod val="50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400" b="1" kern="1200" baseline="0" dirty="0">
                <a:solidFill>
                  <a:schemeClr val="bg1"/>
                </a:solidFill>
                <a:effectLst/>
                <a:latin typeface="+mn-lt"/>
                <a:ea typeface="+mn-ea"/>
                <a:cs typeface="+mn-cs"/>
              </a:rPr>
              <a:t>EPA Superfund Redevelopment Initiative | June 15, 2016</a:t>
            </a:r>
            <a:endParaRPr lang="en-US" sz="2400" b="1" dirty="0">
              <a:solidFill>
                <a:schemeClr val="bg1"/>
              </a:solidFill>
              <a:effectLst/>
            </a:endParaRPr>
          </a:p>
        </p:txBody>
      </p:sp>
    </p:spTree>
    <p:extLst>
      <p:ext uri="{BB962C8B-B14F-4D97-AF65-F5344CB8AC3E}">
        <p14:creationId xmlns:p14="http://schemas.microsoft.com/office/powerpoint/2010/main" val="818063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58FE91A-F9FA-4788-887E-CECE8A17A3EE}" type="slidenum">
              <a:rPr lang="en-US" smtClean="0"/>
              <a:t>‹#›</a:t>
            </a:fld>
            <a:endParaRPr lang="en-US"/>
          </a:p>
        </p:txBody>
      </p:sp>
    </p:spTree>
    <p:extLst>
      <p:ext uri="{BB962C8B-B14F-4D97-AF65-F5344CB8AC3E}">
        <p14:creationId xmlns:p14="http://schemas.microsoft.com/office/powerpoint/2010/main" val="110691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38400" y="1709738"/>
            <a:ext cx="8909050" cy="2852737"/>
          </a:xfrm>
        </p:spPr>
        <p:txBody>
          <a:bodyPr anchor="b"/>
          <a:lstStyle>
            <a:lvl1pPr>
              <a:defRPr sz="6000" b="1">
                <a:solidFill>
                  <a:schemeClr val="accent4"/>
                </a:solidFill>
              </a:defRPr>
            </a:lvl1pPr>
          </a:lstStyle>
          <a:p>
            <a:r>
              <a:rPr lang="en-US" dirty="0"/>
              <a:t>Click to edit Master title style</a:t>
            </a:r>
          </a:p>
        </p:txBody>
      </p:sp>
      <p:sp>
        <p:nvSpPr>
          <p:cNvPr id="3" name="Text Placeholder 2"/>
          <p:cNvSpPr>
            <a:spLocks noGrp="1"/>
          </p:cNvSpPr>
          <p:nvPr>
            <p:ph type="body" idx="1"/>
          </p:nvPr>
        </p:nvSpPr>
        <p:spPr>
          <a:xfrm>
            <a:off x="2438400" y="4589463"/>
            <a:ext cx="8909050" cy="1500187"/>
          </a:xfrm>
        </p:spPr>
        <p:txBody>
          <a:bodyPr/>
          <a:lstStyle>
            <a:lvl1pPr marL="0" indent="0">
              <a:buNone/>
              <a:defRPr sz="2400" b="1">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E58FE91A-F9FA-4788-887E-CECE8A17A3EE}" type="slidenum">
              <a:rPr lang="en-US" smtClean="0"/>
              <a:t>‹#›</a:t>
            </a:fld>
            <a:endParaRPr lang="en-US"/>
          </a:p>
        </p:txBody>
      </p:sp>
      <p:pic>
        <p:nvPicPr>
          <p:cNvPr id="7" name="Picture 6"/>
          <p:cNvPicPr>
            <a:picLocks noChangeAspect="1"/>
          </p:cNvPicPr>
          <p:nvPr userDrawn="1"/>
        </p:nvPicPr>
        <p:blipFill rotWithShape="1">
          <a:blip r:embed="rId2" cstate="print">
            <a:duotone>
              <a:prstClr val="black"/>
              <a:schemeClr val="accent5">
                <a:lumMod val="40000"/>
                <a:lumOff val="60000"/>
                <a:tint val="45000"/>
                <a:satMod val="400000"/>
              </a:schemeClr>
            </a:duotone>
            <a:extLst>
              <a:ext uri="{BEBA8EAE-BF5A-486C-A8C5-ECC9F3942E4B}">
                <a14:imgProps xmlns:a14="http://schemas.microsoft.com/office/drawing/2010/main">
                  <a14:imgLayer r:embed="rId3">
                    <a14:imgEffect>
                      <a14:artisticMosiaicBubbles/>
                    </a14:imgEffect>
                  </a14:imgLayer>
                </a14:imgProps>
              </a:ext>
              <a:ext uri="{28A0092B-C50C-407E-A947-70E740481C1C}">
                <a14:useLocalDpi xmlns:a14="http://schemas.microsoft.com/office/drawing/2010/main" val="0"/>
              </a:ext>
            </a:extLst>
          </a:blip>
          <a:srcRect l="14058" t="14815" r="62609"/>
          <a:stretch/>
        </p:blipFill>
        <p:spPr>
          <a:xfrm>
            <a:off x="0" y="0"/>
            <a:ext cx="2133600" cy="6858000"/>
          </a:xfrm>
          <a:prstGeom prst="rect">
            <a:avLst/>
          </a:prstGeom>
        </p:spPr>
      </p:pic>
      <p:sp>
        <p:nvSpPr>
          <p:cNvPr id="8" name="Rectangle 7"/>
          <p:cNvSpPr/>
          <p:nvPr userDrawn="1"/>
        </p:nvSpPr>
        <p:spPr>
          <a:xfrm>
            <a:off x="2110740" y="1"/>
            <a:ext cx="45719" cy="68734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3899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microsoft.com/office/2007/relationships/hdphoto" Target="../media/hdphoto1.wdp"/></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373380" y="0"/>
            <a:ext cx="11818620" cy="6857999"/>
          </a:xfrm>
          <a:prstGeom prst="rect">
            <a:avLst/>
          </a:prstGeom>
          <a:solidFill>
            <a:srgbClr val="E7E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137392" y="299244"/>
            <a:ext cx="1064820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333500" y="1825625"/>
            <a:ext cx="10452099"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329530" y="6377781"/>
            <a:ext cx="2743200" cy="365125"/>
          </a:xfrm>
          <a:prstGeom prst="rect">
            <a:avLst/>
          </a:prstGeom>
        </p:spPr>
        <p:txBody>
          <a:bodyPr vert="horz" lIns="91440" tIns="45720" rIns="91440" bIns="45720" rtlCol="0" anchor="ctr"/>
          <a:lstStyle>
            <a:lvl1pPr algn="r">
              <a:defRPr sz="1600" b="1">
                <a:solidFill>
                  <a:schemeClr val="tx2"/>
                </a:solidFill>
              </a:defRPr>
            </a:lvl1pPr>
          </a:lstStyle>
          <a:p>
            <a:fld id="{E58FE91A-F9FA-4788-887E-CECE8A17A3EE}" type="slidenum">
              <a:rPr lang="en-US" smtClean="0"/>
              <a:pPr/>
              <a:t>‹#›</a:t>
            </a:fld>
            <a:endParaRPr lang="en-US" dirty="0"/>
          </a:p>
        </p:txBody>
      </p:sp>
      <p:pic>
        <p:nvPicPr>
          <p:cNvPr id="9" name="Picture 8"/>
          <p:cNvPicPr>
            <a:picLocks noChangeAspect="1"/>
          </p:cNvPicPr>
          <p:nvPr userDrawn="1"/>
        </p:nvPicPr>
        <p:blipFill rotWithShape="1">
          <a:blip r:embed="rId8" cstate="print">
            <a:duotone>
              <a:prstClr val="black"/>
              <a:schemeClr val="accent5">
                <a:lumMod val="40000"/>
                <a:lumOff val="60000"/>
                <a:tint val="45000"/>
                <a:satMod val="400000"/>
              </a:schemeClr>
            </a:duotone>
            <a:extLst>
              <a:ext uri="{BEBA8EAE-BF5A-486C-A8C5-ECC9F3942E4B}">
                <a14:imgProps xmlns:a14="http://schemas.microsoft.com/office/drawing/2010/main">
                  <a14:imgLayer r:embed="rId9">
                    <a14:imgEffect>
                      <a14:artisticMosiaicBubbles/>
                    </a14:imgEffect>
                  </a14:imgLayer>
                </a14:imgProps>
              </a:ext>
              <a:ext uri="{28A0092B-C50C-407E-A947-70E740481C1C}">
                <a14:useLocalDpi xmlns:a14="http://schemas.microsoft.com/office/drawing/2010/main" val="0"/>
              </a:ext>
            </a:extLst>
          </a:blip>
          <a:srcRect l="14058" t="14815" r="79988"/>
          <a:stretch/>
        </p:blipFill>
        <p:spPr>
          <a:xfrm>
            <a:off x="0" y="0"/>
            <a:ext cx="803564" cy="6858000"/>
          </a:xfrm>
          <a:prstGeom prst="rect">
            <a:avLst/>
          </a:prstGeom>
        </p:spPr>
      </p:pic>
      <p:sp>
        <p:nvSpPr>
          <p:cNvPr id="14" name="Rectangle 13"/>
          <p:cNvSpPr/>
          <p:nvPr userDrawn="1"/>
        </p:nvSpPr>
        <p:spPr>
          <a:xfrm>
            <a:off x="757844" y="-1"/>
            <a:ext cx="45719" cy="6857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7500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dt="0"/>
  <p:txStyles>
    <p:titleStyle>
      <a:lvl1pPr algn="l" defTabSz="914400" rtl="0" eaLnBrk="1" latinLnBrk="0" hangingPunct="1">
        <a:lnSpc>
          <a:spcPct val="90000"/>
        </a:lnSpc>
        <a:spcBef>
          <a:spcPct val="0"/>
        </a:spcBef>
        <a:buNone/>
        <a:defRPr sz="4400" b="1" kern="1200">
          <a:solidFill>
            <a:schemeClr val="accent4"/>
          </a:solidFill>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373380" y="0"/>
            <a:ext cx="11818620" cy="6857999"/>
          </a:xfrm>
          <a:prstGeom prst="rect">
            <a:avLst/>
          </a:prstGeom>
          <a:solidFill>
            <a:srgbClr val="E7E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137392" y="299244"/>
            <a:ext cx="1064820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333500" y="1825625"/>
            <a:ext cx="10452099"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329530" y="6377781"/>
            <a:ext cx="2743200" cy="365125"/>
          </a:xfrm>
          <a:prstGeom prst="rect">
            <a:avLst/>
          </a:prstGeom>
        </p:spPr>
        <p:txBody>
          <a:bodyPr vert="horz" lIns="91440" tIns="45720" rIns="91440" bIns="45720" rtlCol="0" anchor="ctr"/>
          <a:lstStyle>
            <a:lvl1pPr algn="r">
              <a:defRPr sz="1600" b="1">
                <a:solidFill>
                  <a:schemeClr val="tx2"/>
                </a:solidFill>
              </a:defRPr>
            </a:lvl1pPr>
          </a:lstStyle>
          <a:p>
            <a:fld id="{E58FE91A-F9FA-4788-887E-CECE8A17A3EE}" type="slidenum">
              <a:rPr lang="en-US" smtClean="0"/>
              <a:pPr/>
              <a:t>‹#›</a:t>
            </a:fld>
            <a:endParaRPr lang="en-US" dirty="0"/>
          </a:p>
        </p:txBody>
      </p:sp>
      <p:pic>
        <p:nvPicPr>
          <p:cNvPr id="9" name="Picture 8"/>
          <p:cNvPicPr>
            <a:picLocks noChangeAspect="1"/>
          </p:cNvPicPr>
          <p:nvPr userDrawn="1"/>
        </p:nvPicPr>
        <p:blipFill rotWithShape="1">
          <a:blip r:embed="rId5" cstate="print">
            <a:duotone>
              <a:prstClr val="black"/>
              <a:schemeClr val="accent5">
                <a:lumMod val="40000"/>
                <a:lumOff val="60000"/>
                <a:tint val="45000"/>
                <a:satMod val="400000"/>
              </a:schemeClr>
            </a:duotone>
            <a:extLst>
              <a:ext uri="{BEBA8EAE-BF5A-486C-A8C5-ECC9F3942E4B}">
                <a14:imgProps xmlns:a14="http://schemas.microsoft.com/office/drawing/2010/main">
                  <a14:imgLayer r:embed="rId6">
                    <a14:imgEffect>
                      <a14:artisticMosiaicBubbles/>
                    </a14:imgEffect>
                  </a14:imgLayer>
                </a14:imgProps>
              </a:ext>
              <a:ext uri="{28A0092B-C50C-407E-A947-70E740481C1C}">
                <a14:useLocalDpi xmlns:a14="http://schemas.microsoft.com/office/drawing/2010/main" val="0"/>
              </a:ext>
            </a:extLst>
          </a:blip>
          <a:srcRect l="14058" t="14815" r="79988"/>
          <a:stretch/>
        </p:blipFill>
        <p:spPr>
          <a:xfrm>
            <a:off x="0" y="0"/>
            <a:ext cx="803564" cy="6858000"/>
          </a:xfrm>
          <a:prstGeom prst="rect">
            <a:avLst/>
          </a:prstGeom>
        </p:spPr>
      </p:pic>
      <p:sp>
        <p:nvSpPr>
          <p:cNvPr id="14" name="Rectangle 13"/>
          <p:cNvSpPr/>
          <p:nvPr userDrawn="1"/>
        </p:nvSpPr>
        <p:spPr>
          <a:xfrm>
            <a:off x="757844" y="-1"/>
            <a:ext cx="45720" cy="687467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9387851"/>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Lst>
  <p:hf hdr="0" ftr="0" dt="0"/>
  <p:txStyles>
    <p:titleStyle>
      <a:lvl1pPr algn="l" defTabSz="914400" rtl="0" eaLnBrk="1" latinLnBrk="0" hangingPunct="1">
        <a:lnSpc>
          <a:spcPct val="90000"/>
        </a:lnSpc>
        <a:spcBef>
          <a:spcPct val="0"/>
        </a:spcBef>
        <a:buNone/>
        <a:defRPr sz="4400" b="1" kern="1200">
          <a:solidFill>
            <a:schemeClr val="accent4"/>
          </a:solidFill>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xml"/><Relationship Id="rId7" Type="http://schemas.openxmlformats.org/officeDocument/2006/relationships/image" Target="../media/image4.w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png"/><Relationship Id="rId4" Type="http://schemas.openxmlformats.org/officeDocument/2006/relationships/oleObject" Target="../embeddings/oleObject1.bin"/><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Rossi.tamara@epa.gov"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Marathon Battery Company Superfund Site Case Study</a:t>
            </a:r>
          </a:p>
        </p:txBody>
      </p:sp>
      <p:sp>
        <p:nvSpPr>
          <p:cNvPr id="5" name="Text Placeholder 4"/>
          <p:cNvSpPr>
            <a:spLocks noGrp="1"/>
          </p:cNvSpPr>
          <p:nvPr>
            <p:ph type="body" idx="1"/>
          </p:nvPr>
        </p:nvSpPr>
        <p:spPr/>
        <p:txBody>
          <a:bodyPr/>
          <a:lstStyle/>
          <a:p>
            <a:r>
              <a:rPr lang="en-US" dirty="0"/>
              <a:t>Pam Tames, P.E., Region 2</a:t>
            </a:r>
          </a:p>
        </p:txBody>
      </p:sp>
      <p:sp>
        <p:nvSpPr>
          <p:cNvPr id="2" name="Slide Number Placeholder 1"/>
          <p:cNvSpPr>
            <a:spLocks noGrp="1"/>
          </p:cNvSpPr>
          <p:nvPr>
            <p:ph type="sldNum" sz="quarter" idx="12"/>
          </p:nvPr>
        </p:nvSpPr>
        <p:spPr/>
        <p:txBody>
          <a:bodyPr/>
          <a:lstStyle/>
          <a:p>
            <a:fld id="{E58FE91A-F9FA-4788-887E-CECE8A17A3EE}" type="slidenum">
              <a:rPr lang="en-US" smtClean="0"/>
              <a:t>1</a:t>
            </a:fld>
            <a:endParaRPr lang="en-US" dirty="0"/>
          </a:p>
        </p:txBody>
      </p:sp>
    </p:spTree>
    <p:extLst>
      <p:ext uri="{BB962C8B-B14F-4D97-AF65-F5344CB8AC3E}">
        <p14:creationId xmlns:p14="http://schemas.microsoft.com/office/powerpoint/2010/main" val="3230494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Constitution Marsh</a:t>
            </a:r>
          </a:p>
        </p:txBody>
      </p:sp>
      <p:pic>
        <p:nvPicPr>
          <p:cNvPr id="5" name="Picture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97388" y="1624807"/>
            <a:ext cx="5788212" cy="3830846"/>
          </a:xfrm>
          <a:prstGeom prst="rect">
            <a:avLst/>
          </a:prstGeom>
          <a:effectLst>
            <a:outerShdw blurRad="50800" dist="38100" dir="2700000" algn="tl" rotWithShape="0">
              <a:prstClr val="black">
                <a:alpha val="40000"/>
              </a:prstClr>
            </a:outerShdw>
          </a:effectLst>
        </p:spPr>
      </p:pic>
      <p:sp>
        <p:nvSpPr>
          <p:cNvPr id="4" name="Text Placeholder 3"/>
          <p:cNvSpPr>
            <a:spLocks noGrp="1"/>
          </p:cNvSpPr>
          <p:nvPr>
            <p:ph type="body" sz="half" idx="4294967295"/>
          </p:nvPr>
        </p:nvSpPr>
        <p:spPr>
          <a:xfrm>
            <a:off x="1137392" y="1624807"/>
            <a:ext cx="4695402" cy="5048651"/>
          </a:xfrm>
          <a:prstGeom prst="rect">
            <a:avLst/>
          </a:prstGeom>
        </p:spPr>
        <p:txBody>
          <a:bodyPr>
            <a:normAutofit/>
          </a:bodyPr>
          <a:lstStyle/>
          <a:p>
            <a:r>
              <a:rPr lang="en-US" sz="2400" dirty="0"/>
              <a:t>East Foundry Cove and Marsh are located on the right side of the photo and Constitution Marsh is on the left. Kayakers enter the Cove by going beneath the Metro North rail trestle in East Foundry Cove and can go through both Marshes. Access to this area is also available through the Constitution Marsh visitors center located on Indian Brook off the South Cove.</a:t>
            </a:r>
          </a:p>
        </p:txBody>
      </p:sp>
      <p:sp>
        <p:nvSpPr>
          <p:cNvPr id="3" name="Slide Number Placeholder 2"/>
          <p:cNvSpPr>
            <a:spLocks noGrp="1"/>
          </p:cNvSpPr>
          <p:nvPr>
            <p:ph type="sldNum" sz="quarter" idx="12"/>
          </p:nvPr>
        </p:nvSpPr>
        <p:spPr/>
        <p:txBody>
          <a:bodyPr/>
          <a:lstStyle/>
          <a:p>
            <a:fld id="{E58FE91A-F9FA-4788-887E-CECE8A17A3EE}" type="slidenum">
              <a:rPr lang="en-US" smtClean="0"/>
              <a:t>10</a:t>
            </a:fld>
            <a:endParaRPr lang="en-US"/>
          </a:p>
        </p:txBody>
      </p:sp>
    </p:spTree>
    <p:extLst>
      <p:ext uri="{BB962C8B-B14F-4D97-AF65-F5344CB8AC3E}">
        <p14:creationId xmlns:p14="http://schemas.microsoft.com/office/powerpoint/2010/main" val="3035304049"/>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Kayaking in the Marsh</a:t>
            </a:r>
          </a:p>
        </p:txBody>
      </p:sp>
      <p:pic>
        <p:nvPicPr>
          <p:cNvPr id="6" name="Picture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28207" y="1624807"/>
            <a:ext cx="6066578" cy="4551875"/>
          </a:xfrm>
          <a:prstGeom prst="rect">
            <a:avLst/>
          </a:prstGeom>
          <a:effectLst>
            <a:outerShdw blurRad="50800" dist="38100" dir="2700000" algn="tl" rotWithShape="0">
              <a:prstClr val="black">
                <a:alpha val="40000"/>
              </a:prstClr>
            </a:outerShdw>
          </a:effectLst>
        </p:spPr>
      </p:pic>
      <p:sp>
        <p:nvSpPr>
          <p:cNvPr id="3" name="Slide Number Placeholder 2"/>
          <p:cNvSpPr>
            <a:spLocks noGrp="1"/>
          </p:cNvSpPr>
          <p:nvPr>
            <p:ph type="sldNum" sz="quarter" idx="12"/>
          </p:nvPr>
        </p:nvSpPr>
        <p:spPr/>
        <p:txBody>
          <a:bodyPr/>
          <a:lstStyle/>
          <a:p>
            <a:fld id="{E58FE91A-F9FA-4788-887E-CECE8A17A3EE}" type="slidenum">
              <a:rPr lang="en-US" smtClean="0"/>
              <a:t>11</a:t>
            </a:fld>
            <a:endParaRPr lang="en-US"/>
          </a:p>
        </p:txBody>
      </p:sp>
    </p:spTree>
    <p:extLst>
      <p:ext uri="{BB962C8B-B14F-4D97-AF65-F5344CB8AC3E}">
        <p14:creationId xmlns:p14="http://schemas.microsoft.com/office/powerpoint/2010/main" val="1323516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 Point Foundry	</a:t>
            </a:r>
          </a:p>
        </p:txBody>
      </p:sp>
      <p:pic>
        <p:nvPicPr>
          <p:cNvPr id="5" name="Picture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99350" y="1624807"/>
            <a:ext cx="4286250" cy="4010025"/>
          </a:xfrm>
          <a:prstGeom prst="rect">
            <a:avLst/>
          </a:prstGeom>
          <a:effectLst>
            <a:outerShdw blurRad="50800" dist="38100" dir="2700000" algn="tl" rotWithShape="0">
              <a:prstClr val="black">
                <a:alpha val="40000"/>
              </a:prstClr>
            </a:outerShdw>
          </a:effectLst>
        </p:spPr>
      </p:pic>
      <p:sp>
        <p:nvSpPr>
          <p:cNvPr id="4" name="Text Placeholder 3"/>
          <p:cNvSpPr>
            <a:spLocks noGrp="1"/>
          </p:cNvSpPr>
          <p:nvPr>
            <p:ph type="body" sz="half" idx="4294967295"/>
          </p:nvPr>
        </p:nvSpPr>
        <p:spPr>
          <a:xfrm>
            <a:off x="1137392" y="1624806"/>
            <a:ext cx="6361958" cy="5134581"/>
          </a:xfrm>
        </p:spPr>
        <p:txBody>
          <a:bodyPr>
            <a:noAutofit/>
          </a:bodyPr>
          <a:lstStyle/>
          <a:p>
            <a:r>
              <a:rPr lang="en-US" sz="2200" dirty="0"/>
              <a:t>East Foundry Marsh and Cove are located within the West Point Foundry Historical site. The Parrott cannon, used in the Civil War by the Union Army, was manufactured here. An additional 2.5 upland acres of the Historical site were needed for the treatment and staging area and haul road.</a:t>
            </a:r>
          </a:p>
          <a:p>
            <a:r>
              <a:rPr lang="en-US" sz="2200" dirty="0"/>
              <a:t>Extensive archeological investigations were required in areas that would be impacted by the remedial action. Approximately $2 million was spent on this work. Over 10,000 artifacts were recovered. Several of the artifacts are on display at the Putnam County Historical Society located near the site.</a:t>
            </a:r>
          </a:p>
          <a:p>
            <a:r>
              <a:rPr lang="en-US" sz="2200" dirty="0"/>
              <a:t>This photo shows the original West Point Foundry in the 1800’s.</a:t>
            </a:r>
          </a:p>
        </p:txBody>
      </p:sp>
      <p:sp>
        <p:nvSpPr>
          <p:cNvPr id="3" name="Slide Number Placeholder 2"/>
          <p:cNvSpPr>
            <a:spLocks noGrp="1"/>
          </p:cNvSpPr>
          <p:nvPr>
            <p:ph type="sldNum" sz="quarter" idx="12"/>
          </p:nvPr>
        </p:nvSpPr>
        <p:spPr/>
        <p:txBody>
          <a:bodyPr/>
          <a:lstStyle/>
          <a:p>
            <a:fld id="{E58FE91A-F9FA-4788-887E-CECE8A17A3EE}" type="slidenum">
              <a:rPr lang="en-US" smtClean="0"/>
              <a:t>12</a:t>
            </a:fld>
            <a:endParaRPr lang="en-US"/>
          </a:p>
        </p:txBody>
      </p:sp>
    </p:spTree>
    <p:extLst>
      <p:ext uri="{BB962C8B-B14F-4D97-AF65-F5344CB8AC3E}">
        <p14:creationId xmlns:p14="http://schemas.microsoft.com/office/powerpoint/2010/main" val="1328957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Picture Placeholder 4"/>
          <p:cNvPicPr>
            <a:picLocks noGrp="1" noChangeAspect="1"/>
          </p:cNvPicPr>
          <p:nvPr>
            <p:ph idx="1"/>
          </p:nvPr>
        </p:nvPicPr>
        <p:blipFill rotWithShape="1">
          <a:blip r:embed="rId3"/>
          <a:srcRect l="17347" t="1567" r="11533"/>
          <a:stretch/>
        </p:blipFill>
        <p:spPr>
          <a:xfrm>
            <a:off x="7007411" y="1624807"/>
            <a:ext cx="4778189" cy="4283169"/>
          </a:xfrm>
          <a:prstGeom prst="rect">
            <a:avLst/>
          </a:prstGeom>
          <a:effectLst>
            <a:outerShdw blurRad="50800" dist="38100" dir="2700000" algn="tl" rotWithShape="0">
              <a:prstClr val="black">
                <a:alpha val="40000"/>
              </a:prstClr>
            </a:outerShdw>
          </a:effectLst>
        </p:spPr>
      </p:pic>
      <p:sp>
        <p:nvSpPr>
          <p:cNvPr id="4" name="Text Placeholder 3"/>
          <p:cNvSpPr>
            <a:spLocks noGrp="1"/>
          </p:cNvSpPr>
          <p:nvPr>
            <p:ph type="body" sz="half" idx="4294967295"/>
          </p:nvPr>
        </p:nvSpPr>
        <p:spPr>
          <a:xfrm>
            <a:off x="1137392" y="1642737"/>
            <a:ext cx="5528104" cy="3811588"/>
          </a:xfrm>
        </p:spPr>
        <p:txBody>
          <a:bodyPr/>
          <a:lstStyle/>
          <a:p>
            <a:r>
              <a:rPr lang="en-US" dirty="0"/>
              <a:t>Magnetometer surveys were required as part of the archeological work. All the targets were investigated as part of the work. A gun platform was found in the marsh. </a:t>
            </a:r>
          </a:p>
        </p:txBody>
      </p:sp>
      <p:sp>
        <p:nvSpPr>
          <p:cNvPr id="6" name="Slide Number Placeholder 5"/>
          <p:cNvSpPr>
            <a:spLocks noGrp="1"/>
          </p:cNvSpPr>
          <p:nvPr>
            <p:ph type="sldNum" sz="quarter" idx="12"/>
          </p:nvPr>
        </p:nvSpPr>
        <p:spPr/>
        <p:txBody>
          <a:bodyPr/>
          <a:lstStyle/>
          <a:p>
            <a:fld id="{E58FE91A-F9FA-4788-887E-CECE8A17A3EE}" type="slidenum">
              <a:rPr lang="en-US" smtClean="0"/>
              <a:t>13</a:t>
            </a:fld>
            <a:endParaRPr lang="en-US"/>
          </a:p>
        </p:txBody>
      </p:sp>
    </p:spTree>
    <p:extLst>
      <p:ext uri="{BB962C8B-B14F-4D97-AF65-F5344CB8AC3E}">
        <p14:creationId xmlns:p14="http://schemas.microsoft.com/office/powerpoint/2010/main" val="135444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Picture Placeholder 4"/>
          <p:cNvPicPr>
            <a:picLocks noGrp="1" noChangeAspect="1"/>
          </p:cNvPicPr>
          <p:nvPr>
            <p:ph idx="1"/>
          </p:nvPr>
        </p:nvPicPr>
        <p:blipFill rotWithShape="1">
          <a:blip r:embed="rId2"/>
          <a:srcRect l="16515" t="8809" r="8362" b="15993"/>
          <a:stretch/>
        </p:blipFill>
        <p:spPr>
          <a:xfrm>
            <a:off x="6738470" y="1624807"/>
            <a:ext cx="5047130" cy="3272119"/>
          </a:xfrm>
          <a:prstGeom prst="rect">
            <a:avLst/>
          </a:prstGeom>
          <a:effectLst>
            <a:outerShdw blurRad="50800" dist="38100" dir="2700000" algn="tl" rotWithShape="0">
              <a:prstClr val="black">
                <a:alpha val="40000"/>
              </a:prstClr>
            </a:outerShdw>
          </a:effectLst>
        </p:spPr>
      </p:pic>
      <p:sp>
        <p:nvSpPr>
          <p:cNvPr id="4" name="Text Placeholder 3"/>
          <p:cNvSpPr>
            <a:spLocks noGrp="1"/>
          </p:cNvSpPr>
          <p:nvPr>
            <p:ph type="body" sz="half" idx="4294967295"/>
          </p:nvPr>
        </p:nvSpPr>
        <p:spPr>
          <a:xfrm>
            <a:off x="1134868" y="1642737"/>
            <a:ext cx="5603602" cy="3811588"/>
          </a:xfrm>
        </p:spPr>
        <p:txBody>
          <a:bodyPr/>
          <a:lstStyle/>
          <a:p>
            <a:r>
              <a:rPr lang="en-US" dirty="0"/>
              <a:t>The archeologists investigated the basements of former workers homes which were located in the path of the haul road needed for the site remedial action.</a:t>
            </a:r>
          </a:p>
        </p:txBody>
      </p:sp>
      <p:sp>
        <p:nvSpPr>
          <p:cNvPr id="6" name="Slide Number Placeholder 5"/>
          <p:cNvSpPr>
            <a:spLocks noGrp="1"/>
          </p:cNvSpPr>
          <p:nvPr>
            <p:ph type="sldNum" sz="quarter" idx="12"/>
          </p:nvPr>
        </p:nvSpPr>
        <p:spPr/>
        <p:txBody>
          <a:bodyPr/>
          <a:lstStyle/>
          <a:p>
            <a:fld id="{E58FE91A-F9FA-4788-887E-CECE8A17A3EE}" type="slidenum">
              <a:rPr lang="en-US" smtClean="0"/>
              <a:t>14</a:t>
            </a:fld>
            <a:endParaRPr lang="en-US"/>
          </a:p>
        </p:txBody>
      </p:sp>
    </p:spTree>
    <p:extLst>
      <p:ext uri="{BB962C8B-B14F-4D97-AF65-F5344CB8AC3E}">
        <p14:creationId xmlns:p14="http://schemas.microsoft.com/office/powerpoint/2010/main" val="1908370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Artifacts</a:t>
            </a:r>
          </a:p>
        </p:txBody>
      </p:sp>
      <p:pic>
        <p:nvPicPr>
          <p:cNvPr id="5" name="Picture Placeholder 4"/>
          <p:cNvPicPr>
            <a:picLocks noGrp="1" noChangeAspect="1"/>
          </p:cNvPicPr>
          <p:nvPr>
            <p:ph idx="1"/>
          </p:nvPr>
        </p:nvPicPr>
        <p:blipFill rotWithShape="1">
          <a:blip r:embed="rId2"/>
          <a:srcRect l="14808" t="24466" r="14446" b="15728"/>
          <a:stretch/>
        </p:blipFill>
        <p:spPr>
          <a:xfrm>
            <a:off x="6427695" y="1624807"/>
            <a:ext cx="5357906" cy="3503005"/>
          </a:xfrm>
          <a:prstGeom prst="rect">
            <a:avLst/>
          </a:prstGeom>
          <a:effectLst>
            <a:outerShdw blurRad="50800" dist="38100" dir="2700000" algn="tl" rotWithShape="0">
              <a:prstClr val="black">
                <a:alpha val="40000"/>
              </a:prstClr>
            </a:outerShdw>
          </a:effectLst>
        </p:spPr>
      </p:pic>
      <p:sp>
        <p:nvSpPr>
          <p:cNvPr id="4" name="Text Placeholder 3"/>
          <p:cNvSpPr>
            <a:spLocks noGrp="1"/>
          </p:cNvSpPr>
          <p:nvPr>
            <p:ph type="body" sz="half" idx="4294967295"/>
          </p:nvPr>
        </p:nvSpPr>
        <p:spPr>
          <a:xfrm>
            <a:off x="1137391" y="1624807"/>
            <a:ext cx="5290303" cy="4828568"/>
          </a:xfrm>
        </p:spPr>
        <p:txBody>
          <a:bodyPr>
            <a:normAutofit/>
          </a:bodyPr>
          <a:lstStyle/>
          <a:p>
            <a:r>
              <a:rPr lang="en-US" sz="2000" dirty="0"/>
              <a:t>This is an unmarked embossed whiteware creamer from the occupation component of Building 3.  The embossed and blue painted decoration suggest a post 1830 date of initial manufacture.</a:t>
            </a:r>
          </a:p>
          <a:p>
            <a:r>
              <a:rPr lang="en-US" sz="2000" dirty="0"/>
              <a:t>Note the many cracks in the creamer. The individual pieces were put back together by the archeologists.</a:t>
            </a:r>
          </a:p>
          <a:p>
            <a:r>
              <a:rPr lang="en-US" sz="2000" dirty="0"/>
              <a:t>All shards of china and glassware found at the site were categorized and dated prior to being conserved.  Many thousands of china fragments were found.</a:t>
            </a:r>
          </a:p>
          <a:p>
            <a:r>
              <a:rPr lang="en-US" sz="2000" dirty="0"/>
              <a:t>Other items found include coins, eyeglasses, a microscope, bottle stoppers, pipes, etc.</a:t>
            </a:r>
          </a:p>
          <a:p>
            <a:endParaRPr lang="en-US" sz="2000" dirty="0"/>
          </a:p>
        </p:txBody>
      </p:sp>
      <p:sp>
        <p:nvSpPr>
          <p:cNvPr id="3" name="Slide Number Placeholder 2"/>
          <p:cNvSpPr>
            <a:spLocks noGrp="1"/>
          </p:cNvSpPr>
          <p:nvPr>
            <p:ph type="sldNum" sz="quarter" idx="12"/>
          </p:nvPr>
        </p:nvSpPr>
        <p:spPr/>
        <p:txBody>
          <a:bodyPr/>
          <a:lstStyle/>
          <a:p>
            <a:fld id="{E58FE91A-F9FA-4788-887E-CECE8A17A3EE}" type="slidenum">
              <a:rPr lang="en-US" smtClean="0"/>
              <a:t>15</a:t>
            </a:fld>
            <a:endParaRPr lang="en-US"/>
          </a:p>
        </p:txBody>
      </p:sp>
    </p:spTree>
    <p:extLst>
      <p:ext uri="{BB962C8B-B14F-4D97-AF65-F5344CB8AC3E}">
        <p14:creationId xmlns:p14="http://schemas.microsoft.com/office/powerpoint/2010/main" val="4243995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48450" y="0"/>
            <a:ext cx="8739362" cy="6761887"/>
          </a:xfrm>
          <a:prstGeom prst="rect">
            <a:avLst/>
          </a:prstGeom>
          <a:effectLst>
            <a:outerShdw blurRad="50800" dist="38100" dir="2700000" algn="tl" rotWithShape="0">
              <a:prstClr val="black">
                <a:alpha val="40000"/>
              </a:prstClr>
            </a:outerShdw>
          </a:effectLst>
        </p:spPr>
      </p:pic>
      <p:sp>
        <p:nvSpPr>
          <p:cNvPr id="5" name="Slide Number Placeholder 4"/>
          <p:cNvSpPr>
            <a:spLocks noGrp="1"/>
          </p:cNvSpPr>
          <p:nvPr>
            <p:ph type="sldNum" sz="quarter" idx="12"/>
          </p:nvPr>
        </p:nvSpPr>
        <p:spPr/>
        <p:txBody>
          <a:bodyPr/>
          <a:lstStyle/>
          <a:p>
            <a:fld id="{B598FA66-3B64-4141-BCA6-FC362D52811A}" type="slidenum">
              <a:rPr lang="en-US" altLang="en-US" smtClean="0"/>
              <a:pPr/>
              <a:t>16</a:t>
            </a:fld>
            <a:endParaRPr lang="en-US" altLang="en-US"/>
          </a:p>
        </p:txBody>
      </p:sp>
    </p:spTree>
    <p:extLst>
      <p:ext uri="{BB962C8B-B14F-4D97-AF65-F5344CB8AC3E}">
        <p14:creationId xmlns:p14="http://schemas.microsoft.com/office/powerpoint/2010/main" val="866527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Prehistoric Artifacts</a:t>
            </a:r>
          </a:p>
        </p:txBody>
      </p:sp>
      <p:pic>
        <p:nvPicPr>
          <p:cNvPr id="4" name="Picture Placeholder 4"/>
          <p:cNvPicPr>
            <a:picLocks noGrp="1" noChangeAspect="1"/>
          </p:cNvPicPr>
          <p:nvPr>
            <p:ph idx="1"/>
          </p:nvPr>
        </p:nvPicPr>
        <p:blipFill>
          <a:blip r:embed="rId2"/>
          <a:stretch>
            <a:fillRect/>
          </a:stretch>
        </p:blipFill>
        <p:spPr>
          <a:xfrm>
            <a:off x="3201486" y="1825625"/>
            <a:ext cx="6716128" cy="4351338"/>
          </a:xfrm>
          <a:prstGeom prst="rect">
            <a:avLst/>
          </a:prstGeom>
          <a:effectLst>
            <a:outerShdw blurRad="50800" dist="38100" dir="2700000" algn="tl" rotWithShape="0">
              <a:prstClr val="black">
                <a:alpha val="40000"/>
              </a:prstClr>
            </a:outerShdw>
          </a:effectLst>
        </p:spPr>
      </p:pic>
      <p:sp>
        <p:nvSpPr>
          <p:cNvPr id="3" name="Slide Number Placeholder 2"/>
          <p:cNvSpPr>
            <a:spLocks noGrp="1"/>
          </p:cNvSpPr>
          <p:nvPr>
            <p:ph type="sldNum" sz="quarter" idx="12"/>
          </p:nvPr>
        </p:nvSpPr>
        <p:spPr/>
        <p:txBody>
          <a:bodyPr/>
          <a:lstStyle/>
          <a:p>
            <a:fld id="{E58FE91A-F9FA-4788-887E-CECE8A17A3EE}" type="slidenum">
              <a:rPr lang="en-US" smtClean="0"/>
              <a:t>17</a:t>
            </a:fld>
            <a:endParaRPr lang="en-US"/>
          </a:p>
        </p:txBody>
      </p:sp>
    </p:spTree>
    <p:extLst>
      <p:ext uri="{BB962C8B-B14F-4D97-AF65-F5344CB8AC3E}">
        <p14:creationId xmlns:p14="http://schemas.microsoft.com/office/powerpoint/2010/main" val="1811669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 Point Foundry Preserve</a:t>
            </a:r>
          </a:p>
        </p:txBody>
      </p:sp>
      <p:pic>
        <p:nvPicPr>
          <p:cNvPr id="5" name="Picture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3877"/>
          <a:stretch/>
        </p:blipFill>
        <p:spPr>
          <a:xfrm>
            <a:off x="7007469" y="1624807"/>
            <a:ext cx="4778131" cy="4351338"/>
          </a:xfrm>
          <a:prstGeom prst="rect">
            <a:avLst/>
          </a:prstGeom>
          <a:effectLst>
            <a:outerShdw blurRad="50800" dist="38100" dir="2700000" algn="tl" rotWithShape="0">
              <a:prstClr val="black">
                <a:alpha val="40000"/>
              </a:prstClr>
            </a:outerShdw>
          </a:effectLst>
        </p:spPr>
      </p:pic>
      <p:sp>
        <p:nvSpPr>
          <p:cNvPr id="4" name="Text Placeholder 3"/>
          <p:cNvSpPr>
            <a:spLocks noGrp="1"/>
          </p:cNvSpPr>
          <p:nvPr>
            <p:ph type="body" sz="half" idx="4294967295"/>
          </p:nvPr>
        </p:nvSpPr>
        <p:spPr>
          <a:xfrm>
            <a:off x="1137391" y="1624805"/>
            <a:ext cx="5870078" cy="5540925"/>
          </a:xfrm>
        </p:spPr>
        <p:txBody>
          <a:bodyPr>
            <a:normAutofit/>
          </a:bodyPr>
          <a:lstStyle/>
          <a:p>
            <a:pPr marL="0" indent="0">
              <a:buNone/>
            </a:pPr>
            <a:r>
              <a:rPr lang="en-US" sz="2000" dirty="0"/>
              <a:t>The West Point Historical site is 87 acres of which East Foundry Cove and Marsh and the 2.5 upland acres needed for the treatment and staging areas are a small part. After all remedial activities were completed, Scenic Hudson, a not-for-profit conservatory organization, bought the entire West Point Historical site. They spent an additional 7 years performing archeological studies on the areas which were not impacted by the remedial action. Industrial archeologists from Michigan Tech. performed this work. They also brought in landscape architects to design and construct a preserve which respected the history of the site. Approximately $4 million was spent on this work. All signage includes photos of the original West Point Foundry and the remediation of the Marathon Battery Site.</a:t>
            </a:r>
          </a:p>
        </p:txBody>
      </p:sp>
      <p:sp>
        <p:nvSpPr>
          <p:cNvPr id="3" name="Slide Number Placeholder 2"/>
          <p:cNvSpPr>
            <a:spLocks noGrp="1"/>
          </p:cNvSpPr>
          <p:nvPr>
            <p:ph type="sldNum" sz="quarter" idx="12"/>
          </p:nvPr>
        </p:nvSpPr>
        <p:spPr/>
        <p:txBody>
          <a:bodyPr/>
          <a:lstStyle/>
          <a:p>
            <a:fld id="{E58FE91A-F9FA-4788-887E-CECE8A17A3EE}" type="slidenum">
              <a:rPr lang="en-US" smtClean="0"/>
              <a:t>18</a:t>
            </a:fld>
            <a:endParaRPr lang="en-US"/>
          </a:p>
        </p:txBody>
      </p:sp>
    </p:spTree>
    <p:extLst>
      <p:ext uri="{BB962C8B-B14F-4D97-AF65-F5344CB8AC3E}">
        <p14:creationId xmlns:p14="http://schemas.microsoft.com/office/powerpoint/2010/main" val="2220567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for the West Point Foundry Preserve</a:t>
            </a:r>
          </a:p>
        </p:txBody>
      </p:sp>
      <p:pic>
        <p:nvPicPr>
          <p:cNvPr id="7" name="Content Placeholder 6"/>
          <p:cNvPicPr>
            <a:picLocks noGrp="1" noChangeAspect="1"/>
          </p:cNvPicPr>
          <p:nvPr>
            <p:ph idx="1"/>
          </p:nvPr>
        </p:nvPicPr>
        <p:blipFill>
          <a:blip r:embed="rId2"/>
          <a:stretch>
            <a:fillRect/>
          </a:stretch>
        </p:blipFill>
        <p:spPr>
          <a:xfrm>
            <a:off x="2467779" y="1624807"/>
            <a:ext cx="7987433" cy="5145270"/>
          </a:xfrm>
          <a:prstGeom prst="rect">
            <a:avLst/>
          </a:prstGeom>
          <a:effectLst>
            <a:outerShdw blurRad="50800" dist="38100" dir="2700000" algn="tl" rotWithShape="0">
              <a:prstClr val="black">
                <a:alpha val="40000"/>
              </a:prstClr>
            </a:outerShdw>
          </a:effectLst>
        </p:spPr>
      </p:pic>
      <p:sp>
        <p:nvSpPr>
          <p:cNvPr id="3" name="Slide Number Placeholder 2"/>
          <p:cNvSpPr>
            <a:spLocks noGrp="1"/>
          </p:cNvSpPr>
          <p:nvPr>
            <p:ph type="sldNum" sz="quarter" idx="12"/>
          </p:nvPr>
        </p:nvSpPr>
        <p:spPr/>
        <p:txBody>
          <a:bodyPr/>
          <a:lstStyle/>
          <a:p>
            <a:fld id="{E58FE91A-F9FA-4788-887E-CECE8A17A3EE}" type="slidenum">
              <a:rPr lang="en-US" smtClean="0"/>
              <a:t>19</a:t>
            </a:fld>
            <a:endParaRPr lang="en-US"/>
          </a:p>
        </p:txBody>
      </p:sp>
    </p:spTree>
    <p:extLst>
      <p:ext uri="{BB962C8B-B14F-4D97-AF65-F5344CB8AC3E}">
        <p14:creationId xmlns:p14="http://schemas.microsoft.com/office/powerpoint/2010/main" val="2329763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extLst>
              <p:ext uri="{D42A27DB-BD31-4B8C-83A1-F6EECF244321}">
                <p14:modId xmlns:p14="http://schemas.microsoft.com/office/powerpoint/2010/main" val="351501235"/>
              </p:ext>
            </p:extLst>
          </p:nvPr>
        </p:nvGraphicFramePr>
        <p:xfrm>
          <a:off x="7936523" y="452149"/>
          <a:ext cx="3707778" cy="5840413"/>
        </p:xfrm>
        <a:graphic>
          <a:graphicData uri="http://schemas.openxmlformats.org/presentationml/2006/ole">
            <mc:AlternateContent xmlns:mc="http://schemas.openxmlformats.org/markup-compatibility/2006">
              <mc:Choice xmlns:v="urn:schemas-microsoft-com:vml" Requires="v">
                <p:oleObj spid="_x0000_s1149" name="Image" r:id="rId4" imgW="4317460" imgH="6603175" progId="Photoshop.Image.6">
                  <p:embed/>
                </p:oleObj>
              </mc:Choice>
              <mc:Fallback>
                <p:oleObj name="Image" r:id="rId4" imgW="4317460" imgH="6603175"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6523" y="452149"/>
                        <a:ext cx="3707778" cy="5840413"/>
                      </a:xfrm>
                      <a:prstGeom prst="rect">
                        <a:avLst/>
                      </a:prstGeom>
                      <a:noFill/>
                      <a:ln w="38100">
                        <a:solidFill>
                          <a:schemeClr val="tx1"/>
                        </a:solidFill>
                        <a:miter lim="800000"/>
                        <a:headEnd/>
                        <a:tailEnd/>
                      </a:ln>
                      <a:effectLst/>
                      <a:extLst/>
                    </p:spPr>
                  </p:pic>
                </p:oleObj>
              </mc:Fallback>
            </mc:AlternateContent>
          </a:graphicData>
        </a:graphic>
      </p:graphicFrame>
      <p:graphicFrame>
        <p:nvGraphicFramePr>
          <p:cNvPr id="6151" name="Object 7"/>
          <p:cNvGraphicFramePr>
            <a:graphicFrameLocks noChangeAspect="1"/>
          </p:cNvGraphicFramePr>
          <p:nvPr>
            <p:extLst>
              <p:ext uri="{D42A27DB-BD31-4B8C-83A1-F6EECF244321}">
                <p14:modId xmlns:p14="http://schemas.microsoft.com/office/powerpoint/2010/main" val="939212207"/>
              </p:ext>
            </p:extLst>
          </p:nvPr>
        </p:nvGraphicFramePr>
        <p:xfrm>
          <a:off x="8016755" y="3292354"/>
          <a:ext cx="9525" cy="9525"/>
        </p:xfrm>
        <a:graphic>
          <a:graphicData uri="http://schemas.openxmlformats.org/presentationml/2006/ole">
            <mc:AlternateContent xmlns:mc="http://schemas.openxmlformats.org/markup-compatibility/2006">
              <mc:Choice xmlns:v="urn:schemas-microsoft-com:vml" Requires="v">
                <p:oleObj spid="_x0000_s1150" name="CorelDRAW" r:id="rId6" imgW="6427800" imgH="7238520" progId="CorelDraw.Graphic.7">
                  <p:embed/>
                </p:oleObj>
              </mc:Choice>
              <mc:Fallback>
                <p:oleObj name="CorelDRAW" r:id="rId6" imgW="6427800" imgH="7238520" progId="CorelDraw.Graphic.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16755" y="3292354"/>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53" name="Text Box 9"/>
          <p:cNvSpPr txBox="1">
            <a:spLocks noChangeArrowheads="1"/>
          </p:cNvSpPr>
          <p:nvPr/>
        </p:nvSpPr>
        <p:spPr bwMode="auto">
          <a:xfrm>
            <a:off x="8774723" y="2687516"/>
            <a:ext cx="2667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latin typeface="Arial" panose="020B0604020202020204" pitchFamily="34" charset="0"/>
              </a:rPr>
              <a:t>FOUNDRY COVE</a:t>
            </a:r>
          </a:p>
        </p:txBody>
      </p:sp>
      <p:sp>
        <p:nvSpPr>
          <p:cNvPr id="6154" name="Oval 10"/>
          <p:cNvSpPr>
            <a:spLocks noChangeArrowheads="1"/>
          </p:cNvSpPr>
          <p:nvPr/>
        </p:nvSpPr>
        <p:spPr bwMode="auto">
          <a:xfrm>
            <a:off x="9841523" y="2611315"/>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155" name="Group 11"/>
          <p:cNvGrpSpPr>
            <a:grpSpLocks/>
          </p:cNvGrpSpPr>
          <p:nvPr/>
        </p:nvGrpSpPr>
        <p:grpSpPr bwMode="auto">
          <a:xfrm>
            <a:off x="9079523" y="4592516"/>
            <a:ext cx="2057400" cy="396875"/>
            <a:chOff x="3792" y="2880"/>
            <a:chExt cx="1296" cy="250"/>
          </a:xfrm>
        </p:grpSpPr>
        <p:sp>
          <p:nvSpPr>
            <p:cNvPr id="6156" name="Oval 12"/>
            <p:cNvSpPr>
              <a:spLocks noChangeArrowheads="1"/>
            </p:cNvSpPr>
            <p:nvPr/>
          </p:nvSpPr>
          <p:spPr bwMode="auto">
            <a:xfrm>
              <a:off x="4992" y="297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7" name="Text Box 13"/>
            <p:cNvSpPr txBox="1">
              <a:spLocks noChangeArrowheads="1"/>
            </p:cNvSpPr>
            <p:nvPr/>
          </p:nvSpPr>
          <p:spPr bwMode="auto">
            <a:xfrm>
              <a:off x="3792" y="2880"/>
              <a:ext cx="12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latin typeface="Arial" panose="020B0604020202020204" pitchFamily="34" charset="0"/>
                </a:rPr>
                <a:t>SOUTH COVE</a:t>
              </a:r>
            </a:p>
          </p:txBody>
        </p:sp>
      </p:grpSp>
      <p:grpSp>
        <p:nvGrpSpPr>
          <p:cNvPr id="6158" name="Group 14"/>
          <p:cNvGrpSpPr>
            <a:grpSpLocks/>
          </p:cNvGrpSpPr>
          <p:nvPr/>
        </p:nvGrpSpPr>
        <p:grpSpPr bwMode="auto">
          <a:xfrm>
            <a:off x="8622323" y="858716"/>
            <a:ext cx="2819400" cy="396875"/>
            <a:chOff x="3600" y="624"/>
            <a:chExt cx="1776" cy="250"/>
          </a:xfrm>
        </p:grpSpPr>
        <p:sp>
          <p:nvSpPr>
            <p:cNvPr id="6159" name="Oval 15"/>
            <p:cNvSpPr>
              <a:spLocks noChangeArrowheads="1"/>
            </p:cNvSpPr>
            <p:nvPr/>
          </p:nvSpPr>
          <p:spPr bwMode="auto">
            <a:xfrm>
              <a:off x="3600" y="72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0" name="Text Box 16"/>
            <p:cNvSpPr txBox="1">
              <a:spLocks noChangeArrowheads="1"/>
            </p:cNvSpPr>
            <p:nvPr/>
          </p:nvSpPr>
          <p:spPr bwMode="auto">
            <a:xfrm>
              <a:off x="3696" y="624"/>
              <a:ext cx="168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latin typeface="Arial" panose="020B0604020202020204" pitchFamily="34" charset="0"/>
                </a:rPr>
                <a:t>NORTH COVE</a:t>
              </a:r>
            </a:p>
          </p:txBody>
        </p:sp>
      </p:grpSp>
      <p:grpSp>
        <p:nvGrpSpPr>
          <p:cNvPr id="6161" name="Group 17"/>
          <p:cNvGrpSpPr>
            <a:grpSpLocks/>
          </p:cNvGrpSpPr>
          <p:nvPr/>
        </p:nvGrpSpPr>
        <p:grpSpPr bwMode="auto">
          <a:xfrm>
            <a:off x="8088923" y="5635190"/>
            <a:ext cx="1295400" cy="228600"/>
            <a:chOff x="1680" y="1488"/>
            <a:chExt cx="816" cy="144"/>
          </a:xfrm>
        </p:grpSpPr>
        <p:sp>
          <p:nvSpPr>
            <p:cNvPr id="6162" name="Line 18"/>
            <p:cNvSpPr>
              <a:spLocks noChangeShapeType="1"/>
            </p:cNvSpPr>
            <p:nvPr/>
          </p:nvSpPr>
          <p:spPr bwMode="auto">
            <a:xfrm>
              <a:off x="1680" y="1584"/>
              <a:ext cx="81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3" name="Line 19"/>
            <p:cNvSpPr>
              <a:spLocks noChangeShapeType="1"/>
            </p:cNvSpPr>
            <p:nvPr/>
          </p:nvSpPr>
          <p:spPr bwMode="auto">
            <a:xfrm flipV="1">
              <a:off x="1680" y="1488"/>
              <a:ext cx="0"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4" name="Line 20"/>
            <p:cNvSpPr>
              <a:spLocks noChangeShapeType="1"/>
            </p:cNvSpPr>
            <p:nvPr/>
          </p:nvSpPr>
          <p:spPr bwMode="auto">
            <a:xfrm flipV="1">
              <a:off x="2496" y="1488"/>
              <a:ext cx="0"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165" name="Text Box 21"/>
          <p:cNvSpPr txBox="1">
            <a:spLocks noChangeArrowheads="1"/>
          </p:cNvSpPr>
          <p:nvPr/>
        </p:nvSpPr>
        <p:spPr bwMode="auto">
          <a:xfrm>
            <a:off x="8241323" y="5811715"/>
            <a:ext cx="1066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b="1">
                <a:latin typeface="Arial" panose="020B0604020202020204" pitchFamily="34" charset="0"/>
              </a:rPr>
              <a:t>1.0 km</a:t>
            </a:r>
          </a:p>
        </p:txBody>
      </p:sp>
      <p:sp>
        <p:nvSpPr>
          <p:cNvPr id="6166" name="AutoShape 22"/>
          <p:cNvSpPr>
            <a:spLocks noChangeArrowheads="1"/>
          </p:cNvSpPr>
          <p:nvPr/>
        </p:nvSpPr>
        <p:spPr bwMode="auto">
          <a:xfrm>
            <a:off x="8469923" y="5049715"/>
            <a:ext cx="228600" cy="381000"/>
          </a:xfrm>
          <a:prstGeom prst="upArrow">
            <a:avLst>
              <a:gd name="adj1" fmla="val 50000"/>
              <a:gd name="adj2" fmla="val 41667"/>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a:latin typeface="Times New Roman" panose="02020603050405020304" pitchFamily="18" charset="0"/>
            </a:endParaRPr>
          </a:p>
        </p:txBody>
      </p:sp>
      <p:sp>
        <p:nvSpPr>
          <p:cNvPr id="6167" name="Text Box 23"/>
          <p:cNvSpPr txBox="1">
            <a:spLocks noChangeArrowheads="1"/>
          </p:cNvSpPr>
          <p:nvPr/>
        </p:nvSpPr>
        <p:spPr bwMode="auto">
          <a:xfrm>
            <a:off x="8431823" y="5430715"/>
            <a:ext cx="304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b="1">
                <a:latin typeface="Arial" panose="020B0604020202020204" pitchFamily="34" charset="0"/>
              </a:rPr>
              <a:t>N</a:t>
            </a:r>
          </a:p>
        </p:txBody>
      </p:sp>
      <p:sp>
        <p:nvSpPr>
          <p:cNvPr id="6168" name="Line 24"/>
          <p:cNvSpPr>
            <a:spLocks noChangeShapeType="1"/>
          </p:cNvSpPr>
          <p:nvPr/>
        </p:nvSpPr>
        <p:spPr bwMode="auto">
          <a:xfrm>
            <a:off x="9460523" y="2458915"/>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 name="Group 3"/>
          <p:cNvGrpSpPr/>
          <p:nvPr/>
        </p:nvGrpSpPr>
        <p:grpSpPr>
          <a:xfrm>
            <a:off x="3589827" y="454915"/>
            <a:ext cx="4024310" cy="3234070"/>
            <a:chOff x="2385283" y="1975983"/>
            <a:chExt cx="4024310" cy="3234070"/>
          </a:xfrm>
        </p:grpSpPr>
        <p:graphicFrame>
          <p:nvGraphicFramePr>
            <p:cNvPr id="6147" name="Object 3"/>
            <p:cNvGraphicFramePr>
              <a:graphicFrameLocks noChangeAspect="1"/>
            </p:cNvGraphicFramePr>
            <p:nvPr>
              <p:extLst>
                <p:ext uri="{D42A27DB-BD31-4B8C-83A1-F6EECF244321}">
                  <p14:modId xmlns:p14="http://schemas.microsoft.com/office/powerpoint/2010/main" val="3987423276"/>
                </p:ext>
              </p:extLst>
            </p:nvPr>
          </p:nvGraphicFramePr>
          <p:xfrm>
            <a:off x="2385283" y="1975983"/>
            <a:ext cx="3795713" cy="3234070"/>
          </p:xfrm>
          <a:graphic>
            <a:graphicData uri="http://schemas.openxmlformats.org/presentationml/2006/ole">
              <mc:AlternateContent xmlns:mc="http://schemas.openxmlformats.org/markup-compatibility/2006">
                <mc:Choice xmlns:v="urn:schemas-microsoft-com:vml" Requires="v">
                  <p:oleObj spid="_x0000_s1151" name="Image" r:id="rId8" imgW="4749206" imgH="4838095" progId="Photoshop.Image.6">
                    <p:embed/>
                  </p:oleObj>
                </mc:Choice>
                <mc:Fallback>
                  <p:oleObj name="Image" r:id="rId8" imgW="4749206" imgH="4838095" progId="Photoshop.Image.6">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5283" y="1975983"/>
                          <a:ext cx="3795713" cy="3234070"/>
                        </a:xfrm>
                        <a:prstGeom prst="rect">
                          <a:avLst/>
                        </a:prstGeom>
                        <a:noFill/>
                        <a:ln w="38100">
                          <a:solidFill>
                            <a:schemeClr val="tx1"/>
                          </a:solidFill>
                          <a:miter lim="800000"/>
                          <a:headEnd/>
                          <a:tailEnd/>
                        </a:ln>
                        <a:effectLst/>
                        <a:extLst/>
                      </p:spPr>
                    </p:pic>
                  </p:oleObj>
                </mc:Fallback>
              </mc:AlternateContent>
            </a:graphicData>
          </a:graphic>
        </p:graphicFrame>
        <p:sp>
          <p:nvSpPr>
            <p:cNvPr id="6148" name="Rectangle 4"/>
            <p:cNvSpPr>
              <a:spLocks noChangeArrowheads="1"/>
            </p:cNvSpPr>
            <p:nvPr/>
          </p:nvSpPr>
          <p:spPr bwMode="auto">
            <a:xfrm>
              <a:off x="3590193" y="3933826"/>
              <a:ext cx="76200" cy="15081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 name="Oval 5"/>
            <p:cNvSpPr>
              <a:spLocks noChangeArrowheads="1"/>
            </p:cNvSpPr>
            <p:nvPr/>
          </p:nvSpPr>
          <p:spPr bwMode="auto">
            <a:xfrm>
              <a:off x="3590193" y="4343400"/>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6150" name="Text Box 6"/>
            <p:cNvSpPr txBox="1">
              <a:spLocks noChangeArrowheads="1"/>
            </p:cNvSpPr>
            <p:nvPr/>
          </p:nvSpPr>
          <p:spPr bwMode="auto">
            <a:xfrm>
              <a:off x="2828193" y="4495801"/>
              <a:ext cx="161437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b="1" dirty="0">
                  <a:latin typeface="Arial" panose="020B0604020202020204" pitchFamily="34" charset="0"/>
                </a:rPr>
                <a:t>NEW YORK </a:t>
              </a:r>
            </a:p>
            <a:p>
              <a:pPr algn="ctr"/>
              <a:r>
                <a:rPr lang="en-US" altLang="en-US" sz="2000" b="1" dirty="0">
                  <a:latin typeface="Arial" panose="020B0604020202020204" pitchFamily="34" charset="0"/>
                </a:rPr>
                <a:t>CITY</a:t>
              </a:r>
            </a:p>
          </p:txBody>
        </p:sp>
        <p:sp>
          <p:nvSpPr>
            <p:cNvPr id="6152" name="Text Box 8"/>
            <p:cNvSpPr txBox="1">
              <a:spLocks noChangeArrowheads="1"/>
            </p:cNvSpPr>
            <p:nvPr/>
          </p:nvSpPr>
          <p:spPr bwMode="auto">
            <a:xfrm>
              <a:off x="3742593" y="3810001"/>
              <a:ext cx="2667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dirty="0">
                  <a:latin typeface="Arial" panose="020B0604020202020204" pitchFamily="34" charset="0"/>
                </a:rPr>
                <a:t>FOUNDRY COVE</a:t>
              </a:r>
            </a:p>
          </p:txBody>
        </p:sp>
        <p:grpSp>
          <p:nvGrpSpPr>
            <p:cNvPr id="6169" name="Group 25"/>
            <p:cNvGrpSpPr>
              <a:grpSpLocks/>
            </p:cNvGrpSpPr>
            <p:nvPr/>
          </p:nvGrpSpPr>
          <p:grpSpPr bwMode="auto">
            <a:xfrm>
              <a:off x="4733193" y="2947992"/>
              <a:ext cx="1295400" cy="239713"/>
              <a:chOff x="1680" y="1905"/>
              <a:chExt cx="816" cy="151"/>
            </a:xfrm>
          </p:grpSpPr>
          <p:sp>
            <p:nvSpPr>
              <p:cNvPr id="6170" name="Line 26"/>
              <p:cNvSpPr>
                <a:spLocks noChangeShapeType="1"/>
              </p:cNvSpPr>
              <p:nvPr/>
            </p:nvSpPr>
            <p:spPr bwMode="auto">
              <a:xfrm>
                <a:off x="1680" y="2008"/>
                <a:ext cx="81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71" name="Line 27"/>
              <p:cNvSpPr>
                <a:spLocks noChangeShapeType="1"/>
              </p:cNvSpPr>
              <p:nvPr/>
            </p:nvSpPr>
            <p:spPr bwMode="auto">
              <a:xfrm flipV="1">
                <a:off x="1680" y="1905"/>
                <a:ext cx="0"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72" name="Line 28"/>
              <p:cNvSpPr>
                <a:spLocks noChangeShapeType="1"/>
              </p:cNvSpPr>
              <p:nvPr/>
            </p:nvSpPr>
            <p:spPr bwMode="auto">
              <a:xfrm flipV="1">
                <a:off x="2496" y="1912"/>
                <a:ext cx="0"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173" name="Text Box 29"/>
            <p:cNvSpPr txBox="1">
              <a:spLocks noChangeArrowheads="1"/>
            </p:cNvSpPr>
            <p:nvPr/>
          </p:nvSpPr>
          <p:spPr bwMode="auto">
            <a:xfrm>
              <a:off x="4961793" y="3101340"/>
              <a:ext cx="1066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b="1" dirty="0">
                  <a:latin typeface="Arial" panose="020B0604020202020204" pitchFamily="34" charset="0"/>
                </a:rPr>
                <a:t>200 km</a:t>
              </a:r>
            </a:p>
          </p:txBody>
        </p:sp>
        <p:sp>
          <p:nvSpPr>
            <p:cNvPr id="6174" name="AutoShape 30"/>
            <p:cNvSpPr>
              <a:spLocks noChangeArrowheads="1"/>
            </p:cNvSpPr>
            <p:nvPr/>
          </p:nvSpPr>
          <p:spPr bwMode="auto">
            <a:xfrm>
              <a:off x="5266593" y="2339340"/>
              <a:ext cx="228600" cy="381000"/>
            </a:xfrm>
            <a:prstGeom prst="upArrow">
              <a:avLst>
                <a:gd name="adj1" fmla="val 50000"/>
                <a:gd name="adj2" fmla="val 41667"/>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a:latin typeface="Times New Roman" panose="02020603050405020304" pitchFamily="18" charset="0"/>
              </a:endParaRPr>
            </a:p>
          </p:txBody>
        </p:sp>
        <p:sp>
          <p:nvSpPr>
            <p:cNvPr id="6175" name="Text Box 31"/>
            <p:cNvSpPr txBox="1">
              <a:spLocks noChangeArrowheads="1"/>
            </p:cNvSpPr>
            <p:nvPr/>
          </p:nvSpPr>
          <p:spPr bwMode="auto">
            <a:xfrm>
              <a:off x="5228493" y="2720340"/>
              <a:ext cx="304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b="1">
                  <a:latin typeface="Arial" panose="020B0604020202020204" pitchFamily="34" charset="0"/>
                </a:rPr>
                <a:t>N</a:t>
              </a:r>
            </a:p>
          </p:txBody>
        </p:sp>
      </p:grpSp>
      <p:sp>
        <p:nvSpPr>
          <p:cNvPr id="6176" name="Text Box 32"/>
          <p:cNvSpPr txBox="1">
            <a:spLocks noChangeArrowheads="1"/>
          </p:cNvSpPr>
          <p:nvPr/>
        </p:nvSpPr>
        <p:spPr bwMode="auto">
          <a:xfrm>
            <a:off x="1118117" y="4454477"/>
            <a:ext cx="644193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a:lnSpc>
                <a:spcPct val="90000"/>
              </a:lnSpc>
              <a:spcBef>
                <a:spcPts val="1000"/>
              </a:spcBef>
              <a:buFont typeface="Arial" panose="020B0604020202020204" pitchFamily="34" charset="0"/>
              <a:buChar char="•"/>
            </a:pPr>
            <a:r>
              <a:rPr lang="en-US" altLang="en-US" sz="2400" dirty="0">
                <a:solidFill>
                  <a:schemeClr val="accent3">
                    <a:lumMod val="50000"/>
                  </a:schemeClr>
                </a:solidFill>
              </a:rPr>
              <a:t>The Site is on the east side of the Hudson River, near Cold Spring NY, across the river from West Point. It includes Foundry Cove and Marsh, the Cold Spring Pier area, and the former factory grounds.</a:t>
            </a:r>
          </a:p>
        </p:txBody>
      </p:sp>
      <p:sp>
        <p:nvSpPr>
          <p:cNvPr id="6" name="Slide Number Placeholder 5"/>
          <p:cNvSpPr>
            <a:spLocks noGrp="1"/>
          </p:cNvSpPr>
          <p:nvPr>
            <p:ph type="sldNum" sz="quarter" idx="12"/>
          </p:nvPr>
        </p:nvSpPr>
        <p:spPr/>
        <p:txBody>
          <a:bodyPr/>
          <a:lstStyle/>
          <a:p>
            <a:fld id="{B598FA66-3B64-4141-BCA6-FC362D52811A}" type="slidenum">
              <a:rPr lang="en-US" altLang="en-US" smtClean="0"/>
              <a:pPr/>
              <a:t>2</a:t>
            </a:fld>
            <a:endParaRPr lang="en-US" altLang="en-US"/>
          </a:p>
        </p:txBody>
      </p:sp>
    </p:spTree>
    <p:extLst>
      <p:ext uri="{BB962C8B-B14F-4D97-AF65-F5344CB8AC3E}">
        <p14:creationId xmlns:p14="http://schemas.microsoft.com/office/powerpoint/2010/main" val="2076146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Picture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53083" y="1624807"/>
            <a:ext cx="3932518" cy="4854960"/>
          </a:xfrm>
          <a:prstGeom prst="rect">
            <a:avLst/>
          </a:prstGeom>
          <a:effectLst>
            <a:outerShdw blurRad="50800" dist="38100" dir="2700000" algn="tl" rotWithShape="0">
              <a:prstClr val="black">
                <a:alpha val="40000"/>
              </a:prstClr>
            </a:outerShdw>
          </a:effectLst>
        </p:spPr>
      </p:pic>
      <p:sp>
        <p:nvSpPr>
          <p:cNvPr id="4" name="Text Placeholder 3"/>
          <p:cNvSpPr>
            <a:spLocks noGrp="1"/>
          </p:cNvSpPr>
          <p:nvPr>
            <p:ph type="body" sz="half" idx="4294967295"/>
          </p:nvPr>
        </p:nvSpPr>
        <p:spPr>
          <a:xfrm>
            <a:off x="1137391" y="1635967"/>
            <a:ext cx="6074939" cy="3811588"/>
          </a:xfrm>
        </p:spPr>
        <p:txBody>
          <a:bodyPr/>
          <a:lstStyle/>
          <a:p>
            <a:r>
              <a:rPr lang="en-US" dirty="0"/>
              <a:t>This sculpture recreates the size of the original water wheel used at the West Point Foundry.</a:t>
            </a:r>
          </a:p>
        </p:txBody>
      </p:sp>
      <p:sp>
        <p:nvSpPr>
          <p:cNvPr id="6" name="Slide Number Placeholder 5"/>
          <p:cNvSpPr>
            <a:spLocks noGrp="1"/>
          </p:cNvSpPr>
          <p:nvPr>
            <p:ph type="sldNum" sz="quarter" idx="12"/>
          </p:nvPr>
        </p:nvSpPr>
        <p:spPr/>
        <p:txBody>
          <a:bodyPr/>
          <a:lstStyle/>
          <a:p>
            <a:fld id="{E58FE91A-F9FA-4788-887E-CECE8A17A3EE}" type="slidenum">
              <a:rPr lang="en-US" smtClean="0"/>
              <a:t>20</a:t>
            </a:fld>
            <a:endParaRPr lang="en-US"/>
          </a:p>
        </p:txBody>
      </p:sp>
    </p:spTree>
    <p:extLst>
      <p:ext uri="{BB962C8B-B14F-4D97-AF65-F5344CB8AC3E}">
        <p14:creationId xmlns:p14="http://schemas.microsoft.com/office/powerpoint/2010/main" val="3657412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Picture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258593" y="1624807"/>
            <a:ext cx="6527007" cy="4351338"/>
          </a:xfrm>
          <a:prstGeom prst="rect">
            <a:avLst/>
          </a:prstGeom>
          <a:effectLst>
            <a:outerShdw blurRad="50800" dist="38100" dir="2700000" algn="tl" rotWithShape="0">
              <a:prstClr val="black">
                <a:alpha val="40000"/>
              </a:prstClr>
            </a:outerShdw>
          </a:effectLst>
        </p:spPr>
      </p:pic>
      <p:sp>
        <p:nvSpPr>
          <p:cNvPr id="4" name="Text Placeholder 3"/>
          <p:cNvSpPr>
            <a:spLocks noGrp="1"/>
          </p:cNvSpPr>
          <p:nvPr>
            <p:ph type="body" sz="half" idx="4294967295"/>
          </p:nvPr>
        </p:nvSpPr>
        <p:spPr>
          <a:xfrm>
            <a:off x="1137391" y="1633772"/>
            <a:ext cx="4121201" cy="4076746"/>
          </a:xfrm>
        </p:spPr>
        <p:txBody>
          <a:bodyPr>
            <a:noAutofit/>
          </a:bodyPr>
          <a:lstStyle/>
          <a:p>
            <a:r>
              <a:rPr lang="en-US" sz="2400" dirty="0"/>
              <a:t>The walkway in the distance is located on the original rail line used to transport cannons and large items around the site. A reservoir located on the site provided the water which was channeled throughout the site providing power for machinery.</a:t>
            </a:r>
          </a:p>
          <a:p>
            <a:r>
              <a:rPr lang="en-US" sz="2400" dirty="0"/>
              <a:t>The Preserve is handicap accessible and has composting toilets.</a:t>
            </a:r>
          </a:p>
          <a:p>
            <a:endParaRPr lang="en-US" sz="2400" dirty="0"/>
          </a:p>
        </p:txBody>
      </p:sp>
      <p:sp>
        <p:nvSpPr>
          <p:cNvPr id="6" name="Slide Number Placeholder 5"/>
          <p:cNvSpPr>
            <a:spLocks noGrp="1"/>
          </p:cNvSpPr>
          <p:nvPr>
            <p:ph type="sldNum" sz="quarter" idx="12"/>
          </p:nvPr>
        </p:nvSpPr>
        <p:spPr/>
        <p:txBody>
          <a:bodyPr/>
          <a:lstStyle/>
          <a:p>
            <a:fld id="{E58FE91A-F9FA-4788-887E-CECE8A17A3EE}" type="slidenum">
              <a:rPr lang="en-US" smtClean="0"/>
              <a:t>21</a:t>
            </a:fld>
            <a:endParaRPr lang="en-US"/>
          </a:p>
        </p:txBody>
      </p:sp>
    </p:spTree>
    <p:extLst>
      <p:ext uri="{BB962C8B-B14F-4D97-AF65-F5344CB8AC3E}">
        <p14:creationId xmlns:p14="http://schemas.microsoft.com/office/powerpoint/2010/main" val="1878517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and After</a:t>
            </a:r>
          </a:p>
        </p:txBody>
      </p:sp>
      <p:pic>
        <p:nvPicPr>
          <p:cNvPr id="5" name="Picture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434262" y="1562053"/>
            <a:ext cx="4351338" cy="4351338"/>
          </a:xfrm>
          <a:prstGeom prst="rect">
            <a:avLst/>
          </a:prstGeom>
          <a:effectLst>
            <a:outerShdw blurRad="50800" dist="38100" dir="2700000" algn="tl" rotWithShape="0">
              <a:prstClr val="black">
                <a:alpha val="40000"/>
              </a:prstClr>
            </a:outerShdw>
          </a:effectLst>
        </p:spPr>
      </p:pic>
      <p:sp>
        <p:nvSpPr>
          <p:cNvPr id="4" name="Text Placeholder 3"/>
          <p:cNvSpPr>
            <a:spLocks noGrp="1"/>
          </p:cNvSpPr>
          <p:nvPr>
            <p:ph type="body" sz="half" idx="4294967295"/>
          </p:nvPr>
        </p:nvSpPr>
        <p:spPr>
          <a:xfrm>
            <a:off x="1137392" y="1562053"/>
            <a:ext cx="6154948" cy="4524981"/>
          </a:xfrm>
        </p:spPr>
        <p:txBody>
          <a:bodyPr>
            <a:noAutofit/>
          </a:bodyPr>
          <a:lstStyle/>
          <a:p>
            <a:r>
              <a:rPr lang="en-US" sz="2200" dirty="0"/>
              <a:t>This auto junk yard (top) was located adjacent to the treatment area and the Marsh. It was also purchased by Scenic Hudson after the site remediation was completed. </a:t>
            </a:r>
          </a:p>
          <a:p>
            <a:r>
              <a:rPr lang="en-US" sz="2200" dirty="0"/>
              <a:t>This walkway (bottom) is an extension of the walkway seen in the previous slide. The structure in the photo is a recreation of a viewing tower used when the cannons were tested. It has signage showing photos of its former use and also photos and descriptions of the 1990’s remediation.  </a:t>
            </a:r>
          </a:p>
          <a:p>
            <a:r>
              <a:rPr lang="en-US" sz="2200" dirty="0"/>
              <a:t>Cannons were wheeled to the edge of the Marsh and tested by firing the cannon balls across the Hudson River. </a:t>
            </a:r>
          </a:p>
          <a:p>
            <a:endParaRPr lang="en-US" sz="2200" dirty="0"/>
          </a:p>
          <a:p>
            <a:endParaRPr lang="en-US" sz="2200" dirty="0"/>
          </a:p>
        </p:txBody>
      </p:sp>
      <p:sp>
        <p:nvSpPr>
          <p:cNvPr id="3" name="Slide Number Placeholder 2"/>
          <p:cNvSpPr>
            <a:spLocks noGrp="1"/>
          </p:cNvSpPr>
          <p:nvPr>
            <p:ph type="sldNum" sz="quarter" idx="12"/>
          </p:nvPr>
        </p:nvSpPr>
        <p:spPr/>
        <p:txBody>
          <a:bodyPr/>
          <a:lstStyle/>
          <a:p>
            <a:fld id="{E58FE91A-F9FA-4788-887E-CECE8A17A3EE}" type="slidenum">
              <a:rPr lang="en-US" smtClean="0"/>
              <a:t>22</a:t>
            </a:fld>
            <a:endParaRPr lang="en-US"/>
          </a:p>
        </p:txBody>
      </p:sp>
    </p:spTree>
    <p:extLst>
      <p:ext uri="{BB962C8B-B14F-4D97-AF65-F5344CB8AC3E}">
        <p14:creationId xmlns:p14="http://schemas.microsoft.com/office/powerpoint/2010/main" val="862635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1865 Office Building</a:t>
            </a:r>
          </a:p>
        </p:txBody>
      </p:sp>
      <p:pic>
        <p:nvPicPr>
          <p:cNvPr id="5" name="Picture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77318" y="1624807"/>
            <a:ext cx="5008282" cy="5008282"/>
          </a:xfrm>
          <a:prstGeom prst="rect">
            <a:avLst/>
          </a:prstGeom>
          <a:effectLst>
            <a:outerShdw blurRad="50800" dist="38100" dir="2700000" algn="tl" rotWithShape="0">
              <a:prstClr val="black">
                <a:alpha val="40000"/>
              </a:prstClr>
            </a:outerShdw>
          </a:effectLst>
        </p:spPr>
      </p:pic>
      <p:sp>
        <p:nvSpPr>
          <p:cNvPr id="4" name="Text Placeholder 3"/>
          <p:cNvSpPr>
            <a:spLocks noGrp="1"/>
          </p:cNvSpPr>
          <p:nvPr>
            <p:ph type="body" sz="half" idx="4294967295"/>
          </p:nvPr>
        </p:nvSpPr>
        <p:spPr>
          <a:xfrm>
            <a:off x="1137392" y="1624807"/>
            <a:ext cx="5183398" cy="3811588"/>
          </a:xfrm>
        </p:spPr>
        <p:txBody>
          <a:bodyPr>
            <a:normAutofit/>
          </a:bodyPr>
          <a:lstStyle/>
          <a:p>
            <a:r>
              <a:rPr lang="en-US" sz="2400" dirty="0"/>
              <a:t>The office building is also located on the historical site.  The interior is off limits to the public.</a:t>
            </a:r>
          </a:p>
        </p:txBody>
      </p:sp>
      <p:sp>
        <p:nvSpPr>
          <p:cNvPr id="3" name="Slide Number Placeholder 2"/>
          <p:cNvSpPr>
            <a:spLocks noGrp="1"/>
          </p:cNvSpPr>
          <p:nvPr>
            <p:ph type="sldNum" sz="quarter" idx="12"/>
          </p:nvPr>
        </p:nvSpPr>
        <p:spPr/>
        <p:txBody>
          <a:bodyPr/>
          <a:lstStyle/>
          <a:p>
            <a:fld id="{E58FE91A-F9FA-4788-887E-CECE8A17A3EE}" type="slidenum">
              <a:rPr lang="en-US" smtClean="0"/>
              <a:t>23</a:t>
            </a:fld>
            <a:endParaRPr lang="en-US"/>
          </a:p>
        </p:txBody>
      </p:sp>
    </p:spTree>
    <p:extLst>
      <p:ext uri="{BB962C8B-B14F-4D97-AF65-F5344CB8AC3E}">
        <p14:creationId xmlns:p14="http://schemas.microsoft.com/office/powerpoint/2010/main" val="546362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Picture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51929" y="1624807"/>
            <a:ext cx="6433671" cy="4289114"/>
          </a:xfrm>
          <a:prstGeom prst="rect">
            <a:avLst/>
          </a:prstGeom>
          <a:effectLst>
            <a:outerShdw blurRad="50800" dist="38100" dir="2700000" algn="tl" rotWithShape="0">
              <a:prstClr val="black">
                <a:alpha val="40000"/>
              </a:prstClr>
            </a:outerShdw>
          </a:effectLst>
        </p:spPr>
      </p:pic>
      <p:sp>
        <p:nvSpPr>
          <p:cNvPr id="4" name="Text Placeholder 3"/>
          <p:cNvSpPr>
            <a:spLocks noGrp="1"/>
          </p:cNvSpPr>
          <p:nvPr>
            <p:ph type="body" sz="half" idx="4294967295"/>
          </p:nvPr>
        </p:nvSpPr>
        <p:spPr>
          <a:xfrm>
            <a:off x="1137391" y="1624807"/>
            <a:ext cx="4214537" cy="3811588"/>
          </a:xfrm>
        </p:spPr>
        <p:txBody>
          <a:bodyPr>
            <a:normAutofit/>
          </a:bodyPr>
          <a:lstStyle/>
          <a:p>
            <a:r>
              <a:rPr lang="en-US" sz="2400" dirty="0"/>
              <a:t>While Scenic Hudson does not have the funds to restore the building, they did stabilize it and they restored the cupola.</a:t>
            </a:r>
          </a:p>
          <a:p>
            <a:r>
              <a:rPr lang="en-US" sz="2400" dirty="0"/>
              <a:t>Abraham Lincoln visited the site in 1862 to view the manufacture of the cannons.</a:t>
            </a:r>
          </a:p>
        </p:txBody>
      </p:sp>
      <p:sp>
        <p:nvSpPr>
          <p:cNvPr id="6" name="Slide Number Placeholder 5"/>
          <p:cNvSpPr>
            <a:spLocks noGrp="1"/>
          </p:cNvSpPr>
          <p:nvPr>
            <p:ph type="sldNum" sz="quarter" idx="12"/>
          </p:nvPr>
        </p:nvSpPr>
        <p:spPr/>
        <p:txBody>
          <a:bodyPr/>
          <a:lstStyle/>
          <a:p>
            <a:fld id="{E58FE91A-F9FA-4788-887E-CECE8A17A3EE}" type="slidenum">
              <a:rPr lang="en-US" smtClean="0"/>
              <a:t>24</a:t>
            </a:fld>
            <a:endParaRPr lang="en-US"/>
          </a:p>
        </p:txBody>
      </p:sp>
    </p:spTree>
    <p:extLst>
      <p:ext uri="{BB962C8B-B14F-4D97-AF65-F5344CB8AC3E}">
        <p14:creationId xmlns:p14="http://schemas.microsoft.com/office/powerpoint/2010/main" val="1825124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Restoring the Cupola to the 1865 Office Building</a:t>
            </a:r>
          </a:p>
        </p:txBody>
      </p:sp>
      <p:pic>
        <p:nvPicPr>
          <p:cNvPr id="5" name="Picture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260633" y="1624807"/>
            <a:ext cx="6524967" cy="4351338"/>
          </a:xfrm>
          <a:prstGeom prst="rect">
            <a:avLst/>
          </a:prstGeom>
          <a:effectLst>
            <a:outerShdw blurRad="50800" dist="38100" dir="2700000" algn="tl" rotWithShape="0">
              <a:prstClr val="black">
                <a:alpha val="40000"/>
              </a:prstClr>
            </a:outerShdw>
          </a:effectLst>
        </p:spPr>
      </p:pic>
      <p:sp>
        <p:nvSpPr>
          <p:cNvPr id="4" name="Text Placeholder 3"/>
          <p:cNvSpPr>
            <a:spLocks noGrp="1"/>
          </p:cNvSpPr>
          <p:nvPr>
            <p:ph type="body" sz="half" idx="4294967295"/>
          </p:nvPr>
        </p:nvSpPr>
        <p:spPr>
          <a:xfrm>
            <a:off x="1137392" y="1624807"/>
            <a:ext cx="3932238" cy="3811588"/>
          </a:xfrm>
        </p:spPr>
        <p:txBody>
          <a:bodyPr/>
          <a:lstStyle/>
          <a:p>
            <a:r>
              <a:rPr lang="en-US" dirty="0"/>
              <a:t>2015</a:t>
            </a:r>
          </a:p>
        </p:txBody>
      </p:sp>
      <p:sp>
        <p:nvSpPr>
          <p:cNvPr id="3" name="Slide Number Placeholder 2"/>
          <p:cNvSpPr>
            <a:spLocks noGrp="1"/>
          </p:cNvSpPr>
          <p:nvPr>
            <p:ph type="sldNum" sz="quarter" idx="12"/>
          </p:nvPr>
        </p:nvSpPr>
        <p:spPr/>
        <p:txBody>
          <a:bodyPr/>
          <a:lstStyle/>
          <a:p>
            <a:fld id="{E58FE91A-F9FA-4788-887E-CECE8A17A3EE}" type="slidenum">
              <a:rPr lang="en-US" smtClean="0"/>
              <a:t>25</a:t>
            </a:fld>
            <a:endParaRPr lang="en-US"/>
          </a:p>
        </p:txBody>
      </p:sp>
    </p:spTree>
    <p:extLst>
      <p:ext uri="{BB962C8B-B14F-4D97-AF65-F5344CB8AC3E}">
        <p14:creationId xmlns:p14="http://schemas.microsoft.com/office/powerpoint/2010/main" val="4138558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Picture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89552" y="1624807"/>
            <a:ext cx="6596048" cy="3905555"/>
          </a:xfrm>
          <a:prstGeom prst="rect">
            <a:avLst/>
          </a:prstGeom>
          <a:effectLst>
            <a:outerShdw blurRad="50800" dist="38100" dir="2700000" algn="tl" rotWithShape="0">
              <a:prstClr val="black">
                <a:alpha val="40000"/>
              </a:prstClr>
            </a:outerShdw>
          </a:effectLst>
        </p:spPr>
      </p:pic>
      <p:sp>
        <p:nvSpPr>
          <p:cNvPr id="4" name="Text Placeholder 3"/>
          <p:cNvSpPr>
            <a:spLocks noGrp="1"/>
          </p:cNvSpPr>
          <p:nvPr>
            <p:ph type="body" sz="half" idx="4294967295"/>
          </p:nvPr>
        </p:nvSpPr>
        <p:spPr>
          <a:xfrm>
            <a:off x="1137392" y="1642736"/>
            <a:ext cx="3843682" cy="4898741"/>
          </a:xfrm>
        </p:spPr>
        <p:txBody>
          <a:bodyPr>
            <a:normAutofit/>
          </a:bodyPr>
          <a:lstStyle/>
          <a:p>
            <a:r>
              <a:rPr lang="en-US" sz="2000" dirty="0"/>
              <a:t>This small property was also part of Scenic Hudson’s purchase of the West Point Historical site. It is located directly on the Hudson River. The adjacent section of the river was dredged as part of the Marathon remediation. Scenic Hudson renovated the property to provide a boat ramp for kayaks and canoes and a portapotty for </a:t>
            </a:r>
            <a:r>
              <a:rPr lang="en-US" sz="2000" dirty="0" err="1"/>
              <a:t>daytrippers</a:t>
            </a:r>
            <a:r>
              <a:rPr lang="en-US" sz="2000" dirty="0"/>
              <a:t>. Parking is available at the adjacent Metro North train station. Scenic Hudson also constructed a walking trail from the train station to the West Point Foundry Preserve.</a:t>
            </a:r>
          </a:p>
        </p:txBody>
      </p:sp>
      <p:sp>
        <p:nvSpPr>
          <p:cNvPr id="6" name="Slide Number Placeholder 5"/>
          <p:cNvSpPr>
            <a:spLocks noGrp="1"/>
          </p:cNvSpPr>
          <p:nvPr>
            <p:ph type="sldNum" sz="quarter" idx="12"/>
          </p:nvPr>
        </p:nvSpPr>
        <p:spPr/>
        <p:txBody>
          <a:bodyPr/>
          <a:lstStyle/>
          <a:p>
            <a:fld id="{E58FE91A-F9FA-4788-887E-CECE8A17A3EE}" type="slidenum">
              <a:rPr lang="en-US" smtClean="0"/>
              <a:t>26</a:t>
            </a:fld>
            <a:endParaRPr lang="en-US"/>
          </a:p>
        </p:txBody>
      </p:sp>
    </p:spTree>
    <p:extLst>
      <p:ext uri="{BB962C8B-B14F-4D97-AF65-F5344CB8AC3E}">
        <p14:creationId xmlns:p14="http://schemas.microsoft.com/office/powerpoint/2010/main" val="2711758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Village of Cold Spring Pier</a:t>
            </a:r>
          </a:p>
        </p:txBody>
      </p:sp>
      <p:pic>
        <p:nvPicPr>
          <p:cNvPr id="5" name="Picture Placeholder 4"/>
          <p:cNvPicPr>
            <a:picLocks noGrp="1" noChangeAspect="1"/>
          </p:cNvPicPr>
          <p:nvPr>
            <p:ph idx="1"/>
          </p:nvPr>
        </p:nvPicPr>
        <p:blipFill rotWithShape="1">
          <a:blip r:embed="rId3"/>
          <a:srcRect l="1714" t="3381" b="20916"/>
          <a:stretch/>
        </p:blipFill>
        <p:spPr>
          <a:xfrm>
            <a:off x="6709410" y="1624805"/>
            <a:ext cx="4984750" cy="4604545"/>
          </a:xfrm>
          <a:prstGeom prst="rect">
            <a:avLst/>
          </a:prstGeom>
          <a:effectLst>
            <a:outerShdw blurRad="50800" dist="38100" dir="2700000" algn="tl" rotWithShape="0">
              <a:prstClr val="black">
                <a:alpha val="40000"/>
              </a:prstClr>
            </a:outerShdw>
          </a:effectLst>
        </p:spPr>
      </p:pic>
      <p:sp>
        <p:nvSpPr>
          <p:cNvPr id="4" name="Text Placeholder 3"/>
          <p:cNvSpPr>
            <a:spLocks noGrp="1"/>
          </p:cNvSpPr>
          <p:nvPr>
            <p:ph type="body" sz="half" idx="4294967295"/>
          </p:nvPr>
        </p:nvSpPr>
        <p:spPr>
          <a:xfrm>
            <a:off x="1137392" y="1624806"/>
            <a:ext cx="5289430" cy="4912175"/>
          </a:xfrm>
        </p:spPr>
        <p:txBody>
          <a:bodyPr>
            <a:normAutofit/>
          </a:bodyPr>
          <a:lstStyle/>
          <a:p>
            <a:r>
              <a:rPr lang="en-US" sz="2000" dirty="0"/>
              <a:t>This is a photo of the Village of Cold Spring Pier taken in the early 1990’s. Note the gazebo on the right. For many years, the Village had tried unsuccessfully to raise money to rehabilitate the Pier. Much of the cadmium contaminated wastewater was discharged to the Hudson River via a pipe beneath this Pier. As a result, the sediment surrounding the Pier was contaminated and required dredging. During the design, there was concern that dredging around the Pier would cause the Pier to deteriorate further. Therefore, as part of our remediation, we shored up the Pier with sheet piling and a cement base. As a goodwill gesture, the PRPs construction contractor, Sevenson, donated the labor to lay the brick on top of the cement.  </a:t>
            </a:r>
          </a:p>
        </p:txBody>
      </p:sp>
      <p:sp>
        <p:nvSpPr>
          <p:cNvPr id="3" name="Slide Number Placeholder 2"/>
          <p:cNvSpPr>
            <a:spLocks noGrp="1"/>
          </p:cNvSpPr>
          <p:nvPr>
            <p:ph type="sldNum" sz="quarter" idx="12"/>
          </p:nvPr>
        </p:nvSpPr>
        <p:spPr/>
        <p:txBody>
          <a:bodyPr/>
          <a:lstStyle/>
          <a:p>
            <a:fld id="{E58FE91A-F9FA-4788-887E-CECE8A17A3EE}" type="slidenum">
              <a:rPr lang="en-US" smtClean="0"/>
              <a:t>27</a:t>
            </a:fld>
            <a:endParaRPr lang="en-US"/>
          </a:p>
        </p:txBody>
      </p:sp>
    </p:spTree>
    <p:extLst>
      <p:ext uri="{BB962C8B-B14F-4D97-AF65-F5344CB8AC3E}">
        <p14:creationId xmlns:p14="http://schemas.microsoft.com/office/powerpoint/2010/main" val="18822351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Village of Cold Spring Pier today</a:t>
            </a:r>
          </a:p>
        </p:txBody>
      </p:sp>
      <p:pic>
        <p:nvPicPr>
          <p:cNvPr id="5" name="Picture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18632" y="1624806"/>
            <a:ext cx="5809192" cy="4752975"/>
          </a:xfrm>
          <a:prstGeom prst="rect">
            <a:avLst/>
          </a:prstGeom>
          <a:effectLst>
            <a:outerShdw blurRad="50800" dist="38100" dir="2700000" algn="tl" rotWithShape="0">
              <a:prstClr val="black">
                <a:alpha val="40000"/>
              </a:prstClr>
            </a:outerShdw>
          </a:effectLst>
        </p:spPr>
      </p:pic>
      <p:sp>
        <p:nvSpPr>
          <p:cNvPr id="4" name="Text Placeholder 3"/>
          <p:cNvSpPr>
            <a:spLocks noGrp="1"/>
          </p:cNvSpPr>
          <p:nvPr>
            <p:ph type="body" sz="half" idx="4294967295"/>
          </p:nvPr>
        </p:nvSpPr>
        <p:spPr>
          <a:xfrm>
            <a:off x="1137392" y="1624807"/>
            <a:ext cx="4581240" cy="4450678"/>
          </a:xfrm>
        </p:spPr>
        <p:txBody>
          <a:bodyPr/>
          <a:lstStyle/>
          <a:p>
            <a:r>
              <a:rPr lang="en-US" dirty="0"/>
              <a:t>Now ferry boats are able to dock at the Pier bringing tourists from New York City to the Village where they can shop for antiques and enjoy the scenery.</a:t>
            </a:r>
          </a:p>
        </p:txBody>
      </p:sp>
      <p:sp>
        <p:nvSpPr>
          <p:cNvPr id="3" name="Slide Number Placeholder 2"/>
          <p:cNvSpPr>
            <a:spLocks noGrp="1"/>
          </p:cNvSpPr>
          <p:nvPr>
            <p:ph type="sldNum" sz="quarter" idx="12"/>
          </p:nvPr>
        </p:nvSpPr>
        <p:spPr/>
        <p:txBody>
          <a:bodyPr/>
          <a:lstStyle/>
          <a:p>
            <a:fld id="{E58FE91A-F9FA-4788-887E-CECE8A17A3EE}" type="slidenum">
              <a:rPr lang="en-US" smtClean="0"/>
              <a:t>28</a:t>
            </a:fld>
            <a:endParaRPr lang="en-US"/>
          </a:p>
        </p:txBody>
      </p:sp>
    </p:spTree>
    <p:extLst>
      <p:ext uri="{BB962C8B-B14F-4D97-AF65-F5344CB8AC3E}">
        <p14:creationId xmlns:p14="http://schemas.microsoft.com/office/powerpoint/2010/main" val="3558130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Picture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73249" y="1624806"/>
            <a:ext cx="6612351" cy="4408234"/>
          </a:xfrm>
          <a:prstGeom prst="rect">
            <a:avLst/>
          </a:prstGeom>
          <a:effectLst>
            <a:outerShdw blurRad="50800" dist="38100" dir="2700000" algn="tl" rotWithShape="0">
              <a:prstClr val="black">
                <a:alpha val="40000"/>
              </a:prstClr>
            </a:outerShdw>
          </a:effectLst>
        </p:spPr>
      </p:pic>
      <p:sp>
        <p:nvSpPr>
          <p:cNvPr id="4" name="Text Placeholder 3"/>
          <p:cNvSpPr>
            <a:spLocks noGrp="1"/>
          </p:cNvSpPr>
          <p:nvPr>
            <p:ph type="body" sz="half" idx="4294967295"/>
          </p:nvPr>
        </p:nvSpPr>
        <p:spPr>
          <a:xfrm>
            <a:off x="1137391" y="1624807"/>
            <a:ext cx="4035857" cy="3811588"/>
          </a:xfrm>
        </p:spPr>
        <p:txBody>
          <a:bodyPr/>
          <a:lstStyle/>
          <a:p>
            <a:r>
              <a:rPr lang="en-US" dirty="0"/>
              <a:t>This is a Parrott cannon which was manufactured at the West Point foundry. </a:t>
            </a:r>
          </a:p>
        </p:txBody>
      </p:sp>
      <p:sp>
        <p:nvSpPr>
          <p:cNvPr id="6" name="Slide Number Placeholder 5"/>
          <p:cNvSpPr>
            <a:spLocks noGrp="1"/>
          </p:cNvSpPr>
          <p:nvPr>
            <p:ph type="sldNum" sz="quarter" idx="12"/>
          </p:nvPr>
        </p:nvSpPr>
        <p:spPr/>
        <p:txBody>
          <a:bodyPr/>
          <a:lstStyle/>
          <a:p>
            <a:fld id="{E58FE91A-F9FA-4788-887E-CECE8A17A3EE}" type="slidenum">
              <a:rPr lang="en-US" smtClean="0"/>
              <a:t>29</a:t>
            </a:fld>
            <a:endParaRPr lang="en-US"/>
          </a:p>
        </p:txBody>
      </p:sp>
    </p:spTree>
    <p:extLst>
      <p:ext uri="{BB962C8B-B14F-4D97-AF65-F5344CB8AC3E}">
        <p14:creationId xmlns:p14="http://schemas.microsoft.com/office/powerpoint/2010/main" val="2686905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2801" y="1312692"/>
            <a:ext cx="3390533" cy="3604845"/>
          </a:xfrm>
        </p:spPr>
        <p:txBody>
          <a:bodyPr>
            <a:noAutofit/>
          </a:bodyPr>
          <a:lstStyle/>
          <a:p>
            <a:pPr>
              <a:spcBef>
                <a:spcPts val="1000"/>
              </a:spcBef>
            </a:pPr>
            <a:r>
              <a:rPr lang="en-US" sz="2800" b="0" dirty="0">
                <a:solidFill>
                  <a:schemeClr val="accent3">
                    <a:lumMod val="50000"/>
                  </a:schemeClr>
                </a:solidFill>
                <a:latin typeface="+mn-lt"/>
                <a:ea typeface="+mn-ea"/>
                <a:cs typeface="+mn-cs"/>
              </a:rPr>
              <a:t>The Marathon Battery Company manufactured nickel-cadmium batteries for NIKE missile bases from the early 1950’s to 1978. Cadmium contaminated wastewater was discharged to the Hudson River and the Marsh.</a:t>
            </a:r>
          </a:p>
        </p:txBody>
      </p:sp>
      <p:pic>
        <p:nvPicPr>
          <p:cNvPr id="4" name="Content Placeholder 3"/>
          <p:cNvPicPr>
            <a:picLocks noGrp="1" noChangeAspect="1"/>
          </p:cNvPicPr>
          <p:nvPr>
            <p:ph idx="1"/>
          </p:nvPr>
        </p:nvPicPr>
        <p:blipFill rotWithShape="1">
          <a:blip r:embed="rId2"/>
          <a:srcRect t="11402"/>
          <a:stretch/>
        </p:blipFill>
        <p:spPr>
          <a:xfrm>
            <a:off x="6482848" y="422073"/>
            <a:ext cx="4017784" cy="4344029"/>
          </a:xfrm>
          <a:prstGeom prst="rect">
            <a:avLst/>
          </a:prstGeom>
          <a:effectLst>
            <a:outerShdw blurRad="50800" dist="38100" dir="2700000" algn="tl" rotWithShape="0">
              <a:prstClr val="black">
                <a:alpha val="40000"/>
              </a:prstClr>
            </a:outerShdw>
          </a:effectLst>
        </p:spPr>
      </p:pic>
      <p:sp>
        <p:nvSpPr>
          <p:cNvPr id="5" name="Line Callout 1 4"/>
          <p:cNvSpPr/>
          <p:nvPr/>
        </p:nvSpPr>
        <p:spPr>
          <a:xfrm>
            <a:off x="10681729" y="1679547"/>
            <a:ext cx="1198179" cy="772510"/>
          </a:xfrm>
          <a:prstGeom prst="borderCallout1">
            <a:avLst>
              <a:gd name="adj1" fmla="val 18750"/>
              <a:gd name="adj2" fmla="val -8333"/>
              <a:gd name="adj3" fmla="val 6993"/>
              <a:gd name="adj4" fmla="val -1038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Marathon Battery facility</a:t>
            </a:r>
          </a:p>
        </p:txBody>
      </p:sp>
      <p:sp>
        <p:nvSpPr>
          <p:cNvPr id="6" name="Line Callout 1 5"/>
          <p:cNvSpPr/>
          <p:nvPr/>
        </p:nvSpPr>
        <p:spPr>
          <a:xfrm>
            <a:off x="4776634" y="3221082"/>
            <a:ext cx="1639614" cy="612648"/>
          </a:xfrm>
          <a:prstGeom prst="borderCallout1">
            <a:avLst>
              <a:gd name="adj1" fmla="val 11030"/>
              <a:gd name="adj2" fmla="val 110632"/>
              <a:gd name="adj3" fmla="val 35300"/>
              <a:gd name="adj4" fmla="val 943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East Foundry Cove Marsh</a:t>
            </a:r>
          </a:p>
        </p:txBody>
      </p:sp>
      <p:sp>
        <p:nvSpPr>
          <p:cNvPr id="3" name="Slide Number Placeholder 2"/>
          <p:cNvSpPr>
            <a:spLocks noGrp="1"/>
          </p:cNvSpPr>
          <p:nvPr>
            <p:ph type="sldNum" sz="quarter" idx="12"/>
          </p:nvPr>
        </p:nvSpPr>
        <p:spPr/>
        <p:txBody>
          <a:bodyPr/>
          <a:lstStyle/>
          <a:p>
            <a:fld id="{E58FE91A-F9FA-4788-887E-CECE8A17A3EE}" type="slidenum">
              <a:rPr lang="en-US" smtClean="0"/>
              <a:t>3</a:t>
            </a:fld>
            <a:endParaRPr lang="en-US"/>
          </a:p>
        </p:txBody>
      </p:sp>
    </p:spTree>
    <p:extLst>
      <p:ext uri="{BB962C8B-B14F-4D97-AF65-F5344CB8AC3E}">
        <p14:creationId xmlns:p14="http://schemas.microsoft.com/office/powerpoint/2010/main" val="919728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End</a:t>
            </a:r>
          </a:p>
        </p:txBody>
      </p:sp>
      <p:pic>
        <p:nvPicPr>
          <p:cNvPr id="5" name="Picture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61647" y="1624807"/>
            <a:ext cx="7123953" cy="4261210"/>
          </a:xfrm>
          <a:prstGeom prst="rect">
            <a:avLst/>
          </a:prstGeom>
          <a:effectLst>
            <a:outerShdw blurRad="50800" dist="38100" dir="2700000" algn="tl" rotWithShape="0">
              <a:prstClr val="black">
                <a:alpha val="40000"/>
              </a:prstClr>
            </a:outerShdw>
          </a:effectLst>
        </p:spPr>
      </p:pic>
      <p:sp>
        <p:nvSpPr>
          <p:cNvPr id="4" name="Text Placeholder 3"/>
          <p:cNvSpPr>
            <a:spLocks noGrp="1"/>
          </p:cNvSpPr>
          <p:nvPr>
            <p:ph type="body" sz="half" idx="4294967295"/>
          </p:nvPr>
        </p:nvSpPr>
        <p:spPr>
          <a:xfrm>
            <a:off x="1137392" y="1624807"/>
            <a:ext cx="3524255" cy="3811588"/>
          </a:xfrm>
        </p:spPr>
        <p:txBody>
          <a:bodyPr/>
          <a:lstStyle/>
          <a:p>
            <a:r>
              <a:rPr lang="en-US" dirty="0"/>
              <a:t>Any questions?</a:t>
            </a:r>
          </a:p>
        </p:txBody>
      </p:sp>
      <p:sp>
        <p:nvSpPr>
          <p:cNvPr id="6" name="Slide Number Placeholder 5"/>
          <p:cNvSpPr>
            <a:spLocks noGrp="1"/>
          </p:cNvSpPr>
          <p:nvPr>
            <p:ph type="sldNum" sz="quarter" idx="12"/>
          </p:nvPr>
        </p:nvSpPr>
        <p:spPr/>
        <p:txBody>
          <a:bodyPr/>
          <a:lstStyle/>
          <a:p>
            <a:fld id="{E58FE91A-F9FA-4788-887E-CECE8A17A3EE}" type="slidenum">
              <a:rPr lang="en-US" smtClean="0"/>
              <a:t>30</a:t>
            </a:fld>
            <a:endParaRPr lang="en-US"/>
          </a:p>
        </p:txBody>
      </p:sp>
    </p:spTree>
    <p:extLst>
      <p:ext uri="{BB962C8B-B14F-4D97-AF65-F5344CB8AC3E}">
        <p14:creationId xmlns:p14="http://schemas.microsoft.com/office/powerpoint/2010/main" val="4062238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Information </a:t>
            </a:r>
          </a:p>
        </p:txBody>
      </p:sp>
      <p:sp>
        <p:nvSpPr>
          <p:cNvPr id="3" name="Content Placeholder 2"/>
          <p:cNvSpPr>
            <a:spLocks noGrp="1"/>
          </p:cNvSpPr>
          <p:nvPr>
            <p:ph idx="1"/>
          </p:nvPr>
        </p:nvSpPr>
        <p:spPr>
          <a:xfrm>
            <a:off x="1795172" y="2413939"/>
            <a:ext cx="4204415" cy="4351338"/>
          </a:xfrm>
        </p:spPr>
        <p:txBody>
          <a:bodyPr/>
          <a:lstStyle/>
          <a:p>
            <a:pPr marL="0" indent="0">
              <a:buNone/>
            </a:pPr>
            <a:r>
              <a:rPr lang="en-US" sz="2600" dirty="0"/>
              <a:t>Pam Tames</a:t>
            </a:r>
          </a:p>
          <a:p>
            <a:pPr marL="0" indent="0">
              <a:buNone/>
            </a:pPr>
            <a:r>
              <a:rPr lang="en-US" sz="2600" dirty="0"/>
              <a:t>(212) 637-4255</a:t>
            </a:r>
          </a:p>
          <a:p>
            <a:pPr marL="0" indent="0">
              <a:buNone/>
            </a:pPr>
            <a:r>
              <a:rPr lang="en-US" sz="2600" dirty="0"/>
              <a:t>Remedial Project Manager</a:t>
            </a:r>
          </a:p>
          <a:p>
            <a:pPr marL="0" indent="0">
              <a:buNone/>
            </a:pPr>
            <a:r>
              <a:rPr lang="en-US" sz="2600" dirty="0">
                <a:hlinkClick r:id="rId3"/>
              </a:rPr>
              <a:t>Tames.Pam@epa.gov</a:t>
            </a:r>
            <a:r>
              <a:rPr lang="en-US" sz="2600" dirty="0"/>
              <a:t> </a:t>
            </a:r>
          </a:p>
          <a:p>
            <a:pPr marL="0" indent="0">
              <a:buNone/>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58FE91A-F9FA-4788-887E-CECE8A17A3E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57779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Factory Grounds	</a:t>
            </a:r>
          </a:p>
        </p:txBody>
      </p:sp>
      <p:pic>
        <p:nvPicPr>
          <p:cNvPr id="5" name="Picture Placeholder 4"/>
          <p:cNvPicPr>
            <a:picLocks noGrp="1" noChangeAspect="1"/>
          </p:cNvPicPr>
          <p:nvPr>
            <p:ph idx="1"/>
          </p:nvPr>
        </p:nvPicPr>
        <p:blipFill rotWithShape="1">
          <a:blip r:embed="rId2"/>
          <a:srcRect l="1670" t="5326" r="3584" b="17923"/>
          <a:stretch/>
        </p:blipFill>
        <p:spPr>
          <a:xfrm>
            <a:off x="6461496" y="1540419"/>
            <a:ext cx="4958861" cy="4837362"/>
          </a:xfrm>
          <a:prstGeom prst="rect">
            <a:avLst/>
          </a:prstGeom>
          <a:effectLst>
            <a:outerShdw blurRad="50800" dist="38100" dir="2700000" algn="tl" rotWithShape="0">
              <a:prstClr val="black">
                <a:alpha val="40000"/>
              </a:prstClr>
            </a:outerShdw>
          </a:effectLst>
        </p:spPr>
      </p:pic>
      <p:sp>
        <p:nvSpPr>
          <p:cNvPr id="4" name="Text Placeholder 3"/>
          <p:cNvSpPr>
            <a:spLocks noGrp="1"/>
          </p:cNvSpPr>
          <p:nvPr>
            <p:ph type="body" sz="half" idx="4294967295"/>
          </p:nvPr>
        </p:nvSpPr>
        <p:spPr>
          <a:xfrm>
            <a:off x="1137392" y="1618038"/>
            <a:ext cx="3932238" cy="3811588"/>
          </a:xfrm>
        </p:spPr>
        <p:txBody>
          <a:bodyPr/>
          <a:lstStyle/>
          <a:p>
            <a:r>
              <a:rPr lang="en-US" dirty="0"/>
              <a:t>Here is another view of the former nickel cadmium battery factory. This photo was taken at the start of the remedial action. You can barely see the residential homes behind the facility.</a:t>
            </a:r>
          </a:p>
        </p:txBody>
      </p:sp>
      <p:sp>
        <p:nvSpPr>
          <p:cNvPr id="10" name="Slide Number Placeholder 9"/>
          <p:cNvSpPr>
            <a:spLocks noGrp="1"/>
          </p:cNvSpPr>
          <p:nvPr>
            <p:ph type="sldNum" sz="quarter" idx="12"/>
          </p:nvPr>
        </p:nvSpPr>
        <p:spPr/>
        <p:txBody>
          <a:bodyPr/>
          <a:lstStyle/>
          <a:p>
            <a:fld id="{E58FE91A-F9FA-4788-887E-CECE8A17A3EE}" type="slidenum">
              <a:rPr lang="en-US" smtClean="0"/>
              <a:t>4</a:t>
            </a:fld>
            <a:endParaRPr lang="en-US"/>
          </a:p>
        </p:txBody>
      </p:sp>
    </p:spTree>
    <p:extLst>
      <p:ext uri="{BB962C8B-B14F-4D97-AF65-F5344CB8AC3E}">
        <p14:creationId xmlns:p14="http://schemas.microsoft.com/office/powerpoint/2010/main" val="3951552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Marathon Battery Company Superfund Site</a:t>
            </a:r>
          </a:p>
        </p:txBody>
      </p:sp>
      <p:sp>
        <p:nvSpPr>
          <p:cNvPr id="3" name="Content Placeholder 2"/>
          <p:cNvSpPr>
            <a:spLocks noGrp="1"/>
          </p:cNvSpPr>
          <p:nvPr>
            <p:ph idx="1"/>
          </p:nvPr>
        </p:nvSpPr>
        <p:spPr>
          <a:xfrm>
            <a:off x="1235446" y="1825625"/>
            <a:ext cx="10452099" cy="4351338"/>
          </a:xfrm>
        </p:spPr>
        <p:txBody>
          <a:bodyPr/>
          <a:lstStyle/>
          <a:p>
            <a:r>
              <a:rPr lang="en-US" dirty="0"/>
              <a:t>Listed on the NPL in 1983</a:t>
            </a:r>
          </a:p>
          <a:p>
            <a:r>
              <a:rPr lang="en-US" dirty="0"/>
              <a:t>Cadmium is the main contaminant</a:t>
            </a:r>
          </a:p>
          <a:p>
            <a:r>
              <a:rPr lang="en-US" dirty="0"/>
              <a:t>Three Records of Decision, 1986, 1988 and 1989</a:t>
            </a:r>
          </a:p>
          <a:p>
            <a:r>
              <a:rPr lang="en-US" dirty="0"/>
              <a:t>Responsible Parties performed the Remedial Action in 1993-1995</a:t>
            </a:r>
          </a:p>
          <a:p>
            <a:r>
              <a:rPr lang="en-US" dirty="0"/>
              <a:t>Deleted from the NPL in 1996</a:t>
            </a:r>
          </a:p>
          <a:p>
            <a:r>
              <a:rPr lang="en-US" dirty="0"/>
              <a:t>Ongoing long term monitoring</a:t>
            </a:r>
          </a:p>
        </p:txBody>
      </p:sp>
      <p:sp>
        <p:nvSpPr>
          <p:cNvPr id="4" name="Slide Number Placeholder 3"/>
          <p:cNvSpPr>
            <a:spLocks noGrp="1"/>
          </p:cNvSpPr>
          <p:nvPr>
            <p:ph type="sldNum" sz="quarter" idx="12"/>
          </p:nvPr>
        </p:nvSpPr>
        <p:spPr/>
        <p:txBody>
          <a:bodyPr/>
          <a:lstStyle/>
          <a:p>
            <a:fld id="{E58FE91A-F9FA-4788-887E-CECE8A17A3EE}" type="slidenum">
              <a:rPr lang="en-US" smtClean="0"/>
              <a:t>5</a:t>
            </a:fld>
            <a:endParaRPr lang="en-US"/>
          </a:p>
        </p:txBody>
      </p:sp>
    </p:spTree>
    <p:extLst>
      <p:ext uri="{BB962C8B-B14F-4D97-AF65-F5344CB8AC3E}">
        <p14:creationId xmlns:p14="http://schemas.microsoft.com/office/powerpoint/2010/main" val="2505225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Selected Remedy for the Marsh, Cove and factory grounds </a:t>
            </a:r>
          </a:p>
        </p:txBody>
      </p:sp>
      <p:sp>
        <p:nvSpPr>
          <p:cNvPr id="3" name="Content Placeholder 2"/>
          <p:cNvSpPr>
            <a:spLocks noGrp="1"/>
          </p:cNvSpPr>
          <p:nvPr>
            <p:ph idx="1"/>
          </p:nvPr>
        </p:nvSpPr>
        <p:spPr>
          <a:xfrm>
            <a:off x="1137392" y="1825624"/>
            <a:ext cx="10452099" cy="4812567"/>
          </a:xfrm>
        </p:spPr>
        <p:txBody>
          <a:bodyPr>
            <a:normAutofit/>
          </a:bodyPr>
          <a:lstStyle/>
          <a:p>
            <a:r>
              <a:rPr lang="en-US" sz="2400" dirty="0"/>
              <a:t>Excavated the marsh and removed all sediment containing cadmium above 100 ppm.</a:t>
            </a:r>
          </a:p>
          <a:p>
            <a:r>
              <a:rPr lang="en-US" sz="2400" dirty="0"/>
              <a:t>Capped the excavated marsh with clay (bentomat) and 2 feet of clean fill.</a:t>
            </a:r>
          </a:p>
          <a:p>
            <a:r>
              <a:rPr lang="en-US" sz="2400" dirty="0"/>
              <a:t>Restored the capped marsh with appropriate wetland plants</a:t>
            </a:r>
          </a:p>
          <a:p>
            <a:r>
              <a:rPr lang="en-US" sz="2400" dirty="0"/>
              <a:t>Dredged the cove and removed the top foot of sediment with the goal of removing 95% of the cadmium contaminated sediments. </a:t>
            </a:r>
          </a:p>
          <a:p>
            <a:r>
              <a:rPr lang="en-US" sz="2400" dirty="0"/>
              <a:t>Dredged hot spots in the Hudson River near the Village of Cold Spring Pier.</a:t>
            </a:r>
          </a:p>
          <a:p>
            <a:r>
              <a:rPr lang="en-US" sz="2400" dirty="0"/>
              <a:t>Excavated contaminated soils on the factory grounds and demolished the factory and all on-site buildings.</a:t>
            </a:r>
          </a:p>
        </p:txBody>
      </p:sp>
      <p:sp>
        <p:nvSpPr>
          <p:cNvPr id="4" name="Slide Number Placeholder 3"/>
          <p:cNvSpPr>
            <a:spLocks noGrp="1"/>
          </p:cNvSpPr>
          <p:nvPr>
            <p:ph type="sldNum" sz="quarter" idx="12"/>
          </p:nvPr>
        </p:nvSpPr>
        <p:spPr/>
        <p:txBody>
          <a:bodyPr/>
          <a:lstStyle/>
          <a:p>
            <a:fld id="{E58FE91A-F9FA-4788-887E-CECE8A17A3EE}" type="slidenum">
              <a:rPr lang="en-US" smtClean="0"/>
              <a:t>6</a:t>
            </a:fld>
            <a:endParaRPr lang="en-US"/>
          </a:p>
        </p:txBody>
      </p:sp>
    </p:spTree>
    <p:extLst>
      <p:ext uri="{BB962C8B-B14F-4D97-AF65-F5344CB8AC3E}">
        <p14:creationId xmlns:p14="http://schemas.microsoft.com/office/powerpoint/2010/main" val="4014644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Marsh Remedial Action</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86110" y="1624807"/>
            <a:ext cx="6399490" cy="4239662"/>
          </a:xfrm>
          <a:prstGeom prst="rect">
            <a:avLst/>
          </a:prstGeom>
          <a:effectLst>
            <a:outerShdw blurRad="50800" dist="38100" dir="2700000" algn="tl" rotWithShape="0">
              <a:prstClr val="black">
                <a:alpha val="40000"/>
              </a:prstClr>
            </a:outerShdw>
          </a:effectLst>
        </p:spPr>
      </p:pic>
      <p:sp>
        <p:nvSpPr>
          <p:cNvPr id="4" name="Text Placeholder 3"/>
          <p:cNvSpPr>
            <a:spLocks noGrp="1"/>
          </p:cNvSpPr>
          <p:nvPr>
            <p:ph type="body" sz="half" idx="4294967295"/>
          </p:nvPr>
        </p:nvSpPr>
        <p:spPr>
          <a:xfrm>
            <a:off x="1136882" y="1624807"/>
            <a:ext cx="4249738" cy="5110163"/>
          </a:xfrm>
        </p:spPr>
        <p:txBody>
          <a:bodyPr>
            <a:normAutofit/>
          </a:bodyPr>
          <a:lstStyle/>
          <a:p>
            <a:r>
              <a:rPr lang="en-US" sz="2400" dirty="0"/>
              <a:t>This photo was taken in 1995 before all the work was completed. </a:t>
            </a:r>
          </a:p>
          <a:p>
            <a:r>
              <a:rPr lang="en-US" sz="2400" dirty="0"/>
              <a:t>On the right, you can see piles of treated sediments and dirt curing prior to being transported by railcars to a landfill in Michigan.</a:t>
            </a:r>
          </a:p>
          <a:p>
            <a:r>
              <a:rPr lang="en-US" sz="2400" dirty="0"/>
              <a:t>On the top right, you can see the unused filter presses and hydro-cyclones.</a:t>
            </a:r>
          </a:p>
          <a:p>
            <a:r>
              <a:rPr lang="en-US" sz="2400" dirty="0"/>
              <a:t>In the middle, you can see the settling basins.</a:t>
            </a:r>
          </a:p>
        </p:txBody>
      </p:sp>
      <p:sp>
        <p:nvSpPr>
          <p:cNvPr id="6" name="Right Arrow 5"/>
          <p:cNvSpPr/>
          <p:nvPr/>
        </p:nvSpPr>
        <p:spPr>
          <a:xfrm>
            <a:off x="5501787" y="2332084"/>
            <a:ext cx="1171575" cy="3231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E58FE91A-F9FA-4788-887E-CECE8A17A3EE}" type="slidenum">
              <a:rPr lang="en-US" smtClean="0"/>
              <a:t>7</a:t>
            </a:fld>
            <a:endParaRPr lang="en-US"/>
          </a:p>
        </p:txBody>
      </p:sp>
    </p:spTree>
    <p:extLst>
      <p:ext uri="{BB962C8B-B14F-4D97-AF65-F5344CB8AC3E}">
        <p14:creationId xmlns:p14="http://schemas.microsoft.com/office/powerpoint/2010/main" val="3927333216"/>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2002</a:t>
            </a:r>
          </a:p>
        </p:txBody>
      </p:sp>
      <p:pic>
        <p:nvPicPr>
          <p:cNvPr id="5" name="Picture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955" b="1152"/>
          <a:stretch/>
        </p:blipFill>
        <p:spPr>
          <a:xfrm>
            <a:off x="6185647" y="1624807"/>
            <a:ext cx="5599953" cy="4301208"/>
          </a:xfrm>
          <a:prstGeom prst="rect">
            <a:avLst/>
          </a:prstGeom>
          <a:effectLst>
            <a:outerShdw blurRad="50800" dist="38100" dir="2700000" algn="tl" rotWithShape="0">
              <a:prstClr val="black">
                <a:alpha val="40000"/>
              </a:prstClr>
            </a:outerShdw>
          </a:effectLst>
        </p:spPr>
      </p:pic>
      <p:sp>
        <p:nvSpPr>
          <p:cNvPr id="4" name="Text Placeholder 3"/>
          <p:cNvSpPr>
            <a:spLocks noGrp="1"/>
          </p:cNvSpPr>
          <p:nvPr>
            <p:ph type="body" sz="half" idx="4294967295"/>
          </p:nvPr>
        </p:nvSpPr>
        <p:spPr>
          <a:xfrm>
            <a:off x="1137392" y="1624807"/>
            <a:ext cx="3932238" cy="3811588"/>
          </a:xfrm>
        </p:spPr>
        <p:txBody>
          <a:bodyPr>
            <a:normAutofit/>
          </a:bodyPr>
          <a:lstStyle/>
          <a:p>
            <a:r>
              <a:rPr lang="en-US" sz="2400" dirty="0"/>
              <a:t>The green area in the cove consists of water chestnuts, an invasive species.</a:t>
            </a:r>
          </a:p>
          <a:p>
            <a:r>
              <a:rPr lang="en-US" sz="2400" dirty="0"/>
              <a:t>The factory was located in the empty field in the upper left corner. This 12 acre field is currently owned by a developer and is awaiting redevelopment.</a:t>
            </a:r>
          </a:p>
        </p:txBody>
      </p:sp>
      <p:sp>
        <p:nvSpPr>
          <p:cNvPr id="3" name="Slide Number Placeholder 2"/>
          <p:cNvSpPr>
            <a:spLocks noGrp="1"/>
          </p:cNvSpPr>
          <p:nvPr>
            <p:ph type="sldNum" sz="quarter" idx="12"/>
          </p:nvPr>
        </p:nvSpPr>
        <p:spPr/>
        <p:txBody>
          <a:bodyPr/>
          <a:lstStyle/>
          <a:p>
            <a:fld id="{E58FE91A-F9FA-4788-887E-CECE8A17A3EE}" type="slidenum">
              <a:rPr lang="en-US" smtClean="0"/>
              <a:t>8</a:t>
            </a:fld>
            <a:endParaRPr lang="en-US"/>
          </a:p>
        </p:txBody>
      </p:sp>
    </p:spTree>
    <p:extLst>
      <p:ext uri="{BB962C8B-B14F-4D97-AF65-F5344CB8AC3E}">
        <p14:creationId xmlns:p14="http://schemas.microsoft.com/office/powerpoint/2010/main" val="3316774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41459" y="1624807"/>
            <a:ext cx="5044141" cy="5044141"/>
          </a:xfrm>
          <a:prstGeom prst="rect">
            <a:avLst/>
          </a:prstGeom>
          <a:effectLst>
            <a:outerShdw blurRad="50800" dist="38100" dir="2700000" algn="tl" rotWithShape="0">
              <a:prstClr val="black">
                <a:alpha val="40000"/>
              </a:prstClr>
            </a:outerShdw>
          </a:effectLst>
        </p:spPr>
      </p:pic>
      <p:sp>
        <p:nvSpPr>
          <p:cNvPr id="4" name="Text Placeholder 3"/>
          <p:cNvSpPr>
            <a:spLocks noGrp="1"/>
          </p:cNvSpPr>
          <p:nvPr>
            <p:ph type="body" sz="half" idx="4294967295"/>
          </p:nvPr>
        </p:nvSpPr>
        <p:spPr>
          <a:xfrm>
            <a:off x="1137392" y="1624807"/>
            <a:ext cx="3932238" cy="3811588"/>
          </a:xfrm>
        </p:spPr>
        <p:txBody>
          <a:bodyPr/>
          <a:lstStyle/>
          <a:p>
            <a:r>
              <a:rPr lang="en-US" dirty="0"/>
              <a:t>Another photo.</a:t>
            </a:r>
          </a:p>
          <a:p>
            <a:r>
              <a:rPr lang="en-US" dirty="0"/>
              <a:t>The rail trestle is on the left and the homes behind the factory are also on the left. </a:t>
            </a:r>
          </a:p>
        </p:txBody>
      </p:sp>
      <p:sp>
        <p:nvSpPr>
          <p:cNvPr id="6" name="Slide Number Placeholder 5"/>
          <p:cNvSpPr>
            <a:spLocks noGrp="1"/>
          </p:cNvSpPr>
          <p:nvPr>
            <p:ph type="sldNum" sz="quarter" idx="12"/>
          </p:nvPr>
        </p:nvSpPr>
        <p:spPr/>
        <p:txBody>
          <a:bodyPr/>
          <a:lstStyle/>
          <a:p>
            <a:fld id="{E58FE91A-F9FA-4788-887E-CECE8A17A3EE}" type="slidenum">
              <a:rPr lang="en-US" smtClean="0"/>
              <a:t>9</a:t>
            </a:fld>
            <a:endParaRPr lang="en-US"/>
          </a:p>
        </p:txBody>
      </p:sp>
    </p:spTree>
    <p:extLst>
      <p:ext uri="{BB962C8B-B14F-4D97-AF65-F5344CB8AC3E}">
        <p14:creationId xmlns:p14="http://schemas.microsoft.com/office/powerpoint/2010/main" val="2722357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EE480671-ED20-4983-B88F-A87A5CD2E665}">
  <ds:schemaRefs>
    <ds:schemaRef ds:uri="ESRI.ArcGIS.Mapping.OfficeIntegration.PowerPointInfo"/>
  </ds:schemaRefs>
</ds:datastoreItem>
</file>

<file path=customXml/itemProps10.xml><?xml version="1.0" encoding="utf-8"?>
<ds:datastoreItem xmlns:ds="http://schemas.openxmlformats.org/officeDocument/2006/customXml" ds:itemID="{E8BDE478-5138-4B47-A84E-6BB710EF355E}">
  <ds:schemaRefs>
    <ds:schemaRef ds:uri="ESRI.ArcGIS.Mapping.OfficeIntegration.PowerPointInfo"/>
  </ds:schemaRefs>
</ds:datastoreItem>
</file>

<file path=customXml/itemProps2.xml><?xml version="1.0" encoding="utf-8"?>
<ds:datastoreItem xmlns:ds="http://schemas.openxmlformats.org/officeDocument/2006/customXml" ds:itemID="{6401A469-3AAF-4728-86AE-129ADAA79567}">
  <ds:schemaRefs>
    <ds:schemaRef ds:uri="ESRI.ArcGIS.Mapping.OfficeIntegration.PowerPointInfo"/>
  </ds:schemaRefs>
</ds:datastoreItem>
</file>

<file path=customXml/itemProps3.xml><?xml version="1.0" encoding="utf-8"?>
<ds:datastoreItem xmlns:ds="http://schemas.openxmlformats.org/officeDocument/2006/customXml" ds:itemID="{BD59D1A5-C9F9-4E12-8213-38DA887056FE}">
  <ds:schemaRefs>
    <ds:schemaRef ds:uri="ESRI.ArcGIS.Mapping.OfficeIntegration.PowerPointInfo"/>
  </ds:schemaRefs>
</ds:datastoreItem>
</file>

<file path=customXml/itemProps4.xml><?xml version="1.0" encoding="utf-8"?>
<ds:datastoreItem xmlns:ds="http://schemas.openxmlformats.org/officeDocument/2006/customXml" ds:itemID="{BF7285D7-47AA-41B7-8086-BDAF596A6912}">
  <ds:schemaRefs>
    <ds:schemaRef ds:uri="ESRI.ArcGIS.Mapping.OfficeIntegration.PowerPointInfo"/>
  </ds:schemaRefs>
</ds:datastoreItem>
</file>

<file path=customXml/itemProps5.xml><?xml version="1.0" encoding="utf-8"?>
<ds:datastoreItem xmlns:ds="http://schemas.openxmlformats.org/officeDocument/2006/customXml" ds:itemID="{5A4A8943-7879-4670-A038-4609244C8714}">
  <ds:schemaRefs>
    <ds:schemaRef ds:uri="ESRI.ArcGIS.Mapping.OfficeIntegration.PowerPointInfo"/>
  </ds:schemaRefs>
</ds:datastoreItem>
</file>

<file path=customXml/itemProps6.xml><?xml version="1.0" encoding="utf-8"?>
<ds:datastoreItem xmlns:ds="http://schemas.openxmlformats.org/officeDocument/2006/customXml" ds:itemID="{AF9BD698-AEAF-4A32-AD98-DD390F7DA509}">
  <ds:schemaRefs>
    <ds:schemaRef ds:uri="ESRI.ArcGIS.Mapping.OfficeIntegration.PowerPointInfo"/>
  </ds:schemaRefs>
</ds:datastoreItem>
</file>

<file path=customXml/itemProps7.xml><?xml version="1.0" encoding="utf-8"?>
<ds:datastoreItem xmlns:ds="http://schemas.openxmlformats.org/officeDocument/2006/customXml" ds:itemID="{5ABF5042-191E-4085-849C-E237EE7AD860}">
  <ds:schemaRefs>
    <ds:schemaRef ds:uri="ESRI.ArcGIS.Mapping.OfficeIntegration.PowerPointInfo"/>
  </ds:schemaRefs>
</ds:datastoreItem>
</file>

<file path=customXml/itemProps8.xml><?xml version="1.0" encoding="utf-8"?>
<ds:datastoreItem xmlns:ds="http://schemas.openxmlformats.org/officeDocument/2006/customXml" ds:itemID="{B2F4F69B-5DC9-470E-8E45-5EB4AF29F3AF}">
  <ds:schemaRefs>
    <ds:schemaRef ds:uri="ESRI.ArcGIS.Mapping.OfficeIntegration.PowerPointInfo"/>
  </ds:schemaRefs>
</ds:datastoreItem>
</file>

<file path=customXml/itemProps9.xml><?xml version="1.0" encoding="utf-8"?>
<ds:datastoreItem xmlns:ds="http://schemas.openxmlformats.org/officeDocument/2006/customXml" ds:itemID="{8919B306-57AB-449A-BB0A-E5B6A3CBB57A}">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894</TotalTime>
  <Words>1519</Words>
  <Application>Microsoft Office PowerPoint</Application>
  <PresentationFormat>Widescreen</PresentationFormat>
  <Paragraphs>128</Paragraphs>
  <Slides>31</Slides>
  <Notes>11</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2</vt:i4>
      </vt:variant>
      <vt:variant>
        <vt:lpstr>Slide Titles</vt:lpstr>
      </vt:variant>
      <vt:variant>
        <vt:i4>31</vt:i4>
      </vt:variant>
    </vt:vector>
  </HeadingPairs>
  <TitlesOfParts>
    <vt:vector size="40" baseType="lpstr">
      <vt:lpstr>Adobe Gothic Std B</vt:lpstr>
      <vt:lpstr>Arial</vt:lpstr>
      <vt:lpstr>Calibri</vt:lpstr>
      <vt:lpstr>Calibri Light</vt:lpstr>
      <vt:lpstr>Times New Roman</vt:lpstr>
      <vt:lpstr>Office Theme</vt:lpstr>
      <vt:lpstr>1_Office Theme</vt:lpstr>
      <vt:lpstr>Image</vt:lpstr>
      <vt:lpstr>CorelDRAW</vt:lpstr>
      <vt:lpstr>Marathon Battery Company Superfund Site Case Study</vt:lpstr>
      <vt:lpstr>PowerPoint Presentation</vt:lpstr>
      <vt:lpstr>The Marathon Battery Company manufactured nickel-cadmium batteries for NIKE missile bases from the early 1950’s to 1978. Cadmium contaminated wastewater was discharged to the Hudson River and the Marsh.</vt:lpstr>
      <vt:lpstr>Factory Grounds </vt:lpstr>
      <vt:lpstr>Marathon Battery Company Superfund Site</vt:lpstr>
      <vt:lpstr>The Selected Remedy for the Marsh, Cove and factory grounds </vt:lpstr>
      <vt:lpstr>The Marsh Remedial Action</vt:lpstr>
      <vt:lpstr>2002</vt:lpstr>
      <vt:lpstr>PowerPoint Presentation</vt:lpstr>
      <vt:lpstr>Constitution Marsh</vt:lpstr>
      <vt:lpstr>Kayaking in the Marsh</vt:lpstr>
      <vt:lpstr>West Point Foundry </vt:lpstr>
      <vt:lpstr>PowerPoint Presentation</vt:lpstr>
      <vt:lpstr>PowerPoint Presentation</vt:lpstr>
      <vt:lpstr>Artifacts</vt:lpstr>
      <vt:lpstr>PowerPoint Presentation</vt:lpstr>
      <vt:lpstr>Prehistoric Artifacts</vt:lpstr>
      <vt:lpstr>West Point Foundry Preserve</vt:lpstr>
      <vt:lpstr>Plan for the West Point Foundry Preserve</vt:lpstr>
      <vt:lpstr>PowerPoint Presentation</vt:lpstr>
      <vt:lpstr>PowerPoint Presentation</vt:lpstr>
      <vt:lpstr>Before and After</vt:lpstr>
      <vt:lpstr>1865 Office Building</vt:lpstr>
      <vt:lpstr>PowerPoint Presentation</vt:lpstr>
      <vt:lpstr>Restoring the Cupola to the 1865 Office Building</vt:lpstr>
      <vt:lpstr>PowerPoint Presentation</vt:lpstr>
      <vt:lpstr>Village of Cold Spring Pier</vt:lpstr>
      <vt:lpstr>Village of Cold Spring Pier today</vt:lpstr>
      <vt:lpstr>PowerPoint Presentation</vt:lpstr>
      <vt:lpstr>The End</vt:lpstr>
      <vt:lpstr>Contact Information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SkeoSA</dc:creator>
  <cp:lastModifiedBy>Skeo</cp:lastModifiedBy>
  <cp:revision>54</cp:revision>
  <dcterms:created xsi:type="dcterms:W3CDTF">2016-05-06T18:24:35Z</dcterms:created>
  <dcterms:modified xsi:type="dcterms:W3CDTF">2016-06-13T01:29:52Z</dcterms:modified>
</cp:coreProperties>
</file>