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1"/>
  </p:notesMasterIdLst>
  <p:handoutMasterIdLst>
    <p:handoutMasterId r:id="rId12"/>
  </p:handoutMasterIdLst>
  <p:sldIdLst>
    <p:sldId id="258" r:id="rId2"/>
    <p:sldId id="259" r:id="rId3"/>
    <p:sldId id="263" r:id="rId4"/>
    <p:sldId id="264" r:id="rId5"/>
    <p:sldId id="267" r:id="rId6"/>
    <p:sldId id="266" r:id="rId7"/>
    <p:sldId id="265" r:id="rId8"/>
    <p:sldId id="261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84902" autoAdjust="0"/>
  </p:normalViewPr>
  <p:slideViewPr>
    <p:cSldViewPr>
      <p:cViewPr>
        <p:scale>
          <a:sx n="66" d="100"/>
          <a:sy n="66" d="100"/>
        </p:scale>
        <p:origin x="-1410" y="-72"/>
      </p:cViewPr>
      <p:guideLst>
        <p:guide orient="horz" pos="528"/>
        <p:guide orient="horz" pos="336"/>
        <p:guide orient="horz" pos="960"/>
        <p:guide orient="horz" pos="4272"/>
        <p:guide pos="768"/>
        <p:guide pos="55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0" d="100"/>
          <a:sy n="80" d="100"/>
        </p:scale>
        <p:origin x="-2220" y="147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242ED-7CB6-4843-B240-E1439B82BAEA}" type="datetimeFigureOut">
              <a:rPr lang="en-US" smtClean="0"/>
              <a:t>7/10/2014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23635-557B-4F9B-9B57-66596D449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739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F62D8-67C7-4407-8C42-76E62CC6A824}" type="datetimeFigureOut">
              <a:rPr lang="en-US" smtClean="0"/>
              <a:t>7/10/2014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08564-268B-4F7D-A8CD-24C7FE0F44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8972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08564-268B-4F7D-A8CD-24C7FE0F44FB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07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08564-268B-4F7D-A8CD-24C7FE0F44FB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16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08564-268B-4F7D-A8CD-24C7FE0F44FB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68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08564-268B-4F7D-A8CD-24C7FE0F44FB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86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08564-268B-4F7D-A8CD-24C7FE0F44FB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45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08564-268B-4F7D-A8CD-24C7FE0F44FB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86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08564-268B-4F7D-A8CD-24C7FE0F44FB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08564-268B-4F7D-A8CD-24C7FE0F44FB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5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08564-268B-4F7D-A8CD-24C7FE0F44FB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05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8" r="22172"/>
          <a:stretch/>
        </p:blipFill>
        <p:spPr>
          <a:xfrm>
            <a:off x="75056" y="4534307"/>
            <a:ext cx="2255586" cy="22591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9" t="4008" r="31907" b="599"/>
          <a:stretch/>
        </p:blipFill>
        <p:spPr>
          <a:xfrm>
            <a:off x="4683430" y="2268568"/>
            <a:ext cx="2230516" cy="2206008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6934200" y="2305956"/>
            <a:ext cx="2209800" cy="2209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5056" y="2294773"/>
            <a:ext cx="2270120" cy="2239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2538" y="76200"/>
            <a:ext cx="2238829" cy="21923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411944" y="2334352"/>
            <a:ext cx="2209800" cy="21530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17"/>
          <a:stretch/>
        </p:blipFill>
        <p:spPr>
          <a:xfrm>
            <a:off x="228600" y="762001"/>
            <a:ext cx="1737232" cy="645406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 rot="5400000">
            <a:off x="4557392" y="-4510409"/>
            <a:ext cx="91573" cy="9081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8" t="55929" r="25906"/>
          <a:stretch/>
        </p:blipFill>
        <p:spPr>
          <a:xfrm>
            <a:off x="6913946" y="26819"/>
            <a:ext cx="2243909" cy="21803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5400000">
            <a:off x="4674170" y="-16082"/>
            <a:ext cx="2209800" cy="22735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 rot="5400000">
            <a:off x="4533141" y="2233285"/>
            <a:ext cx="91572" cy="915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6913946" y="2177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 rot="5400000">
            <a:off x="4545636" y="-4578837"/>
            <a:ext cx="98761" cy="9211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0" b="10098"/>
          <a:stretch/>
        </p:blipFill>
        <p:spPr>
          <a:xfrm>
            <a:off x="2372160" y="30413"/>
            <a:ext cx="2238699" cy="225125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9109100" y="-1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4547879" y="-2328691"/>
            <a:ext cx="104910" cy="920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-4" y="-1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301368" y="15806"/>
            <a:ext cx="91572" cy="6757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591858" y="15806"/>
            <a:ext cx="91572" cy="6796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392940" y="4572000"/>
            <a:ext cx="6716160" cy="21944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67000" y="5029200"/>
            <a:ext cx="67818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0" kern="1200" spc="-15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Reuse Opportunities on Capped Sites</a:t>
            </a:r>
            <a:r>
              <a:rPr lang="en-US" sz="3500" b="0" kern="1200" spc="-15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1200" spc="-20" baseline="0" dirty="0" smtClean="0">
                <a:solidFill>
                  <a:srgbClr val="99FF99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When and How to Consider Reuse at Landfill Superfund Sites </a:t>
            </a:r>
          </a:p>
          <a:p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0" y="0"/>
            <a:ext cx="91572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 userDrawn="1"/>
        </p:nvSpPr>
        <p:spPr>
          <a:xfrm rot="5400000">
            <a:off x="4526212" y="-45788"/>
            <a:ext cx="91572" cy="9144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5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72268"/>
            <a:ext cx="7696200" cy="97073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7696200" cy="50292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2"/>
                </a:solidFill>
              </a:defRPr>
            </a:lvl1pPr>
            <a:lvl2pPr>
              <a:defRPr sz="2400" b="0">
                <a:solidFill>
                  <a:schemeClr val="tx2"/>
                </a:solidFill>
              </a:defRPr>
            </a:lvl2pPr>
            <a:lvl3pPr>
              <a:defRPr sz="2000" b="0">
                <a:solidFill>
                  <a:schemeClr val="tx2"/>
                </a:solidFill>
              </a:defRPr>
            </a:lvl3pPr>
            <a:lvl4pPr>
              <a:defRPr sz="1800" b="0">
                <a:solidFill>
                  <a:schemeClr val="tx2"/>
                </a:solidFill>
              </a:defRPr>
            </a:lvl4pPr>
            <a:lvl5pPr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6557" y="6391125"/>
            <a:ext cx="2133600" cy="365125"/>
          </a:xfrm>
        </p:spPr>
        <p:txBody>
          <a:bodyPr/>
          <a:lstStyle/>
          <a:p>
            <a:fld id="{509462E9-625C-433A-BC7E-8CC30B94BA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66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220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5860" y="4002394"/>
            <a:ext cx="1472770" cy="27794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4032975" y="1615408"/>
            <a:ext cx="2724036" cy="74980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508629" y="0"/>
            <a:ext cx="91572" cy="680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91572" y="0"/>
            <a:ext cx="1417057" cy="38818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5297795"/>
            <a:ext cx="7162800" cy="621911"/>
          </a:xfrm>
        </p:spPr>
        <p:txBody>
          <a:bodyPr anchor="t"/>
          <a:lstStyle>
            <a:lvl1pPr algn="l">
              <a:defRPr sz="4000" b="0" cap="all" spc="-15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5947393"/>
            <a:ext cx="6624765" cy="49340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600200" y="64166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9462E9-625C-433A-BC7E-8CC30B94BA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9098214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 rot="5400000">
            <a:off x="4533142" y="-4533142"/>
            <a:ext cx="91572" cy="915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 rot="5400000">
            <a:off x="4545643" y="2213857"/>
            <a:ext cx="98499" cy="918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 rot="5400000">
            <a:off x="5261011" y="-959532"/>
            <a:ext cx="98268" cy="7576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79" b="50000"/>
          <a:stretch/>
        </p:blipFill>
        <p:spPr>
          <a:xfrm>
            <a:off x="1828800" y="4383395"/>
            <a:ext cx="1494712" cy="457200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1508629" y="0"/>
            <a:ext cx="91572" cy="680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0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9098214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 userDrawn="1"/>
        </p:nvSpPr>
        <p:spPr>
          <a:xfrm rot="5400000">
            <a:off x="4533142" y="-4533142"/>
            <a:ext cx="91572" cy="915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 rot="5400000">
            <a:off x="4545643" y="2213857"/>
            <a:ext cx="98499" cy="918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5261011" y="-959532"/>
            <a:ext cx="98268" cy="7576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663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62E9-625C-433A-BC7E-8CC30B94BA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41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62E9-625C-433A-BC7E-8CC30B94BA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71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8763000" y="6400800"/>
            <a:ext cx="335214" cy="4012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80257" y="4034179"/>
            <a:ext cx="834144" cy="2774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1575"/>
            <a:ext cx="7696200" cy="1189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rot="5400000">
            <a:off x="4526216" y="-4526216"/>
            <a:ext cx="91572" cy="9144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6557" y="63911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509462E9-625C-433A-BC7E-8CC30B94BA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rot="5400000">
            <a:off x="4545643" y="2213857"/>
            <a:ext cx="98499" cy="918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1573" y="1447800"/>
            <a:ext cx="822827" cy="258637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573" y="91572"/>
            <a:ext cx="822827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38200" y="24625"/>
            <a:ext cx="91572" cy="680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0" y="45785"/>
            <a:ext cx="91572" cy="6812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rot="5400000">
            <a:off x="4549107" y="-3123281"/>
            <a:ext cx="91572" cy="909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 rot="5400000">
            <a:off x="4526214" y="-534356"/>
            <a:ext cx="98499" cy="9137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00199"/>
            <a:ext cx="7696200" cy="4829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0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4526215" y="-4526215"/>
            <a:ext cx="91572" cy="9144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0" y="45785"/>
            <a:ext cx="91572" cy="6812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5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b="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b="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b="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tiff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homas.christopher@epa.go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5410200"/>
            <a:ext cx="7162800" cy="6219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Reuse at the Ohio River Park Site</a:t>
            </a:r>
            <a:r>
              <a:rPr lang="en-US" dirty="0"/>
              <a:t/>
            </a:r>
            <a:br>
              <a:rPr lang="en-US" dirty="0"/>
            </a:br>
            <a:endParaRPr lang="en-US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676400" y="5955911"/>
            <a:ext cx="7010400" cy="49340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Chris Thomas, Region 3 Superfund Redevelopment Coordinator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" t="15992" r="650" b="14113"/>
          <a:stretch/>
        </p:blipFill>
        <p:spPr>
          <a:xfrm>
            <a:off x="1645987" y="101600"/>
            <a:ext cx="7440863" cy="378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9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Location and History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72000" y="1295400"/>
            <a:ext cx="3883936" cy="5029200"/>
          </a:xfrm>
        </p:spPr>
      </p:pic>
      <p:sp>
        <p:nvSpPr>
          <p:cNvPr id="6" name="TextBox 5"/>
          <p:cNvSpPr txBox="1"/>
          <p:nvPr/>
        </p:nvSpPr>
        <p:spPr>
          <a:xfrm>
            <a:off x="1091821" y="1371600"/>
            <a:ext cx="32515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Ohio River Park Superfund </a:t>
            </a:r>
            <a:r>
              <a:rPr lang="en-US" sz="2800" b="1" dirty="0" smtClean="0">
                <a:solidFill>
                  <a:schemeClr val="tx2"/>
                </a:solidFill>
              </a:rPr>
              <a:t>Site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 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Neville Island, </a:t>
            </a:r>
            <a:r>
              <a:rPr lang="en-US" sz="2400" dirty="0" smtClean="0">
                <a:solidFill>
                  <a:schemeClr val="tx2"/>
                </a:solidFill>
              </a:rPr>
              <a:t>Pennsylvania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NPL: August </a:t>
            </a:r>
            <a:r>
              <a:rPr lang="en-US" sz="2400" dirty="0">
                <a:solidFill>
                  <a:schemeClr val="tx2"/>
                </a:solidFill>
              </a:rPr>
              <a:t>30, </a:t>
            </a:r>
            <a:r>
              <a:rPr lang="en-US" sz="2400" dirty="0" smtClean="0">
                <a:solidFill>
                  <a:schemeClr val="tx2"/>
                </a:solidFill>
              </a:rPr>
              <a:t>1990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509462E9-625C-433A-BC7E-8CC30B94BA1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33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Days at the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7696200" cy="5029200"/>
          </a:xfrm>
        </p:spPr>
        <p:txBody>
          <a:bodyPr/>
          <a:lstStyle/>
          <a:p>
            <a:r>
              <a:rPr lang="en-US" dirty="0" smtClean="0"/>
              <a:t>Coraopolis Bridge</a:t>
            </a:r>
          </a:p>
          <a:p>
            <a:r>
              <a:rPr lang="en-US" dirty="0" smtClean="0"/>
              <a:t>Olympic size indoor ice skating rink</a:t>
            </a:r>
          </a:p>
          <a:p>
            <a:r>
              <a:rPr lang="en-US" dirty="0" smtClean="0"/>
              <a:t>Golf training facilities</a:t>
            </a:r>
          </a:p>
          <a:p>
            <a:r>
              <a:rPr lang="en-US" dirty="0" smtClean="0"/>
              <a:t>Sports fields</a:t>
            </a:r>
          </a:p>
          <a:p>
            <a:r>
              <a:rPr lang="en-US" dirty="0" smtClean="0"/>
              <a:t>Fitness center and restaurant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75"/>
          <a:stretch/>
        </p:blipFill>
        <p:spPr>
          <a:xfrm>
            <a:off x="1219200" y="4318296"/>
            <a:ext cx="6235292" cy="243810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509462E9-625C-433A-BC7E-8CC30B94BA1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48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Remediation and Reuse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"/>
          <a:stretch/>
        </p:blipFill>
        <p:spPr>
          <a:xfrm>
            <a:off x="5236029" y="3795484"/>
            <a:ext cx="3298371" cy="2521621"/>
          </a:xfrm>
          <a:ln>
            <a:solidFill>
              <a:schemeClr val="tx2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" t="9567" r="3875" b="623"/>
          <a:stretch/>
        </p:blipFill>
        <p:spPr>
          <a:xfrm>
            <a:off x="1219200" y="3810000"/>
            <a:ext cx="3408166" cy="252162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143000" y="6474021"/>
            <a:ext cx="4676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The Coraopolis Bridge, 2013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6461321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Neville Island Welcome Sign, 2013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1354586"/>
            <a:ext cx="7239000" cy="2074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 b="0">
                <a:solidFill>
                  <a:schemeClr val="tx2"/>
                </a:solidFill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 b="0">
                <a:solidFill>
                  <a:schemeClr val="tx2"/>
                </a:solidFill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b="0">
                <a:solidFill>
                  <a:schemeClr val="tx2"/>
                </a:solidFill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b="0">
                <a:solidFill>
                  <a:schemeClr val="tx2"/>
                </a:solidFill>
                <a:cs typeface="Times New Roman" panose="02020603050405020304" pitchFamily="18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dirty="0"/>
              <a:t>Separate Operable Unit </a:t>
            </a:r>
          </a:p>
          <a:p>
            <a:r>
              <a:rPr lang="en-US" dirty="0"/>
              <a:t>Expedited Baseline Risk Assessment</a:t>
            </a:r>
          </a:p>
          <a:p>
            <a:r>
              <a:rPr lang="en-US" dirty="0"/>
              <a:t>No-Action ROD</a:t>
            </a:r>
          </a:p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509462E9-625C-433A-BC7E-8CC30B94BA1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97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Remedial Design cont.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6" r="5525" b="58488"/>
          <a:stretch/>
        </p:blipFill>
        <p:spPr>
          <a:xfrm>
            <a:off x="1219200" y="1524000"/>
            <a:ext cx="3962400" cy="2754831"/>
          </a:xfrm>
          <a:ln>
            <a:solidFill>
              <a:srgbClr val="002060"/>
            </a:solidFill>
          </a:ln>
        </p:spPr>
      </p:pic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1" r="50000" b="56888"/>
          <a:stretch/>
        </p:blipFill>
        <p:spPr>
          <a:xfrm>
            <a:off x="4419600" y="4582604"/>
            <a:ext cx="4191000" cy="212299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10200" y="1524000"/>
            <a:ext cx="3352800" cy="3970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 b="0">
                <a:solidFill>
                  <a:schemeClr val="tx2"/>
                </a:solidFill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 b="0">
                <a:solidFill>
                  <a:schemeClr val="tx2"/>
                </a:solidFill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b="0">
                <a:solidFill>
                  <a:schemeClr val="tx2"/>
                </a:solidFill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b="0">
                <a:solidFill>
                  <a:schemeClr val="tx2"/>
                </a:solidFill>
                <a:cs typeface="Times New Roman" panose="02020603050405020304" pitchFamily="18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dirty="0"/>
              <a:t>Cement slurry wall barrier</a:t>
            </a:r>
          </a:p>
          <a:p>
            <a:r>
              <a:rPr lang="en-US" dirty="0"/>
              <a:t>Multi-layer cap</a:t>
            </a:r>
          </a:p>
          <a:p>
            <a:r>
              <a:rPr lang="en-US" dirty="0"/>
              <a:t>Vegetated soil cover</a:t>
            </a:r>
          </a:p>
          <a:p>
            <a:r>
              <a:rPr lang="en-US" dirty="0"/>
              <a:t>Drainage layers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" y="61823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2"/>
                </a:solidFill>
              </a:rPr>
              <a:t>Crews installing a protective cover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44297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Construction of the slurry wall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509462E9-625C-433A-BC7E-8CC30B94BA1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64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Remediation and Reuse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05" r="4082" b="16870"/>
          <a:stretch/>
        </p:blipFill>
        <p:spPr>
          <a:xfrm>
            <a:off x="2663588" y="1524000"/>
            <a:ext cx="5029200" cy="2030094"/>
          </a:xfrm>
          <a:ln>
            <a:solidFill>
              <a:schemeClr val="tx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358" y="3882633"/>
            <a:ext cx="3200400" cy="24003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358" y="3882632"/>
            <a:ext cx="3200400" cy="24003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514600" y="3531005"/>
            <a:ext cx="533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The Golf Dome at the Neville Island Sports Center, 2013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6358" y="6298090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Gas vent and vegetated cap, 2013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3182" y="6308327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Erosion control channels, 2013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509462E9-625C-433A-BC7E-8CC30B94BA1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24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657600"/>
            <a:ext cx="7620000" cy="3048000"/>
          </a:xfrm>
        </p:spPr>
        <p:txBody>
          <a:bodyPr>
            <a:normAutofit/>
          </a:bodyPr>
          <a:lstStyle/>
          <a:p>
            <a:pPr marL="171450" indent="-171450"/>
            <a:r>
              <a:rPr lang="en-US" sz="2000" dirty="0"/>
              <a:t>Consider alternatives, such as </a:t>
            </a:r>
            <a:r>
              <a:rPr lang="en-US" sz="2000" dirty="0" smtClean="0"/>
              <a:t>phased cleanups, partial </a:t>
            </a:r>
            <a:r>
              <a:rPr lang="en-US" sz="2000" dirty="0"/>
              <a:t>deletions or No-Action RODs, for portions of sites that meet human health and environmental risk </a:t>
            </a:r>
            <a:r>
              <a:rPr lang="en-US" sz="2000" dirty="0" smtClean="0"/>
              <a:t>baselines</a:t>
            </a:r>
          </a:p>
          <a:p>
            <a:pPr marL="171450" indent="-171450"/>
            <a:r>
              <a:rPr lang="en-US" sz="2000" dirty="0" smtClean="0"/>
              <a:t>Consider </a:t>
            </a:r>
            <a:r>
              <a:rPr lang="en-US" sz="2000" dirty="0"/>
              <a:t>a combination of remediation </a:t>
            </a:r>
            <a:r>
              <a:rPr lang="en-US" sz="2000" dirty="0" smtClean="0"/>
              <a:t>techniques (multi-layer cap)</a:t>
            </a:r>
          </a:p>
          <a:p>
            <a:pPr marL="171450" indent="-171450"/>
            <a:r>
              <a:rPr lang="en-US" sz="2000" dirty="0" smtClean="0"/>
              <a:t>Structures </a:t>
            </a:r>
            <a:r>
              <a:rPr lang="en-US" sz="2000" dirty="0"/>
              <a:t>that are part of the remedial design can be integrated into the landscape </a:t>
            </a:r>
          </a:p>
          <a:p>
            <a:pPr marL="171450" indent="-171450"/>
            <a:r>
              <a:rPr lang="en-US" sz="2000" dirty="0" smtClean="0"/>
              <a:t>Long-term </a:t>
            </a:r>
            <a:r>
              <a:rPr lang="en-US" sz="2000" dirty="0"/>
              <a:t>protectiveness can be achieved through institutional controls, when appropriate </a:t>
            </a: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70" y="1524314"/>
            <a:ext cx="2509800" cy="1910782"/>
          </a:xfrm>
          <a:prstGeom prst="rect">
            <a:avLst/>
          </a:prstGeom>
          <a:ln w="9525">
            <a:solidFill>
              <a:schemeClr val="tx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070" y="1524314"/>
            <a:ext cx="2548128" cy="1911096"/>
          </a:xfrm>
          <a:prstGeom prst="rect">
            <a:avLst/>
          </a:prstGeom>
          <a:ln w="9525">
            <a:solidFill>
              <a:schemeClr val="tx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0" t="19495" r="27409" b="27968"/>
          <a:stretch/>
        </p:blipFill>
        <p:spPr>
          <a:xfrm>
            <a:off x="1219200" y="1524314"/>
            <a:ext cx="2495070" cy="1910782"/>
          </a:xfrm>
          <a:prstGeom prst="rect">
            <a:avLst/>
          </a:prstGeom>
          <a:ln w="9525">
            <a:solidFill>
              <a:schemeClr val="tx2"/>
            </a:solidFill>
          </a:ln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509462E9-625C-433A-BC7E-8CC30B94BA1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1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Today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4" b="22316"/>
          <a:stretch/>
        </p:blipFill>
        <p:spPr>
          <a:xfrm>
            <a:off x="1672403" y="2149465"/>
            <a:ext cx="3100347" cy="3534881"/>
          </a:xfrm>
          <a:ln w="9525">
            <a:solidFill>
              <a:schemeClr val="tx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542" y="1465940"/>
            <a:ext cx="3137616" cy="2286000"/>
          </a:xfrm>
          <a:prstGeom prst="rect">
            <a:avLst/>
          </a:prstGeom>
          <a:ln w="9525">
            <a:solidFill>
              <a:schemeClr val="tx2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2" t="4256" r="5469"/>
          <a:stretch/>
        </p:blipFill>
        <p:spPr>
          <a:xfrm>
            <a:off x="5420542" y="4130665"/>
            <a:ext cx="3181731" cy="2296673"/>
          </a:xfrm>
          <a:prstGeom prst="rect">
            <a:avLst/>
          </a:prstGeom>
          <a:ln w="9525">
            <a:solidFill>
              <a:schemeClr val="tx2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672988" y="5715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Robert Morris University Island Sports Center, 2013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0542" y="3751940"/>
            <a:ext cx="3490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Golf dome and outdoor track, 2013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8073" y="6413688"/>
            <a:ext cx="326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Indoor ice hockey rink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509462E9-625C-433A-BC7E-8CC30B94BA1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66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527629"/>
            <a:ext cx="7010400" cy="4343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Chris Thomas</a:t>
            </a:r>
          </a:p>
          <a:p>
            <a:pPr marL="0" indent="0">
              <a:buNone/>
            </a:pPr>
            <a:r>
              <a:rPr lang="en-US" dirty="0" smtClean="0"/>
              <a:t>EPA Region 3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thomas.christopher@epa.gov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(215) 814-5555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876800"/>
            <a:ext cx="1600200" cy="16002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509462E9-625C-433A-BC7E-8CC30B94BA1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83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ped Sites Webina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Capped Sites Webinar Template</Template>
  <TotalTime>2517</TotalTime>
  <Words>244</Words>
  <Application>Microsoft Office PowerPoint</Application>
  <PresentationFormat>On-screen Show (4:3)</PresentationFormat>
  <Paragraphs>62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Capped Sites Webinar Template</vt:lpstr>
      <vt:lpstr>Reuse at the Ohio River Park Site </vt:lpstr>
      <vt:lpstr>Site Location and History</vt:lpstr>
      <vt:lpstr>Early Days at the Site</vt:lpstr>
      <vt:lpstr>Remediation and Reuse</vt:lpstr>
      <vt:lpstr>Remedial Design cont.</vt:lpstr>
      <vt:lpstr>Remediation and Reuse</vt:lpstr>
      <vt:lpstr>Key Lessons</vt:lpstr>
      <vt:lpstr>Site Today</vt:lpstr>
      <vt:lpstr>Contact Information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Alfano</dc:creator>
  <cp:lastModifiedBy>Sarah Alfano</cp:lastModifiedBy>
  <cp:revision>106</cp:revision>
  <dcterms:created xsi:type="dcterms:W3CDTF">2013-12-06T18:41:52Z</dcterms:created>
  <dcterms:modified xsi:type="dcterms:W3CDTF">2014-07-10T19:44:28Z</dcterms:modified>
</cp:coreProperties>
</file>