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1" r:id="rId4"/>
    <p:sldId id="288" r:id="rId5"/>
    <p:sldId id="260" r:id="rId6"/>
    <p:sldId id="265" r:id="rId7"/>
    <p:sldId id="263" r:id="rId8"/>
    <p:sldId id="285" r:id="rId9"/>
    <p:sldId id="266" r:id="rId10"/>
    <p:sldId id="267" r:id="rId11"/>
    <p:sldId id="280" r:id="rId12"/>
    <p:sldId id="269" r:id="rId13"/>
    <p:sldId id="270" r:id="rId14"/>
    <p:sldId id="287" r:id="rId15"/>
    <p:sldId id="286" r:id="rId16"/>
    <p:sldId id="273" r:id="rId17"/>
    <p:sldId id="290" r:id="rId18"/>
    <p:sldId id="277" r:id="rId19"/>
    <p:sldId id="283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528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pos="720">
          <p15:clr>
            <a:srgbClr val="A4A3A4"/>
          </p15:clr>
        </p15:guide>
        <p15:guide id="6" pos="55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69" autoAdjust="0"/>
  </p:normalViewPr>
  <p:slideViewPr>
    <p:cSldViewPr>
      <p:cViewPr>
        <p:scale>
          <a:sx n="50" d="100"/>
          <a:sy n="50" d="100"/>
        </p:scale>
        <p:origin x="-1860" y="-72"/>
      </p:cViewPr>
      <p:guideLst>
        <p:guide orient="horz" pos="288"/>
        <p:guide orient="horz" pos="4032"/>
        <p:guide orient="horz" pos="528"/>
        <p:guide orient="horz" pos="912"/>
        <p:guide pos="720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5975374966855E-2"/>
          <c:y val="6.3948840927258194E-2"/>
          <c:w val="0.90995769013499961"/>
          <c:h val="0.754379821840451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d\-mmm\-yy</c:formatCode>
                <c:ptCount val="15"/>
                <c:pt idx="0">
                  <c:v>40695</c:v>
                </c:pt>
                <c:pt idx="1">
                  <c:v>40702</c:v>
                </c:pt>
                <c:pt idx="2">
                  <c:v>40709</c:v>
                </c:pt>
                <c:pt idx="3">
                  <c:v>40716</c:v>
                </c:pt>
                <c:pt idx="4">
                  <c:v>40720</c:v>
                </c:pt>
                <c:pt idx="5">
                  <c:v>40723</c:v>
                </c:pt>
                <c:pt idx="6">
                  <c:v>40730</c:v>
                </c:pt>
                <c:pt idx="7">
                  <c:v>40737</c:v>
                </c:pt>
                <c:pt idx="8">
                  <c:v>40744</c:v>
                </c:pt>
                <c:pt idx="9">
                  <c:v>40746</c:v>
                </c:pt>
                <c:pt idx="10">
                  <c:v>40753</c:v>
                </c:pt>
                <c:pt idx="11">
                  <c:v>40758</c:v>
                </c:pt>
                <c:pt idx="12">
                  <c:v>40760</c:v>
                </c:pt>
                <c:pt idx="13">
                  <c:v>40763</c:v>
                </c:pt>
                <c:pt idx="14">
                  <c:v>40766</c:v>
                </c:pt>
              </c:numCache>
            </c:numRef>
          </c:cat>
          <c:val>
            <c:numRef>
              <c:f>Sheet1!$B$2:$B$16</c:f>
              <c:numCache>
                <c:formatCode>"$"#,##0_);[Red]\("$"#,##0\)</c:formatCode>
                <c:ptCount val="15"/>
                <c:pt idx="0">
                  <c:v>500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375</c:v>
                </c:pt>
                <c:pt idx="11">
                  <c:v>200</c:v>
                </c:pt>
                <c:pt idx="12">
                  <c:v>175</c:v>
                </c:pt>
                <c:pt idx="13">
                  <c:v>180</c:v>
                </c:pt>
                <c:pt idx="14">
                  <c:v>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d\-mmm\-yy</c:formatCode>
                <c:ptCount val="15"/>
                <c:pt idx="0">
                  <c:v>40695</c:v>
                </c:pt>
                <c:pt idx="1">
                  <c:v>40702</c:v>
                </c:pt>
                <c:pt idx="2">
                  <c:v>40709</c:v>
                </c:pt>
                <c:pt idx="3">
                  <c:v>40716</c:v>
                </c:pt>
                <c:pt idx="4">
                  <c:v>40720</c:v>
                </c:pt>
                <c:pt idx="5">
                  <c:v>40723</c:v>
                </c:pt>
                <c:pt idx="6">
                  <c:v>40730</c:v>
                </c:pt>
                <c:pt idx="7">
                  <c:v>40737</c:v>
                </c:pt>
                <c:pt idx="8">
                  <c:v>40744</c:v>
                </c:pt>
                <c:pt idx="9">
                  <c:v>40746</c:v>
                </c:pt>
                <c:pt idx="10">
                  <c:v>40753</c:v>
                </c:pt>
                <c:pt idx="11">
                  <c:v>40758</c:v>
                </c:pt>
                <c:pt idx="12">
                  <c:v>40760</c:v>
                </c:pt>
                <c:pt idx="13">
                  <c:v>40763</c:v>
                </c:pt>
                <c:pt idx="14">
                  <c:v>40766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d\-mmm\-yy</c:formatCode>
                <c:ptCount val="15"/>
                <c:pt idx="0">
                  <c:v>40695</c:v>
                </c:pt>
                <c:pt idx="1">
                  <c:v>40702</c:v>
                </c:pt>
                <c:pt idx="2">
                  <c:v>40709</c:v>
                </c:pt>
                <c:pt idx="3">
                  <c:v>40716</c:v>
                </c:pt>
                <c:pt idx="4">
                  <c:v>40720</c:v>
                </c:pt>
                <c:pt idx="5">
                  <c:v>40723</c:v>
                </c:pt>
                <c:pt idx="6">
                  <c:v>40730</c:v>
                </c:pt>
                <c:pt idx="7">
                  <c:v>40737</c:v>
                </c:pt>
                <c:pt idx="8">
                  <c:v>40744</c:v>
                </c:pt>
                <c:pt idx="9">
                  <c:v>40746</c:v>
                </c:pt>
                <c:pt idx="10">
                  <c:v>40753</c:v>
                </c:pt>
                <c:pt idx="11">
                  <c:v>40758</c:v>
                </c:pt>
                <c:pt idx="12">
                  <c:v>40760</c:v>
                </c:pt>
                <c:pt idx="13">
                  <c:v>40763</c:v>
                </c:pt>
                <c:pt idx="14">
                  <c:v>40766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4992"/>
        <c:axId val="38086528"/>
      </c:lineChart>
      <c:dateAx>
        <c:axId val="38084992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6528"/>
        <c:crosses val="autoZero"/>
        <c:auto val="1"/>
        <c:lblOffset val="100"/>
        <c:baseTimeUnit val="days"/>
      </c:dateAx>
      <c:valAx>
        <c:axId val="380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84992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F331-A554-4DD5-B4CF-22C312472901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6916-D0B5-42EB-B7E0-FF922ED83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21EA-896C-46FC-B174-55F814A2C64D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902F7-5585-492D-9820-461F740B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5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2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A4E05E-647B-4CC3-BA69-40D1061290D1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7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02F7-5585-492D-9820-461F740BC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2CCD7A-1A32-4278-B646-D06AE08750BB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B2409D-2C25-4D95-93E0-25E4E46804DB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2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AC44F-8856-45CF-966E-380D6F5DB091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281D89-E0B1-4C7D-941C-5FA345B4D39F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 userDrawn="1"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>
            <a:off x="6913946" y="2177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4505169" y="9489"/>
            <a:ext cx="98762" cy="910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2392940" y="4596752"/>
            <a:ext cx="6716160" cy="21696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667000" y="5029200"/>
            <a:ext cx="6781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-15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on Capped Sites</a:t>
            </a:r>
            <a:r>
              <a:rPr lang="en-US" sz="3500" b="0" kern="1200" spc="-15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spc="-20" baseline="0" dirty="0" smtClean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and How to Consider Reuse at Landfill Superfund Sites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158F7-D30A-46AC-B686-46BA0DF24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6557" y="639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552571" y="-560714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orin.jonathan@epa.gov" TargetMode="External"/><Relationship Id="rId7" Type="http://schemas.openxmlformats.org/officeDocument/2006/relationships/hyperlink" Target="https://www.youtube.com/watch?v=cTpXDM3gUYU&amp;list=UUA5GssGDJb8jMoKHvoZnMB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jcleanenergy.com/renewable-energy/programs/solar-renewable-energy-certificates-srec/new-jersey-solar-renewable-energy" TargetMode="External"/><Relationship Id="rId5" Type="http://schemas.openxmlformats.org/officeDocument/2006/relationships/hyperlink" Target="http://www.epa.gov/renewableenergyland/" TargetMode="External"/><Relationship Id="rId4" Type="http://schemas.openxmlformats.org/officeDocument/2006/relationships/hyperlink" Target="http://www.epa.gov/region2/superfund/npl/bricktownshi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053094"/>
            <a:ext cx="7162800" cy="10429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BRICK Township Landfill Superfund Site</a:t>
            </a:r>
            <a:br>
              <a:rPr lang="en-US" sz="3200" dirty="0" smtClean="0"/>
            </a:br>
            <a:r>
              <a:rPr lang="en-US" sz="3200" dirty="0" smtClean="0"/>
              <a:t>Solar panel field reuse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 Gorin – Region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746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Content Placeholder 3" descr="DSC0234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57200"/>
            <a:ext cx="7618715" cy="5715000"/>
          </a:xfrm>
          <a:ln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l="2445"/>
          <a:stretch/>
        </p:blipFill>
        <p:spPr bwMode="auto">
          <a:xfrm>
            <a:off x="1143000" y="487389"/>
            <a:ext cx="7620000" cy="52276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8F7-D30A-46AC-B686-46BA0DF242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"/>
          <a:stretch/>
        </p:blipFill>
        <p:spPr>
          <a:xfrm>
            <a:off x="1143001" y="457200"/>
            <a:ext cx="7620000" cy="5257800"/>
          </a:xfrm>
          <a:ln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Content Placeholder 3" descr="Brick-20121211-0009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968" y="453188"/>
            <a:ext cx="7632032" cy="5724989"/>
          </a:xfrm>
          <a:ln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Field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66800" y="1295400"/>
            <a:ext cx="76962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Content Placeholder 3" descr="Panels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6"/>
          <a:stretch/>
        </p:blipFill>
        <p:spPr>
          <a:xfrm>
            <a:off x="1142999" y="1447800"/>
            <a:ext cx="7620001" cy="32886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4953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24,414 PV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Estimated annual production 7,400 </a:t>
            </a:r>
            <a:r>
              <a:rPr lang="en-US" sz="2800" dirty="0" err="1" smtClean="0">
                <a:solidFill>
                  <a:schemeClr val="tx2"/>
                </a:solidFill>
              </a:rPr>
              <a:t>MWh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Will begin operation this month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 Landfill Property </a:t>
            </a:r>
            <a:r>
              <a:rPr lang="en-US" i="1" dirty="0" smtClean="0"/>
              <a:t>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8" y="1447800"/>
            <a:ext cx="7628021" cy="4932947"/>
          </a:xfr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Solar?  Short Answer: SRECs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NJ has a Renewable Portfolio Standard (RPS) legislation with a “solar carve-out” </a:t>
            </a:r>
            <a:endParaRPr lang="en-US" dirty="0"/>
          </a:p>
          <a:p>
            <a:r>
              <a:rPr lang="en-US" dirty="0" smtClean="0"/>
              <a:t>NJ Energy Suppliers Must Purchase Solar Renewable Energy Certificates (SRECs) </a:t>
            </a:r>
            <a:endParaRPr lang="en-US" dirty="0"/>
          </a:p>
          <a:p>
            <a:r>
              <a:rPr lang="en-US" dirty="0" smtClean="0"/>
              <a:t>SRECs are sold through a spot market or through long term contracts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8468"/>
            <a:ext cx="7162800" cy="818332"/>
          </a:xfrm>
        </p:spPr>
        <p:txBody>
          <a:bodyPr>
            <a:noAutofit/>
          </a:bodyPr>
          <a:lstStyle/>
          <a:p>
            <a:r>
              <a:rPr lang="en-US" dirty="0" smtClean="0"/>
              <a:t>APPROXIMATE NJ SREC PRICES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63113"/>
              </p:ext>
            </p:extLst>
          </p:nvPr>
        </p:nvGraphicFramePr>
        <p:xfrm>
          <a:off x="1143000" y="1797423"/>
          <a:ext cx="7467600" cy="48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219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(June – August 2011) </a:t>
            </a:r>
          </a:p>
        </p:txBody>
      </p:sp>
    </p:spTree>
    <p:extLst>
      <p:ext uri="{BB962C8B-B14F-4D97-AF65-F5344CB8AC3E}">
        <p14:creationId xmlns:p14="http://schemas.microsoft.com/office/powerpoint/2010/main" val="29762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96200" cy="970732"/>
          </a:xfrm>
        </p:spPr>
        <p:txBody>
          <a:bodyPr>
            <a:normAutofit fontScale="90000"/>
          </a:bodyPr>
          <a:lstStyle/>
          <a:p>
            <a:r>
              <a:rPr lang="en-US" dirty="0"/>
              <a:t>Solar Development Through a Public/Private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96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Township provides low cost financing to the developer (~$30 million) through General Obligation Bonds</a:t>
            </a:r>
          </a:p>
          <a:p>
            <a:r>
              <a:rPr lang="en-US" dirty="0" smtClean="0"/>
              <a:t>The Township profits by leasing the property to developer and getting discounted electricity for 15 years</a:t>
            </a:r>
          </a:p>
          <a:p>
            <a:r>
              <a:rPr lang="en-US" dirty="0" smtClean="0"/>
              <a:t>The Township assumes </a:t>
            </a:r>
            <a:r>
              <a:rPr lang="en-US" dirty="0"/>
              <a:t>ownership of </a:t>
            </a:r>
            <a:r>
              <a:rPr lang="en-US" dirty="0" smtClean="0"/>
              <a:t>the solar </a:t>
            </a:r>
            <a:r>
              <a:rPr lang="en-US" dirty="0"/>
              <a:t>field after 15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 smtClean="0"/>
              <a:t>The Developer acquires tax benefits, while earning revenue through the sale of electricity and SRECs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Township installed an impermeable cap to interrupt the source of groundwater contamination</a:t>
            </a:r>
          </a:p>
          <a:p>
            <a:r>
              <a:rPr lang="en-US" dirty="0" smtClean="0"/>
              <a:t>The Township formed a private/public partnership to use the capped area for a renewable energy project</a:t>
            </a:r>
          </a:p>
          <a:p>
            <a:r>
              <a:rPr lang="en-US" dirty="0" smtClean="0"/>
              <a:t>Revenues and savings from the solar project are expected to eventually offset a large portion of the money the Township spent on the remedy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Township of Brick</a:t>
            </a:r>
            <a:endParaRPr lang="en-US" sz="31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33500"/>
            <a:ext cx="4952999" cy="4952999"/>
          </a:xfrm>
        </p:spPr>
      </p:pic>
      <p:sp>
        <p:nvSpPr>
          <p:cNvPr id="3" name="TextBox 2"/>
          <p:cNvSpPr txBox="1"/>
          <p:nvPr/>
        </p:nvSpPr>
        <p:spPr>
          <a:xfrm>
            <a:off x="5943600" y="5748010"/>
            <a:ext cx="2819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Ocean County, NJ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Jon </a:t>
            </a:r>
            <a:r>
              <a:rPr lang="en-US" sz="3000" b="1" dirty="0" err="1" smtClean="0"/>
              <a:t>Gorin</a:t>
            </a:r>
            <a:r>
              <a:rPr lang="en-US" sz="3000" b="1" dirty="0" smtClean="0"/>
              <a:t> </a:t>
            </a:r>
          </a:p>
          <a:p>
            <a:pPr marL="0" indent="0">
              <a:buNone/>
            </a:pPr>
            <a:r>
              <a:rPr lang="en-US" sz="3000" dirty="0" smtClean="0"/>
              <a:t>EPA Region 2</a:t>
            </a:r>
          </a:p>
          <a:p>
            <a:pPr marL="0" indent="0">
              <a:buNone/>
            </a:pPr>
            <a:r>
              <a:rPr lang="en-US" sz="3000" dirty="0" smtClean="0">
                <a:hlinkClick r:id="rId3"/>
              </a:rPr>
              <a:t>gorin.jonathan@epa.gov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(212)-637-4361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Related Resources</a:t>
            </a:r>
          </a:p>
          <a:p>
            <a:r>
              <a:rPr lang="en-US" sz="1800" dirty="0" smtClean="0"/>
              <a:t>Brick Township Landfill Superfund Site Background </a:t>
            </a:r>
            <a:r>
              <a:rPr lang="en-US" sz="1800" dirty="0"/>
              <a:t>I</a:t>
            </a:r>
            <a:r>
              <a:rPr lang="en-US" sz="1800" dirty="0" smtClean="0"/>
              <a:t>nformation/Design Documents: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://www.epa.gov/region2/superfund/npl/bricktownship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EPA </a:t>
            </a:r>
            <a:r>
              <a:rPr lang="en-US" sz="1800" dirty="0"/>
              <a:t>Information on Siting Renewable Energy on Contaminated </a:t>
            </a:r>
            <a:r>
              <a:rPr lang="en-US" sz="1800" dirty="0" smtClean="0"/>
              <a:t>Sites: 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://www.epa.gov/renewableenergyland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 smtClean="0"/>
              <a:t>NJ SRECS Program: </a:t>
            </a:r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www.njcleanenergy.com/renewable-energy/programs/solar-renewable-energy-certificates-srec/new-jersey-solar-renewable-energy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Brick Township Video on the Landfill Reuse: </a:t>
            </a:r>
            <a:r>
              <a:rPr lang="en-US" sz="1800" u="sng" dirty="0" smtClean="0">
                <a:hlinkClick r:id="rId7"/>
              </a:rPr>
              <a:t>https</a:t>
            </a:r>
            <a:r>
              <a:rPr lang="en-US" sz="1800" u="sng" dirty="0">
                <a:hlinkClick r:id="rId7"/>
              </a:rPr>
              <a:t>://www.youtube.com/watch?v=cTpXDM3gUYU&amp;list=UUA5GssGDJb8jMoKHvoZnMBw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6040"/>
            <a:ext cx="7696200" cy="634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Brick Landfill Property </a:t>
            </a:r>
            <a:r>
              <a:rPr lang="en-US" i="1" dirty="0" smtClean="0"/>
              <a:t>Before</a:t>
            </a:r>
            <a:endParaRPr lang="en-US" i="1" dirty="0"/>
          </a:p>
        </p:txBody>
      </p:sp>
      <p:pic>
        <p:nvPicPr>
          <p:cNvPr id="4" name="Picture 15" descr="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3048" r="1373" b="2306"/>
          <a:stretch/>
        </p:blipFill>
        <p:spPr bwMode="auto">
          <a:xfrm>
            <a:off x="1179095" y="1524000"/>
            <a:ext cx="6288505" cy="48853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of Contamination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" b="8400"/>
          <a:stretch/>
        </p:blipFill>
        <p:spPr>
          <a:xfrm>
            <a:off x="1109663" y="1428750"/>
            <a:ext cx="7500938" cy="43624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Potentially </a:t>
            </a:r>
            <a:r>
              <a:rPr lang="en-US" dirty="0"/>
              <a:t>Responsible </a:t>
            </a:r>
            <a:r>
              <a:rPr lang="en-US" dirty="0" smtClean="0"/>
              <a:t>Party </a:t>
            </a:r>
            <a:r>
              <a:rPr lang="en-US" dirty="0"/>
              <a:t>is Brick Township</a:t>
            </a:r>
          </a:p>
          <a:p>
            <a:r>
              <a:rPr lang="en-US" dirty="0" smtClean="0"/>
              <a:t>EPA issued a 2008 </a:t>
            </a:r>
            <a:r>
              <a:rPr lang="en-US" dirty="0"/>
              <a:t>Record of Decision </a:t>
            </a:r>
            <a:r>
              <a:rPr lang="en-US" dirty="0" smtClean="0"/>
              <a:t>Requiring:</a:t>
            </a:r>
            <a:endParaRPr lang="en-US" dirty="0"/>
          </a:p>
          <a:p>
            <a:pPr lvl="2"/>
            <a:r>
              <a:rPr lang="en-US" dirty="0"/>
              <a:t>Placement of institutional </a:t>
            </a:r>
            <a:r>
              <a:rPr lang="en-US" dirty="0" smtClean="0"/>
              <a:t>controls</a:t>
            </a:r>
          </a:p>
          <a:p>
            <a:pPr lvl="2"/>
            <a:r>
              <a:rPr lang="en-US" dirty="0"/>
              <a:t>Installation of an impermeable, layered landfill cap</a:t>
            </a:r>
          </a:p>
          <a:p>
            <a:pPr lvl="2"/>
            <a:r>
              <a:rPr lang="en-US" dirty="0" smtClean="0"/>
              <a:t>Implementation </a:t>
            </a:r>
            <a:r>
              <a:rPr lang="en-US" dirty="0"/>
              <a:t>of Long-term groundwater monitoring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Objectives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Comply with EPA’s Record of Decision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Installation </a:t>
            </a:r>
            <a:r>
              <a:rPr lang="en-US" sz="1800" dirty="0"/>
              <a:t>of a NJDEP Compliant Landfill </a:t>
            </a:r>
            <a:r>
              <a:rPr lang="en-US" sz="1800" dirty="0" smtClean="0"/>
              <a:t>Cap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</a:t>
            </a:r>
            <a:r>
              <a:rPr lang="en-US" sz="1800" dirty="0"/>
              <a:t>of the Groundwater Monitoring </a:t>
            </a:r>
            <a:r>
              <a:rPr lang="en-US" sz="1800" dirty="0" smtClean="0"/>
              <a:t>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Institutional Controls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 for Reuse and Revenue 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Commercial/Industrial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Executive Golf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Police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Wholesale Renewable Energy Generation (Photovoltaic - Solar)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</a:rPr>
              <a:t>Additional Design Considerations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26" y="1295400"/>
            <a:ext cx="767397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Requirements</a:t>
            </a:r>
            <a:endParaRPr lang="en-US" sz="2800" cap="small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Do not penetrate cap’s impermeable layer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Fit as many panels as possible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Aesthetically acceptable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Minimize maintenance 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Design Elements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Skid mounted solar panels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Relatively steep sided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Slopes landscaped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Bluestone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op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ayer</a:t>
            </a:r>
          </a:p>
          <a:p>
            <a:pPr>
              <a:buFont typeface="Arial" charset="0"/>
              <a:buChar char="•"/>
              <a:defRPr/>
            </a:pPr>
            <a:endParaRPr lang="en-US" sz="2200" b="1" cap="small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4276" name="Picture 6" descr="Flachd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63085"/>
            <a:ext cx="1926347" cy="13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58" y="3915269"/>
            <a:ext cx="3009242" cy="22569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FB158F7-D30A-46AC-B686-46BA0DF242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0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575"/>
            <a:ext cx="7696200" cy="1051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Alternate Cap Used at Brick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2037285"/>
              </p:ext>
            </p:extLst>
          </p:nvPr>
        </p:nvGraphicFramePr>
        <p:xfrm>
          <a:off x="1143000" y="1447800"/>
          <a:ext cx="3505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NJDEP REFERENCE CAP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Topsoil with Grass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Drainage Layer (sand)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Bedding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Cover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mil HDPE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Leveling Course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Soil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5495140"/>
              </p:ext>
            </p:extLst>
          </p:nvPr>
        </p:nvGraphicFramePr>
        <p:xfrm>
          <a:off x="5181600" y="1447800"/>
          <a:ext cx="3581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BRICK</a:t>
                      </a:r>
                      <a:r>
                        <a:rPr lang="en-US" baseline="0" dirty="0" smtClean="0"/>
                        <a:t> CAP – SOLAR FIELD AREAS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Bluestone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Drainage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(sand)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Leveling Course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Native Soil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FB158F7-D30A-46AC-B686-46BA0DF242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891"/>
            <a:ext cx="7696200" cy="118930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Final Remedial Design - Solar Farm</a:t>
            </a:r>
            <a:endParaRPr lang="en-US" dirty="0"/>
          </a:p>
        </p:txBody>
      </p:sp>
      <p:grpSp>
        <p:nvGrpSpPr>
          <p:cNvPr id="53251" name="Group 5"/>
          <p:cNvGrpSpPr>
            <a:grpSpLocks noChangeAspect="1"/>
          </p:cNvGrpSpPr>
          <p:nvPr/>
        </p:nvGrpSpPr>
        <p:grpSpPr bwMode="auto">
          <a:xfrm>
            <a:off x="1395413" y="1471613"/>
            <a:ext cx="6368022" cy="4572000"/>
            <a:chOff x="990600" y="1143000"/>
            <a:chExt cx="7115509" cy="5108276"/>
          </a:xfrm>
        </p:grpSpPr>
        <p:pic>
          <p:nvPicPr>
            <p:cNvPr id="532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143000"/>
              <a:ext cx="7115509" cy="5108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2209229" y="1854256"/>
              <a:ext cx="1880273" cy="2057500"/>
            </a:xfrm>
            <a:custGeom>
              <a:avLst/>
              <a:gdLst>
                <a:gd name="connsiteX0" fmla="*/ 1695450 w 1879600"/>
                <a:gd name="connsiteY0" fmla="*/ 12700 h 2057400"/>
                <a:gd name="connsiteX1" fmla="*/ 1035050 w 1879600"/>
                <a:gd name="connsiteY1" fmla="*/ 0 h 2057400"/>
                <a:gd name="connsiteX2" fmla="*/ 450850 w 1879600"/>
                <a:gd name="connsiteY2" fmla="*/ 317500 h 2057400"/>
                <a:gd name="connsiteX3" fmla="*/ 304800 w 1879600"/>
                <a:gd name="connsiteY3" fmla="*/ 514350 h 2057400"/>
                <a:gd name="connsiteX4" fmla="*/ 0 w 1879600"/>
                <a:gd name="connsiteY4" fmla="*/ 1517650 h 2057400"/>
                <a:gd name="connsiteX5" fmla="*/ 514350 w 1879600"/>
                <a:gd name="connsiteY5" fmla="*/ 2057400 h 2057400"/>
                <a:gd name="connsiteX6" fmla="*/ 1111250 w 1879600"/>
                <a:gd name="connsiteY6" fmla="*/ 2044700 h 2057400"/>
                <a:gd name="connsiteX7" fmla="*/ 1879600 w 1879600"/>
                <a:gd name="connsiteY7" fmla="*/ 1219200 h 2057400"/>
                <a:gd name="connsiteX8" fmla="*/ 1746250 w 1879600"/>
                <a:gd name="connsiteY8" fmla="*/ 920750 h 2057400"/>
                <a:gd name="connsiteX9" fmla="*/ 1651000 w 1879600"/>
                <a:gd name="connsiteY9" fmla="*/ 469900 h 2057400"/>
                <a:gd name="connsiteX10" fmla="*/ 1695450 w 1879600"/>
                <a:gd name="connsiteY10" fmla="*/ 127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600" h="2057400">
                  <a:moveTo>
                    <a:pt x="1695450" y="12700"/>
                  </a:moveTo>
                  <a:lnTo>
                    <a:pt x="1035050" y="0"/>
                  </a:lnTo>
                  <a:lnTo>
                    <a:pt x="450850" y="317500"/>
                  </a:lnTo>
                  <a:lnTo>
                    <a:pt x="304800" y="514350"/>
                  </a:lnTo>
                  <a:lnTo>
                    <a:pt x="0" y="1517650"/>
                  </a:lnTo>
                  <a:cubicBezTo>
                    <a:pt x="172511" y="1696550"/>
                    <a:pt x="514350" y="1808874"/>
                    <a:pt x="514350" y="2057400"/>
                  </a:cubicBezTo>
                  <a:lnTo>
                    <a:pt x="1111250" y="2044700"/>
                  </a:lnTo>
                  <a:lnTo>
                    <a:pt x="1879600" y="1219200"/>
                  </a:lnTo>
                  <a:lnTo>
                    <a:pt x="1746250" y="920750"/>
                  </a:lnTo>
                  <a:cubicBezTo>
                    <a:pt x="1714066" y="770559"/>
                    <a:pt x="1651000" y="623501"/>
                    <a:pt x="1651000" y="469900"/>
                  </a:cubicBezTo>
                  <a:lnTo>
                    <a:pt x="1695450" y="127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38062" y="4216834"/>
              <a:ext cx="1505992" cy="1511198"/>
            </a:xfrm>
            <a:custGeom>
              <a:avLst/>
              <a:gdLst>
                <a:gd name="connsiteX0" fmla="*/ 1339850 w 1504950"/>
                <a:gd name="connsiteY0" fmla="*/ 12700 h 1511300"/>
                <a:gd name="connsiteX1" fmla="*/ 1054100 w 1504950"/>
                <a:gd name="connsiteY1" fmla="*/ 0 h 1511300"/>
                <a:gd name="connsiteX2" fmla="*/ 730250 w 1504950"/>
                <a:gd name="connsiteY2" fmla="*/ 146050 h 1511300"/>
                <a:gd name="connsiteX3" fmla="*/ 558800 w 1504950"/>
                <a:gd name="connsiteY3" fmla="*/ 450850 h 1511300"/>
                <a:gd name="connsiteX4" fmla="*/ 508000 w 1504950"/>
                <a:gd name="connsiteY4" fmla="*/ 609600 h 1511300"/>
                <a:gd name="connsiteX5" fmla="*/ 234950 w 1504950"/>
                <a:gd name="connsiteY5" fmla="*/ 704850 h 1511300"/>
                <a:gd name="connsiteX6" fmla="*/ 69850 w 1504950"/>
                <a:gd name="connsiteY6" fmla="*/ 685800 h 1511300"/>
                <a:gd name="connsiteX7" fmla="*/ 0 w 1504950"/>
                <a:gd name="connsiteY7" fmla="*/ 812800 h 1511300"/>
                <a:gd name="connsiteX8" fmla="*/ 736600 w 1504950"/>
                <a:gd name="connsiteY8" fmla="*/ 1511300 h 1511300"/>
                <a:gd name="connsiteX9" fmla="*/ 1504950 w 1504950"/>
                <a:gd name="connsiteY9" fmla="*/ 723900 h 1511300"/>
                <a:gd name="connsiteX10" fmla="*/ 1339850 w 1504950"/>
                <a:gd name="connsiteY10" fmla="*/ 127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950" h="1511300">
                  <a:moveTo>
                    <a:pt x="1339850" y="12700"/>
                  </a:moveTo>
                  <a:lnTo>
                    <a:pt x="1054100" y="0"/>
                  </a:lnTo>
                  <a:lnTo>
                    <a:pt x="730250" y="146050"/>
                  </a:lnTo>
                  <a:lnTo>
                    <a:pt x="558800" y="450850"/>
                  </a:lnTo>
                  <a:cubicBezTo>
                    <a:pt x="519636" y="620562"/>
                    <a:pt x="571217" y="641208"/>
                    <a:pt x="508000" y="609600"/>
                  </a:cubicBezTo>
                  <a:cubicBezTo>
                    <a:pt x="417220" y="642021"/>
                    <a:pt x="331346" y="704850"/>
                    <a:pt x="234950" y="704850"/>
                  </a:cubicBezTo>
                  <a:lnTo>
                    <a:pt x="69850" y="685800"/>
                  </a:lnTo>
                  <a:lnTo>
                    <a:pt x="0" y="812800"/>
                  </a:lnTo>
                  <a:lnTo>
                    <a:pt x="736600" y="1511300"/>
                  </a:lnTo>
                  <a:lnTo>
                    <a:pt x="1504950" y="723900"/>
                  </a:lnTo>
                  <a:lnTo>
                    <a:pt x="1339850" y="1270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75983" y="3721970"/>
              <a:ext cx="736145" cy="945385"/>
            </a:xfrm>
            <a:custGeom>
              <a:avLst/>
              <a:gdLst>
                <a:gd name="connsiteX0" fmla="*/ 260350 w 736600"/>
                <a:gd name="connsiteY0" fmla="*/ 0 h 946150"/>
                <a:gd name="connsiteX1" fmla="*/ 736600 w 736600"/>
                <a:gd name="connsiteY1" fmla="*/ 234950 h 946150"/>
                <a:gd name="connsiteX2" fmla="*/ 171450 w 736600"/>
                <a:gd name="connsiteY2" fmla="*/ 946150 h 946150"/>
                <a:gd name="connsiteX3" fmla="*/ 0 w 736600"/>
                <a:gd name="connsiteY3" fmla="*/ 330200 h 946150"/>
                <a:gd name="connsiteX4" fmla="*/ 260350 w 736600"/>
                <a:gd name="connsiteY4" fmla="*/ 0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600" h="946150">
                  <a:moveTo>
                    <a:pt x="260350" y="0"/>
                  </a:moveTo>
                  <a:lnTo>
                    <a:pt x="736600" y="234950"/>
                  </a:lnTo>
                  <a:lnTo>
                    <a:pt x="171450" y="946150"/>
                  </a:lnTo>
                  <a:lnTo>
                    <a:pt x="0" y="33020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69991" y="1822329"/>
              <a:ext cx="1358764" cy="1067772"/>
            </a:xfrm>
            <a:custGeom>
              <a:avLst/>
              <a:gdLst>
                <a:gd name="connsiteX0" fmla="*/ 1358900 w 1358900"/>
                <a:gd name="connsiteY0" fmla="*/ 50800 h 1066800"/>
                <a:gd name="connsiteX1" fmla="*/ 1193800 w 1358900"/>
                <a:gd name="connsiteY1" fmla="*/ 755650 h 1066800"/>
                <a:gd name="connsiteX2" fmla="*/ 190500 w 1358900"/>
                <a:gd name="connsiteY2" fmla="*/ 1066800 h 1066800"/>
                <a:gd name="connsiteX3" fmla="*/ 50800 w 1358900"/>
                <a:gd name="connsiteY3" fmla="*/ 901700 h 1066800"/>
                <a:gd name="connsiteX4" fmla="*/ 0 w 1358900"/>
                <a:gd name="connsiteY4" fmla="*/ 438150 h 1066800"/>
                <a:gd name="connsiteX5" fmla="*/ 57150 w 1358900"/>
                <a:gd name="connsiteY5" fmla="*/ 203200 h 1066800"/>
                <a:gd name="connsiteX6" fmla="*/ 654050 w 1358900"/>
                <a:gd name="connsiteY6" fmla="*/ 158750 h 1066800"/>
                <a:gd name="connsiteX7" fmla="*/ 692150 w 1358900"/>
                <a:gd name="connsiteY7" fmla="*/ 127000 h 1066800"/>
                <a:gd name="connsiteX8" fmla="*/ 730250 w 1358900"/>
                <a:gd name="connsiteY8" fmla="*/ 0 h 1066800"/>
                <a:gd name="connsiteX9" fmla="*/ 1358900 w 1358900"/>
                <a:gd name="connsiteY9" fmla="*/ 50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900" h="1066800">
                  <a:moveTo>
                    <a:pt x="1358900" y="50800"/>
                  </a:moveTo>
                  <a:lnTo>
                    <a:pt x="1193800" y="755650"/>
                  </a:lnTo>
                  <a:lnTo>
                    <a:pt x="190500" y="1066800"/>
                  </a:lnTo>
                  <a:lnTo>
                    <a:pt x="50800" y="901700"/>
                  </a:lnTo>
                  <a:lnTo>
                    <a:pt x="0" y="438150"/>
                  </a:lnTo>
                  <a:lnTo>
                    <a:pt x="57150" y="203200"/>
                  </a:lnTo>
                  <a:lnTo>
                    <a:pt x="654050" y="158750"/>
                  </a:lnTo>
                  <a:cubicBezTo>
                    <a:pt x="687297" y="125503"/>
                    <a:pt x="670833" y="127000"/>
                    <a:pt x="692150" y="127000"/>
                  </a:cubicBezTo>
                  <a:lnTo>
                    <a:pt x="730250" y="0"/>
                  </a:lnTo>
                  <a:lnTo>
                    <a:pt x="1358900" y="5080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41165" y="3269674"/>
              <a:ext cx="1200892" cy="1340922"/>
            </a:xfrm>
            <a:custGeom>
              <a:avLst/>
              <a:gdLst>
                <a:gd name="connsiteX0" fmla="*/ 1028700 w 1200150"/>
                <a:gd name="connsiteY0" fmla="*/ 146050 h 1339850"/>
                <a:gd name="connsiteX1" fmla="*/ 1200150 w 1200150"/>
                <a:gd name="connsiteY1" fmla="*/ 704850 h 1339850"/>
                <a:gd name="connsiteX2" fmla="*/ 1162050 w 1200150"/>
                <a:gd name="connsiteY2" fmla="*/ 736600 h 1339850"/>
                <a:gd name="connsiteX3" fmla="*/ 1016000 w 1200150"/>
                <a:gd name="connsiteY3" fmla="*/ 781050 h 1339850"/>
                <a:gd name="connsiteX4" fmla="*/ 825500 w 1200150"/>
                <a:gd name="connsiteY4" fmla="*/ 857250 h 1339850"/>
                <a:gd name="connsiteX5" fmla="*/ 660400 w 1200150"/>
                <a:gd name="connsiteY5" fmla="*/ 1016000 h 1339850"/>
                <a:gd name="connsiteX6" fmla="*/ 527050 w 1200150"/>
                <a:gd name="connsiteY6" fmla="*/ 1193800 h 1339850"/>
                <a:gd name="connsiteX7" fmla="*/ 450850 w 1200150"/>
                <a:gd name="connsiteY7" fmla="*/ 1339850 h 1339850"/>
                <a:gd name="connsiteX8" fmla="*/ 184150 w 1200150"/>
                <a:gd name="connsiteY8" fmla="*/ 1263650 h 1339850"/>
                <a:gd name="connsiteX9" fmla="*/ 0 w 1200150"/>
                <a:gd name="connsiteY9" fmla="*/ 1079500 h 1339850"/>
                <a:gd name="connsiteX10" fmla="*/ 298450 w 1200150"/>
                <a:gd name="connsiteY10" fmla="*/ 336550 h 1339850"/>
                <a:gd name="connsiteX11" fmla="*/ 679450 w 1200150"/>
                <a:gd name="connsiteY11" fmla="*/ 0 h 1339850"/>
                <a:gd name="connsiteX12" fmla="*/ 857250 w 1200150"/>
                <a:gd name="connsiteY12" fmla="*/ 6350 h 1339850"/>
                <a:gd name="connsiteX13" fmla="*/ 1028700 w 1200150"/>
                <a:gd name="connsiteY13" fmla="*/ 14605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0150" h="1339850">
                  <a:moveTo>
                    <a:pt x="1028700" y="146050"/>
                  </a:moveTo>
                  <a:lnTo>
                    <a:pt x="1200150" y="704850"/>
                  </a:lnTo>
                  <a:lnTo>
                    <a:pt x="1162050" y="736600"/>
                  </a:lnTo>
                  <a:cubicBezTo>
                    <a:pt x="1017735" y="769399"/>
                    <a:pt x="1043706" y="725637"/>
                    <a:pt x="1016000" y="781050"/>
                  </a:cubicBezTo>
                  <a:cubicBezTo>
                    <a:pt x="833795" y="852631"/>
                    <a:pt x="895154" y="822423"/>
                    <a:pt x="825500" y="857250"/>
                  </a:cubicBezTo>
                  <a:cubicBezTo>
                    <a:pt x="669753" y="1012997"/>
                    <a:pt x="737357" y="977521"/>
                    <a:pt x="660400" y="1016000"/>
                  </a:cubicBezTo>
                  <a:cubicBezTo>
                    <a:pt x="524390" y="1184393"/>
                    <a:pt x="527050" y="1110358"/>
                    <a:pt x="527050" y="1193800"/>
                  </a:cubicBezTo>
                  <a:lnTo>
                    <a:pt x="450850" y="1339850"/>
                  </a:lnTo>
                  <a:lnTo>
                    <a:pt x="184150" y="1263650"/>
                  </a:lnTo>
                  <a:lnTo>
                    <a:pt x="0" y="1079500"/>
                  </a:lnTo>
                  <a:lnTo>
                    <a:pt x="298450" y="336550"/>
                  </a:lnTo>
                  <a:lnTo>
                    <a:pt x="679450" y="0"/>
                  </a:lnTo>
                  <a:lnTo>
                    <a:pt x="857250" y="6350"/>
                  </a:lnTo>
                  <a:lnTo>
                    <a:pt x="1028700" y="14605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252" name="TextBox 12"/>
          <p:cNvSpPr txBox="1">
            <a:spLocks noChangeArrowheads="1"/>
          </p:cNvSpPr>
          <p:nvPr/>
        </p:nvSpPr>
        <p:spPr bwMode="auto">
          <a:xfrm>
            <a:off x="6629400" y="1752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Infiltration Basin</a:t>
            </a:r>
          </a:p>
        </p:txBody>
      </p:sp>
      <p:cxnSp>
        <p:nvCxnSpPr>
          <p:cNvPr id="15" name="Straight Arrow Connector 14"/>
          <p:cNvCxnSpPr>
            <a:stCxn id="53252" idx="1"/>
          </p:cNvCxnSpPr>
          <p:nvPr/>
        </p:nvCxnSpPr>
        <p:spPr>
          <a:xfrm flipH="1">
            <a:off x="6248400" y="1936750"/>
            <a:ext cx="38100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8F7-D30A-46AC-B686-46BA0DF242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485</Words>
  <Application>Microsoft Office PowerPoint</Application>
  <PresentationFormat>On-screen Show (4:3)</PresentationFormat>
  <Paragraphs>124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BRICK Township Landfill Superfund Site Solar panel field reuse</vt:lpstr>
      <vt:lpstr>Township of Brick</vt:lpstr>
      <vt:lpstr>Brick Landfill Property Before</vt:lpstr>
      <vt:lpstr>Route of Contamination </vt:lpstr>
      <vt:lpstr>Background</vt:lpstr>
      <vt:lpstr>Dual Objectives for Design</vt:lpstr>
      <vt:lpstr>Additional Design Considerations</vt:lpstr>
      <vt:lpstr>Alternate Cap Used at Brick</vt:lpstr>
      <vt:lpstr>Final Remedial Design - Solar Farm</vt:lpstr>
      <vt:lpstr>PowerPoint Presentation</vt:lpstr>
      <vt:lpstr>PowerPoint Presentation</vt:lpstr>
      <vt:lpstr>PowerPoint Presentation</vt:lpstr>
      <vt:lpstr>PowerPoint Presentation</vt:lpstr>
      <vt:lpstr>Solar Field</vt:lpstr>
      <vt:lpstr>Brick Landfill Property After</vt:lpstr>
      <vt:lpstr>Why Solar?  Short Answer: SRECs</vt:lpstr>
      <vt:lpstr>APPROXIMATE NJ SREC PRICES</vt:lpstr>
      <vt:lpstr>Solar Development Through a Public/Private Partnership</vt:lpstr>
      <vt:lpstr>Summary</vt:lpstr>
      <vt:lpstr>Contact Information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163</cp:revision>
  <dcterms:created xsi:type="dcterms:W3CDTF">2013-12-06T18:41:52Z</dcterms:created>
  <dcterms:modified xsi:type="dcterms:W3CDTF">2014-07-10T19:56:29Z</dcterms:modified>
</cp:coreProperties>
</file>