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1"/>
  </p:notesMasterIdLst>
  <p:handoutMasterIdLst>
    <p:handoutMasterId r:id="rId12"/>
  </p:handoutMasterIdLst>
  <p:sldIdLst>
    <p:sldId id="256" r:id="rId3"/>
    <p:sldId id="263" r:id="rId4"/>
    <p:sldId id="264" r:id="rId5"/>
    <p:sldId id="269" r:id="rId6"/>
    <p:sldId id="265" r:id="rId7"/>
    <p:sldId id="266" r:id="rId8"/>
    <p:sldId id="267" r:id="rId9"/>
    <p:sldId id="26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Penn" initials="IP" lastIdx="9" clrIdx="0">
    <p:extLst>
      <p:ext uri="{19B8F6BF-5375-455C-9EA6-DF929625EA0E}">
        <p15:presenceInfo xmlns:p15="http://schemas.microsoft.com/office/powerpoint/2012/main" userId="Ian Pe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75758" autoAdjust="0"/>
  </p:normalViewPr>
  <p:slideViewPr>
    <p:cSldViewPr snapToGrid="0">
      <p:cViewPr varScale="1">
        <p:scale>
          <a:sx n="51" d="100"/>
          <a:sy n="51" d="100"/>
        </p:scale>
        <p:origin x="1003"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30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2468D1-12F9-40B3-A319-9433D30768A8}" type="datetimeFigureOut">
              <a:rPr lang="en-US" smtClean="0"/>
              <a:t>9/7/2016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316BBEF-C8DB-4EB1-AFAC-2C67958259E0}" type="slidenum">
              <a:rPr lang="en-US" smtClean="0"/>
              <a:t>‹#›</a:t>
            </a:fld>
            <a:endParaRPr lang="en-US" dirty="0"/>
          </a:p>
        </p:txBody>
      </p:sp>
    </p:spTree>
    <p:extLst>
      <p:ext uri="{BB962C8B-B14F-4D97-AF65-F5344CB8AC3E}">
        <p14:creationId xmlns:p14="http://schemas.microsoft.com/office/powerpoint/2010/main" val="307943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121984-102F-4C4A-B068-7ADBA698FECF}" type="datetimeFigureOut">
              <a:rPr lang="en-US" smtClean="0"/>
              <a:t>9/7/2016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4C84B8-B270-4A8E-88D8-263BB412EA76}" type="slidenum">
              <a:rPr lang="en-US" smtClean="0"/>
              <a:t>‹#›</a:t>
            </a:fld>
            <a:endParaRPr lang="en-US" dirty="0"/>
          </a:p>
        </p:txBody>
      </p:sp>
    </p:spTree>
    <p:extLst>
      <p:ext uri="{BB962C8B-B14F-4D97-AF65-F5344CB8AC3E}">
        <p14:creationId xmlns:p14="http://schemas.microsoft.com/office/powerpoint/2010/main" val="207212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C84B8-B270-4A8E-88D8-263BB412EA76}" type="slidenum">
              <a:rPr lang="en-US" smtClean="0"/>
              <a:t>1</a:t>
            </a:fld>
            <a:endParaRPr lang="en-US" dirty="0"/>
          </a:p>
        </p:txBody>
      </p:sp>
    </p:spTree>
    <p:extLst>
      <p:ext uri="{BB962C8B-B14F-4D97-AF65-F5344CB8AC3E}">
        <p14:creationId xmlns:p14="http://schemas.microsoft.com/office/powerpoint/2010/main" val="326329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C893421-F32F-4338-9229-C9851FDF541B}" type="slidenum">
              <a:rPr lang="en-US" smtClean="0"/>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0093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C893421-F32F-4338-9229-C9851FDF541B}" type="slidenum">
              <a:rPr lang="en-US" smtClean="0"/>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2738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4C84B8-B270-4A8E-88D8-263BB412EA76}" type="slidenum">
              <a:rPr lang="en-US" smtClean="0"/>
              <a:t>4</a:t>
            </a:fld>
            <a:endParaRPr lang="en-US" dirty="0"/>
          </a:p>
        </p:txBody>
      </p:sp>
    </p:spTree>
    <p:extLst>
      <p:ext uri="{BB962C8B-B14F-4D97-AF65-F5344CB8AC3E}">
        <p14:creationId xmlns:p14="http://schemas.microsoft.com/office/powerpoint/2010/main" val="235071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C893421-F32F-4338-9229-C9851FDF541B}" type="slidenum">
              <a:rPr lang="en-US" smtClean="0"/>
              <a:t>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2546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C893421-F32F-4338-9229-C9851FDF541B}" type="slidenum">
              <a:rPr lang="en-US" smtClean="0"/>
              <a:t>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799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C893421-F32F-4338-9229-C9851FDF541B}" type="slidenum">
              <a:rPr lang="en-US" smtClean="0"/>
              <a:t>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7410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C84B8-B270-4A8E-88D8-263BB412EA76}" type="slidenum">
              <a:rPr lang="en-US" smtClean="0"/>
              <a:t>8</a:t>
            </a:fld>
            <a:endParaRPr lang="en-US" dirty="0"/>
          </a:p>
        </p:txBody>
      </p:sp>
    </p:spTree>
    <p:extLst>
      <p:ext uri="{BB962C8B-B14F-4D97-AF65-F5344CB8AC3E}">
        <p14:creationId xmlns:p14="http://schemas.microsoft.com/office/powerpoint/2010/main" val="3243411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1672"/>
            <a:ext cx="12192000" cy="6854653"/>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8676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2">
                  <a:lumMod val="75000"/>
                </a:schemeClr>
              </a:buClr>
              <a:defRPr/>
            </a:lvl1pPr>
            <a:lvl2pPr marL="685800" indent="-228600">
              <a:buClr>
                <a:schemeClr val="accent2">
                  <a:lumMod val="75000"/>
                </a:schemeClr>
              </a:buClr>
              <a:buFont typeface="Arial" panose="020B0604020202020204" pitchFamily="34" charset="0"/>
              <a:buChar char="•"/>
              <a:defRPr/>
            </a:lvl2pPr>
            <a:lvl3pPr marL="1143000" indent="-228600">
              <a:buClr>
                <a:schemeClr val="accent2">
                  <a:lumMod val="75000"/>
                </a:schemeClr>
              </a:buClr>
              <a:buFont typeface="Arial" panose="020B0604020202020204" pitchFamily="34" charset="0"/>
              <a:buChar char="•"/>
              <a:defRPr/>
            </a:lvl3pPr>
            <a:lvl4pPr marL="1600200" indent="-228600">
              <a:buClr>
                <a:schemeClr val="accent2">
                  <a:lumMod val="75000"/>
                </a:schemeClr>
              </a:buClr>
              <a:buFont typeface="Arial" panose="020B0604020202020204" pitchFamily="34" charset="0"/>
              <a:buChar char="•"/>
              <a:defRPr/>
            </a:lvl4pPr>
            <a:lvl5pPr marL="2057400" indent="-228600">
              <a:buClr>
                <a:schemeClr val="accent2">
                  <a:lumMod val="75000"/>
                </a:schemeClr>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03780" y="6271005"/>
            <a:ext cx="2743200" cy="365125"/>
          </a:xfrm>
        </p:spPr>
        <p:txBody>
          <a:bodyPr/>
          <a:lstStyle/>
          <a:p>
            <a:fld id="{2E293C98-AD1B-4F9C-88B6-A17ABF3A7945}" type="slidenum">
              <a:rPr lang="en-US" smtClean="0"/>
              <a:t>‹#›</a:t>
            </a:fld>
            <a:endParaRPr lang="en-US" dirty="0"/>
          </a:p>
        </p:txBody>
      </p:sp>
    </p:spTree>
    <p:extLst>
      <p:ext uri="{BB962C8B-B14F-4D97-AF65-F5344CB8AC3E}">
        <p14:creationId xmlns:p14="http://schemas.microsoft.com/office/powerpoint/2010/main" val="335428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978" y="1673"/>
            <a:ext cx="12194978" cy="6856328"/>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lgn="r">
              <a:defRPr sz="6000"/>
            </a:lvl1pPr>
          </a:lstStyle>
          <a:p>
            <a:r>
              <a:rPr lang="en-US" dirty="0"/>
              <a:t>Section Header</a:t>
            </a:r>
          </a:p>
        </p:txBody>
      </p:sp>
      <p:sp>
        <p:nvSpPr>
          <p:cNvPr id="3" name="Text Placeholder 2"/>
          <p:cNvSpPr>
            <a:spLocks noGrp="1"/>
          </p:cNvSpPr>
          <p:nvPr>
            <p:ph type="body" idx="1" hasCustomPrompt="1"/>
          </p:nvPr>
        </p:nvSpPr>
        <p:spPr>
          <a:xfrm>
            <a:off x="831850" y="4589463"/>
            <a:ext cx="10515600" cy="1500187"/>
          </a:xfrm>
        </p:spPr>
        <p:txBody>
          <a:bodyPr/>
          <a:lstStyle>
            <a:lvl1pPr marL="0" indent="0" algn="r">
              <a:buNone/>
              <a:defRPr sz="24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Example Section </a:t>
            </a:r>
            <a:r>
              <a:rPr lang="en-US" dirty="0" err="1"/>
              <a:t>Subheader</a:t>
            </a:r>
            <a:r>
              <a:rPr lang="en-US" dirty="0"/>
              <a:t> Text</a:t>
            </a:r>
          </a:p>
        </p:txBody>
      </p:sp>
      <p:sp>
        <p:nvSpPr>
          <p:cNvPr id="6" name="Slide Number Placeholder 5"/>
          <p:cNvSpPr>
            <a:spLocks noGrp="1"/>
          </p:cNvSpPr>
          <p:nvPr>
            <p:ph type="sldNum" sz="quarter" idx="12"/>
          </p:nvPr>
        </p:nvSpPr>
        <p:spPr/>
        <p:txBody>
          <a:bodyPr/>
          <a:lstStyle/>
          <a:p>
            <a:fld id="{2E293C98-AD1B-4F9C-88B6-A17ABF3A7945}" type="slidenum">
              <a:rPr lang="en-US" smtClean="0"/>
              <a:pPr/>
              <a:t>‹#›</a:t>
            </a:fld>
            <a:endParaRPr lang="en-US" dirty="0"/>
          </a:p>
        </p:txBody>
      </p:sp>
    </p:spTree>
    <p:extLst>
      <p:ext uri="{BB962C8B-B14F-4D97-AF65-F5344CB8AC3E}">
        <p14:creationId xmlns:p14="http://schemas.microsoft.com/office/powerpoint/2010/main" val="3190183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Oval 20"/>
          <p:cNvSpPr/>
          <p:nvPr userDrawn="1"/>
        </p:nvSpPr>
        <p:spPr>
          <a:xfrm>
            <a:off x="11516678" y="6176507"/>
            <a:ext cx="550044" cy="56538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9184730" y="6271005"/>
            <a:ext cx="2743200" cy="365125"/>
          </a:xfrm>
          <a:prstGeom prst="rect">
            <a:avLst/>
          </a:prstGeom>
        </p:spPr>
        <p:txBody>
          <a:bodyPr vert="horz" lIns="91440" tIns="45720" rIns="91440" bIns="45720" rtlCol="0" anchor="ctr"/>
          <a:lstStyle>
            <a:lvl1pPr algn="r">
              <a:defRPr sz="1600" b="1">
                <a:solidFill>
                  <a:srgbClr val="00B050"/>
                </a:solidFill>
              </a:defRPr>
            </a:lvl1pPr>
          </a:lstStyle>
          <a:p>
            <a:fld id="{2E293C98-AD1B-4F9C-88B6-A17ABF3A7945}" type="slidenum">
              <a:rPr lang="en-US" smtClean="0"/>
              <a:pPr/>
              <a:t>‹#›</a:t>
            </a:fld>
            <a:endParaRPr lang="en-US" dirty="0"/>
          </a:p>
        </p:txBody>
      </p:sp>
    </p:spTree>
    <p:extLst>
      <p:ext uri="{BB962C8B-B14F-4D97-AF65-F5344CB8AC3E}">
        <p14:creationId xmlns:p14="http://schemas.microsoft.com/office/powerpoint/2010/main" val="92917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whitehouse.gov/sites/default/files/microsites/ostp/Pollinator%20Health%20Strategy%20201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pa.gov/pollinator-protection/federal-pollinator-health-task-force-epas-role"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mailto:zaragoza.larry@epa.go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288619"/>
            <a:ext cx="9144000" cy="2387600"/>
          </a:xfrm>
        </p:spPr>
        <p:txBody>
          <a:bodyPr>
            <a:normAutofit/>
          </a:bodyPr>
          <a:lstStyle/>
          <a:p>
            <a:r>
              <a:rPr lang="en-US" sz="5400" dirty="0"/>
              <a:t>Pollinator Protection and National Policy</a:t>
            </a:r>
          </a:p>
        </p:txBody>
      </p:sp>
      <p:sp>
        <p:nvSpPr>
          <p:cNvPr id="5" name="Subtitle 4"/>
          <p:cNvSpPr>
            <a:spLocks noGrp="1"/>
          </p:cNvSpPr>
          <p:nvPr>
            <p:ph type="subTitle" idx="1"/>
          </p:nvPr>
        </p:nvSpPr>
        <p:spPr>
          <a:xfrm>
            <a:off x="0" y="3768294"/>
            <a:ext cx="12192000" cy="1655762"/>
          </a:xfrm>
        </p:spPr>
        <p:txBody>
          <a:bodyPr/>
          <a:lstStyle/>
          <a:p>
            <a:r>
              <a:rPr lang="en-US" dirty="0"/>
              <a:t>Dr. Larry Zaragoza</a:t>
            </a:r>
          </a:p>
          <a:p>
            <a:r>
              <a:rPr lang="en-US" dirty="0"/>
              <a:t>Acting Branch Chief, Community Involvement and Program Initiatives</a:t>
            </a:r>
          </a:p>
        </p:txBody>
      </p:sp>
    </p:spTree>
    <p:extLst>
      <p:ext uri="{BB962C8B-B14F-4D97-AF65-F5344CB8AC3E}">
        <p14:creationId xmlns:p14="http://schemas.microsoft.com/office/powerpoint/2010/main" val="251069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9570"/>
            <a:ext cx="10515600" cy="873125"/>
          </a:xfrm>
        </p:spPr>
        <p:txBody>
          <a:bodyPr/>
          <a:lstStyle/>
          <a:p>
            <a:r>
              <a:rPr lang="en-US" dirty="0"/>
              <a:t>Pollinator Health – A National Need</a:t>
            </a:r>
          </a:p>
        </p:txBody>
      </p:sp>
      <p:grpSp>
        <p:nvGrpSpPr>
          <p:cNvPr id="5" name="Group 4"/>
          <p:cNvGrpSpPr/>
          <p:nvPr/>
        </p:nvGrpSpPr>
        <p:grpSpPr>
          <a:xfrm>
            <a:off x="7005703" y="1295476"/>
            <a:ext cx="3569677" cy="2435835"/>
            <a:chOff x="312419" y="1479286"/>
            <a:chExt cx="5107947" cy="3229876"/>
          </a:xfrm>
        </p:grpSpPr>
        <p:pic>
          <p:nvPicPr>
            <p:cNvPr id="1026" name="Picture 2" descr="Blueberries, Fruit, Food, Berries, Blue, Organic, Die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 y="1479286"/>
              <a:ext cx="2542861" cy="1692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s, Jonagold, Health, Improvement, Frui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1478" y="1479287"/>
              <a:ext cx="2538888" cy="16925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monds, Cores, Nuts, Frui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419" y="3194739"/>
              <a:ext cx="2546139" cy="15144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tton Branch, Cotton, Plant, Branch, Whit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78200" y="3194738"/>
              <a:ext cx="2542165" cy="151442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Bees, Rapeseed, Nature, Rapeseed Field, Hive, Groninge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05704" y="3864858"/>
            <a:ext cx="3569676" cy="219014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a:xfrm>
            <a:off x="9203780" y="6271005"/>
            <a:ext cx="2743200" cy="365125"/>
          </a:xfrm>
        </p:spPr>
        <p:txBody>
          <a:bodyPr/>
          <a:lstStyle/>
          <a:p>
            <a:r>
              <a:rPr lang="en-US" dirty="0">
                <a:solidFill>
                  <a:srgbClr val="00B050"/>
                </a:solidFill>
              </a:rPr>
              <a:t>2</a:t>
            </a:r>
          </a:p>
        </p:txBody>
      </p:sp>
      <p:sp>
        <p:nvSpPr>
          <p:cNvPr id="3" name="Rectangle 2"/>
          <p:cNvSpPr/>
          <p:nvPr/>
        </p:nvSpPr>
        <p:spPr>
          <a:xfrm>
            <a:off x="715108" y="1933716"/>
            <a:ext cx="4724400" cy="3416320"/>
          </a:xfrm>
          <a:prstGeom prst="rect">
            <a:avLst/>
          </a:prstGeom>
        </p:spPr>
        <p:txBody>
          <a:bodyPr wrap="square">
            <a:spAutoFit/>
          </a:bodyPr>
          <a:lstStyle/>
          <a:p>
            <a:pPr marL="342900" indent="-342900">
              <a:buFont typeface="Arial" panose="020B0604020202020204" pitchFamily="34" charset="0"/>
              <a:buChar char="•"/>
            </a:pPr>
            <a:r>
              <a:rPr lang="en-US" sz="2400" dirty="0"/>
              <a:t>Pollinators are important to food security </a:t>
            </a:r>
          </a:p>
          <a:p>
            <a:pPr marL="800100" lvl="1" indent="-342900">
              <a:buFont typeface="Arial" panose="020B0604020202020204" pitchFamily="34" charset="0"/>
              <a:buChar char="•"/>
            </a:pPr>
            <a:r>
              <a:rPr lang="en-US" sz="2400" dirty="0"/>
              <a:t>Plants reproduction </a:t>
            </a:r>
          </a:p>
          <a:p>
            <a:pPr marL="800100" lvl="1" indent="-342900">
              <a:buFont typeface="Arial" panose="020B0604020202020204" pitchFamily="34" charset="0"/>
              <a:buChar char="•"/>
            </a:pPr>
            <a:r>
              <a:rPr lang="en-US" sz="2400" dirty="0"/>
              <a:t>Plant productivity</a:t>
            </a:r>
          </a:p>
          <a:p>
            <a:pPr marL="342900" indent="-342900">
              <a:buFont typeface="Arial" panose="020B0604020202020204" pitchFamily="34" charset="0"/>
              <a:buChar char="•"/>
            </a:pPr>
            <a:r>
              <a:rPr lang="en-US" sz="2400" dirty="0"/>
              <a:t>Pollinators are important for the environment (biodiversity)</a:t>
            </a:r>
          </a:p>
          <a:p>
            <a:pPr marL="342900" indent="-342900">
              <a:buFont typeface="Arial" panose="020B0604020202020204" pitchFamily="34" charset="0"/>
              <a:buChar char="•"/>
            </a:pPr>
            <a:r>
              <a:rPr lang="en-US" sz="2400" dirty="0"/>
              <a:t>Efforts of the Federal Government to address Pollinator Health</a:t>
            </a:r>
          </a:p>
        </p:txBody>
      </p:sp>
    </p:spTree>
    <p:extLst>
      <p:ext uri="{BB962C8B-B14F-4D97-AF65-F5344CB8AC3E}">
        <p14:creationId xmlns:p14="http://schemas.microsoft.com/office/powerpoint/2010/main" val="334713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6" y="365125"/>
            <a:ext cx="11109654" cy="683499"/>
          </a:xfrm>
        </p:spPr>
        <p:txBody>
          <a:bodyPr>
            <a:noAutofit/>
          </a:bodyPr>
          <a:lstStyle/>
          <a:p>
            <a:r>
              <a:rPr lang="en-US" dirty="0"/>
              <a:t>Call to Action - National Pollinator Health Strategy</a:t>
            </a:r>
          </a:p>
        </p:txBody>
      </p:sp>
      <p:sp>
        <p:nvSpPr>
          <p:cNvPr id="12" name="Title 1"/>
          <p:cNvSpPr txBox="1">
            <a:spLocks/>
          </p:cNvSpPr>
          <p:nvPr/>
        </p:nvSpPr>
        <p:spPr>
          <a:xfrm>
            <a:off x="9073264" y="4781028"/>
            <a:ext cx="25361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3">
                    <a:lumMod val="50000"/>
                  </a:schemeClr>
                </a:solidFill>
                <a:latin typeface="+mn-lt"/>
              </a:rPr>
              <a:t>225 million Monarchs</a:t>
            </a:r>
          </a:p>
        </p:txBody>
      </p:sp>
      <p:sp>
        <p:nvSpPr>
          <p:cNvPr id="3" name="Rectangle 2"/>
          <p:cNvSpPr/>
          <p:nvPr/>
        </p:nvSpPr>
        <p:spPr>
          <a:xfrm>
            <a:off x="244146" y="1229022"/>
            <a:ext cx="3456987" cy="1200329"/>
          </a:xfrm>
          <a:prstGeom prst="rect">
            <a:avLst/>
          </a:prstGeom>
        </p:spPr>
        <p:txBody>
          <a:bodyPr wrap="square">
            <a:spAutoFit/>
          </a:bodyPr>
          <a:lstStyle/>
          <a:p>
            <a:pPr algn="ctr"/>
            <a:r>
              <a:rPr lang="en-US" sz="2400" i="1" dirty="0">
                <a:solidFill>
                  <a:schemeClr val="accent3">
                    <a:lumMod val="50000"/>
                  </a:schemeClr>
                </a:solidFill>
              </a:rPr>
              <a:t>I do care about bees — and we’re going to fix them! – President Obama</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4121"/>
          <a:stretch/>
        </p:blipFill>
        <p:spPr>
          <a:xfrm>
            <a:off x="244146" y="2500470"/>
            <a:ext cx="3350370" cy="4357529"/>
          </a:xfrm>
          <a:prstGeom prst="rect">
            <a:avLst/>
          </a:prstGeom>
        </p:spPr>
      </p:pic>
      <p:sp>
        <p:nvSpPr>
          <p:cNvPr id="10" name="Title 1"/>
          <p:cNvSpPr txBox="1">
            <a:spLocks/>
          </p:cNvSpPr>
          <p:nvPr/>
        </p:nvSpPr>
        <p:spPr>
          <a:xfrm>
            <a:off x="6450029" y="4771796"/>
            <a:ext cx="25887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3">
                    <a:lumMod val="50000"/>
                  </a:schemeClr>
                </a:solidFill>
                <a:latin typeface="+mn-lt"/>
              </a:rPr>
              <a:t>Healthy bee colonies</a:t>
            </a:r>
          </a:p>
        </p:txBody>
      </p:sp>
      <p:sp>
        <p:nvSpPr>
          <p:cNvPr id="11" name="Title 1"/>
          <p:cNvSpPr txBox="1">
            <a:spLocks/>
          </p:cNvSpPr>
          <p:nvPr/>
        </p:nvSpPr>
        <p:spPr>
          <a:xfrm>
            <a:off x="4045789" y="4580498"/>
            <a:ext cx="2208362" cy="181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3">
                    <a:lumMod val="50000"/>
                  </a:schemeClr>
                </a:solidFill>
                <a:latin typeface="+mn-lt"/>
              </a:rPr>
              <a:t>7 million acres</a:t>
            </a:r>
          </a:p>
        </p:txBody>
      </p:sp>
      <p:grpSp>
        <p:nvGrpSpPr>
          <p:cNvPr id="8" name="Group 7"/>
          <p:cNvGrpSpPr/>
          <p:nvPr/>
        </p:nvGrpSpPr>
        <p:grpSpPr>
          <a:xfrm>
            <a:off x="3921632" y="1735201"/>
            <a:ext cx="7687798" cy="3036595"/>
            <a:chOff x="3963906" y="1369072"/>
            <a:chExt cx="7687798" cy="3036595"/>
          </a:xfrm>
        </p:grpSpPr>
        <p:pic>
          <p:nvPicPr>
            <p:cNvPr id="1026" name="Picture 2" descr="Honey Bees, Bees, Hive, Bee Hive, Insects, Yellow"/>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44171" y="1369072"/>
              <a:ext cx="2636863"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c/c4/Field_Hamois_Belgium_Luc_Viatou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3906" y="1369073"/>
              <a:ext cx="2454387"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0/0e/Monarch_Butterfly_-_Danaus_plexippus_(5890526585).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115538" y="1369072"/>
              <a:ext cx="2536166" cy="303659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4"/>
          <p:cNvSpPr>
            <a:spLocks noGrp="1"/>
          </p:cNvSpPr>
          <p:nvPr>
            <p:ph type="sldNum" sz="quarter" idx="12"/>
          </p:nvPr>
        </p:nvSpPr>
        <p:spPr>
          <a:xfrm>
            <a:off x="9203780" y="6271005"/>
            <a:ext cx="2743200" cy="365125"/>
          </a:xfrm>
        </p:spPr>
        <p:txBody>
          <a:bodyPr/>
          <a:lstStyle/>
          <a:p>
            <a:r>
              <a:rPr lang="en-US" dirty="0"/>
              <a:t>3</a:t>
            </a:r>
            <a:endParaRPr lang="en-US" dirty="0">
              <a:solidFill>
                <a:srgbClr val="00B050"/>
              </a:solidFill>
            </a:endParaRPr>
          </a:p>
        </p:txBody>
      </p:sp>
    </p:spTree>
    <p:extLst>
      <p:ext uri="{BB962C8B-B14F-4D97-AF65-F5344CB8AC3E}">
        <p14:creationId xmlns:p14="http://schemas.microsoft.com/office/powerpoint/2010/main" val="107942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President’s Pollinator Task Force</a:t>
            </a:r>
          </a:p>
        </p:txBody>
      </p:sp>
      <p:sp>
        <p:nvSpPr>
          <p:cNvPr id="3" name="Content Placeholder 2"/>
          <p:cNvSpPr>
            <a:spLocks noGrp="1"/>
          </p:cNvSpPr>
          <p:nvPr>
            <p:ph idx="1"/>
          </p:nvPr>
        </p:nvSpPr>
        <p:spPr/>
        <p:txBody>
          <a:bodyPr>
            <a:normAutofit lnSpcReduction="10000"/>
          </a:bodyPr>
          <a:lstStyle/>
          <a:p>
            <a:r>
              <a:rPr lang="en-US" dirty="0"/>
              <a:t>In 2015, the </a:t>
            </a:r>
            <a:r>
              <a:rPr lang="en-US" dirty="0">
                <a:hlinkClick r:id="rId3"/>
              </a:rPr>
              <a:t>White House announced the National Strategy to Promote the Health of Honey Bees and Other Pollinators</a:t>
            </a:r>
            <a:endParaRPr lang="en-US" dirty="0"/>
          </a:p>
          <a:p>
            <a:pPr lvl="1"/>
            <a:r>
              <a:rPr lang="en-US" dirty="0"/>
              <a:t>The strategy creates the President’s Pollinator Task Force, which is co-chaired by the Secretary of Agriculture and the Administrator of the EPA.</a:t>
            </a:r>
          </a:p>
          <a:p>
            <a:pPr lvl="1"/>
            <a:r>
              <a:rPr lang="en-US" dirty="0"/>
              <a:t>There are a number of federal commitments that are in the plan, including increasing the acres of pollinator habitat</a:t>
            </a:r>
          </a:p>
          <a:p>
            <a:pPr lvl="1"/>
            <a:r>
              <a:rPr lang="en-US" dirty="0"/>
              <a:t>While the main area of focus for EPA is evaluating pesticides that can be harmful to pollinators and making adjustments so that pollinators will not be adversely impacted, Superfund and other cleanup programs also advocate consideration of pollinator habitat as a part of land use decisions as sites undergo cleanup</a:t>
            </a:r>
          </a:p>
          <a:p>
            <a:r>
              <a:rPr lang="en-US" dirty="0"/>
              <a:t>Superfund reports on pollinator habit acres at sites </a:t>
            </a:r>
          </a:p>
        </p:txBody>
      </p:sp>
      <p:sp>
        <p:nvSpPr>
          <p:cNvPr id="4" name="Slide Number Placeholder 3"/>
          <p:cNvSpPr>
            <a:spLocks noGrp="1"/>
          </p:cNvSpPr>
          <p:nvPr>
            <p:ph type="sldNum" sz="quarter" idx="12"/>
          </p:nvPr>
        </p:nvSpPr>
        <p:spPr/>
        <p:txBody>
          <a:bodyPr/>
          <a:lstStyle/>
          <a:p>
            <a:fld id="{2E293C98-AD1B-4F9C-88B6-A17ABF3A7945}" type="slidenum">
              <a:rPr lang="en-US" smtClean="0"/>
              <a:t>4</a:t>
            </a:fld>
            <a:endParaRPr lang="en-US" dirty="0"/>
          </a:p>
        </p:txBody>
      </p:sp>
    </p:spTree>
    <p:extLst>
      <p:ext uri="{BB962C8B-B14F-4D97-AF65-F5344CB8AC3E}">
        <p14:creationId xmlns:p14="http://schemas.microsoft.com/office/powerpoint/2010/main" val="391916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3755"/>
          </a:xfrm>
        </p:spPr>
        <p:txBody>
          <a:bodyPr/>
          <a:lstStyle/>
          <a:p>
            <a:r>
              <a:rPr lang="en-US" dirty="0"/>
              <a:t>“All Hands on Deck” Approach to Partnerships</a:t>
            </a:r>
          </a:p>
        </p:txBody>
      </p:sp>
      <p:sp>
        <p:nvSpPr>
          <p:cNvPr id="4" name="Slide Number Placeholder 4"/>
          <p:cNvSpPr>
            <a:spLocks noGrp="1"/>
          </p:cNvSpPr>
          <p:nvPr>
            <p:ph type="sldNum" sz="quarter" idx="12"/>
          </p:nvPr>
        </p:nvSpPr>
        <p:spPr>
          <a:xfrm>
            <a:off x="9203780" y="6271005"/>
            <a:ext cx="2743200" cy="365125"/>
          </a:xfrm>
        </p:spPr>
        <p:txBody>
          <a:bodyPr/>
          <a:lstStyle/>
          <a:p>
            <a:r>
              <a:rPr lang="en-US" dirty="0"/>
              <a:t>5</a:t>
            </a:r>
            <a:endParaRPr lang="en-US" dirty="0">
              <a:solidFill>
                <a:srgbClr val="00B050"/>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702" t="870" r="900" b="1839"/>
          <a:stretch/>
        </p:blipFill>
        <p:spPr>
          <a:xfrm>
            <a:off x="861059" y="1234441"/>
            <a:ext cx="5196841" cy="397764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0738" y="2490791"/>
            <a:ext cx="6030868" cy="3494342"/>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5017477" y="3708761"/>
            <a:ext cx="5956024" cy="3779692"/>
          </a:xfrm>
          <a:prstGeom prst="rect">
            <a:avLst/>
          </a:prstGeom>
        </p:spPr>
      </p:pic>
    </p:spTree>
    <p:extLst>
      <p:ext uri="{BB962C8B-B14F-4D97-AF65-F5344CB8AC3E}">
        <p14:creationId xmlns:p14="http://schemas.microsoft.com/office/powerpoint/2010/main" val="128551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68" y="203053"/>
            <a:ext cx="11401063" cy="828055"/>
          </a:xfrm>
        </p:spPr>
        <p:txBody>
          <a:bodyPr/>
          <a:lstStyle/>
          <a:p>
            <a:r>
              <a:rPr lang="en-US" dirty="0"/>
              <a:t>EPA’s Role in Protecting Pollinators</a:t>
            </a:r>
          </a:p>
        </p:txBody>
      </p:sp>
      <p:sp>
        <p:nvSpPr>
          <p:cNvPr id="4" name="Slide Number Placeholder 4"/>
          <p:cNvSpPr>
            <a:spLocks noGrp="1"/>
          </p:cNvSpPr>
          <p:nvPr>
            <p:ph type="sldNum" sz="quarter" idx="12"/>
          </p:nvPr>
        </p:nvSpPr>
        <p:spPr>
          <a:xfrm>
            <a:off x="9203780" y="6271005"/>
            <a:ext cx="2743200" cy="365125"/>
          </a:xfrm>
        </p:spPr>
        <p:txBody>
          <a:bodyPr/>
          <a:lstStyle/>
          <a:p>
            <a:r>
              <a:rPr lang="en-US" dirty="0"/>
              <a:t>4</a:t>
            </a:r>
            <a:endParaRPr lang="en-US" dirty="0">
              <a:solidFill>
                <a:srgbClr val="00B050"/>
              </a:solidFill>
            </a:endParaRPr>
          </a:p>
        </p:txBody>
      </p:sp>
      <p:pic>
        <p:nvPicPr>
          <p:cNvPr id="3074" name="Picture 2" descr="http://res.freestockphotos.biz/pictures/16/16082-a-man-spraying-a-pesticide-on-some-plants-in-his-garden-pv.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90153" y="1571296"/>
            <a:ext cx="4427253" cy="4159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420000">
            <a:off x="1253405" y="1317457"/>
            <a:ext cx="4117926" cy="4667193"/>
          </a:xfrm>
          <a:prstGeom prst="rect">
            <a:avLst/>
          </a:prstGeom>
          <a:ln>
            <a:solidFill>
              <a:schemeClr val="tx1"/>
            </a:solidFill>
          </a:ln>
          <a:effectLst>
            <a:outerShdw blurRad="50800" dist="50800" dir="2700000" sx="101000" sy="101000" algn="tl" rotWithShape="0">
              <a:prstClr val="black">
                <a:alpha val="43000"/>
              </a:prstClr>
            </a:outerShdw>
          </a:effectLst>
        </p:spPr>
      </p:pic>
      <p:sp>
        <p:nvSpPr>
          <p:cNvPr id="6" name="TextBox 5"/>
          <p:cNvSpPr txBox="1"/>
          <p:nvPr/>
        </p:nvSpPr>
        <p:spPr>
          <a:xfrm>
            <a:off x="-1" y="6303611"/>
            <a:ext cx="12192000" cy="369332"/>
          </a:xfrm>
          <a:prstGeom prst="rect">
            <a:avLst/>
          </a:prstGeom>
          <a:noFill/>
        </p:spPr>
        <p:txBody>
          <a:bodyPr wrap="square" rtlCol="0">
            <a:spAutoFit/>
          </a:bodyPr>
          <a:lstStyle/>
          <a:p>
            <a:pPr algn="ctr"/>
            <a:r>
              <a:rPr lang="en-US" dirty="0">
                <a:hlinkClick r:id="rId5"/>
              </a:rPr>
              <a:t>https://www.epa.gov/pollinator-protection/federal-pollinator-health-task-force-epas-role</a:t>
            </a:r>
            <a:r>
              <a:rPr lang="en-US" dirty="0"/>
              <a:t> </a:t>
            </a:r>
          </a:p>
        </p:txBody>
      </p:sp>
    </p:spTree>
    <p:extLst>
      <p:ext uri="{BB962C8B-B14F-4D97-AF65-F5344CB8AC3E}">
        <p14:creationId xmlns:p14="http://schemas.microsoft.com/office/powerpoint/2010/main" val="177359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234963" y="1433758"/>
            <a:ext cx="5208472" cy="3906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2002" y="365125"/>
            <a:ext cx="10042196" cy="838033"/>
          </a:xfrm>
        </p:spPr>
        <p:txBody>
          <a:bodyPr/>
          <a:lstStyle/>
          <a:p>
            <a:r>
              <a:rPr lang="en-US" dirty="0"/>
              <a:t>Leading by Example </a:t>
            </a:r>
          </a:p>
        </p:txBody>
      </p:sp>
      <p:sp>
        <p:nvSpPr>
          <p:cNvPr id="8" name="Title 1"/>
          <p:cNvSpPr txBox="1">
            <a:spLocks/>
          </p:cNvSpPr>
          <p:nvPr/>
        </p:nvSpPr>
        <p:spPr>
          <a:xfrm>
            <a:off x="6234964" y="5416979"/>
            <a:ext cx="5208472" cy="973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3">
                    <a:lumMod val="50000"/>
                  </a:schemeClr>
                </a:solidFill>
                <a:latin typeface="+mn-lt"/>
              </a:rPr>
              <a:t>Pollinator Prairie at Chemical Commodities Inc. Superfund Site</a:t>
            </a:r>
          </a:p>
        </p:txBody>
      </p:sp>
      <p:sp>
        <p:nvSpPr>
          <p:cNvPr id="10" name="Slide Number Placeholder 4"/>
          <p:cNvSpPr>
            <a:spLocks noGrp="1"/>
          </p:cNvSpPr>
          <p:nvPr>
            <p:ph type="sldNum" sz="quarter" idx="12"/>
          </p:nvPr>
        </p:nvSpPr>
        <p:spPr>
          <a:xfrm>
            <a:off x="9203780" y="6271005"/>
            <a:ext cx="2743200" cy="365125"/>
          </a:xfrm>
        </p:spPr>
        <p:txBody>
          <a:bodyPr/>
          <a:lstStyle/>
          <a:p>
            <a:r>
              <a:rPr lang="en-US" dirty="0"/>
              <a:t>6</a:t>
            </a:r>
            <a:endParaRPr lang="en-US" dirty="0">
              <a:solidFill>
                <a:srgbClr val="00B050"/>
              </a:solidFill>
            </a:endParaRPr>
          </a:p>
        </p:txBody>
      </p:sp>
      <p:pic>
        <p:nvPicPr>
          <p:cNvPr id="9" name="Picture 6" descr="https://blog.epa.gov/blog/wp-content/uploads/2016/06/honey-bee-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2002" y="1422327"/>
            <a:ext cx="4990023" cy="39063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702002" y="5425437"/>
            <a:ext cx="4990023" cy="96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3">
                    <a:lumMod val="50000"/>
                  </a:schemeClr>
                </a:solidFill>
                <a:latin typeface="+mn-lt"/>
              </a:rPr>
              <a:t>Mason Bee House at </a:t>
            </a:r>
          </a:p>
          <a:p>
            <a:pPr algn="ctr"/>
            <a:r>
              <a:rPr lang="en-US" sz="2800" dirty="0">
                <a:solidFill>
                  <a:schemeClr val="accent3">
                    <a:lumMod val="50000"/>
                  </a:schemeClr>
                </a:solidFill>
                <a:latin typeface="+mn-lt"/>
              </a:rPr>
              <a:t>EPA Office in Oregon</a:t>
            </a:r>
          </a:p>
        </p:txBody>
      </p:sp>
    </p:spTree>
    <p:extLst>
      <p:ext uri="{BB962C8B-B14F-4D97-AF65-F5344CB8AC3E}">
        <p14:creationId xmlns:p14="http://schemas.microsoft.com/office/powerpoint/2010/main" val="356122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18859"/>
            <a:ext cx="10515600" cy="1576424"/>
          </a:xfrm>
        </p:spPr>
        <p:txBody>
          <a:bodyPr>
            <a:normAutofit/>
          </a:bodyPr>
          <a:lstStyle/>
          <a:p>
            <a:r>
              <a:rPr lang="en-US" sz="5400" dirty="0"/>
              <a:t>For More Information, Contact:</a:t>
            </a:r>
          </a:p>
        </p:txBody>
      </p:sp>
      <p:sp>
        <p:nvSpPr>
          <p:cNvPr id="3" name="Content Placeholder 2"/>
          <p:cNvSpPr>
            <a:spLocks noGrp="1"/>
          </p:cNvSpPr>
          <p:nvPr>
            <p:ph type="body" idx="1"/>
          </p:nvPr>
        </p:nvSpPr>
        <p:spPr>
          <a:xfrm>
            <a:off x="831850" y="2689412"/>
            <a:ext cx="10515600" cy="3400239"/>
          </a:xfrm>
        </p:spPr>
        <p:txBody>
          <a:bodyPr>
            <a:normAutofit/>
          </a:bodyPr>
          <a:lstStyle/>
          <a:p>
            <a:pPr marL="0" indent="0">
              <a:buNone/>
            </a:pPr>
            <a:r>
              <a:rPr lang="en-US" sz="2800" dirty="0">
                <a:solidFill>
                  <a:schemeClr val="tx1">
                    <a:lumMod val="50000"/>
                    <a:lumOff val="50000"/>
                  </a:schemeClr>
                </a:solidFill>
              </a:rPr>
              <a:t>Dr. Larry Zaragoza</a:t>
            </a:r>
          </a:p>
          <a:p>
            <a:r>
              <a:rPr lang="en-US" sz="2800" dirty="0">
                <a:solidFill>
                  <a:schemeClr val="tx1">
                    <a:lumMod val="50000"/>
                    <a:lumOff val="50000"/>
                  </a:schemeClr>
                </a:solidFill>
              </a:rPr>
              <a:t>Acting Branch Chief,</a:t>
            </a:r>
          </a:p>
          <a:p>
            <a:r>
              <a:rPr lang="en-US" sz="2800" dirty="0">
                <a:solidFill>
                  <a:schemeClr val="tx1">
                    <a:lumMod val="50000"/>
                    <a:lumOff val="50000"/>
                  </a:schemeClr>
                </a:solidFill>
              </a:rPr>
              <a:t>Community Involvement and Program Initiatives</a:t>
            </a:r>
          </a:p>
          <a:p>
            <a:r>
              <a:rPr lang="en-US" sz="2800" dirty="0">
                <a:solidFill>
                  <a:schemeClr val="tx1">
                    <a:lumMod val="50000"/>
                    <a:lumOff val="50000"/>
                  </a:schemeClr>
                </a:solidFill>
              </a:rPr>
              <a:t>Office of Superfund Remediation &amp; Technology Innovation</a:t>
            </a:r>
          </a:p>
          <a:p>
            <a:r>
              <a:rPr lang="en-US" sz="2800" dirty="0">
                <a:solidFill>
                  <a:schemeClr val="tx1">
                    <a:lumMod val="50000"/>
                    <a:lumOff val="50000"/>
                  </a:schemeClr>
                </a:solidFill>
              </a:rPr>
              <a:t>(703) 603-8867</a:t>
            </a:r>
          </a:p>
          <a:p>
            <a:pPr marL="0" indent="0">
              <a:buNone/>
            </a:pPr>
            <a:r>
              <a:rPr lang="en-US" sz="2800" dirty="0">
                <a:solidFill>
                  <a:schemeClr val="accent2">
                    <a:lumMod val="75000"/>
                  </a:schemeClr>
                </a:solidFill>
                <a:hlinkClick r:id="rId3"/>
              </a:rPr>
              <a:t>zaragoza.larry@epa.gov</a:t>
            </a:r>
            <a:r>
              <a:rPr lang="en-US" sz="2800" dirty="0">
                <a:solidFill>
                  <a:schemeClr val="accent2">
                    <a:lumMod val="75000"/>
                  </a:schemeClr>
                </a:solidFill>
              </a:rPr>
              <a:t>   </a:t>
            </a:r>
          </a:p>
          <a:p>
            <a:pPr marL="0" indent="0">
              <a:buNone/>
            </a:pPr>
            <a:endParaRPr lang="en-US" sz="28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2E293C98-AD1B-4F9C-88B6-A17ABF3A7945}" type="slidenum">
              <a:rPr lang="en-US" smtClean="0"/>
              <a:t>8</a:t>
            </a:fld>
            <a:endParaRPr lang="en-US" dirty="0"/>
          </a:p>
        </p:txBody>
      </p:sp>
    </p:spTree>
    <p:extLst>
      <p:ext uri="{BB962C8B-B14F-4D97-AF65-F5344CB8AC3E}">
        <p14:creationId xmlns:p14="http://schemas.microsoft.com/office/powerpoint/2010/main" val="2991486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17F822-B480-47E8-8774-85C0E6AAC09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530</TotalTime>
  <Words>296</Words>
  <Application>Microsoft Office PowerPoint</Application>
  <PresentationFormat>Widescreen</PresentationFormat>
  <Paragraphs>49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Pollinator Protection and National Policy</vt:lpstr>
      <vt:lpstr>Pollinator Health – A National Need</vt:lpstr>
      <vt:lpstr>Call to Action - National Pollinator Health Strategy</vt:lpstr>
      <vt:lpstr>The President’s Pollinator Task Force</vt:lpstr>
      <vt:lpstr>“All Hands on Deck” Approach to Partnerships</vt:lpstr>
      <vt:lpstr>EPA’s Role in Protecting Pollinators</vt:lpstr>
      <vt:lpstr>Leading by Example </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Skeo</dc:creator>
  <cp:lastModifiedBy>Skeo</cp:lastModifiedBy>
  <cp:revision>69</cp:revision>
  <cp:lastPrinted>2016-08-23T15:43:20Z</cp:lastPrinted>
  <dcterms:created xsi:type="dcterms:W3CDTF">2016-08-11T17:21:20Z</dcterms:created>
  <dcterms:modified xsi:type="dcterms:W3CDTF">2016-09-07T21:28:27Z</dcterms:modified>
</cp:coreProperties>
</file>