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84" r:id="rId4"/>
    <p:sldId id="259" r:id="rId5"/>
    <p:sldId id="287" r:id="rId6"/>
    <p:sldId id="286" r:id="rId7"/>
    <p:sldId id="285" r:id="rId8"/>
    <p:sldId id="269" r:id="rId9"/>
    <p:sldId id="293" r:id="rId10"/>
    <p:sldId id="296" r:id="rId11"/>
    <p:sldId id="295" r:id="rId12"/>
    <p:sldId id="291" r:id="rId13"/>
    <p:sldId id="297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1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2" autoAdjust="0"/>
    <p:restoredTop sz="77400" autoAdjust="0"/>
  </p:normalViewPr>
  <p:slideViewPr>
    <p:cSldViewPr snapToGrid="0">
      <p:cViewPr varScale="1">
        <p:scale>
          <a:sx n="88" d="100"/>
          <a:sy n="88" d="100"/>
        </p:scale>
        <p:origin x="160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183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468D1-12F9-40B3-A319-9433D30768A8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6BBEF-C8DB-4EB1-AFAC-2C6795825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37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21984-102F-4C4A-B068-7ADBA698FECF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84B8-B270-4A8E-88D8-263BB412E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26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C84B8-B270-4A8E-88D8-263BB412EA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8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C84B8-B270-4A8E-88D8-263BB412EA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02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52DF9529-1FD5-48FF-8C73-EE6875B2B8E8}" type="slidenum">
              <a:rPr lang="en-US" altLang="en-US" sz="1200" smtClean="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08A81A0-075F-404A-AD88-0132B800428F}" type="slidenum">
              <a:rPr lang="en-US" altLang="en-US" sz="1200" smtClean="0"/>
              <a:pPr eaLnBrk="1" hangingPunct="1"/>
              <a:t>19</a:t>
            </a:fld>
            <a:endParaRPr lang="en-US" altLang="en-US" sz="120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2"/>
            <a:ext cx="12192000" cy="6854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676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defRPr/>
            </a:lvl1pPr>
            <a:lvl2pPr marL="6858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3780" y="6271005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8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8" y="1673"/>
            <a:ext cx="12194978" cy="6856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Example Section </a:t>
            </a:r>
            <a:r>
              <a:rPr lang="en-US" dirty="0" err="1"/>
              <a:t>Subheader</a:t>
            </a:r>
            <a:r>
              <a:rPr lang="en-US" dirty="0"/>
              <a:t>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18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with no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133351"/>
            <a:ext cx="10972800" cy="110489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baseline="0"/>
            </a:lvl1pPr>
          </a:lstStyle>
          <a:p>
            <a:r>
              <a:rPr lang="en-US" dirty="0"/>
              <a:t>Insert header </a:t>
            </a:r>
            <a:br>
              <a:rPr lang="en-US" dirty="0"/>
            </a:br>
            <a:r>
              <a:rPr lang="en-US" dirty="0"/>
              <a:t>Arial 32 pt. bold</a:t>
            </a:r>
          </a:p>
        </p:txBody>
      </p:sp>
    </p:spTree>
    <p:extLst>
      <p:ext uri="{BB962C8B-B14F-4D97-AF65-F5344CB8AC3E}">
        <p14:creationId xmlns:p14="http://schemas.microsoft.com/office/powerpoint/2010/main" val="148255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11516678" y="6176507"/>
            <a:ext cx="550044" cy="565381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730" y="62710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rgbClr val="00B050"/>
                </a:solidFill>
              </a:defRPr>
            </a:lvl1pPr>
          </a:lstStyle>
          <a:p>
            <a:fld id="{2E293C98-AD1B-4F9C-88B6-A17ABF3A79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7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mailto:mg@pollinator.org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4" Type="http://schemas.openxmlformats.org/officeDocument/2006/relationships/hyperlink" Target="Timeline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Role of Pollinators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Mary Galea</a:t>
            </a:r>
          </a:p>
          <a:p>
            <a:r>
              <a:rPr lang="en-US" dirty="0"/>
              <a:t>Plant Ecologist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21" y="5471160"/>
            <a:ext cx="2772539" cy="8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Pollinator Prairie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957" y="1525313"/>
            <a:ext cx="5934768" cy="4448334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178310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Pollinator Prairie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1419" y="1534583"/>
            <a:ext cx="5847829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754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Pollinator Prairie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3139" y="1574324"/>
            <a:ext cx="8452485" cy="4660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76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Pollinator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Join an existing project or start your own! </a:t>
            </a:r>
          </a:p>
          <a:p>
            <a:r>
              <a:rPr lang="en-US" dirty="0"/>
              <a:t>P2 provides technical support, research, and outreach. </a:t>
            </a:r>
          </a:p>
          <a:p>
            <a:r>
              <a:rPr lang="en-US" dirty="0"/>
              <a:t>Use what’s already out there.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793" y="3458368"/>
            <a:ext cx="4056611" cy="30466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153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National Pollinator Week</a:t>
            </a:r>
            <a:br>
              <a:rPr lang="en-US" dirty="0"/>
            </a:br>
            <a:r>
              <a:rPr lang="en-US" sz="2800" dirty="0"/>
              <a:t>June 18-24, 2017</a:t>
            </a:r>
          </a:p>
        </p:txBody>
      </p:sp>
      <p:pic>
        <p:nvPicPr>
          <p:cNvPr id="21507" name="Picture 8" descr="Pollinator%20Week_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56658"/>
            <a:ext cx="799737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FL%20Event%206_26_%20200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4805363"/>
            <a:ext cx="3556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PhotoWorkshopTuc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3000" y="4647406"/>
            <a:ext cx="38608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SignedProclamation2008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72033" y="1027906"/>
            <a:ext cx="2438399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16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815" y="1600200"/>
            <a:ext cx="74216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National Pollinator Week</a:t>
            </a:r>
            <a:br>
              <a:rPr lang="en-US" dirty="0"/>
            </a:br>
            <a:r>
              <a:rPr lang="en-US" sz="2800" dirty="0"/>
              <a:t>June 18-24, 2017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50672" y="6317897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389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3508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Million Pollinator Garden Challenge	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128" y="5291281"/>
            <a:ext cx="2032000" cy="1524000"/>
          </a:xfrm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611" y="5418281"/>
            <a:ext cx="312615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08" y="5572208"/>
            <a:ext cx="3486251" cy="962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722" y="1676400"/>
            <a:ext cx="6934965" cy="3466849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0672" y="6271005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1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BeeSmart</a:t>
            </a:r>
            <a:r>
              <a:rPr lang="en-US" dirty="0"/>
              <a:t> School Garden Kit</a:t>
            </a:r>
          </a:p>
        </p:txBody>
      </p:sp>
      <p:pic>
        <p:nvPicPr>
          <p:cNvPr id="194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846666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6001" y="5105401"/>
            <a:ext cx="2874433" cy="1376363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49817" y="5016500"/>
            <a:ext cx="5791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10 Lesson Plans</a:t>
            </a:r>
          </a:p>
          <a:p>
            <a:pPr>
              <a:defRPr/>
            </a:pPr>
            <a:r>
              <a:rPr lang="en-US" dirty="0"/>
              <a:t>California State Standards</a:t>
            </a:r>
          </a:p>
          <a:p>
            <a:pPr>
              <a:defRPr/>
            </a:pPr>
            <a:r>
              <a:rPr lang="en-US" dirty="0"/>
              <a:t>Teacher Resource Centers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29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257" y="190953"/>
            <a:ext cx="10515600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Brochures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07291">
            <a:off x="7354978" y="737074"/>
            <a:ext cx="3039213" cy="2765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NAPPC%20PublicLands%20broch%20ver6%20FINAL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38962">
            <a:off x="1858374" y="1174702"/>
            <a:ext cx="3039213" cy="27388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NAPP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90596">
            <a:off x="4617613" y="2184265"/>
            <a:ext cx="3039215" cy="27388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3" descr="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08079">
            <a:off x="1858373" y="3407656"/>
            <a:ext cx="3039213" cy="27388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434457">
            <a:off x="6792434" y="3457191"/>
            <a:ext cx="3039213" cy="27653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46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6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54891">
            <a:off x="6697134" y="825500"/>
            <a:ext cx="2353733" cy="2268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79188">
            <a:off x="6798733" y="3111500"/>
            <a:ext cx="2421467" cy="2325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2809">
            <a:off x="9237133" y="901701"/>
            <a:ext cx="2446867" cy="23733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48493">
            <a:off x="9033934" y="3416300"/>
            <a:ext cx="2516717" cy="2451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80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 of pollinators</a:t>
            </a:r>
          </a:p>
          <a:p>
            <a:r>
              <a:rPr lang="en-US" dirty="0"/>
              <a:t>Pollinator Partnership</a:t>
            </a:r>
          </a:p>
          <a:p>
            <a:r>
              <a:rPr lang="en-US" dirty="0"/>
              <a:t>Examples of where we work:</a:t>
            </a:r>
          </a:p>
          <a:p>
            <a:pPr lvl="1"/>
            <a:r>
              <a:rPr lang="en-US" dirty="0"/>
              <a:t>Armstrong World Industries, Inc. </a:t>
            </a:r>
          </a:p>
          <a:p>
            <a:pPr lvl="1"/>
            <a:r>
              <a:rPr lang="en-US" dirty="0"/>
              <a:t>Chemical Commodities, Inc. </a:t>
            </a:r>
          </a:p>
          <a:p>
            <a:r>
              <a:rPr lang="en-US" dirty="0"/>
              <a:t>Resources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>
                <a:solidFill>
                  <a:srgbClr val="00B050"/>
                </a:solidFill>
              </a:rPr>
              <a:t>2</a:t>
            </a:fld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28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creenshot 20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00" y="609600"/>
            <a:ext cx="4538133" cy="510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creenshot 20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1371600"/>
            <a:ext cx="2709333" cy="304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Screenshot 20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600" y="1828800"/>
            <a:ext cx="2641600" cy="2971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Screenshot 20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8400" y="2743200"/>
            <a:ext cx="2709333" cy="304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beesmart_withtext_stacke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304801"/>
            <a:ext cx="34544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422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Monarch Habitat Development Guides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4625195" cy="4491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896" y="1676399"/>
            <a:ext cx="4608160" cy="44910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5067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06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084874"/>
            <a:ext cx="10515600" cy="805215"/>
          </a:xfrm>
        </p:spPr>
        <p:txBody>
          <a:bodyPr>
            <a:normAutofit fontScale="90000"/>
          </a:bodyPr>
          <a:lstStyle/>
          <a:p>
            <a:r>
              <a:rPr lang="en-US" dirty="0"/>
              <a:t>For More Information, Contact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831850" y="3071444"/>
            <a:ext cx="10515600" cy="3393342"/>
          </a:xfrm>
        </p:spPr>
        <p:txBody>
          <a:bodyPr>
            <a:normAutofit/>
          </a:bodyPr>
          <a:lstStyle/>
          <a:p>
            <a:r>
              <a:rPr lang="en-US" sz="2800" dirty="0"/>
              <a:t>Mary B. Galea</a:t>
            </a:r>
          </a:p>
          <a:p>
            <a:r>
              <a:rPr lang="en-US" sz="2800" dirty="0"/>
              <a:t>Plant Ecologist</a:t>
            </a:r>
          </a:p>
          <a:p>
            <a:r>
              <a:rPr lang="en-US" sz="2800" dirty="0"/>
              <a:t>Director, Great Lakes Regional Office</a:t>
            </a:r>
          </a:p>
          <a:p>
            <a:r>
              <a:rPr lang="en-US" sz="2800" dirty="0"/>
              <a:t>Pollinator Partnership</a:t>
            </a:r>
          </a:p>
          <a:p>
            <a:r>
              <a:rPr lang="en-US" sz="2800" dirty="0"/>
              <a:t>415-362-1137</a:t>
            </a:r>
          </a:p>
          <a:p>
            <a:r>
              <a:rPr lang="en-US" sz="2800" dirty="0">
                <a:hlinkClick r:id="rId2"/>
              </a:rPr>
              <a:t>mg@pollinator.org</a:t>
            </a:r>
            <a:r>
              <a:rPr lang="en-US" sz="2800" dirty="0"/>
              <a:t> 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231622" y="6294451"/>
            <a:ext cx="2743200" cy="365125"/>
          </a:xfrm>
        </p:spPr>
        <p:txBody>
          <a:bodyPr/>
          <a:lstStyle/>
          <a:p>
            <a:fld id="{2E293C98-AD1B-4F9C-88B6-A17ABF3A7945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682" y="5209794"/>
            <a:ext cx="2686967" cy="83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72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y Rager\Desktop\P2 File Transfers\Images from Mary Jane\p13 bee-flower CMYK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2823" y="1047750"/>
            <a:ext cx="5669177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Pollinators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5" y="1644650"/>
            <a:ext cx="5619750" cy="3965575"/>
          </a:xfrm>
        </p:spPr>
        <p:txBody>
          <a:bodyPr/>
          <a:lstStyle/>
          <a:p>
            <a:r>
              <a:rPr lang="en-US" dirty="0"/>
              <a:t>$217 Billion USD in global crop production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 out of every 3 bites of food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Between 60 and 96% of ALL flowering plants depend on animal pollinators for reproduction.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1516678" y="6176507"/>
            <a:ext cx="550044" cy="565381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5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494" y="1920636"/>
            <a:ext cx="172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April 2011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9483" y="3055300"/>
            <a:ext cx="1728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June 2011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81615" y="4022586"/>
            <a:ext cx="217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August 2011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56793" y="5332187"/>
            <a:ext cx="269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September 2012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71032" y="5693219"/>
            <a:ext cx="2293481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October 2011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010" y="5733326"/>
            <a:ext cx="797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Mission:</a:t>
            </a:r>
            <a:r>
              <a:rPr lang="en-US" sz="1800" b="0" dirty="0">
                <a:solidFill>
                  <a:schemeClr val="tx1"/>
                </a:solidFill>
              </a:rPr>
              <a:t> The Pollinator Partnership’s mission is to promote the health of pollinators, critical to food and ecosystems, through conservation, education, and research.</a:t>
            </a:r>
            <a:r>
              <a:rPr lang="en-US" sz="1800" b="0" dirty="0"/>
              <a:t> 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97691" y="269216"/>
            <a:ext cx="10871200" cy="990600"/>
          </a:xfrm>
        </p:spPr>
        <p:txBody>
          <a:bodyPr/>
          <a:lstStyle/>
          <a:p>
            <a:r>
              <a:rPr lang="en-US" dirty="0"/>
              <a:t>Pollinator Partnership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062" y="6333490"/>
            <a:ext cx="1422400" cy="33248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1018" y="542805"/>
            <a:ext cx="2902431" cy="193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793" y="2870635"/>
            <a:ext cx="2214236" cy="282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970" y="1296490"/>
            <a:ext cx="4983603" cy="373770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10" y="1322029"/>
            <a:ext cx="2557249" cy="1917937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10" y="3587219"/>
            <a:ext cx="2572845" cy="1929634"/>
          </a:xfrm>
          <a:prstGeom prst="rect">
            <a:avLst/>
          </a:prstGeom>
          <a:ln>
            <a:noFill/>
          </a:ln>
        </p:spPr>
      </p:pic>
      <p:sp>
        <p:nvSpPr>
          <p:cNvPr id="15" name="Slide Number Placeholder 3"/>
          <p:cNvSpPr txBox="1">
            <a:spLocks/>
          </p:cNvSpPr>
          <p:nvPr/>
        </p:nvSpPr>
        <p:spPr>
          <a:xfrm>
            <a:off x="9203780" y="627100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E293C98-AD1B-4F9C-88B6-A17ABF3A7945}" type="slidenum">
              <a:rPr lang="en-US" smtClean="0">
                <a:solidFill>
                  <a:srgbClr val="00B050"/>
                </a:solidFill>
              </a:rPr>
              <a:pPr algn="r"/>
              <a:t>4</a:t>
            </a:fld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0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Armstrong World Industries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500"/>
            <a:ext cx="10515600" cy="2870200"/>
          </a:xfrm>
        </p:spPr>
        <p:txBody>
          <a:bodyPr/>
          <a:lstStyle/>
          <a:p>
            <a:r>
              <a:rPr lang="en-US" dirty="0"/>
              <a:t>Seed mix consultation</a:t>
            </a:r>
          </a:p>
          <a:p>
            <a:r>
              <a:rPr lang="en-US" dirty="0"/>
              <a:t>Planting design consultation</a:t>
            </a:r>
          </a:p>
          <a:p>
            <a:r>
              <a:rPr lang="en-US" dirty="0"/>
              <a:t>Interpretive sign development</a:t>
            </a:r>
          </a:p>
          <a:p>
            <a:r>
              <a:rPr lang="en-US" dirty="0"/>
              <a:t>Website development and hosting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8475" y="3862664"/>
            <a:ext cx="5865113" cy="2804783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28975" y="6276975"/>
            <a:ext cx="94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Before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157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Armstrong Macon Meadow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t>6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25" y="1568449"/>
            <a:ext cx="6459325" cy="488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812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Armstrong Macon Meadow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t>7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9278" y="1711325"/>
            <a:ext cx="8672493" cy="435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4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Commodities,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7" name="Object 6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2012255"/>
              </p:ext>
            </p:extLst>
          </p:nvPr>
        </p:nvGraphicFramePr>
        <p:xfrm>
          <a:off x="6040098" y="1537235"/>
          <a:ext cx="5770901" cy="373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Image" r:id="rId5" imgW="15223438" imgH="10165902" progId="">
                  <p:embed/>
                </p:oleObj>
              </mc:Choice>
              <mc:Fallback>
                <p:oleObj name="Image" r:id="rId5" imgW="15223438" imgH="1016590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0098" y="1537235"/>
                        <a:ext cx="5770901" cy="3737762"/>
                      </a:xfrm>
                      <a:prstGeom prst="rect">
                        <a:avLst/>
                      </a:prstGeom>
                      <a:noFill/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504949"/>
            <a:ext cx="4705350" cy="3867151"/>
          </a:xfrm>
        </p:spPr>
        <p:txBody>
          <a:bodyPr/>
          <a:lstStyle/>
          <a:p>
            <a:r>
              <a:rPr lang="en-US" dirty="0"/>
              <a:t>Planting design consultation</a:t>
            </a:r>
          </a:p>
          <a:p>
            <a:r>
              <a:rPr lang="en-US" dirty="0"/>
              <a:t>Plant selection</a:t>
            </a:r>
          </a:p>
          <a:p>
            <a:r>
              <a:rPr lang="en-US" dirty="0"/>
              <a:t>Interpretive sign development</a:t>
            </a:r>
          </a:p>
          <a:p>
            <a:r>
              <a:rPr lang="en-US" dirty="0"/>
              <a:t>Website development and hosting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18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Pollinator Prairie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93C98-AD1B-4F9C-88B6-A17ABF3A7945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00" y="1530724"/>
            <a:ext cx="7381199" cy="4880298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194" y="3749038"/>
            <a:ext cx="3697705" cy="277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754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256</Words>
  <Application>Microsoft Office PowerPoint</Application>
  <PresentationFormat>Widescreen</PresentationFormat>
  <Paragraphs>85</Paragraphs>
  <Slides>22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Verdana</vt:lpstr>
      <vt:lpstr>Office Theme</vt:lpstr>
      <vt:lpstr>Image</vt:lpstr>
      <vt:lpstr>The Role of Pollinators</vt:lpstr>
      <vt:lpstr>Overview</vt:lpstr>
      <vt:lpstr>Role of Pollinators</vt:lpstr>
      <vt:lpstr>Pollinator Partnership</vt:lpstr>
      <vt:lpstr>Armstrong World Industries</vt:lpstr>
      <vt:lpstr>Armstrong Macon Meadow</vt:lpstr>
      <vt:lpstr>Armstrong Macon Meadow</vt:lpstr>
      <vt:lpstr>Chemical Commodities, Inc.</vt:lpstr>
      <vt:lpstr>Pollinator Prairie</vt:lpstr>
      <vt:lpstr>Pollinator Prairie</vt:lpstr>
      <vt:lpstr>Pollinator Prairie</vt:lpstr>
      <vt:lpstr>Pollinator Prairie</vt:lpstr>
      <vt:lpstr>Pollinator Resources</vt:lpstr>
      <vt:lpstr>National Pollinator Week June 18-24, 2017</vt:lpstr>
      <vt:lpstr>National Pollinator Week June 18-24, 2017</vt:lpstr>
      <vt:lpstr>Million Pollinator Garden Challenge </vt:lpstr>
      <vt:lpstr>BeeSmart School Garden Kit</vt:lpstr>
      <vt:lpstr>Brochures</vt:lpstr>
      <vt:lpstr>PowerPoint Presentation</vt:lpstr>
      <vt:lpstr>PowerPoint Presentation</vt:lpstr>
      <vt:lpstr>Monarch Habitat Development Guides</vt:lpstr>
      <vt:lpstr>For More Information,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Skeo</dc:creator>
  <cp:lastModifiedBy>Sarah Alfano</cp:lastModifiedBy>
  <cp:revision>28</cp:revision>
  <dcterms:created xsi:type="dcterms:W3CDTF">2016-08-11T17:21:20Z</dcterms:created>
  <dcterms:modified xsi:type="dcterms:W3CDTF">2016-09-07T14:05:19Z</dcterms:modified>
</cp:coreProperties>
</file>