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Lst>
  <p:notesMasterIdLst>
    <p:notesMasterId r:id="rId24"/>
  </p:notesMasterIdLst>
  <p:handoutMasterIdLst>
    <p:handoutMasterId r:id="rId25"/>
  </p:handoutMasterIdLst>
  <p:sldIdLst>
    <p:sldId id="256" r:id="rId12"/>
    <p:sldId id="257" r:id="rId13"/>
    <p:sldId id="259" r:id="rId14"/>
    <p:sldId id="260" r:id="rId15"/>
    <p:sldId id="261" r:id="rId16"/>
    <p:sldId id="262" r:id="rId17"/>
    <p:sldId id="267" r:id="rId18"/>
    <p:sldId id="268" r:id="rId19"/>
    <p:sldId id="266" r:id="rId20"/>
    <p:sldId id="264" r:id="rId21"/>
    <p:sldId id="265" r:id="rId22"/>
    <p:sldId id="258" r:id="rId23"/>
  </p:sldIdLst>
  <p:sldSz cx="12192000" cy="6858000"/>
  <p:notesSz cx="69389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61358" autoAdjust="0"/>
  </p:normalViewPr>
  <p:slideViewPr>
    <p:cSldViewPr snapToGrid="0">
      <p:cViewPr varScale="1">
        <p:scale>
          <a:sx n="70" d="100"/>
          <a:sy n="70" d="100"/>
        </p:scale>
        <p:origin x="2286" y="66"/>
      </p:cViewPr>
      <p:guideLst/>
    </p:cSldViewPr>
  </p:slideViewPr>
  <p:notesTextViewPr>
    <p:cViewPr>
      <p:scale>
        <a:sx n="1" d="1"/>
        <a:sy n="1" d="1"/>
      </p:scale>
      <p:origin x="0" y="0"/>
    </p:cViewPr>
  </p:notesTextViewPr>
  <p:notesViewPr>
    <p:cSldViewPr snapToGrid="0">
      <p:cViewPr varScale="1">
        <p:scale>
          <a:sx n="52" d="100"/>
          <a:sy n="52" d="100"/>
        </p:scale>
        <p:origin x="183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B7E66-DA67-4B8E-A98C-6A75B6B8790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9BC2082-DF97-44DD-B51D-12C25E947020}">
      <dgm:prSet phldrT="[Text]" custT="1"/>
      <dgm:spPr/>
      <dgm:t>
        <a:bodyPr/>
        <a:lstStyle/>
        <a:p>
          <a:r>
            <a:rPr lang="en-US" sz="2000" b="1" dirty="0"/>
            <a:t>Record of Decision</a:t>
          </a:r>
        </a:p>
      </dgm:t>
    </dgm:pt>
    <dgm:pt modelId="{3C7A52A6-6E1E-4B58-B137-01F59BA9DB02}" type="parTrans" cxnId="{B15FDFF4-29E1-480F-B1B2-57BB712143F4}">
      <dgm:prSet/>
      <dgm:spPr/>
      <dgm:t>
        <a:bodyPr/>
        <a:lstStyle/>
        <a:p>
          <a:endParaRPr lang="en-US"/>
        </a:p>
      </dgm:t>
    </dgm:pt>
    <dgm:pt modelId="{E0564093-1CD3-48AC-A917-EE3C2A9E30B0}" type="sibTrans" cxnId="{B15FDFF4-29E1-480F-B1B2-57BB712143F4}">
      <dgm:prSet/>
      <dgm:spPr>
        <a:solidFill>
          <a:srgbClr val="0070C0"/>
        </a:solidFill>
      </dgm:spPr>
      <dgm:t>
        <a:bodyPr/>
        <a:lstStyle/>
        <a:p>
          <a:endParaRPr lang="en-US"/>
        </a:p>
      </dgm:t>
    </dgm:pt>
    <dgm:pt modelId="{A92DE2D3-4939-412B-BB82-E3EF23A97313}">
      <dgm:prSet phldrT="[Text]" custT="1"/>
      <dgm:spPr/>
      <dgm:t>
        <a:bodyPr/>
        <a:lstStyle/>
        <a:p>
          <a:r>
            <a:rPr lang="en-US" sz="1400" b="1" dirty="0"/>
            <a:t>Remedial</a:t>
          </a:r>
          <a:r>
            <a:rPr lang="en-US" sz="1400" b="1" baseline="0" dirty="0"/>
            <a:t> Design/Remedial Action Plan</a:t>
          </a:r>
        </a:p>
        <a:p>
          <a:r>
            <a:rPr lang="en-US" sz="1400" b="1" baseline="0" dirty="0"/>
            <a:t>(Seed Mix in Specifications)</a:t>
          </a:r>
          <a:endParaRPr lang="en-US" sz="1400" b="1" dirty="0"/>
        </a:p>
      </dgm:t>
    </dgm:pt>
    <dgm:pt modelId="{8F5C87A8-57D4-432A-B732-67DBAE0E3513}" type="parTrans" cxnId="{CCA0AC85-BEEB-49EB-B2C8-985397169076}">
      <dgm:prSet/>
      <dgm:spPr/>
      <dgm:t>
        <a:bodyPr/>
        <a:lstStyle/>
        <a:p>
          <a:endParaRPr lang="en-US"/>
        </a:p>
      </dgm:t>
    </dgm:pt>
    <dgm:pt modelId="{7D8A88CD-DA0D-4FD3-9920-BE28C91A0875}" type="sibTrans" cxnId="{CCA0AC85-BEEB-49EB-B2C8-985397169076}">
      <dgm:prSet/>
      <dgm:spPr>
        <a:solidFill>
          <a:srgbClr val="0070C0"/>
        </a:solidFill>
      </dgm:spPr>
      <dgm:t>
        <a:bodyPr/>
        <a:lstStyle/>
        <a:p>
          <a:endParaRPr lang="en-US"/>
        </a:p>
      </dgm:t>
    </dgm:pt>
    <dgm:pt modelId="{F5BF6EB0-BBD7-4278-A299-AA27D2F5EEE0}">
      <dgm:prSet/>
      <dgm:spPr/>
      <dgm:t>
        <a:bodyPr/>
        <a:lstStyle/>
        <a:p>
          <a:r>
            <a:rPr lang="en-US" b="1" dirty="0"/>
            <a:t>Performance Work Statement  (Cost Estimate)</a:t>
          </a:r>
        </a:p>
      </dgm:t>
    </dgm:pt>
    <dgm:pt modelId="{888D12A1-BCC9-4A13-A630-3FDF70C1BCBA}" type="parTrans" cxnId="{1BC27936-B80C-44A7-B71D-506CECCD04AE}">
      <dgm:prSet/>
      <dgm:spPr/>
      <dgm:t>
        <a:bodyPr/>
        <a:lstStyle/>
        <a:p>
          <a:endParaRPr lang="en-US"/>
        </a:p>
      </dgm:t>
    </dgm:pt>
    <dgm:pt modelId="{1E0EA568-A9C7-45DE-B2F7-38321D29BF47}" type="sibTrans" cxnId="{1BC27936-B80C-44A7-B71D-506CECCD04AE}">
      <dgm:prSet/>
      <dgm:spPr>
        <a:solidFill>
          <a:srgbClr val="0070C0"/>
        </a:solidFill>
      </dgm:spPr>
      <dgm:t>
        <a:bodyPr/>
        <a:lstStyle/>
        <a:p>
          <a:endParaRPr lang="en-US"/>
        </a:p>
      </dgm:t>
    </dgm:pt>
    <dgm:pt modelId="{E9DAD1B4-CCF7-4EB3-A80D-B4998E28A491}" type="pres">
      <dgm:prSet presAssocID="{712B7E66-DA67-4B8E-A98C-6A75B6B87903}" presName="Name0" presStyleCnt="0">
        <dgm:presLayoutVars>
          <dgm:dir/>
          <dgm:resizeHandles val="exact"/>
        </dgm:presLayoutVars>
      </dgm:prSet>
      <dgm:spPr/>
    </dgm:pt>
    <dgm:pt modelId="{DA08F7F4-B939-42E8-B32E-3D1C361869E5}" type="pres">
      <dgm:prSet presAssocID="{39BC2082-DF97-44DD-B51D-12C25E947020}" presName="node" presStyleLbl="node1" presStyleIdx="0" presStyleCnt="3" custScaleX="21755" custScaleY="23093" custLinFactNeighborX="8931" custLinFactNeighborY="-7978">
        <dgm:presLayoutVars>
          <dgm:bulletEnabled val="1"/>
        </dgm:presLayoutVars>
      </dgm:prSet>
      <dgm:spPr/>
    </dgm:pt>
    <dgm:pt modelId="{82239BD3-0FC3-4E00-8BDB-C3B55C65394D}" type="pres">
      <dgm:prSet presAssocID="{E0564093-1CD3-48AC-A917-EE3C2A9E30B0}" presName="sibTrans" presStyleLbl="sibTrans2D1" presStyleIdx="0" presStyleCnt="2" custScaleX="40897" custScaleY="18627"/>
      <dgm:spPr/>
    </dgm:pt>
    <dgm:pt modelId="{E74B56FF-9AD4-4FF0-BF4D-250E03624BF5}" type="pres">
      <dgm:prSet presAssocID="{E0564093-1CD3-48AC-A917-EE3C2A9E30B0}" presName="connectorText" presStyleLbl="sibTrans2D1" presStyleIdx="0" presStyleCnt="2"/>
      <dgm:spPr/>
    </dgm:pt>
    <dgm:pt modelId="{ECF2AA32-F09E-48C3-B570-13F52DB218E6}" type="pres">
      <dgm:prSet presAssocID="{A92DE2D3-4939-412B-BB82-E3EF23A97313}" presName="node" presStyleLbl="node1" presStyleIdx="1" presStyleCnt="3" custScaleX="25963" custScaleY="29035" custLinFactNeighborX="-3376" custLinFactNeighborY="-6379">
        <dgm:presLayoutVars>
          <dgm:bulletEnabled val="1"/>
        </dgm:presLayoutVars>
      </dgm:prSet>
      <dgm:spPr/>
    </dgm:pt>
    <dgm:pt modelId="{F85F0550-A9BD-43AF-B1C1-28ADC1BF868A}" type="pres">
      <dgm:prSet presAssocID="{7D8A88CD-DA0D-4FD3-9920-BE28C91A0875}" presName="sibTrans" presStyleLbl="sibTrans2D1" presStyleIdx="1" presStyleCnt="2" custScaleX="35121" custScaleY="18764"/>
      <dgm:spPr/>
    </dgm:pt>
    <dgm:pt modelId="{F7F958DA-801E-42B4-894A-79CC6AC4A7FE}" type="pres">
      <dgm:prSet presAssocID="{7D8A88CD-DA0D-4FD3-9920-BE28C91A0875}" presName="connectorText" presStyleLbl="sibTrans2D1" presStyleIdx="1" presStyleCnt="2"/>
      <dgm:spPr/>
    </dgm:pt>
    <dgm:pt modelId="{03685E29-37AE-42BF-993C-FB3091719D8C}" type="pres">
      <dgm:prSet presAssocID="{F5BF6EB0-BBD7-4278-A299-AA27D2F5EEE0}" presName="node" presStyleLbl="node1" presStyleIdx="2" presStyleCnt="3" custScaleX="20007" custScaleY="23762" custLinFactNeighborX="-9605" custLinFactNeighborY="-8240">
        <dgm:presLayoutVars>
          <dgm:bulletEnabled val="1"/>
        </dgm:presLayoutVars>
      </dgm:prSet>
      <dgm:spPr/>
    </dgm:pt>
  </dgm:ptLst>
  <dgm:cxnLst>
    <dgm:cxn modelId="{CCA0AC85-BEEB-49EB-B2C8-985397169076}" srcId="{712B7E66-DA67-4B8E-A98C-6A75B6B87903}" destId="{A92DE2D3-4939-412B-BB82-E3EF23A97313}" srcOrd="1" destOrd="0" parTransId="{8F5C87A8-57D4-432A-B732-67DBAE0E3513}" sibTransId="{7D8A88CD-DA0D-4FD3-9920-BE28C91A0875}"/>
    <dgm:cxn modelId="{E682A088-8C85-47C4-80EB-CBDBB3D7F1AC}" type="presOf" srcId="{E0564093-1CD3-48AC-A917-EE3C2A9E30B0}" destId="{E74B56FF-9AD4-4FF0-BF4D-250E03624BF5}" srcOrd="1" destOrd="0" presId="urn:microsoft.com/office/officeart/2005/8/layout/process1"/>
    <dgm:cxn modelId="{B15FDFF4-29E1-480F-B1B2-57BB712143F4}" srcId="{712B7E66-DA67-4B8E-A98C-6A75B6B87903}" destId="{39BC2082-DF97-44DD-B51D-12C25E947020}" srcOrd="0" destOrd="0" parTransId="{3C7A52A6-6E1E-4B58-B137-01F59BA9DB02}" sibTransId="{E0564093-1CD3-48AC-A917-EE3C2A9E30B0}"/>
    <dgm:cxn modelId="{CA00C37B-E63C-417F-A35E-E658EA4CDDCA}" type="presOf" srcId="{7D8A88CD-DA0D-4FD3-9920-BE28C91A0875}" destId="{F7F958DA-801E-42B4-894A-79CC6AC4A7FE}" srcOrd="1" destOrd="0" presId="urn:microsoft.com/office/officeart/2005/8/layout/process1"/>
    <dgm:cxn modelId="{C288A744-343D-41BB-BB83-4583A42F1DB9}" type="presOf" srcId="{712B7E66-DA67-4B8E-A98C-6A75B6B87903}" destId="{E9DAD1B4-CCF7-4EB3-A80D-B4998E28A491}" srcOrd="0" destOrd="0" presId="urn:microsoft.com/office/officeart/2005/8/layout/process1"/>
    <dgm:cxn modelId="{7FC5F839-3F7C-49D3-B2A9-C37910F49B91}" type="presOf" srcId="{F5BF6EB0-BBD7-4278-A299-AA27D2F5EEE0}" destId="{03685E29-37AE-42BF-993C-FB3091719D8C}" srcOrd="0" destOrd="0" presId="urn:microsoft.com/office/officeart/2005/8/layout/process1"/>
    <dgm:cxn modelId="{1BC27936-B80C-44A7-B71D-506CECCD04AE}" srcId="{712B7E66-DA67-4B8E-A98C-6A75B6B87903}" destId="{F5BF6EB0-BBD7-4278-A299-AA27D2F5EEE0}" srcOrd="2" destOrd="0" parTransId="{888D12A1-BCC9-4A13-A630-3FDF70C1BCBA}" sibTransId="{1E0EA568-A9C7-45DE-B2F7-38321D29BF47}"/>
    <dgm:cxn modelId="{E1848ED5-5305-4F37-B86F-5F4F5374D32C}" type="presOf" srcId="{7D8A88CD-DA0D-4FD3-9920-BE28C91A0875}" destId="{F85F0550-A9BD-43AF-B1C1-28ADC1BF868A}" srcOrd="0" destOrd="0" presId="urn:microsoft.com/office/officeart/2005/8/layout/process1"/>
    <dgm:cxn modelId="{8FC1D262-8A41-4C9B-902B-5B6EA2D7BED7}" type="presOf" srcId="{39BC2082-DF97-44DD-B51D-12C25E947020}" destId="{DA08F7F4-B939-42E8-B32E-3D1C361869E5}" srcOrd="0" destOrd="0" presId="urn:microsoft.com/office/officeart/2005/8/layout/process1"/>
    <dgm:cxn modelId="{E67B9E18-552C-4326-83B1-531D5AE61323}" type="presOf" srcId="{E0564093-1CD3-48AC-A917-EE3C2A9E30B0}" destId="{82239BD3-0FC3-4E00-8BDB-C3B55C65394D}" srcOrd="0" destOrd="0" presId="urn:microsoft.com/office/officeart/2005/8/layout/process1"/>
    <dgm:cxn modelId="{878BF239-4C41-4F44-9A28-D45C5CB81AB7}" type="presOf" srcId="{A92DE2D3-4939-412B-BB82-E3EF23A97313}" destId="{ECF2AA32-F09E-48C3-B570-13F52DB218E6}" srcOrd="0" destOrd="0" presId="urn:microsoft.com/office/officeart/2005/8/layout/process1"/>
    <dgm:cxn modelId="{0792C794-312C-40FF-87F2-78E1D1772D38}" type="presParOf" srcId="{E9DAD1B4-CCF7-4EB3-A80D-B4998E28A491}" destId="{DA08F7F4-B939-42E8-B32E-3D1C361869E5}" srcOrd="0" destOrd="0" presId="urn:microsoft.com/office/officeart/2005/8/layout/process1"/>
    <dgm:cxn modelId="{CD6FABA4-1C6F-4496-8087-A574EC12DA87}" type="presParOf" srcId="{E9DAD1B4-CCF7-4EB3-A80D-B4998E28A491}" destId="{82239BD3-0FC3-4E00-8BDB-C3B55C65394D}" srcOrd="1" destOrd="0" presId="urn:microsoft.com/office/officeart/2005/8/layout/process1"/>
    <dgm:cxn modelId="{555C38AD-0073-4892-BCD2-DC3F973965AC}" type="presParOf" srcId="{82239BD3-0FC3-4E00-8BDB-C3B55C65394D}" destId="{E74B56FF-9AD4-4FF0-BF4D-250E03624BF5}" srcOrd="0" destOrd="0" presId="urn:microsoft.com/office/officeart/2005/8/layout/process1"/>
    <dgm:cxn modelId="{30B4B7CB-6C7C-4B5C-BBE2-1D0B6248AB72}" type="presParOf" srcId="{E9DAD1B4-CCF7-4EB3-A80D-B4998E28A491}" destId="{ECF2AA32-F09E-48C3-B570-13F52DB218E6}" srcOrd="2" destOrd="0" presId="urn:microsoft.com/office/officeart/2005/8/layout/process1"/>
    <dgm:cxn modelId="{54025404-CEE9-4FA3-9FB9-D5B57349A7ED}" type="presParOf" srcId="{E9DAD1B4-CCF7-4EB3-A80D-B4998E28A491}" destId="{F85F0550-A9BD-43AF-B1C1-28ADC1BF868A}" srcOrd="3" destOrd="0" presId="urn:microsoft.com/office/officeart/2005/8/layout/process1"/>
    <dgm:cxn modelId="{7507C0F4-F992-4248-AFC9-8F10718F6B8A}" type="presParOf" srcId="{F85F0550-A9BD-43AF-B1C1-28ADC1BF868A}" destId="{F7F958DA-801E-42B4-894A-79CC6AC4A7FE}" srcOrd="0" destOrd="0" presId="urn:microsoft.com/office/officeart/2005/8/layout/process1"/>
    <dgm:cxn modelId="{25157901-BB34-46C4-8856-4D5041C96310}" type="presParOf" srcId="{E9DAD1B4-CCF7-4EB3-A80D-B4998E28A491}" destId="{03685E29-37AE-42BF-993C-FB3091719D8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8F7F4-B939-42E8-B32E-3D1C361869E5}">
      <dsp:nvSpPr>
        <dsp:cNvPr id="0" name=""/>
        <dsp:cNvSpPr/>
      </dsp:nvSpPr>
      <dsp:spPr>
        <a:xfrm>
          <a:off x="648182" y="351696"/>
          <a:ext cx="1610778" cy="1073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Record of Decision</a:t>
          </a:r>
        </a:p>
      </dsp:txBody>
      <dsp:txXfrm>
        <a:off x="679638" y="383152"/>
        <a:ext cx="1547866" cy="1011085"/>
      </dsp:txXfrm>
    </dsp:sp>
    <dsp:sp modelId="{82239BD3-0FC3-4E00-8BDB-C3B55C65394D}">
      <dsp:nvSpPr>
        <dsp:cNvPr id="0" name=""/>
        <dsp:cNvSpPr/>
      </dsp:nvSpPr>
      <dsp:spPr>
        <a:xfrm rot="67325">
          <a:off x="3084452" y="753931"/>
          <a:ext cx="440142" cy="342035"/>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84462" y="821333"/>
        <a:ext cx="337532" cy="205221"/>
      </dsp:txXfrm>
    </dsp:sp>
    <dsp:sp modelId="{ECF2AA32-F09E-48C3-B570-13F52DB218E6}">
      <dsp:nvSpPr>
        <dsp:cNvPr id="0" name=""/>
        <dsp:cNvSpPr/>
      </dsp:nvSpPr>
      <dsp:spPr>
        <a:xfrm>
          <a:off x="4289178" y="287888"/>
          <a:ext cx="1922346" cy="1350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Remedial</a:t>
          </a:r>
          <a:r>
            <a:rPr lang="en-US" sz="1400" b="1" kern="1200" baseline="0" dirty="0"/>
            <a:t> Design/Remedial Action Plan</a:t>
          </a:r>
        </a:p>
        <a:p>
          <a:pPr marL="0" lvl="0" indent="0" algn="ctr" defTabSz="622300">
            <a:lnSpc>
              <a:spcPct val="90000"/>
            </a:lnSpc>
            <a:spcBef>
              <a:spcPct val="0"/>
            </a:spcBef>
            <a:spcAft>
              <a:spcPct val="35000"/>
            </a:spcAft>
            <a:buNone/>
          </a:pPr>
          <a:r>
            <a:rPr lang="en-US" sz="1400" b="1" kern="1200" baseline="0" dirty="0"/>
            <a:t>(Seed Mix in Specifications)</a:t>
          </a:r>
          <a:endParaRPr lang="en-US" sz="1400" b="1" kern="1200" dirty="0"/>
        </a:p>
      </dsp:txBody>
      <dsp:txXfrm>
        <a:off x="4328728" y="327438"/>
        <a:ext cx="1843246" cy="1271244"/>
      </dsp:txXfrm>
    </dsp:sp>
    <dsp:sp modelId="{F85F0550-A9BD-43AF-B1C1-28ADC1BF868A}">
      <dsp:nvSpPr>
        <dsp:cNvPr id="0" name=""/>
        <dsp:cNvSpPr/>
      </dsp:nvSpPr>
      <dsp:spPr>
        <a:xfrm rot="21528111">
          <a:off x="7239460" y="744439"/>
          <a:ext cx="453612" cy="34455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239471" y="814430"/>
        <a:ext cx="350247" cy="206731"/>
      </dsp:txXfrm>
    </dsp:sp>
    <dsp:sp modelId="{03685E29-37AE-42BF-993C-FB3091719D8C}">
      <dsp:nvSpPr>
        <dsp:cNvPr id="0" name=""/>
        <dsp:cNvSpPr/>
      </dsp:nvSpPr>
      <dsp:spPr>
        <a:xfrm>
          <a:off x="8647918" y="323955"/>
          <a:ext cx="1481353" cy="1105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Performance Work Statement  (Cost Estimate)</a:t>
          </a:r>
        </a:p>
      </dsp:txBody>
      <dsp:txXfrm>
        <a:off x="8680286" y="356323"/>
        <a:ext cx="1416617" cy="10403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6884" cy="463408"/>
          </a:xfrm>
          <a:prstGeom prst="rect">
            <a:avLst/>
          </a:prstGeom>
        </p:spPr>
        <p:txBody>
          <a:bodyPr vert="horz" lIns="92428" tIns="46214" rIns="92428" bIns="46214" rtlCol="0"/>
          <a:lstStyle>
            <a:lvl1pPr algn="l">
              <a:defRPr sz="1200"/>
            </a:lvl1pPr>
          </a:lstStyle>
          <a:p>
            <a:endParaRPr lang="en-US"/>
          </a:p>
        </p:txBody>
      </p:sp>
      <p:sp>
        <p:nvSpPr>
          <p:cNvPr id="3" name="Date Placeholder 2"/>
          <p:cNvSpPr>
            <a:spLocks noGrp="1"/>
          </p:cNvSpPr>
          <p:nvPr>
            <p:ph type="dt" sz="quarter" idx="1"/>
          </p:nvPr>
        </p:nvSpPr>
        <p:spPr>
          <a:xfrm>
            <a:off x="3930473" y="0"/>
            <a:ext cx="3006884" cy="463408"/>
          </a:xfrm>
          <a:prstGeom prst="rect">
            <a:avLst/>
          </a:prstGeom>
        </p:spPr>
        <p:txBody>
          <a:bodyPr vert="horz" lIns="92428" tIns="46214" rIns="92428" bIns="46214" rtlCol="0"/>
          <a:lstStyle>
            <a:lvl1pPr algn="r">
              <a:defRPr sz="1200"/>
            </a:lvl1pPr>
          </a:lstStyle>
          <a:p>
            <a:fld id="{9D2468D1-12F9-40B3-A319-9433D30768A8}" type="datetimeFigureOut">
              <a:rPr lang="en-US" smtClean="0"/>
              <a:t>9/7/2016</a:t>
            </a:fld>
            <a:endParaRPr lang="en-US"/>
          </a:p>
        </p:txBody>
      </p:sp>
      <p:sp>
        <p:nvSpPr>
          <p:cNvPr id="4" name="Footer Placeholder 3"/>
          <p:cNvSpPr>
            <a:spLocks noGrp="1"/>
          </p:cNvSpPr>
          <p:nvPr>
            <p:ph type="ftr" sz="quarter" idx="2"/>
          </p:nvPr>
        </p:nvSpPr>
        <p:spPr>
          <a:xfrm>
            <a:off x="0" y="8772669"/>
            <a:ext cx="3006884" cy="463407"/>
          </a:xfrm>
          <a:prstGeom prst="rect">
            <a:avLst/>
          </a:prstGeom>
        </p:spPr>
        <p:txBody>
          <a:bodyPr vert="horz" lIns="92428" tIns="46214" rIns="92428" bIns="46214" rtlCol="0" anchor="b"/>
          <a:lstStyle>
            <a:lvl1pPr algn="l">
              <a:defRPr sz="1200"/>
            </a:lvl1pPr>
          </a:lstStyle>
          <a:p>
            <a:endParaRPr lang="en-US"/>
          </a:p>
        </p:txBody>
      </p:sp>
      <p:sp>
        <p:nvSpPr>
          <p:cNvPr id="5" name="Slide Number Placeholder 4"/>
          <p:cNvSpPr>
            <a:spLocks noGrp="1"/>
          </p:cNvSpPr>
          <p:nvPr>
            <p:ph type="sldNum" sz="quarter" idx="3"/>
          </p:nvPr>
        </p:nvSpPr>
        <p:spPr>
          <a:xfrm>
            <a:off x="3930473" y="8772669"/>
            <a:ext cx="3006884" cy="463407"/>
          </a:xfrm>
          <a:prstGeom prst="rect">
            <a:avLst/>
          </a:prstGeom>
        </p:spPr>
        <p:txBody>
          <a:bodyPr vert="horz" lIns="92428" tIns="46214" rIns="92428" bIns="46214" rtlCol="0" anchor="b"/>
          <a:lstStyle>
            <a:lvl1pPr algn="r">
              <a:defRPr sz="1200"/>
            </a:lvl1pPr>
          </a:lstStyle>
          <a:p>
            <a:fld id="{0316BBEF-C8DB-4EB1-AFAC-2C67958259E0}" type="slidenum">
              <a:rPr lang="en-US" smtClean="0"/>
              <a:t>‹#›</a:t>
            </a:fld>
            <a:endParaRPr lang="en-US"/>
          </a:p>
        </p:txBody>
      </p:sp>
    </p:spTree>
    <p:extLst>
      <p:ext uri="{BB962C8B-B14F-4D97-AF65-F5344CB8AC3E}">
        <p14:creationId xmlns:p14="http://schemas.microsoft.com/office/powerpoint/2010/main" val="307943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6884" cy="463408"/>
          </a:xfrm>
          <a:prstGeom prst="rect">
            <a:avLst/>
          </a:prstGeom>
        </p:spPr>
        <p:txBody>
          <a:bodyPr vert="horz" lIns="92428" tIns="46214" rIns="92428" bIns="46214" rtlCol="0"/>
          <a:lstStyle>
            <a:lvl1pPr algn="l">
              <a:defRPr sz="1200"/>
            </a:lvl1pPr>
          </a:lstStyle>
          <a:p>
            <a:endParaRPr lang="en-US"/>
          </a:p>
        </p:txBody>
      </p:sp>
      <p:sp>
        <p:nvSpPr>
          <p:cNvPr id="3" name="Date Placeholder 2"/>
          <p:cNvSpPr>
            <a:spLocks noGrp="1"/>
          </p:cNvSpPr>
          <p:nvPr>
            <p:ph type="dt" idx="1"/>
          </p:nvPr>
        </p:nvSpPr>
        <p:spPr>
          <a:xfrm>
            <a:off x="3930473" y="0"/>
            <a:ext cx="3006884" cy="463408"/>
          </a:xfrm>
          <a:prstGeom prst="rect">
            <a:avLst/>
          </a:prstGeom>
        </p:spPr>
        <p:txBody>
          <a:bodyPr vert="horz" lIns="92428" tIns="46214" rIns="92428" bIns="46214" rtlCol="0"/>
          <a:lstStyle>
            <a:lvl1pPr algn="r">
              <a:defRPr sz="1200"/>
            </a:lvl1pPr>
          </a:lstStyle>
          <a:p>
            <a:fld id="{C5121984-102F-4C4A-B068-7ADBA698FECF}" type="datetimeFigureOut">
              <a:rPr lang="en-US" smtClean="0"/>
              <a:t>9/7/2016</a:t>
            </a:fld>
            <a:endParaRPr lang="en-US"/>
          </a:p>
        </p:txBody>
      </p:sp>
      <p:sp>
        <p:nvSpPr>
          <p:cNvPr id="4" name="Slide Image Placeholder 3"/>
          <p:cNvSpPr>
            <a:spLocks noGrp="1" noRot="1" noChangeAspect="1"/>
          </p:cNvSpPr>
          <p:nvPr>
            <p:ph type="sldImg" idx="2"/>
          </p:nvPr>
        </p:nvSpPr>
        <p:spPr>
          <a:xfrm>
            <a:off x="698500" y="1154113"/>
            <a:ext cx="5541963" cy="3117850"/>
          </a:xfrm>
          <a:prstGeom prst="rect">
            <a:avLst/>
          </a:prstGeom>
          <a:noFill/>
          <a:ln w="12700">
            <a:solidFill>
              <a:prstClr val="black"/>
            </a:solidFill>
          </a:ln>
        </p:spPr>
        <p:txBody>
          <a:bodyPr vert="horz" lIns="92428" tIns="46214" rIns="92428" bIns="46214" rtlCol="0" anchor="ctr"/>
          <a:lstStyle/>
          <a:p>
            <a:endParaRPr lang="en-US"/>
          </a:p>
        </p:txBody>
      </p:sp>
      <p:sp>
        <p:nvSpPr>
          <p:cNvPr id="5" name="Notes Placeholder 4"/>
          <p:cNvSpPr>
            <a:spLocks noGrp="1"/>
          </p:cNvSpPr>
          <p:nvPr>
            <p:ph type="body" sz="quarter" idx="3"/>
          </p:nvPr>
        </p:nvSpPr>
        <p:spPr>
          <a:xfrm>
            <a:off x="693897" y="4444861"/>
            <a:ext cx="5551170" cy="3636705"/>
          </a:xfrm>
          <a:prstGeom prst="rect">
            <a:avLst/>
          </a:prstGeom>
        </p:spPr>
        <p:txBody>
          <a:bodyPr vert="horz" lIns="92428" tIns="46214" rIns="92428" bIns="462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06884" cy="463407"/>
          </a:xfrm>
          <a:prstGeom prst="rect">
            <a:avLst/>
          </a:prstGeom>
        </p:spPr>
        <p:txBody>
          <a:bodyPr vert="horz" lIns="92428" tIns="46214" rIns="92428" bIns="46214" rtlCol="0" anchor="b"/>
          <a:lstStyle>
            <a:lvl1pPr algn="l">
              <a:defRPr sz="1200"/>
            </a:lvl1pPr>
          </a:lstStyle>
          <a:p>
            <a:endParaRPr lang="en-US"/>
          </a:p>
        </p:txBody>
      </p:sp>
      <p:sp>
        <p:nvSpPr>
          <p:cNvPr id="7" name="Slide Number Placeholder 6"/>
          <p:cNvSpPr>
            <a:spLocks noGrp="1"/>
          </p:cNvSpPr>
          <p:nvPr>
            <p:ph type="sldNum" sz="quarter" idx="5"/>
          </p:nvPr>
        </p:nvSpPr>
        <p:spPr>
          <a:xfrm>
            <a:off x="3930473" y="8772669"/>
            <a:ext cx="3006884" cy="463407"/>
          </a:xfrm>
          <a:prstGeom prst="rect">
            <a:avLst/>
          </a:prstGeom>
        </p:spPr>
        <p:txBody>
          <a:bodyPr vert="horz" lIns="92428" tIns="46214" rIns="92428" bIns="46214" rtlCol="0" anchor="b"/>
          <a:lstStyle>
            <a:lvl1pPr algn="r">
              <a:defRPr sz="1200"/>
            </a:lvl1pPr>
          </a:lstStyle>
          <a:p>
            <a:fld id="{C34C84B8-B270-4A8E-88D8-263BB412EA76}" type="slidenum">
              <a:rPr lang="en-US" smtClean="0"/>
              <a:t>‹#›</a:t>
            </a:fld>
            <a:endParaRPr lang="en-US"/>
          </a:p>
        </p:txBody>
      </p:sp>
    </p:spTree>
    <p:extLst>
      <p:ext uri="{BB962C8B-B14F-4D97-AF65-F5344CB8AC3E}">
        <p14:creationId xmlns:p14="http://schemas.microsoft.com/office/powerpoint/2010/main" val="207212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1672"/>
            <a:ext cx="12192000" cy="6854653"/>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8676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2">
                  <a:lumMod val="75000"/>
                </a:schemeClr>
              </a:buClr>
              <a:defRPr/>
            </a:lvl1pPr>
            <a:lvl2pPr marL="685800" indent="-228600">
              <a:buClr>
                <a:schemeClr val="accent2">
                  <a:lumMod val="75000"/>
                </a:schemeClr>
              </a:buClr>
              <a:buFont typeface="Arial" panose="020B0604020202020204" pitchFamily="34" charset="0"/>
              <a:buChar char="•"/>
              <a:defRPr/>
            </a:lvl2pPr>
            <a:lvl3pPr marL="1143000" indent="-228600">
              <a:buClr>
                <a:schemeClr val="accent2">
                  <a:lumMod val="75000"/>
                </a:schemeClr>
              </a:buClr>
              <a:buFont typeface="Arial" panose="020B0604020202020204" pitchFamily="34" charset="0"/>
              <a:buChar char="•"/>
              <a:defRPr/>
            </a:lvl3pPr>
            <a:lvl4pPr marL="1600200" indent="-228600">
              <a:buClr>
                <a:schemeClr val="accent2">
                  <a:lumMod val="75000"/>
                </a:schemeClr>
              </a:buClr>
              <a:buFont typeface="Arial" panose="020B0604020202020204" pitchFamily="34" charset="0"/>
              <a:buChar char="•"/>
              <a:defRPr/>
            </a:lvl4pPr>
            <a:lvl5pPr marL="2057400" indent="-228600">
              <a:buClr>
                <a:schemeClr val="accent2">
                  <a:lumMod val="75000"/>
                </a:schemeClr>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03780" y="6271005"/>
            <a:ext cx="2743200" cy="365125"/>
          </a:xfrm>
        </p:spPr>
        <p:txBody>
          <a:bodyPr/>
          <a:lstStyle/>
          <a:p>
            <a:fld id="{2E293C98-AD1B-4F9C-88B6-A17ABF3A7945}" type="slidenum">
              <a:rPr lang="en-US" smtClean="0"/>
              <a:t>‹#›</a:t>
            </a:fld>
            <a:endParaRPr lang="en-US" dirty="0"/>
          </a:p>
        </p:txBody>
      </p:sp>
    </p:spTree>
    <p:extLst>
      <p:ext uri="{BB962C8B-B14F-4D97-AF65-F5344CB8AC3E}">
        <p14:creationId xmlns:p14="http://schemas.microsoft.com/office/powerpoint/2010/main" val="335428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978" y="1673"/>
            <a:ext cx="12194978" cy="6856328"/>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lgn="r">
              <a:defRPr sz="6000"/>
            </a:lvl1pPr>
          </a:lstStyle>
          <a:p>
            <a:r>
              <a:rPr lang="en-US" dirty="0"/>
              <a:t>Section Header</a:t>
            </a:r>
          </a:p>
        </p:txBody>
      </p:sp>
      <p:sp>
        <p:nvSpPr>
          <p:cNvPr id="3" name="Text Placeholder 2"/>
          <p:cNvSpPr>
            <a:spLocks noGrp="1"/>
          </p:cNvSpPr>
          <p:nvPr>
            <p:ph type="body" idx="1" hasCustomPrompt="1"/>
          </p:nvPr>
        </p:nvSpPr>
        <p:spPr>
          <a:xfrm>
            <a:off x="831850" y="4589463"/>
            <a:ext cx="10515600" cy="1500187"/>
          </a:xfrm>
        </p:spPr>
        <p:txBody>
          <a:bodyPr/>
          <a:lstStyle>
            <a:lvl1pPr marL="0" indent="0" algn="r">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Example Section </a:t>
            </a:r>
            <a:r>
              <a:rPr lang="en-US" dirty="0" err="1"/>
              <a:t>Subheader</a:t>
            </a:r>
            <a:r>
              <a:rPr lang="en-US" dirty="0"/>
              <a:t> Text</a:t>
            </a:r>
          </a:p>
        </p:txBody>
      </p:sp>
      <p:sp>
        <p:nvSpPr>
          <p:cNvPr id="6" name="Slide Number Placeholder 5"/>
          <p:cNvSpPr>
            <a:spLocks noGrp="1"/>
          </p:cNvSpPr>
          <p:nvPr>
            <p:ph type="sldNum" sz="quarter" idx="12"/>
          </p:nvPr>
        </p:nvSpPr>
        <p:spPr/>
        <p:txBody>
          <a:bodyPr/>
          <a:lstStyle/>
          <a:p>
            <a:fld id="{2E293C98-AD1B-4F9C-88B6-A17ABF3A7945}" type="slidenum">
              <a:rPr lang="en-US" smtClean="0"/>
              <a:pPr/>
              <a:t>‹#›</a:t>
            </a:fld>
            <a:endParaRPr lang="en-US" dirty="0"/>
          </a:p>
        </p:txBody>
      </p:sp>
    </p:spTree>
    <p:extLst>
      <p:ext uri="{BB962C8B-B14F-4D97-AF65-F5344CB8AC3E}">
        <p14:creationId xmlns:p14="http://schemas.microsoft.com/office/powerpoint/2010/main" val="319018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9C5708C-F7E3-46B7-8401-5C0B3839660F}" type="slidenum">
              <a:rPr lang="en-US" smtClean="0"/>
              <a:t>‹#›</a:t>
            </a:fld>
            <a:endParaRPr lang="en-US"/>
          </a:p>
        </p:txBody>
      </p:sp>
    </p:spTree>
    <p:extLst>
      <p:ext uri="{BB962C8B-B14F-4D97-AF65-F5344CB8AC3E}">
        <p14:creationId xmlns:p14="http://schemas.microsoft.com/office/powerpoint/2010/main" val="2603550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Oval 20"/>
          <p:cNvSpPr/>
          <p:nvPr userDrawn="1"/>
        </p:nvSpPr>
        <p:spPr>
          <a:xfrm>
            <a:off x="11516678" y="6176507"/>
            <a:ext cx="550044" cy="56538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184730" y="6271005"/>
            <a:ext cx="2743200" cy="365125"/>
          </a:xfrm>
          <a:prstGeom prst="rect">
            <a:avLst/>
          </a:prstGeom>
        </p:spPr>
        <p:txBody>
          <a:bodyPr vert="horz" lIns="91440" tIns="45720" rIns="91440" bIns="45720" rtlCol="0" anchor="ctr"/>
          <a:lstStyle>
            <a:lvl1pPr algn="r">
              <a:defRPr sz="1600" b="1">
                <a:solidFill>
                  <a:srgbClr val="00B050"/>
                </a:solidFill>
              </a:defRPr>
            </a:lvl1pPr>
          </a:lstStyle>
          <a:p>
            <a:fld id="{2E293C98-AD1B-4F9C-88B6-A17ABF3A7945}" type="slidenum">
              <a:rPr lang="en-US" smtClean="0"/>
              <a:pPr/>
              <a:t>‹#›</a:t>
            </a:fld>
            <a:endParaRPr lang="en-US" dirty="0"/>
          </a:p>
        </p:txBody>
      </p:sp>
    </p:spTree>
    <p:extLst>
      <p:ext uri="{BB962C8B-B14F-4D97-AF65-F5344CB8AC3E}">
        <p14:creationId xmlns:p14="http://schemas.microsoft.com/office/powerpoint/2010/main" val="92917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wooster-brown.catherine@ep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9416" y="1849750"/>
            <a:ext cx="10383865" cy="2387600"/>
          </a:xfrm>
        </p:spPr>
        <p:txBody>
          <a:bodyPr>
            <a:normAutofit/>
          </a:bodyPr>
          <a:lstStyle/>
          <a:p>
            <a:r>
              <a:rPr lang="en-US" sz="5400" dirty="0"/>
              <a:t>Pollinator Protection </a:t>
            </a:r>
            <a:br>
              <a:rPr lang="en-US" sz="5400" dirty="0"/>
            </a:br>
            <a:r>
              <a:rPr lang="en-US" sz="5400" dirty="0"/>
              <a:t>in Region 7</a:t>
            </a:r>
          </a:p>
        </p:txBody>
      </p:sp>
      <p:sp>
        <p:nvSpPr>
          <p:cNvPr id="5" name="Subtitle 4"/>
          <p:cNvSpPr>
            <a:spLocks noGrp="1"/>
          </p:cNvSpPr>
          <p:nvPr>
            <p:ph type="subTitle" idx="1"/>
          </p:nvPr>
        </p:nvSpPr>
        <p:spPr>
          <a:xfrm>
            <a:off x="1524000" y="4577398"/>
            <a:ext cx="9144000" cy="1655762"/>
          </a:xfrm>
        </p:spPr>
        <p:txBody>
          <a:bodyPr/>
          <a:lstStyle/>
          <a:p>
            <a:r>
              <a:rPr lang="en-US" dirty="0"/>
              <a:t>Catherine Wooster-Brown</a:t>
            </a:r>
          </a:p>
          <a:p>
            <a:r>
              <a:rPr lang="en-US" dirty="0"/>
              <a:t>Environmental Scientist</a:t>
            </a:r>
          </a:p>
        </p:txBody>
      </p:sp>
    </p:spTree>
    <p:extLst>
      <p:ext uri="{BB962C8B-B14F-4D97-AF65-F5344CB8AC3E}">
        <p14:creationId xmlns:p14="http://schemas.microsoft.com/office/powerpoint/2010/main" val="251069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682" y="365125"/>
            <a:ext cx="9883118" cy="1325563"/>
          </a:xfrm>
        </p:spPr>
        <p:txBody>
          <a:bodyPr/>
          <a:lstStyle/>
          <a:p>
            <a:r>
              <a:rPr lang="en-US" dirty="0"/>
              <a:t>RCRA Site in Iowa </a:t>
            </a:r>
          </a:p>
        </p:txBody>
      </p:sp>
      <p:sp>
        <p:nvSpPr>
          <p:cNvPr id="4" name="Slide Number Placeholder 3"/>
          <p:cNvSpPr>
            <a:spLocks noGrp="1"/>
          </p:cNvSpPr>
          <p:nvPr>
            <p:ph type="sldNum" sz="quarter" idx="12"/>
          </p:nvPr>
        </p:nvSpPr>
        <p:spPr>
          <a:xfrm>
            <a:off x="9247741" y="6271005"/>
            <a:ext cx="2743200" cy="365125"/>
          </a:xfrm>
        </p:spPr>
        <p:txBody>
          <a:bodyPr/>
          <a:lstStyle/>
          <a:p>
            <a:fld id="{2E293C98-AD1B-4F9C-88B6-A17ABF3A7945}" type="slidenum">
              <a:rPr lang="en-US" smtClean="0"/>
              <a:t>10</a:t>
            </a:fld>
            <a:endParaRPr lang="en-US" dirty="0"/>
          </a:p>
        </p:txBody>
      </p:sp>
      <p:pic>
        <p:nvPicPr>
          <p:cNvPr id="7" name="Content Placeholder 6"/>
          <p:cNvPicPr>
            <a:picLocks noGrp="1" noChangeAspect="1"/>
          </p:cNvPicPr>
          <p:nvPr>
            <p:ph idx="1"/>
          </p:nvPr>
        </p:nvPicPr>
        <p:blipFill>
          <a:blip r:embed="rId2"/>
          <a:stretch>
            <a:fillRect/>
          </a:stretch>
        </p:blipFill>
        <p:spPr>
          <a:xfrm>
            <a:off x="1470682" y="1690688"/>
            <a:ext cx="5057775" cy="3771900"/>
          </a:xfrm>
          <a:prstGeom prst="rect">
            <a:avLst/>
          </a:prstGeom>
        </p:spPr>
      </p:pic>
      <p:pic>
        <p:nvPicPr>
          <p:cNvPr id="3" name="Picture 2"/>
          <p:cNvPicPr>
            <a:picLocks noChangeAspect="1"/>
          </p:cNvPicPr>
          <p:nvPr/>
        </p:nvPicPr>
        <p:blipFill>
          <a:blip r:embed="rId3"/>
          <a:stretch>
            <a:fillRect/>
          </a:stretch>
        </p:blipFill>
        <p:spPr>
          <a:xfrm>
            <a:off x="8322003" y="2632153"/>
            <a:ext cx="1533834" cy="2194560"/>
          </a:xfrm>
          <a:prstGeom prst="rect">
            <a:avLst/>
          </a:prstGeom>
        </p:spPr>
      </p:pic>
      <p:sp>
        <p:nvSpPr>
          <p:cNvPr id="5" name="TextBox 4"/>
          <p:cNvSpPr txBox="1"/>
          <p:nvPr/>
        </p:nvSpPr>
        <p:spPr>
          <a:xfrm>
            <a:off x="8163025" y="5093256"/>
            <a:ext cx="1903534" cy="369332"/>
          </a:xfrm>
          <a:prstGeom prst="rect">
            <a:avLst/>
          </a:prstGeom>
          <a:noFill/>
        </p:spPr>
        <p:txBody>
          <a:bodyPr wrap="none" rtlCol="0">
            <a:spAutoFit/>
          </a:bodyPr>
          <a:lstStyle/>
          <a:p>
            <a:r>
              <a:rPr lang="en-US" dirty="0"/>
              <a:t>Monarch Butterfly</a:t>
            </a:r>
          </a:p>
        </p:txBody>
      </p:sp>
    </p:spTree>
    <p:extLst>
      <p:ext uri="{BB962C8B-B14F-4D97-AF65-F5344CB8AC3E}">
        <p14:creationId xmlns:p14="http://schemas.microsoft.com/office/powerpoint/2010/main" val="17870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98736"/>
            <a:ext cx="12326815" cy="1325563"/>
          </a:xfrm>
        </p:spPr>
        <p:txBody>
          <a:bodyPr/>
          <a:lstStyle/>
          <a:p>
            <a:pPr algn="ctr"/>
            <a:r>
              <a:rPr lang="en-US" dirty="0"/>
              <a:t>Superfund Site in Southeast Kansas, the Plan; Turn…</a:t>
            </a:r>
          </a:p>
        </p:txBody>
      </p:sp>
      <p:pic>
        <p:nvPicPr>
          <p:cNvPr id="5" name="Content Placeholder 4"/>
          <p:cNvPicPr>
            <a:picLocks noGrp="1" noChangeAspect="1"/>
          </p:cNvPicPr>
          <p:nvPr>
            <p:ph idx="1"/>
          </p:nvPr>
        </p:nvPicPr>
        <p:blipFill rotWithShape="1">
          <a:blip r:embed="rId2"/>
          <a:srcRect l="879" t="1954"/>
          <a:stretch/>
        </p:blipFill>
        <p:spPr>
          <a:xfrm>
            <a:off x="913423" y="1820008"/>
            <a:ext cx="3228360" cy="4266331"/>
          </a:xfrm>
          <a:prstGeom prst="rect">
            <a:avLst/>
          </a:prstGeom>
        </p:spPr>
      </p:pic>
      <p:sp>
        <p:nvSpPr>
          <p:cNvPr id="4" name="Slide Number Placeholder 3"/>
          <p:cNvSpPr>
            <a:spLocks noGrp="1"/>
          </p:cNvSpPr>
          <p:nvPr>
            <p:ph type="sldNum" sz="quarter" idx="12"/>
          </p:nvPr>
        </p:nvSpPr>
        <p:spPr>
          <a:xfrm>
            <a:off x="9247741" y="6271005"/>
            <a:ext cx="2743200" cy="365125"/>
          </a:xfrm>
        </p:spPr>
        <p:txBody>
          <a:bodyPr/>
          <a:lstStyle/>
          <a:p>
            <a:fld id="{2E293C98-AD1B-4F9C-88B6-A17ABF3A7945}" type="slidenum">
              <a:rPr lang="en-US" smtClean="0"/>
              <a:t>11</a:t>
            </a:fld>
            <a:endParaRPr lang="en-US" dirty="0"/>
          </a:p>
        </p:txBody>
      </p:sp>
      <p:sp>
        <p:nvSpPr>
          <p:cNvPr id="3" name="TextBox 2"/>
          <p:cNvSpPr txBox="1"/>
          <p:nvPr/>
        </p:nvSpPr>
        <p:spPr>
          <a:xfrm>
            <a:off x="1761175" y="6086339"/>
            <a:ext cx="1532856" cy="369332"/>
          </a:xfrm>
          <a:prstGeom prst="rect">
            <a:avLst/>
          </a:prstGeom>
          <a:noFill/>
        </p:spPr>
        <p:txBody>
          <a:bodyPr wrap="none" rtlCol="0">
            <a:spAutoFit/>
          </a:bodyPr>
          <a:lstStyle/>
          <a:p>
            <a:r>
              <a:rPr lang="en-US" dirty="0"/>
              <a:t>Fields of Grass</a:t>
            </a:r>
          </a:p>
        </p:txBody>
      </p:sp>
      <p:sp>
        <p:nvSpPr>
          <p:cNvPr id="6" name="Right Arrow 5"/>
          <p:cNvSpPr/>
          <p:nvPr/>
        </p:nvSpPr>
        <p:spPr>
          <a:xfrm>
            <a:off x="5040363" y="3479180"/>
            <a:ext cx="1360449" cy="387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025272" y="1732774"/>
            <a:ext cx="4743292" cy="4353565"/>
          </a:xfrm>
          <a:prstGeom prst="rect">
            <a:avLst/>
          </a:prstGeom>
        </p:spPr>
      </p:pic>
      <p:sp>
        <p:nvSpPr>
          <p:cNvPr id="8" name="TextBox 7"/>
          <p:cNvSpPr txBox="1"/>
          <p:nvPr/>
        </p:nvSpPr>
        <p:spPr>
          <a:xfrm>
            <a:off x="8524179" y="6147270"/>
            <a:ext cx="1745478" cy="369332"/>
          </a:xfrm>
          <a:prstGeom prst="rect">
            <a:avLst/>
          </a:prstGeom>
          <a:noFill/>
        </p:spPr>
        <p:txBody>
          <a:bodyPr wrap="none" rtlCol="0">
            <a:spAutoFit/>
          </a:bodyPr>
          <a:lstStyle/>
          <a:p>
            <a:r>
              <a:rPr lang="en-US" dirty="0"/>
              <a:t>Fields of Flowers</a:t>
            </a:r>
          </a:p>
        </p:txBody>
      </p:sp>
    </p:spTree>
    <p:extLst>
      <p:ext uri="{BB962C8B-B14F-4D97-AF65-F5344CB8AC3E}">
        <p14:creationId xmlns:p14="http://schemas.microsoft.com/office/powerpoint/2010/main" val="326920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1850" y="1709739"/>
            <a:ext cx="10515600" cy="1067752"/>
          </a:xfrm>
        </p:spPr>
        <p:txBody>
          <a:bodyPr/>
          <a:lstStyle/>
          <a:p>
            <a:r>
              <a:rPr lang="en-US" dirty="0"/>
              <a:t>For More Information, Contact</a:t>
            </a:r>
          </a:p>
        </p:txBody>
      </p:sp>
      <p:sp>
        <p:nvSpPr>
          <p:cNvPr id="13" name="Text Placeholder 12"/>
          <p:cNvSpPr>
            <a:spLocks noGrp="1"/>
          </p:cNvSpPr>
          <p:nvPr>
            <p:ph type="body" idx="1"/>
          </p:nvPr>
        </p:nvSpPr>
        <p:spPr>
          <a:xfrm>
            <a:off x="831850" y="2777491"/>
            <a:ext cx="10515600" cy="3858639"/>
          </a:xfrm>
        </p:spPr>
        <p:txBody>
          <a:bodyPr>
            <a:normAutofit/>
          </a:bodyPr>
          <a:lstStyle/>
          <a:p>
            <a:r>
              <a:rPr lang="en-US" sz="2800" dirty="0"/>
              <a:t>Catherine Wooster-Brown</a:t>
            </a:r>
            <a:endParaRPr lang="en-US" sz="2800" dirty="0">
              <a:hlinkClick r:id="rId2"/>
            </a:endParaRPr>
          </a:p>
          <a:p>
            <a:r>
              <a:rPr lang="en-US" sz="2800" dirty="0"/>
              <a:t>Environmental Scientist</a:t>
            </a:r>
          </a:p>
          <a:p>
            <a:r>
              <a:rPr lang="en-US" sz="2800" dirty="0"/>
              <a:t>EPA Region 7</a:t>
            </a:r>
            <a:endParaRPr lang="en-US" sz="2800" dirty="0">
              <a:hlinkClick r:id="rId2"/>
            </a:endParaRPr>
          </a:p>
          <a:p>
            <a:r>
              <a:rPr lang="en-US" sz="2800" dirty="0"/>
              <a:t>913-551-7425 </a:t>
            </a:r>
            <a:endParaRPr lang="en-US" sz="2800" dirty="0">
              <a:hlinkClick r:id="rId2"/>
            </a:endParaRPr>
          </a:p>
          <a:p>
            <a:r>
              <a:rPr lang="en-US" sz="2800" dirty="0">
                <a:hlinkClick r:id="rId2"/>
              </a:rPr>
              <a:t>wooster-brown.catherine@epa.gov</a:t>
            </a:r>
            <a:r>
              <a:rPr lang="en-US" sz="2800" dirty="0"/>
              <a:t> </a:t>
            </a:r>
          </a:p>
        </p:txBody>
      </p:sp>
      <p:sp>
        <p:nvSpPr>
          <p:cNvPr id="2" name="Slide Number Placeholder 1"/>
          <p:cNvSpPr>
            <a:spLocks noGrp="1"/>
          </p:cNvSpPr>
          <p:nvPr>
            <p:ph type="sldNum" sz="quarter" idx="12"/>
          </p:nvPr>
        </p:nvSpPr>
        <p:spPr>
          <a:xfrm>
            <a:off x="9228690" y="6279797"/>
            <a:ext cx="2743200" cy="365125"/>
          </a:xfrm>
        </p:spPr>
        <p:txBody>
          <a:bodyPr/>
          <a:lstStyle/>
          <a:p>
            <a:fld id="{2E293C98-AD1B-4F9C-88B6-A17ABF3A7945}" type="slidenum">
              <a:rPr lang="en-US" smtClean="0"/>
              <a:pPr/>
              <a:t>12</a:t>
            </a:fld>
            <a:endParaRPr lang="en-US" dirty="0"/>
          </a:p>
        </p:txBody>
      </p:sp>
    </p:spTree>
    <p:extLst>
      <p:ext uri="{BB962C8B-B14F-4D97-AF65-F5344CB8AC3E}">
        <p14:creationId xmlns:p14="http://schemas.microsoft.com/office/powerpoint/2010/main" val="177878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54715" y="2970099"/>
            <a:ext cx="4475286" cy="2990939"/>
          </a:xfrm>
          <a:prstGeom prst="rect">
            <a:avLst/>
          </a:prstGeom>
        </p:spPr>
      </p:pic>
      <p:sp>
        <p:nvSpPr>
          <p:cNvPr id="2" name="Title 1"/>
          <p:cNvSpPr>
            <a:spLocks noGrp="1"/>
          </p:cNvSpPr>
          <p:nvPr>
            <p:ph type="title"/>
          </p:nvPr>
        </p:nvSpPr>
        <p:spPr/>
        <p:txBody>
          <a:bodyPr/>
          <a:lstStyle/>
          <a:p>
            <a:r>
              <a:rPr lang="en-US" dirty="0"/>
              <a:t>Region 7 Pollinator Workgroup</a:t>
            </a:r>
          </a:p>
        </p:txBody>
      </p:sp>
      <p:sp>
        <p:nvSpPr>
          <p:cNvPr id="3" name="Content Placeholder 2"/>
          <p:cNvSpPr>
            <a:spLocks noGrp="1"/>
          </p:cNvSpPr>
          <p:nvPr>
            <p:ph idx="1"/>
          </p:nvPr>
        </p:nvSpPr>
        <p:spPr>
          <a:xfrm>
            <a:off x="838200" y="1364908"/>
            <a:ext cx="10266680" cy="1395095"/>
          </a:xfrm>
        </p:spPr>
        <p:txBody>
          <a:bodyPr>
            <a:normAutofit fontScale="92500"/>
          </a:bodyPr>
          <a:lstStyle/>
          <a:p>
            <a:pPr marL="0" indent="0">
              <a:lnSpc>
                <a:spcPct val="100000"/>
              </a:lnSpc>
              <a:buNone/>
            </a:pPr>
            <a:r>
              <a:rPr lang="en-US" dirty="0"/>
              <a:t>Our Purpose:  Identify regional programmatic opportunities to facilitate pollinator protection and pollinator habitat opportunities within R7 as directed by the Regional Administrator and the Presidential Memorandum.</a:t>
            </a:r>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2E293C98-AD1B-4F9C-88B6-A17ABF3A7945}" type="slidenum">
              <a:rPr lang="en-US" smtClean="0">
                <a:solidFill>
                  <a:srgbClr val="00B050"/>
                </a:solidFill>
              </a:rPr>
              <a:t>2</a:t>
            </a:fld>
            <a:endParaRPr lang="en-US" dirty="0">
              <a:solidFill>
                <a:srgbClr val="00B050"/>
              </a:solidFill>
            </a:endParaRPr>
          </a:p>
        </p:txBody>
      </p:sp>
      <p:sp>
        <p:nvSpPr>
          <p:cNvPr id="4" name="TextBox 3"/>
          <p:cNvSpPr txBox="1"/>
          <p:nvPr/>
        </p:nvSpPr>
        <p:spPr>
          <a:xfrm>
            <a:off x="1189697" y="2634762"/>
            <a:ext cx="5425440" cy="1949252"/>
          </a:xfrm>
          <a:prstGeom prst="rect">
            <a:avLst/>
          </a:prstGeom>
          <a:noFill/>
        </p:spPr>
        <p:txBody>
          <a:bodyPr wrap="square" rtlCol="0">
            <a:spAutoFit/>
          </a:bodyPr>
          <a:lstStyle/>
          <a:p>
            <a:pPr marL="228600" lvl="0" indent="-228600">
              <a:spcBef>
                <a:spcPts val="1000"/>
              </a:spcBef>
              <a:buClr>
                <a:srgbClr val="ED7D31">
                  <a:lumMod val="75000"/>
                </a:srgbClr>
              </a:buClr>
              <a:buFont typeface="Arial" panose="020B0604020202020204" pitchFamily="34" charset="0"/>
              <a:buChar char="•"/>
            </a:pPr>
            <a:r>
              <a:rPr lang="en-US" sz="2600" dirty="0">
                <a:solidFill>
                  <a:srgbClr val="A5A5A5">
                    <a:lumMod val="50000"/>
                  </a:srgbClr>
                </a:solidFill>
              </a:rPr>
              <a:t>Pollinator Habitat at the Regional Office</a:t>
            </a:r>
          </a:p>
          <a:p>
            <a:pPr marL="228600" lvl="0" indent="-228600">
              <a:spcBef>
                <a:spcPts val="1000"/>
              </a:spcBef>
              <a:buClr>
                <a:srgbClr val="ED7D31">
                  <a:lumMod val="75000"/>
                </a:srgbClr>
              </a:buClr>
              <a:buFont typeface="Arial" panose="020B0604020202020204" pitchFamily="34" charset="0"/>
              <a:buChar char="•"/>
            </a:pPr>
            <a:r>
              <a:rPr lang="en-US" sz="2600" dirty="0">
                <a:solidFill>
                  <a:srgbClr val="A5A5A5">
                    <a:lumMod val="50000"/>
                  </a:srgbClr>
                </a:solidFill>
              </a:rPr>
              <a:t>External Programs</a:t>
            </a:r>
          </a:p>
          <a:p>
            <a:pPr marL="228600" lvl="0" indent="-228600">
              <a:spcBef>
                <a:spcPts val="1000"/>
              </a:spcBef>
              <a:buClr>
                <a:srgbClr val="ED7D31">
                  <a:lumMod val="75000"/>
                </a:srgbClr>
              </a:buClr>
              <a:buFont typeface="Arial" panose="020B0604020202020204" pitchFamily="34" charset="0"/>
              <a:buChar char="•"/>
            </a:pPr>
            <a:r>
              <a:rPr lang="en-US" sz="2600" dirty="0">
                <a:solidFill>
                  <a:srgbClr val="A5A5A5">
                    <a:lumMod val="50000"/>
                  </a:srgbClr>
                </a:solidFill>
              </a:rPr>
              <a:t>Internal Programs</a:t>
            </a:r>
          </a:p>
        </p:txBody>
      </p:sp>
    </p:spTree>
    <p:extLst>
      <p:ext uri="{BB962C8B-B14F-4D97-AF65-F5344CB8AC3E}">
        <p14:creationId xmlns:p14="http://schemas.microsoft.com/office/powerpoint/2010/main" val="377492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365125"/>
            <a:ext cx="10862481" cy="1325563"/>
          </a:xfrm>
        </p:spPr>
        <p:txBody>
          <a:bodyPr/>
          <a:lstStyle/>
          <a:p>
            <a:r>
              <a:rPr lang="en-US" dirty="0"/>
              <a:t>Pollinator Habitat at the Region 7 Office</a:t>
            </a:r>
          </a:p>
        </p:txBody>
      </p:sp>
      <p:sp>
        <p:nvSpPr>
          <p:cNvPr id="4" name="Slide Number Placeholder 3"/>
          <p:cNvSpPr>
            <a:spLocks noGrp="1"/>
          </p:cNvSpPr>
          <p:nvPr>
            <p:ph type="sldNum" sz="quarter" idx="12"/>
          </p:nvPr>
        </p:nvSpPr>
        <p:spPr/>
        <p:txBody>
          <a:bodyPr/>
          <a:lstStyle/>
          <a:p>
            <a:fld id="{2E293C98-AD1B-4F9C-88B6-A17ABF3A7945}" type="slidenum">
              <a:rPr lang="en-US" smtClean="0"/>
              <a:t>3</a:t>
            </a:fld>
            <a:endParaRPr lang="en-US" dirty="0"/>
          </a:p>
        </p:txBody>
      </p:sp>
      <p:pic>
        <p:nvPicPr>
          <p:cNvPr id="5" name="Picture 4"/>
          <p:cNvPicPr>
            <a:picLocks noChangeAspect="1"/>
          </p:cNvPicPr>
          <p:nvPr/>
        </p:nvPicPr>
        <p:blipFill>
          <a:blip r:embed="rId2"/>
          <a:stretch>
            <a:fillRect/>
          </a:stretch>
        </p:blipFill>
        <p:spPr>
          <a:xfrm>
            <a:off x="628650" y="1624201"/>
            <a:ext cx="10934700" cy="4257675"/>
          </a:xfrm>
          <a:prstGeom prst="rect">
            <a:avLst/>
          </a:prstGeom>
        </p:spPr>
      </p:pic>
    </p:spTree>
    <p:extLst>
      <p:ext uri="{BB962C8B-B14F-4D97-AF65-F5344CB8AC3E}">
        <p14:creationId xmlns:p14="http://schemas.microsoft.com/office/powerpoint/2010/main" val="363531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Pollinator Habitat at the R7 Office continued…</a:t>
            </a:r>
          </a:p>
        </p:txBody>
      </p:sp>
      <p:sp>
        <p:nvSpPr>
          <p:cNvPr id="4" name="Slide Number Placeholder 3"/>
          <p:cNvSpPr>
            <a:spLocks noGrp="1"/>
          </p:cNvSpPr>
          <p:nvPr>
            <p:ph type="sldNum" sz="quarter" idx="12"/>
          </p:nvPr>
        </p:nvSpPr>
        <p:spPr/>
        <p:txBody>
          <a:bodyPr/>
          <a:lstStyle/>
          <a:p>
            <a:fld id="{2E293C98-AD1B-4F9C-88B6-A17ABF3A7945}" type="slidenum">
              <a:rPr lang="en-US" smtClean="0"/>
              <a:t>4</a:t>
            </a:fld>
            <a:endParaRPr lang="en-US" dirty="0"/>
          </a:p>
        </p:txBody>
      </p:sp>
      <p:pic>
        <p:nvPicPr>
          <p:cNvPr id="5" name="Picture 4"/>
          <p:cNvPicPr>
            <a:picLocks noChangeAspect="1"/>
          </p:cNvPicPr>
          <p:nvPr/>
        </p:nvPicPr>
        <p:blipFill>
          <a:blip r:embed="rId2"/>
          <a:stretch>
            <a:fillRect/>
          </a:stretch>
        </p:blipFill>
        <p:spPr>
          <a:xfrm>
            <a:off x="383307" y="2126672"/>
            <a:ext cx="3749040" cy="3708348"/>
          </a:xfrm>
          <a:prstGeom prst="rect">
            <a:avLst/>
          </a:prstGeom>
        </p:spPr>
      </p:pic>
      <p:pic>
        <p:nvPicPr>
          <p:cNvPr id="6" name="Picture 5"/>
          <p:cNvPicPr>
            <a:picLocks noChangeAspect="1"/>
          </p:cNvPicPr>
          <p:nvPr/>
        </p:nvPicPr>
        <p:blipFill>
          <a:blip r:embed="rId3"/>
          <a:stretch>
            <a:fillRect/>
          </a:stretch>
        </p:blipFill>
        <p:spPr>
          <a:xfrm>
            <a:off x="4326904" y="2123085"/>
            <a:ext cx="3718299" cy="3712464"/>
          </a:xfrm>
          <a:prstGeom prst="rect">
            <a:avLst/>
          </a:prstGeom>
        </p:spPr>
      </p:pic>
      <p:pic>
        <p:nvPicPr>
          <p:cNvPr id="7" name="Picture 6"/>
          <p:cNvPicPr>
            <a:picLocks noChangeAspect="1"/>
          </p:cNvPicPr>
          <p:nvPr/>
        </p:nvPicPr>
        <p:blipFill rotWithShape="1">
          <a:blip r:embed="rId4"/>
          <a:srcRect l="2452"/>
          <a:stretch/>
        </p:blipFill>
        <p:spPr>
          <a:xfrm>
            <a:off x="8239760" y="2133600"/>
            <a:ext cx="3576854" cy="3701420"/>
          </a:xfrm>
          <a:prstGeom prst="rect">
            <a:avLst/>
          </a:prstGeom>
          <a:ln>
            <a:noFill/>
          </a:ln>
        </p:spPr>
      </p:pic>
    </p:spTree>
    <p:extLst>
      <p:ext uri="{BB962C8B-B14F-4D97-AF65-F5344CB8AC3E}">
        <p14:creationId xmlns:p14="http://schemas.microsoft.com/office/powerpoint/2010/main" val="361096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Programs</a:t>
            </a:r>
          </a:p>
        </p:txBody>
      </p:sp>
      <p:sp>
        <p:nvSpPr>
          <p:cNvPr id="6" name="Content Placeholder 2"/>
          <p:cNvSpPr>
            <a:spLocks noGrp="1"/>
          </p:cNvSpPr>
          <p:nvPr>
            <p:ph idx="1"/>
          </p:nvPr>
        </p:nvSpPr>
        <p:spPr/>
        <p:txBody>
          <a:bodyPr>
            <a:normAutofit/>
          </a:bodyPr>
          <a:lstStyle/>
          <a:p>
            <a:r>
              <a:rPr lang="en-US" dirty="0"/>
              <a:t>Big Blue Thread in the Heartland (Public Blog).</a:t>
            </a:r>
          </a:p>
          <a:p>
            <a:r>
              <a:rPr lang="en-US" sz="2800" dirty="0"/>
              <a:t>Speakers at the RO.</a:t>
            </a:r>
          </a:p>
          <a:p>
            <a:r>
              <a:rPr lang="en-US" dirty="0"/>
              <a:t>Annual Pollinator Event during National Pollinator Week.</a:t>
            </a:r>
          </a:p>
          <a:p>
            <a:r>
              <a:rPr lang="en-US" sz="2800" dirty="0"/>
              <a:t>Healthy Schools Program.</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E293C98-AD1B-4F9C-88B6-A17ABF3A7945}" type="slidenum">
              <a:rPr lang="en-US" smtClean="0"/>
              <a:t>5</a:t>
            </a:fld>
            <a:endParaRPr lang="en-US" dirty="0"/>
          </a:p>
        </p:txBody>
      </p:sp>
      <p:pic>
        <p:nvPicPr>
          <p:cNvPr id="7" name="Picture 6"/>
          <p:cNvPicPr>
            <a:picLocks noChangeAspect="1"/>
          </p:cNvPicPr>
          <p:nvPr/>
        </p:nvPicPr>
        <p:blipFill rotWithShape="1">
          <a:blip r:embed="rId2"/>
          <a:srcRect t="7029"/>
          <a:stretch/>
        </p:blipFill>
        <p:spPr>
          <a:xfrm>
            <a:off x="5599924" y="3393439"/>
            <a:ext cx="5852160" cy="3060445"/>
          </a:xfrm>
          <a:prstGeom prst="rect">
            <a:avLst/>
          </a:prstGeom>
        </p:spPr>
      </p:pic>
    </p:spTree>
    <p:extLst>
      <p:ext uri="{BB962C8B-B14F-4D97-AF65-F5344CB8AC3E}">
        <p14:creationId xmlns:p14="http://schemas.microsoft.com/office/powerpoint/2010/main" val="324910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29" y="0"/>
            <a:ext cx="10515600" cy="1325563"/>
          </a:xfrm>
        </p:spPr>
        <p:txBody>
          <a:bodyPr/>
          <a:lstStyle/>
          <a:p>
            <a:r>
              <a:rPr lang="en-US" dirty="0"/>
              <a:t>Internal Programs</a:t>
            </a:r>
          </a:p>
        </p:txBody>
      </p:sp>
      <p:sp>
        <p:nvSpPr>
          <p:cNvPr id="3" name="Content Placeholder 2"/>
          <p:cNvSpPr>
            <a:spLocks noGrp="1"/>
          </p:cNvSpPr>
          <p:nvPr>
            <p:ph idx="1"/>
          </p:nvPr>
        </p:nvSpPr>
        <p:spPr>
          <a:xfrm>
            <a:off x="201029" y="1059335"/>
            <a:ext cx="10515600" cy="4351338"/>
          </a:xfrm>
        </p:spPr>
        <p:txBody>
          <a:bodyPr/>
          <a:lstStyle/>
          <a:p>
            <a:pPr marL="0" indent="0">
              <a:buNone/>
            </a:pPr>
            <a:r>
              <a:rPr lang="en-US" u="sng" dirty="0"/>
              <a:t>Superfund and RCRA Pollinator Habitat as a Reuse Training</a:t>
            </a:r>
          </a:p>
          <a:p>
            <a:pPr marL="0" indent="0">
              <a:buNone/>
            </a:pPr>
            <a:endParaRPr lang="en-US" u="sng" dirty="0"/>
          </a:p>
        </p:txBody>
      </p:sp>
      <p:sp>
        <p:nvSpPr>
          <p:cNvPr id="4" name="Slide Number Placeholder 3"/>
          <p:cNvSpPr>
            <a:spLocks noGrp="1"/>
          </p:cNvSpPr>
          <p:nvPr>
            <p:ph type="sldNum" sz="quarter" idx="12"/>
          </p:nvPr>
        </p:nvSpPr>
        <p:spPr/>
        <p:txBody>
          <a:bodyPr/>
          <a:lstStyle/>
          <a:p>
            <a:fld id="{2E293C98-AD1B-4F9C-88B6-A17ABF3A7945}" type="slidenum">
              <a:rPr lang="en-US" smtClean="0"/>
              <a:t>6</a:t>
            </a:fld>
            <a:endParaRPr lang="en-US" dirty="0"/>
          </a:p>
        </p:txBody>
      </p:sp>
      <p:grpSp>
        <p:nvGrpSpPr>
          <p:cNvPr id="5" name="Group 4"/>
          <p:cNvGrpSpPr/>
          <p:nvPr/>
        </p:nvGrpSpPr>
        <p:grpSpPr>
          <a:xfrm>
            <a:off x="4783014" y="2179033"/>
            <a:ext cx="7190342" cy="4457097"/>
            <a:chOff x="2694660" y="2055160"/>
            <a:chExt cx="7190342" cy="4457097"/>
          </a:xfrm>
        </p:grpSpPr>
        <p:pic>
          <p:nvPicPr>
            <p:cNvPr id="6" name="Picture 5"/>
            <p:cNvPicPr>
              <a:picLocks noChangeAspect="1"/>
            </p:cNvPicPr>
            <p:nvPr/>
          </p:nvPicPr>
          <p:blipFill rotWithShape="1">
            <a:blip r:embed="rId2"/>
            <a:srcRect l="6743" r="1812"/>
            <a:stretch/>
          </p:blipFill>
          <p:spPr>
            <a:xfrm>
              <a:off x="2694660" y="2055160"/>
              <a:ext cx="7190342" cy="3921211"/>
            </a:xfrm>
            <a:prstGeom prst="rect">
              <a:avLst/>
            </a:prstGeom>
          </p:spPr>
        </p:pic>
        <p:sp>
          <p:nvSpPr>
            <p:cNvPr id="7" name="TextBox 6"/>
            <p:cNvSpPr txBox="1"/>
            <p:nvPr/>
          </p:nvSpPr>
          <p:spPr>
            <a:xfrm>
              <a:off x="4656215" y="6142925"/>
              <a:ext cx="2879571" cy="369332"/>
            </a:xfrm>
            <a:prstGeom prst="rect">
              <a:avLst/>
            </a:prstGeom>
            <a:noFill/>
          </p:spPr>
          <p:txBody>
            <a:bodyPr wrap="none" rtlCol="0">
              <a:spAutoFit/>
            </a:bodyPr>
            <a:lstStyle/>
            <a:p>
              <a:r>
                <a:rPr lang="en-US" b="1" dirty="0"/>
                <a:t>Chemical Commodities, Inc. </a:t>
              </a:r>
            </a:p>
          </p:txBody>
        </p:sp>
      </p:grpSp>
      <p:sp>
        <p:nvSpPr>
          <p:cNvPr id="8" name="Content Placeholder 2"/>
          <p:cNvSpPr txBox="1">
            <a:spLocks/>
          </p:cNvSpPr>
          <p:nvPr/>
        </p:nvSpPr>
        <p:spPr>
          <a:xfrm>
            <a:off x="278693" y="2176095"/>
            <a:ext cx="11810793" cy="33178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Pollinator Problem.</a:t>
            </a:r>
          </a:p>
          <a:p>
            <a:r>
              <a:rPr lang="en-US" dirty="0"/>
              <a:t>The National Strategy.</a:t>
            </a:r>
          </a:p>
          <a:p>
            <a:r>
              <a:rPr lang="en-US" dirty="0"/>
              <a:t>EPA’s Pollinator Protection</a:t>
            </a:r>
          </a:p>
          <a:p>
            <a:pPr marL="0" indent="0">
              <a:buNone/>
            </a:pPr>
            <a:r>
              <a:rPr lang="en-US" dirty="0"/>
              <a:t>   Plan.</a:t>
            </a:r>
          </a:p>
          <a:p>
            <a:pPr>
              <a:buFont typeface="Wingdings" panose="05000000000000000000" pitchFamily="2" charset="2"/>
              <a:buChar char="ü"/>
            </a:pPr>
            <a:r>
              <a:rPr lang="en-US" dirty="0"/>
              <a:t>Metric: Acres of Pollinator</a:t>
            </a:r>
          </a:p>
          <a:p>
            <a:pPr marL="0" indent="0">
              <a:buNone/>
            </a:pPr>
            <a:r>
              <a:rPr lang="en-US" dirty="0"/>
              <a:t>   Friendly Habitat at Super-</a:t>
            </a:r>
          </a:p>
          <a:p>
            <a:pPr marL="0" indent="0">
              <a:buNone/>
            </a:pPr>
            <a:r>
              <a:rPr lang="en-US" dirty="0"/>
              <a:t>   fund Remedial Sites.</a:t>
            </a:r>
          </a:p>
          <a:p>
            <a:pPr marL="0" indent="0">
              <a:buNone/>
            </a:pPr>
            <a:endParaRPr lang="en-US" dirty="0"/>
          </a:p>
          <a:p>
            <a:pPr marL="0" indent="0">
              <a:buFont typeface="Arial" panose="020B0604020202020204" pitchFamily="34" charse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0393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01" y="147888"/>
            <a:ext cx="11690397" cy="1815882"/>
          </a:xfrm>
          <a:prstGeom prst="rect">
            <a:avLst/>
          </a:prstGeom>
          <a:noFill/>
        </p:spPr>
        <p:txBody>
          <a:bodyPr wrap="square" rtlCol="0">
            <a:spAutoFit/>
          </a:bodyPr>
          <a:lstStyle/>
          <a:p>
            <a:r>
              <a:rPr lang="en-US" sz="4400" dirty="0">
                <a:solidFill>
                  <a:srgbClr val="0070C0"/>
                </a:solidFill>
              </a:rPr>
              <a:t>Superfund RPMs Can Start Documenting Possible Pollinator Habitat as a Reuse… </a:t>
            </a:r>
          </a:p>
          <a:p>
            <a:endParaRPr lang="en-US" sz="2400" b="1" dirty="0"/>
          </a:p>
        </p:txBody>
      </p:sp>
      <p:grpSp>
        <p:nvGrpSpPr>
          <p:cNvPr id="7" name="Group 6"/>
          <p:cNvGrpSpPr/>
          <p:nvPr/>
        </p:nvGrpSpPr>
        <p:grpSpPr>
          <a:xfrm>
            <a:off x="625671" y="1622964"/>
            <a:ext cx="10940658" cy="5150388"/>
            <a:chOff x="625671" y="1622964"/>
            <a:chExt cx="10940658" cy="5150388"/>
          </a:xfrm>
        </p:grpSpPr>
        <p:graphicFrame>
          <p:nvGraphicFramePr>
            <p:cNvPr id="2" name="Diagram 1"/>
            <p:cNvGraphicFramePr/>
            <p:nvPr>
              <p:extLst/>
            </p:nvPr>
          </p:nvGraphicFramePr>
          <p:xfrm>
            <a:off x="625671" y="1622964"/>
            <a:ext cx="10940658" cy="2519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t="9761"/>
            <a:stretch/>
          </p:blipFill>
          <p:spPr>
            <a:xfrm>
              <a:off x="984115" y="3419061"/>
              <a:ext cx="10223770" cy="2923438"/>
            </a:xfrm>
            <a:prstGeom prst="rect">
              <a:avLst/>
            </a:prstGeom>
          </p:spPr>
        </p:pic>
        <p:sp>
          <p:nvSpPr>
            <p:cNvPr id="5" name="TextBox 4"/>
            <p:cNvSpPr txBox="1"/>
            <p:nvPr/>
          </p:nvSpPr>
          <p:spPr>
            <a:xfrm>
              <a:off x="3598906" y="6404020"/>
              <a:ext cx="5078313" cy="369332"/>
            </a:xfrm>
            <a:prstGeom prst="rect">
              <a:avLst/>
            </a:prstGeom>
            <a:noFill/>
          </p:spPr>
          <p:txBody>
            <a:bodyPr wrap="none" rtlCol="0">
              <a:spAutoFit/>
            </a:bodyPr>
            <a:lstStyle/>
            <a:p>
              <a:r>
                <a:rPr lang="en-US" b="1" dirty="0" err="1"/>
                <a:t>Kappelmann</a:t>
              </a:r>
              <a:r>
                <a:rPr lang="en-US" b="1" dirty="0"/>
                <a:t> Century Farm, Gasconade County, MO</a:t>
              </a:r>
            </a:p>
          </p:txBody>
        </p:sp>
      </p:grpSp>
      <p:sp>
        <p:nvSpPr>
          <p:cNvPr id="6" name="Slide Number Placeholder 5"/>
          <p:cNvSpPr>
            <a:spLocks noGrp="1"/>
          </p:cNvSpPr>
          <p:nvPr>
            <p:ph type="sldNum" sz="quarter" idx="12"/>
          </p:nvPr>
        </p:nvSpPr>
        <p:spPr/>
        <p:txBody>
          <a:bodyPr/>
          <a:lstStyle/>
          <a:p>
            <a:fld id="{09C5708C-F7E3-46B7-8401-5C0B3839660F}" type="slidenum">
              <a:rPr lang="en-US" smtClean="0"/>
              <a:t>7</a:t>
            </a:fld>
            <a:endParaRPr lang="en-US"/>
          </a:p>
        </p:txBody>
      </p:sp>
    </p:spTree>
    <p:extLst>
      <p:ext uri="{BB962C8B-B14F-4D97-AF65-F5344CB8AC3E}">
        <p14:creationId xmlns:p14="http://schemas.microsoft.com/office/powerpoint/2010/main" val="292472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747" y="1608584"/>
            <a:ext cx="10871504" cy="5262979"/>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en-US" sz="2400" dirty="0"/>
              <a:t>Corrective Measures Study (including options and a cost estimate).</a:t>
            </a:r>
          </a:p>
          <a:p>
            <a:pPr marL="342900" indent="-342900">
              <a:buFont typeface="Arial" panose="020B0604020202020204" pitchFamily="34" charset="0"/>
              <a:buChar char="•"/>
            </a:pPr>
            <a:endParaRPr lang="en-US" sz="2400" dirty="0"/>
          </a:p>
          <a:p>
            <a:pPr marL="342900" indent="-342900">
              <a:buClr>
                <a:schemeClr val="accent2">
                  <a:lumMod val="75000"/>
                </a:schemeClr>
              </a:buClr>
              <a:buFont typeface="Arial" panose="020B0604020202020204" pitchFamily="34" charset="0"/>
              <a:buChar char="•"/>
            </a:pPr>
            <a:r>
              <a:rPr lang="en-US" sz="2400" dirty="0"/>
              <a:t>FIRST (Facility Investigation Remedy Selection Track) toolbox.  In the FIRST process, there is a “Remedy Selection Process” (RSP) after the RCRA Facility Investigation (RFI) Report is completed.</a:t>
            </a:r>
          </a:p>
          <a:p>
            <a:endParaRPr lang="en-US" sz="2400" dirty="0"/>
          </a:p>
          <a:p>
            <a:pPr marL="342900" indent="-342900">
              <a:buClr>
                <a:schemeClr val="accent2">
                  <a:lumMod val="75000"/>
                </a:schemeClr>
              </a:buClr>
              <a:buFont typeface="Arial" panose="020B0604020202020204" pitchFamily="34" charset="0"/>
              <a:buChar char="•"/>
            </a:pPr>
            <a:r>
              <a:rPr lang="en-US" sz="2400" dirty="0"/>
              <a:t>The RSP would be the place to discuss the potential for Pollinator reuse.  The potential for Pollinator reuse should be included on the agenda and provided to all parties before the RSP meeting.  This allows time for the PRP to research options sufficiently to discuss the pros and cons during the meeting and decide whether it is an appropriate reuse at the site. </a:t>
            </a:r>
          </a:p>
          <a:p>
            <a:endParaRPr lang="en-US" sz="2400" dirty="0"/>
          </a:p>
          <a:p>
            <a:pPr marL="571500" indent="-571500">
              <a:buFont typeface="Arial" panose="020B0604020202020204" pitchFamily="34" charset="0"/>
              <a:buChar char="•"/>
            </a:pPr>
            <a:endParaRPr lang="en-US" sz="2400" dirty="0"/>
          </a:p>
          <a:p>
            <a:endParaRPr lang="en-US" sz="2400" dirty="0"/>
          </a:p>
        </p:txBody>
      </p:sp>
      <p:pic>
        <p:nvPicPr>
          <p:cNvPr id="3" name="Picture 2"/>
          <p:cNvPicPr>
            <a:picLocks noChangeAspect="1"/>
          </p:cNvPicPr>
          <p:nvPr/>
        </p:nvPicPr>
        <p:blipFill>
          <a:blip r:embed="rId2"/>
          <a:stretch>
            <a:fillRect/>
          </a:stretch>
        </p:blipFill>
        <p:spPr>
          <a:xfrm>
            <a:off x="9610258" y="5407268"/>
            <a:ext cx="1482704" cy="1272655"/>
          </a:xfrm>
          <a:prstGeom prst="rect">
            <a:avLst/>
          </a:prstGeom>
        </p:spPr>
      </p:pic>
      <p:sp>
        <p:nvSpPr>
          <p:cNvPr id="4" name="TextBox 3"/>
          <p:cNvSpPr txBox="1"/>
          <p:nvPr/>
        </p:nvSpPr>
        <p:spPr>
          <a:xfrm>
            <a:off x="7632455" y="6310592"/>
            <a:ext cx="1615827" cy="369332"/>
          </a:xfrm>
          <a:prstGeom prst="rect">
            <a:avLst/>
          </a:prstGeom>
          <a:noFill/>
        </p:spPr>
        <p:txBody>
          <a:bodyPr wrap="none" rtlCol="0">
            <a:spAutoFit/>
          </a:bodyPr>
          <a:lstStyle/>
          <a:p>
            <a:r>
              <a:rPr lang="en-US" b="1" dirty="0"/>
              <a:t>Leaf cutter bee</a:t>
            </a:r>
          </a:p>
        </p:txBody>
      </p:sp>
      <p:sp>
        <p:nvSpPr>
          <p:cNvPr id="5" name="TextBox 4"/>
          <p:cNvSpPr txBox="1"/>
          <p:nvPr/>
        </p:nvSpPr>
        <p:spPr>
          <a:xfrm>
            <a:off x="272562" y="140677"/>
            <a:ext cx="11797965" cy="1723549"/>
          </a:xfrm>
          <a:prstGeom prst="rect">
            <a:avLst/>
          </a:prstGeom>
          <a:noFill/>
        </p:spPr>
        <p:txBody>
          <a:bodyPr wrap="square" rtlCol="0">
            <a:spAutoFit/>
          </a:bodyPr>
          <a:lstStyle/>
          <a:p>
            <a:r>
              <a:rPr lang="en-US" sz="4400" dirty="0">
                <a:solidFill>
                  <a:srgbClr val="0070C0"/>
                </a:solidFill>
              </a:rPr>
              <a:t>For RCRA Sites with PRPs, RPMs Could Have Reuse Discussions Which Include Pollinator Habitat.</a:t>
            </a:r>
          </a:p>
          <a:p>
            <a:pPr marL="285750" indent="-285750">
              <a:buClr>
                <a:schemeClr val="accent2">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09C5708C-F7E3-46B7-8401-5C0B3839660F}" type="slidenum">
              <a:rPr lang="en-US" smtClean="0"/>
              <a:t>8</a:t>
            </a:fld>
            <a:endParaRPr lang="en-US"/>
          </a:p>
        </p:txBody>
      </p:sp>
    </p:spTree>
    <p:extLst>
      <p:ext uri="{BB962C8B-B14F-4D97-AF65-F5344CB8AC3E}">
        <p14:creationId xmlns:p14="http://schemas.microsoft.com/office/powerpoint/2010/main" val="186881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5" y="430489"/>
            <a:ext cx="11717965" cy="1325563"/>
          </a:xfrm>
        </p:spPr>
        <p:txBody>
          <a:bodyPr/>
          <a:lstStyle/>
          <a:p>
            <a:r>
              <a:rPr lang="en-US" dirty="0"/>
              <a:t>We Provide Details on Planting Pollinator Habitats</a:t>
            </a:r>
          </a:p>
        </p:txBody>
      </p:sp>
      <p:sp>
        <p:nvSpPr>
          <p:cNvPr id="3" name="Content Placeholder 2"/>
          <p:cNvSpPr>
            <a:spLocks noGrp="1"/>
          </p:cNvSpPr>
          <p:nvPr>
            <p:ph idx="1"/>
          </p:nvPr>
        </p:nvSpPr>
        <p:spPr>
          <a:xfrm>
            <a:off x="178026" y="1826786"/>
            <a:ext cx="10049608" cy="4351338"/>
          </a:xfrm>
        </p:spPr>
        <p:txBody>
          <a:bodyPr>
            <a:normAutofit/>
          </a:bodyPr>
          <a:lstStyle/>
          <a:p>
            <a:pPr lvl="1"/>
            <a:r>
              <a:rPr lang="en-US" sz="2800" dirty="0"/>
              <a:t>Important Considerations;</a:t>
            </a:r>
          </a:p>
          <a:p>
            <a:pPr lvl="3">
              <a:buFont typeface="Wingdings" panose="05000000000000000000" pitchFamily="2" charset="2"/>
              <a:buChar char="ü"/>
            </a:pPr>
            <a:r>
              <a:rPr lang="en-US" sz="2800" dirty="0"/>
              <a:t>Surrounding Land Use.</a:t>
            </a:r>
          </a:p>
          <a:p>
            <a:pPr lvl="3">
              <a:buFont typeface="Wingdings" panose="05000000000000000000" pitchFamily="2" charset="2"/>
              <a:buChar char="ü"/>
            </a:pPr>
            <a:r>
              <a:rPr lang="en-US" sz="2800" dirty="0"/>
              <a:t>Identify Local Ecotypes.</a:t>
            </a:r>
          </a:p>
          <a:p>
            <a:pPr lvl="3">
              <a:buFont typeface="Wingdings" panose="05000000000000000000" pitchFamily="2" charset="2"/>
              <a:buChar char="ü"/>
            </a:pPr>
            <a:r>
              <a:rPr lang="en-US" sz="2800" dirty="0"/>
              <a:t>Identify Invasive Weeds/Plants.</a:t>
            </a:r>
          </a:p>
          <a:p>
            <a:pPr lvl="3">
              <a:buFont typeface="Wingdings" panose="05000000000000000000" pitchFamily="2" charset="2"/>
              <a:buChar char="ü"/>
            </a:pPr>
            <a:r>
              <a:rPr lang="en-US" sz="2800" dirty="0"/>
              <a:t>When to Seed.</a:t>
            </a:r>
          </a:p>
          <a:p>
            <a:pPr lvl="3">
              <a:buFont typeface="Wingdings" panose="05000000000000000000" pitchFamily="2" charset="2"/>
              <a:buChar char="ü"/>
            </a:pPr>
            <a:r>
              <a:rPr lang="en-US" sz="2800" dirty="0"/>
              <a:t>Cover Crops.</a:t>
            </a:r>
          </a:p>
          <a:p>
            <a:pPr lvl="3">
              <a:buFont typeface="Wingdings" panose="05000000000000000000" pitchFamily="2" charset="2"/>
              <a:buChar char="ü"/>
            </a:pPr>
            <a:r>
              <a:rPr lang="en-US" sz="2800" dirty="0"/>
              <a:t>Develop Short and Long Term Maintenance Plans.</a:t>
            </a:r>
          </a:p>
        </p:txBody>
      </p:sp>
      <p:sp>
        <p:nvSpPr>
          <p:cNvPr id="4" name="Slide Number Placeholder 3"/>
          <p:cNvSpPr>
            <a:spLocks noGrp="1"/>
          </p:cNvSpPr>
          <p:nvPr>
            <p:ph type="sldNum" sz="quarter" idx="12"/>
          </p:nvPr>
        </p:nvSpPr>
        <p:spPr/>
        <p:txBody>
          <a:bodyPr/>
          <a:lstStyle/>
          <a:p>
            <a:fld id="{2E293C98-AD1B-4F9C-88B6-A17ABF3A7945}" type="slidenum">
              <a:rPr lang="en-US" smtClean="0"/>
              <a:t>9</a:t>
            </a:fld>
            <a:endParaRPr lang="en-US" dirty="0"/>
          </a:p>
        </p:txBody>
      </p:sp>
      <p:pic>
        <p:nvPicPr>
          <p:cNvPr id="5" name="Picture 4"/>
          <p:cNvPicPr>
            <a:picLocks noChangeAspect="1"/>
          </p:cNvPicPr>
          <p:nvPr/>
        </p:nvPicPr>
        <p:blipFill>
          <a:blip r:embed="rId2"/>
          <a:stretch>
            <a:fillRect/>
          </a:stretch>
        </p:blipFill>
        <p:spPr>
          <a:xfrm>
            <a:off x="9907981" y="2233920"/>
            <a:ext cx="1809983" cy="3190875"/>
          </a:xfrm>
          <a:prstGeom prst="rect">
            <a:avLst/>
          </a:prstGeom>
        </p:spPr>
      </p:pic>
      <p:sp>
        <p:nvSpPr>
          <p:cNvPr id="6" name="Rectangle 5"/>
          <p:cNvSpPr/>
          <p:nvPr/>
        </p:nvSpPr>
        <p:spPr>
          <a:xfrm>
            <a:off x="7512694" y="3416439"/>
            <a:ext cx="1907510" cy="369332"/>
          </a:xfrm>
          <a:prstGeom prst="rect">
            <a:avLst/>
          </a:prstGeom>
        </p:spPr>
        <p:txBody>
          <a:bodyPr wrap="none">
            <a:spAutoFit/>
          </a:bodyPr>
          <a:lstStyle/>
          <a:p>
            <a:r>
              <a:rPr lang="en-US" b="1" dirty="0" err="1">
                <a:solidFill>
                  <a:srgbClr val="11245E"/>
                </a:solidFill>
              </a:rPr>
              <a:t>Sericea</a:t>
            </a:r>
            <a:r>
              <a:rPr lang="en-US" b="1" dirty="0">
                <a:solidFill>
                  <a:srgbClr val="11245E"/>
                </a:solidFill>
              </a:rPr>
              <a:t> Lespedeza</a:t>
            </a:r>
            <a:endParaRPr lang="en-US" dirty="0"/>
          </a:p>
        </p:txBody>
      </p:sp>
      <p:sp>
        <p:nvSpPr>
          <p:cNvPr id="7" name="Rectangle 6"/>
          <p:cNvSpPr/>
          <p:nvPr/>
        </p:nvSpPr>
        <p:spPr>
          <a:xfrm>
            <a:off x="10041095" y="5467829"/>
            <a:ext cx="1543756" cy="369332"/>
          </a:xfrm>
          <a:prstGeom prst="rect">
            <a:avLst/>
          </a:prstGeom>
        </p:spPr>
        <p:txBody>
          <a:bodyPr wrap="none">
            <a:spAutoFit/>
          </a:bodyPr>
          <a:lstStyle/>
          <a:p>
            <a:r>
              <a:rPr lang="en-US" b="1" dirty="0">
                <a:solidFill>
                  <a:srgbClr val="11245E"/>
                </a:solidFill>
              </a:rPr>
              <a:t>Johnson Grass</a:t>
            </a:r>
            <a:endParaRPr lang="en-US" dirty="0"/>
          </a:p>
        </p:txBody>
      </p:sp>
      <p:pic>
        <p:nvPicPr>
          <p:cNvPr id="8" name="Picture 7"/>
          <p:cNvPicPr>
            <a:picLocks noChangeAspect="1"/>
          </p:cNvPicPr>
          <p:nvPr/>
        </p:nvPicPr>
        <p:blipFill>
          <a:blip r:embed="rId3"/>
          <a:stretch>
            <a:fillRect/>
          </a:stretch>
        </p:blipFill>
        <p:spPr>
          <a:xfrm>
            <a:off x="7255250" y="1687577"/>
            <a:ext cx="2466975" cy="1666875"/>
          </a:xfrm>
          <a:prstGeom prst="rect">
            <a:avLst/>
          </a:prstGeom>
        </p:spPr>
      </p:pic>
      <p:pic>
        <p:nvPicPr>
          <p:cNvPr id="9" name="Picture 8"/>
          <p:cNvPicPr>
            <a:picLocks noChangeAspect="1"/>
          </p:cNvPicPr>
          <p:nvPr/>
        </p:nvPicPr>
        <p:blipFill>
          <a:blip r:embed="rId4"/>
          <a:stretch>
            <a:fillRect/>
          </a:stretch>
        </p:blipFill>
        <p:spPr>
          <a:xfrm>
            <a:off x="356052" y="5252899"/>
            <a:ext cx="1645920" cy="1383231"/>
          </a:xfrm>
          <a:prstGeom prst="rect">
            <a:avLst/>
          </a:prstGeom>
        </p:spPr>
      </p:pic>
      <p:sp>
        <p:nvSpPr>
          <p:cNvPr id="10" name="Rectangle 9"/>
          <p:cNvSpPr/>
          <p:nvPr/>
        </p:nvSpPr>
        <p:spPr>
          <a:xfrm>
            <a:off x="2001972" y="6319592"/>
            <a:ext cx="1234633" cy="369332"/>
          </a:xfrm>
          <a:prstGeom prst="rect">
            <a:avLst/>
          </a:prstGeom>
        </p:spPr>
        <p:txBody>
          <a:bodyPr wrap="none">
            <a:spAutoFit/>
          </a:bodyPr>
          <a:lstStyle/>
          <a:p>
            <a:r>
              <a:rPr lang="en-US" dirty="0">
                <a:latin typeface="+mj-lt"/>
              </a:rPr>
              <a:t>Mason Bee</a:t>
            </a:r>
          </a:p>
        </p:txBody>
      </p:sp>
    </p:spTree>
    <p:extLst>
      <p:ext uri="{BB962C8B-B14F-4D97-AF65-F5344CB8AC3E}">
        <p14:creationId xmlns:p14="http://schemas.microsoft.com/office/powerpoint/2010/main" val="385608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A599F10-DCDE-4F2D-86B4-7DAD530E0E48}">
  <ds:schemaRefs>
    <ds:schemaRef ds:uri="ESRI.ArcGIS.Mapping.OfficeIntegration.PowerPointInfo"/>
  </ds:schemaRefs>
</ds:datastoreItem>
</file>

<file path=customXml/itemProps10.xml><?xml version="1.0" encoding="utf-8"?>
<ds:datastoreItem xmlns:ds="http://schemas.openxmlformats.org/officeDocument/2006/customXml" ds:itemID="{A32D8DC5-F396-416C-8164-1F4F387261FF}">
  <ds:schemaRefs>
    <ds:schemaRef ds:uri="ESRI.ArcGIS.Mapping.OfficeIntegration.PowerPointInfo"/>
  </ds:schemaRefs>
</ds:datastoreItem>
</file>

<file path=customXml/itemProps2.xml><?xml version="1.0" encoding="utf-8"?>
<ds:datastoreItem xmlns:ds="http://schemas.openxmlformats.org/officeDocument/2006/customXml" ds:itemID="{229862DD-D33F-4E65-8D92-898422F6E0FD}">
  <ds:schemaRefs>
    <ds:schemaRef ds:uri="ESRI.ArcGIS.Mapping.OfficeIntegration.PowerPointInfo"/>
  </ds:schemaRefs>
</ds:datastoreItem>
</file>

<file path=customXml/itemProps3.xml><?xml version="1.0" encoding="utf-8"?>
<ds:datastoreItem xmlns:ds="http://schemas.openxmlformats.org/officeDocument/2006/customXml" ds:itemID="{393BC9FC-DE27-4F32-B1E1-69C8810647B7}">
  <ds:schemaRefs>
    <ds:schemaRef ds:uri="ESRI.ArcGIS.Mapping.OfficeIntegration.PowerPointInfo"/>
  </ds:schemaRefs>
</ds:datastoreItem>
</file>

<file path=customXml/itemProps4.xml><?xml version="1.0" encoding="utf-8"?>
<ds:datastoreItem xmlns:ds="http://schemas.openxmlformats.org/officeDocument/2006/customXml" ds:itemID="{ADC06AD6-DCD3-43CD-8CD8-47EAAB5F84A7}">
  <ds:schemaRefs>
    <ds:schemaRef ds:uri="ESRI.ArcGIS.Mapping.OfficeIntegration.PowerPointInfo"/>
  </ds:schemaRefs>
</ds:datastoreItem>
</file>

<file path=customXml/itemProps5.xml><?xml version="1.0" encoding="utf-8"?>
<ds:datastoreItem xmlns:ds="http://schemas.openxmlformats.org/officeDocument/2006/customXml" ds:itemID="{1DC6D1E4-5DF0-4773-9DAF-90E9B5FB05DE}">
  <ds:schemaRefs>
    <ds:schemaRef ds:uri="ESRI.ArcGIS.Mapping.OfficeIntegration.PowerPointInfo"/>
  </ds:schemaRefs>
</ds:datastoreItem>
</file>

<file path=customXml/itemProps6.xml><?xml version="1.0" encoding="utf-8"?>
<ds:datastoreItem xmlns:ds="http://schemas.openxmlformats.org/officeDocument/2006/customXml" ds:itemID="{596EF3AD-263D-4B14-8034-6D93885226FC}">
  <ds:schemaRefs>
    <ds:schemaRef ds:uri="ESRI.ArcGIS.Mapping.OfficeIntegration.PowerPointInfo"/>
  </ds:schemaRefs>
</ds:datastoreItem>
</file>

<file path=customXml/itemProps7.xml><?xml version="1.0" encoding="utf-8"?>
<ds:datastoreItem xmlns:ds="http://schemas.openxmlformats.org/officeDocument/2006/customXml" ds:itemID="{2DC71A0E-ED08-466D-A9FF-D34301E35FA1}">
  <ds:schemaRefs>
    <ds:schemaRef ds:uri="ESRI.ArcGIS.Mapping.OfficeIntegration.PowerPointInfo"/>
  </ds:schemaRefs>
</ds:datastoreItem>
</file>

<file path=customXml/itemProps8.xml><?xml version="1.0" encoding="utf-8"?>
<ds:datastoreItem xmlns:ds="http://schemas.openxmlformats.org/officeDocument/2006/customXml" ds:itemID="{3353B7BF-7E42-4632-BDB6-E9ACC7668BD0}">
  <ds:schemaRefs>
    <ds:schemaRef ds:uri="ESRI.ArcGIS.Mapping.OfficeIntegration.PowerPointInfo"/>
  </ds:schemaRefs>
</ds:datastoreItem>
</file>

<file path=customXml/itemProps9.xml><?xml version="1.0" encoding="utf-8"?>
<ds:datastoreItem xmlns:ds="http://schemas.openxmlformats.org/officeDocument/2006/customXml" ds:itemID="{A71AA077-20B8-4EA5-89AF-ABC2ECAA221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1978</TotalTime>
  <Words>401</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Pollinator Protection  in Region 7</vt:lpstr>
      <vt:lpstr>Region 7 Pollinator Workgroup</vt:lpstr>
      <vt:lpstr>Pollinator Habitat at the Region 7 Office</vt:lpstr>
      <vt:lpstr>Pollinator Habitat at the R7 Office continued…</vt:lpstr>
      <vt:lpstr>External Programs</vt:lpstr>
      <vt:lpstr>Internal Programs</vt:lpstr>
      <vt:lpstr>PowerPoint Presentation</vt:lpstr>
      <vt:lpstr>PowerPoint Presentation</vt:lpstr>
      <vt:lpstr>We Provide Details on Planting Pollinator Habitats</vt:lpstr>
      <vt:lpstr>RCRA Site in Iowa </vt:lpstr>
      <vt:lpstr>Superfund Site in Southeast Kansas, the Plan; Turn…</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Skeo</dc:creator>
  <cp:lastModifiedBy>Sarah Alfano</cp:lastModifiedBy>
  <cp:revision>51</cp:revision>
  <cp:lastPrinted>2016-08-29T15:40:47Z</cp:lastPrinted>
  <dcterms:created xsi:type="dcterms:W3CDTF">2016-08-11T17:21:20Z</dcterms:created>
  <dcterms:modified xsi:type="dcterms:W3CDTF">2016-09-07T14:39:21Z</dcterms:modified>
</cp:coreProperties>
</file>