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57" r:id="rId2"/>
    <p:sldId id="256" r:id="rId3"/>
    <p:sldId id="258" r:id="rId4"/>
    <p:sldId id="260" r:id="rId5"/>
    <p:sldId id="261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279" autoAdjust="0"/>
  </p:normalViewPr>
  <p:slideViewPr>
    <p:cSldViewPr showGuides="1">
      <p:cViewPr>
        <p:scale>
          <a:sx n="50" d="100"/>
          <a:sy n="50" d="100"/>
        </p:scale>
        <p:origin x="-2058" y="-186"/>
      </p:cViewPr>
      <p:guideLst>
        <p:guide orient="horz" pos="912"/>
        <p:guide orient="horz" pos="528"/>
        <p:guide orient="horz" pos="336"/>
        <p:guide pos="7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2652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C174902-CA9E-49ED-A9C2-8B5E1B09DCDE}" type="datetimeFigureOut">
              <a:rPr lang="en-US" smtClean="0"/>
              <a:t>9/10/2014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3BAC851-A40B-4BF8-96F5-CE13C3063C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0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8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74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560570"/>
            <a:ext cx="6400800" cy="432054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13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5088" y="239713"/>
            <a:ext cx="4481512" cy="3360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3840" y="3680460"/>
            <a:ext cx="6827520" cy="5200650"/>
          </a:xfrm>
        </p:spPr>
        <p:txBody>
          <a:bodyPr/>
          <a:lstStyle/>
          <a:p>
            <a:endParaRPr lang="en-US" sz="11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4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6596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4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4" t="1506" r="20751" b="9854"/>
          <a:stretch/>
        </p:blipFill>
        <p:spPr>
          <a:xfrm>
            <a:off x="75056" y="4572000"/>
            <a:ext cx="2226312" cy="2194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32108"/>
            <a:ext cx="3018255" cy="2263692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934200" y="2305956"/>
            <a:ext cx="2209800" cy="220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056" y="2294773"/>
            <a:ext cx="2270120" cy="2239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538" y="76200"/>
            <a:ext cx="2238829" cy="21923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11944" y="2268571"/>
            <a:ext cx="2209800" cy="22272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7"/>
          <a:stretch/>
        </p:blipFill>
        <p:spPr>
          <a:xfrm>
            <a:off x="228600" y="762001"/>
            <a:ext cx="1737232" cy="64540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 rot="5400000">
            <a:off x="4557392" y="-4510409"/>
            <a:ext cx="91573" cy="9081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8" t="55929" r="25906"/>
          <a:stretch/>
        </p:blipFill>
        <p:spPr>
          <a:xfrm>
            <a:off x="6913946" y="26819"/>
            <a:ext cx="2243909" cy="2180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5400000">
            <a:off x="4674170" y="-16082"/>
            <a:ext cx="2209800" cy="22735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rot="5400000">
            <a:off x="4533141" y="2233285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913946" y="21770"/>
            <a:ext cx="91572" cy="6836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 rot="5400000">
            <a:off x="4545636" y="-4578837"/>
            <a:ext cx="98761" cy="9211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t="4191" r="15222" b="5397"/>
          <a:stretch/>
        </p:blipFill>
        <p:spPr>
          <a:xfrm>
            <a:off x="2392940" y="76200"/>
            <a:ext cx="2198918" cy="213094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109100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 rot="5400000">
            <a:off x="4547879" y="-2328691"/>
            <a:ext cx="104910" cy="920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-4" y="-1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301368" y="15806"/>
            <a:ext cx="91572" cy="6757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4591858" y="15806"/>
            <a:ext cx="91572" cy="6796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92940" y="4572000"/>
            <a:ext cx="6716160" cy="21944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67000" y="5029200"/>
            <a:ext cx="678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0" kern="1200" spc="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Capped Superfund Site Reuse: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0" kern="1200" spc="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In-Depth Case Studies</a:t>
            </a:r>
            <a:endParaRPr lang="en-US" spc="0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57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5400000">
            <a:off x="4526212" y="-45788"/>
            <a:ext cx="91572" cy="914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2268"/>
            <a:ext cx="7696200" cy="97073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50292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tx2"/>
                </a:solidFill>
              </a:defRPr>
            </a:lvl1pPr>
            <a:lvl2pPr>
              <a:defRPr sz="2400" b="0">
                <a:solidFill>
                  <a:schemeClr val="tx2"/>
                </a:solidFill>
              </a:defRPr>
            </a:lvl2pPr>
            <a:lvl3pPr>
              <a:defRPr sz="20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6557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6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60" y="4002394"/>
            <a:ext cx="1472770" cy="27794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4032975" y="1615408"/>
            <a:ext cx="2724036" cy="749801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2" y="0"/>
            <a:ext cx="1417057" cy="38818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5297795"/>
            <a:ext cx="7162800" cy="621911"/>
          </a:xfrm>
        </p:spPr>
        <p:txBody>
          <a:bodyPr anchor="t"/>
          <a:lstStyle>
            <a:lvl1pPr algn="l">
              <a:defRPr sz="4000" b="0" cap="all" spc="-1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47393"/>
            <a:ext cx="6624765" cy="49340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600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46F01B-9196-4897-A71A-0BC3514B50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9" b="50000"/>
          <a:stretch/>
        </p:blipFill>
        <p:spPr>
          <a:xfrm>
            <a:off x="1828800" y="4383395"/>
            <a:ext cx="1494712" cy="457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508629" y="0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098214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4545643" y="2213857"/>
            <a:ext cx="98499" cy="9189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5400000">
            <a:off x="5261011" y="-959532"/>
            <a:ext cx="98268" cy="757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6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1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6F01B-9196-4897-A71A-0BC3514B50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1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8763000" y="6400800"/>
            <a:ext cx="335214" cy="4012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0257" y="4034179"/>
            <a:ext cx="834144" cy="2774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1575"/>
            <a:ext cx="7696200" cy="118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6A46F01B-9196-4897-A71A-0BC3514B509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5400000">
            <a:off x="4537157" y="2222344"/>
            <a:ext cx="67987" cy="9142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1573" y="1447800"/>
            <a:ext cx="822827" cy="258637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573" y="91572"/>
            <a:ext cx="822827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38200" y="24625"/>
            <a:ext cx="91572" cy="680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 rot="5400000">
            <a:off x="4556035" y="-3130209"/>
            <a:ext cx="91572" cy="911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4526215" y="-534357"/>
            <a:ext cx="98500" cy="913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199"/>
            <a:ext cx="7696200" cy="482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5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4533142" y="-4533142"/>
            <a:ext cx="91572" cy="9157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0" y="45785"/>
            <a:ext cx="91572" cy="6812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0800000">
            <a:off x="9043800" y="91572"/>
            <a:ext cx="114055" cy="6735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2"/>
          </a:solidFill>
          <a:latin typeface="+mn-lt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1400" y="63978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September 10, 2014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371600"/>
            <a:ext cx="76200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 to SRI</a:t>
            </a:r>
          </a:p>
          <a:p>
            <a:pPr lvl="1"/>
            <a:r>
              <a:rPr lang="en-US" dirty="0" smtClean="0"/>
              <a:t>Melissa Friedland, EPA SRI</a:t>
            </a:r>
          </a:p>
          <a:p>
            <a:r>
              <a:rPr lang="en-US" dirty="0" smtClean="0"/>
              <a:t>Iron Horse Park/Shaffer Landfill</a:t>
            </a:r>
          </a:p>
          <a:p>
            <a:pPr lvl="1"/>
            <a:r>
              <a:rPr lang="en-US" dirty="0" smtClean="0"/>
              <a:t>Don McElroy, EPA Region 1</a:t>
            </a:r>
          </a:p>
          <a:p>
            <a:pPr lvl="1"/>
            <a:r>
              <a:rPr lang="en-US" dirty="0" smtClean="0"/>
              <a:t>Palmer </a:t>
            </a:r>
            <a:r>
              <a:rPr lang="en-US" dirty="0" smtClean="0"/>
              <a:t>Cameron and Nikola </a:t>
            </a:r>
            <a:r>
              <a:rPr lang="en-US" dirty="0" err="1" smtClean="0"/>
              <a:t>Krneta</a:t>
            </a:r>
            <a:r>
              <a:rPr lang="en-US" dirty="0" smtClean="0"/>
              <a:t>, </a:t>
            </a:r>
            <a:r>
              <a:rPr lang="en-US" dirty="0" smtClean="0"/>
              <a:t>Urban Green Technologies</a:t>
            </a:r>
          </a:p>
          <a:p>
            <a:pPr lvl="1"/>
            <a:r>
              <a:rPr lang="en-US" dirty="0" smtClean="0"/>
              <a:t>Robert Kirsch, </a:t>
            </a:r>
            <a:r>
              <a:rPr lang="en-US" dirty="0" err="1" smtClean="0"/>
              <a:t>WilmerHale</a:t>
            </a:r>
            <a:endParaRPr lang="en-US" dirty="0" smtClean="0"/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Bonnett</a:t>
            </a:r>
            <a:r>
              <a:rPr lang="en-US" dirty="0" smtClean="0"/>
              <a:t>, P.E., </a:t>
            </a:r>
            <a:r>
              <a:rPr lang="en-US" dirty="0" err="1" smtClean="0"/>
              <a:t>Geosyntec</a:t>
            </a:r>
            <a:r>
              <a:rPr lang="en-US" dirty="0" smtClean="0"/>
              <a:t> Consultants</a:t>
            </a:r>
            <a:endParaRPr lang="en-US" dirty="0" smtClean="0"/>
          </a:p>
          <a:p>
            <a:r>
              <a:rPr lang="en-US" dirty="0" smtClean="0"/>
              <a:t>Davie Landfill</a:t>
            </a:r>
          </a:p>
          <a:p>
            <a:pPr lvl="1"/>
            <a:r>
              <a:rPr lang="en-US" dirty="0" smtClean="0"/>
              <a:t>Bill Denman, EPA Region 4</a:t>
            </a:r>
          </a:p>
          <a:p>
            <a:pPr lvl="1"/>
            <a:r>
              <a:rPr lang="en-US" dirty="0" smtClean="0"/>
              <a:t>Richard Meyers, Broward County Solid Waste and Recycling Services</a:t>
            </a:r>
          </a:p>
          <a:p>
            <a:pPr lvl="0"/>
            <a:r>
              <a:rPr lang="en-US" dirty="0" smtClean="0">
                <a:solidFill>
                  <a:srgbClr val="1F497D"/>
                </a:solidFill>
              </a:rPr>
              <a:t>Resources and Contacts</a:t>
            </a:r>
          </a:p>
          <a:p>
            <a:pPr lvl="1"/>
            <a:r>
              <a:rPr lang="en-US" dirty="0" smtClean="0">
                <a:solidFill>
                  <a:srgbClr val="1F497D"/>
                </a:solidFill>
              </a:rPr>
              <a:t>Melissa Friedland, EPA SRI</a:t>
            </a:r>
            <a:endParaRPr lang="en-US" dirty="0">
              <a:solidFill>
                <a:srgbClr val="1F497D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8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467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SRI: Superfund Redevelopment Initiative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524001"/>
            <a:ext cx="7800109" cy="4572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Working </a:t>
            </a:r>
            <a:r>
              <a:rPr lang="en-US" i="1" dirty="0"/>
              <a:t>with communities and other partners in considering future use opportunities and integrating appropriate reuse options into the cleanup process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0" t="18749" r="26807" b="27141"/>
          <a:stretch/>
        </p:blipFill>
        <p:spPr>
          <a:xfrm>
            <a:off x="1142999" y="3276600"/>
            <a:ext cx="3678383" cy="28956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8" t="6383" r="10738" b="12766"/>
          <a:stretch/>
        </p:blipFill>
        <p:spPr>
          <a:xfrm>
            <a:off x="5029200" y="3276600"/>
            <a:ext cx="3867150" cy="289560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Reuse as a Priority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8468" y="1510186"/>
            <a:ext cx="3522132" cy="2370666"/>
          </a:xfrm>
          <a:prstGeom prst="rect">
            <a:avLst/>
          </a:prstGeom>
          <a:ln w="9525">
            <a:solidFill>
              <a:schemeClr val="tx2"/>
            </a:solidFill>
          </a:ln>
        </p:spPr>
      </p:pic>
      <p:pic>
        <p:nvPicPr>
          <p:cNvPr id="1026" name="Picture 2" descr="Site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68" y="4254102"/>
            <a:ext cx="3522132" cy="2370666"/>
          </a:xfrm>
          <a:prstGeom prst="rect">
            <a:avLst/>
          </a:prstGeom>
          <a:noFill/>
          <a:ln w="952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8485" r="4997" b="1268"/>
          <a:stretch/>
        </p:blipFill>
        <p:spPr>
          <a:xfrm>
            <a:off x="1173239" y="4279465"/>
            <a:ext cx="3551161" cy="234993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6"/>
          <a:stretch/>
        </p:blipFill>
        <p:spPr>
          <a:xfrm>
            <a:off x="1202269" y="1510187"/>
            <a:ext cx="3522131" cy="237066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143000" y="6400800"/>
            <a:ext cx="4038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Blackwell Forest Preserve District of DuPage County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221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1" y="1341437"/>
            <a:ext cx="8485909" cy="4525963"/>
          </a:xfrm>
        </p:spPr>
        <p:txBody>
          <a:bodyPr/>
          <a:lstStyle/>
          <a:p>
            <a:r>
              <a:rPr lang="en-US" sz="3400" dirty="0" smtClean="0"/>
              <a:t>Economic</a:t>
            </a:r>
            <a:endParaRPr lang="en-US" sz="3400" dirty="0"/>
          </a:p>
          <a:p>
            <a:r>
              <a:rPr lang="en-US" sz="3400" dirty="0"/>
              <a:t>Environmental</a:t>
            </a:r>
          </a:p>
          <a:p>
            <a:r>
              <a:rPr lang="en-US" sz="3400" dirty="0"/>
              <a:t>Social</a:t>
            </a:r>
          </a:p>
          <a:p>
            <a:pPr>
              <a:spcBef>
                <a:spcPts val="0"/>
              </a:spcBef>
            </a:pPr>
            <a:r>
              <a:rPr lang="en-US" sz="3400" dirty="0"/>
              <a:t>Protection of human health</a:t>
            </a:r>
          </a:p>
          <a:p>
            <a:pPr marL="457200" lvl="1" indent="0">
              <a:buNone/>
            </a:pPr>
            <a:endParaRPr lang="en-US" sz="3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999" y="4800600"/>
            <a:ext cx="3398227" cy="193510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173" y="4779931"/>
            <a:ext cx="3398227" cy="195577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91125"/>
            <a:ext cx="2133600" cy="365125"/>
          </a:xfrm>
        </p:spPr>
        <p:txBody>
          <a:bodyPr/>
          <a:lstStyle/>
          <a:p>
            <a:fld id="{6A46F01B-9196-4897-A71A-0BC3514B50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ped Sites Webina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DRAFT_Alternative Energy_Avvisato_</Template>
  <TotalTime>1564</TotalTime>
  <Words>127</Words>
  <Application>Microsoft Office PowerPoint</Application>
  <PresentationFormat>On-screen Show (4:3)</PresentationFormat>
  <Paragraphs>33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Capped Sites Webinar Template</vt:lpstr>
      <vt:lpstr>PowerPoint Presentation</vt:lpstr>
      <vt:lpstr>Webinar Overview</vt:lpstr>
      <vt:lpstr>SRI: Superfund Redevelopment Initiative</vt:lpstr>
      <vt:lpstr>Reuse as a Priority </vt:lpstr>
      <vt:lpstr>Benefits of Reuse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 Slide Placeholder</dc:title>
  <dc:creator>Lynette Wysocki</dc:creator>
  <cp:lastModifiedBy>SRI</cp:lastModifiedBy>
  <cp:revision>124</cp:revision>
  <dcterms:created xsi:type="dcterms:W3CDTF">2014-03-24T16:46:04Z</dcterms:created>
  <dcterms:modified xsi:type="dcterms:W3CDTF">2014-09-10T15:14:19Z</dcterms:modified>
</cp:coreProperties>
</file>