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8" r:id="rId2"/>
    <p:sldId id="259" r:id="rId3"/>
    <p:sldId id="261" r:id="rId4"/>
    <p:sldId id="260" r:id="rId5"/>
    <p:sldId id="262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F575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2670" autoAdjust="0"/>
  </p:normalViewPr>
  <p:slideViewPr>
    <p:cSldViewPr>
      <p:cViewPr>
        <p:scale>
          <a:sx n="50" d="100"/>
          <a:sy n="50" d="100"/>
        </p:scale>
        <p:origin x="-1872" y="-48"/>
      </p:cViewPr>
      <p:guideLst>
        <p:guide orient="horz" pos="48"/>
        <p:guide orient="horz" pos="4032"/>
        <p:guide orient="horz" pos="528"/>
        <p:guide orient="horz" pos="912"/>
        <p:guide pos="768"/>
        <p:guide pos="57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>
        <p:scale>
          <a:sx n="150" d="100"/>
          <a:sy n="150" d="100"/>
        </p:scale>
        <p:origin x="-726" y="208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F7F331-A554-4DD5-B4CF-22C312472901}" type="datetimeFigureOut">
              <a:rPr lang="en-US" smtClean="0"/>
              <a:t>9/10/2014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D66916-D0B5-42EB-B7E0-FF922ED83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778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0D5283-46B8-4FAA-BA7F-0D69B1B08D7D}" type="datetimeFigureOut">
              <a:rPr lang="en-US" smtClean="0"/>
              <a:t>9/10/2014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2A2449-4916-473B-BB6E-7FF11EEE2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244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2A2449-4916-473B-BB6E-7FF11EEE28E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4935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2A2449-4916-473B-BB6E-7FF11EEE28E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4594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2A2449-4916-473B-BB6E-7FF11EEE28E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4177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457200" y="4343400"/>
            <a:ext cx="6019800" cy="4114800"/>
          </a:xfrm>
        </p:spPr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2A2449-4916-473B-BB6E-7FF11EEE28E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9031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2A2449-4916-473B-BB6E-7FF11EEE28E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6235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2A2449-4916-473B-BB6E-7FF11EEE28E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0652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172268"/>
            <a:ext cx="7696200" cy="970732"/>
          </a:xfrm>
        </p:spPr>
        <p:txBody>
          <a:bodyPr>
            <a:normAutofit/>
          </a:bodyPr>
          <a:lstStyle>
            <a:lvl1pPr>
              <a:defRPr sz="4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295400"/>
            <a:ext cx="7696200" cy="5029200"/>
          </a:xfrm>
        </p:spPr>
        <p:txBody>
          <a:bodyPr>
            <a:normAutofit/>
          </a:bodyPr>
          <a:lstStyle>
            <a:lvl1pPr>
              <a:defRPr sz="2800" b="0">
                <a:solidFill>
                  <a:schemeClr val="tx2"/>
                </a:solidFill>
              </a:defRPr>
            </a:lvl1pPr>
            <a:lvl2pPr>
              <a:defRPr sz="2400" b="0">
                <a:solidFill>
                  <a:schemeClr val="tx2"/>
                </a:solidFill>
              </a:defRPr>
            </a:lvl2pPr>
            <a:lvl3pPr>
              <a:defRPr sz="2000" b="0">
                <a:solidFill>
                  <a:schemeClr val="tx2"/>
                </a:solidFill>
              </a:defRPr>
            </a:lvl3pPr>
            <a:lvl4pPr>
              <a:defRPr sz="1800" b="0">
                <a:solidFill>
                  <a:schemeClr val="tx2"/>
                </a:solidFill>
              </a:defRPr>
            </a:lvl4pPr>
            <a:lvl5pPr>
              <a:defRPr sz="1800" b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462E9-625C-433A-BC7E-8CC30B94BA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660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2202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35860" y="4002394"/>
            <a:ext cx="1472770" cy="2779403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 userDrawn="1"/>
        </p:nvSpPr>
        <p:spPr>
          <a:xfrm rot="5400000">
            <a:off x="4032975" y="1615408"/>
            <a:ext cx="2724036" cy="749801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1508629" y="0"/>
            <a:ext cx="91572" cy="6808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91572" y="0"/>
            <a:ext cx="1417057" cy="388182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800" y="5297795"/>
            <a:ext cx="7162800" cy="621911"/>
          </a:xfrm>
        </p:spPr>
        <p:txBody>
          <a:bodyPr anchor="t"/>
          <a:lstStyle>
            <a:lvl1pPr algn="l">
              <a:defRPr sz="4000" b="0" cap="all" spc="-15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SECTION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800" y="5947393"/>
            <a:ext cx="6624765" cy="493402"/>
          </a:xfrm>
        </p:spPr>
        <p:txBody>
          <a:bodyPr anchor="b"/>
          <a:lstStyle>
            <a:lvl1pPr marL="0" indent="0">
              <a:buNone/>
              <a:defRPr sz="2000" b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-1600200" y="64166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09462E9-625C-433A-BC7E-8CC30B94BA1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0" y="0"/>
            <a:ext cx="9157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 userDrawn="1"/>
        </p:nvSpPr>
        <p:spPr>
          <a:xfrm>
            <a:off x="9098214" y="0"/>
            <a:ext cx="9157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 userDrawn="1"/>
        </p:nvSpPr>
        <p:spPr>
          <a:xfrm rot="5400000">
            <a:off x="4533142" y="-4533142"/>
            <a:ext cx="91572" cy="91578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 userDrawn="1"/>
        </p:nvSpPr>
        <p:spPr>
          <a:xfrm rot="5400000">
            <a:off x="4545643" y="2213857"/>
            <a:ext cx="98499" cy="91897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 userDrawn="1"/>
        </p:nvSpPr>
        <p:spPr>
          <a:xfrm rot="5400000">
            <a:off x="5261011" y="-959532"/>
            <a:ext cx="98268" cy="75761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5579" b="50000"/>
          <a:stretch/>
        </p:blipFill>
        <p:spPr>
          <a:xfrm>
            <a:off x="1828800" y="4383395"/>
            <a:ext cx="1494712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5663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462E9-625C-433A-BC7E-8CC30B94BA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419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462E9-625C-433A-BC7E-8CC30B94BA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716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 userDrawn="1"/>
        </p:nvSpPr>
        <p:spPr>
          <a:xfrm>
            <a:off x="8763000" y="6400800"/>
            <a:ext cx="335214" cy="40128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 userDrawn="1"/>
        </p:nvSpPr>
        <p:spPr>
          <a:xfrm>
            <a:off x="80257" y="4034179"/>
            <a:ext cx="834144" cy="277457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91575"/>
            <a:ext cx="7696200" cy="11893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0" y="0"/>
            <a:ext cx="9157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 userDrawn="1"/>
        </p:nvSpPr>
        <p:spPr>
          <a:xfrm>
            <a:off x="9098214" y="0"/>
            <a:ext cx="9157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 userDrawn="1"/>
        </p:nvSpPr>
        <p:spPr>
          <a:xfrm rot="5400000">
            <a:off x="4533142" y="-4533142"/>
            <a:ext cx="91572" cy="91578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06557" y="639112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bg1"/>
                </a:solidFill>
              </a:defRPr>
            </a:lvl1pPr>
          </a:lstStyle>
          <a:p>
            <a:fld id="{509462E9-625C-433A-BC7E-8CC30B94BA1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Rectangle 20"/>
          <p:cNvSpPr/>
          <p:nvPr userDrawn="1"/>
        </p:nvSpPr>
        <p:spPr>
          <a:xfrm rot="5400000">
            <a:off x="4545643" y="2213857"/>
            <a:ext cx="98499" cy="91897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 userDrawn="1"/>
        </p:nvSpPr>
        <p:spPr>
          <a:xfrm>
            <a:off x="91573" y="1447800"/>
            <a:ext cx="822827" cy="2586379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 userDrawn="1"/>
        </p:nvSpPr>
        <p:spPr>
          <a:xfrm>
            <a:off x="91573" y="91572"/>
            <a:ext cx="822827" cy="1295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 userDrawn="1"/>
        </p:nvSpPr>
        <p:spPr>
          <a:xfrm>
            <a:off x="838200" y="24625"/>
            <a:ext cx="91572" cy="6808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 userDrawn="1"/>
        </p:nvSpPr>
        <p:spPr>
          <a:xfrm>
            <a:off x="0" y="45785"/>
            <a:ext cx="91572" cy="68122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 userDrawn="1"/>
        </p:nvSpPr>
        <p:spPr>
          <a:xfrm rot="5400000">
            <a:off x="4556035" y="-3130209"/>
            <a:ext cx="91572" cy="91120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 userDrawn="1"/>
        </p:nvSpPr>
        <p:spPr>
          <a:xfrm rot="5400000">
            <a:off x="4486678" y="-421491"/>
            <a:ext cx="98499" cy="89113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600199"/>
            <a:ext cx="7696200" cy="48296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8253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4" r:id="rId3"/>
    <p:sldLayoutId id="2147483655" r:id="rId4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b="0" kern="1200">
          <a:solidFill>
            <a:schemeClr val="tx2"/>
          </a:solidFill>
          <a:latin typeface="+mn-lt"/>
          <a:ea typeface="+mn-ea"/>
          <a:cs typeface="Times New Roman" panose="02020603050405020304" pitchFamily="18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b="0" kern="1200">
          <a:solidFill>
            <a:schemeClr val="tx2"/>
          </a:solidFill>
          <a:latin typeface="+mn-lt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b="0" kern="1200">
          <a:solidFill>
            <a:schemeClr val="tx2"/>
          </a:solidFill>
          <a:latin typeface="+mn-lt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600" b="0" kern="1200">
          <a:solidFill>
            <a:schemeClr val="tx2"/>
          </a:solidFill>
          <a:latin typeface="+mn-lt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600" b="0" kern="1200">
          <a:solidFill>
            <a:schemeClr val="tx2"/>
          </a:solidFill>
          <a:latin typeface="+mn-lt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mcelroy.don@epa.gov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790700" y="4953000"/>
            <a:ext cx="6743700" cy="62191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Iron Horse </a:t>
            </a:r>
            <a:r>
              <a:rPr lang="en-US" smtClean="0"/>
              <a:t>Park </a:t>
            </a:r>
            <a:br>
              <a:rPr lang="en-US" smtClean="0"/>
            </a:br>
            <a:r>
              <a:rPr lang="en-US" smtClean="0"/>
              <a:t>(</a:t>
            </a:r>
            <a:r>
              <a:rPr lang="en-US" dirty="0" smtClean="0"/>
              <a:t>Shaffer Landfill) 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1828800" y="6135998"/>
            <a:ext cx="6624765" cy="49340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+mj-lt"/>
              </a:rPr>
              <a:t>Don McElroy, EPA Region 1, Remedial Project Manager</a:t>
            </a:r>
            <a:endParaRPr lang="en-US" dirty="0">
              <a:latin typeface="+mj-lt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09" r="1010" b="2925"/>
          <a:stretch/>
        </p:blipFill>
        <p:spPr>
          <a:xfrm>
            <a:off x="1600201" y="76200"/>
            <a:ext cx="7467599" cy="3810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752600" y="3533001"/>
            <a:ext cx="4191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Source: http://billerica.wickedlocal.com/</a:t>
            </a:r>
          </a:p>
        </p:txBody>
      </p:sp>
    </p:spTree>
    <p:extLst>
      <p:ext uri="{BB962C8B-B14F-4D97-AF65-F5344CB8AC3E}">
        <p14:creationId xmlns:p14="http://schemas.microsoft.com/office/powerpoint/2010/main" val="4018492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Site Location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934200" y="6391125"/>
            <a:ext cx="2133600" cy="365125"/>
          </a:xfrm>
        </p:spPr>
        <p:txBody>
          <a:bodyPr/>
          <a:lstStyle/>
          <a:p>
            <a:fld id="{509462E9-625C-433A-BC7E-8CC30B94BA1D}" type="slidenum">
              <a:rPr lang="en-US" smtClean="0"/>
              <a:t>2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1" t="4473" r="2584" b="5483"/>
          <a:stretch/>
        </p:blipFill>
        <p:spPr bwMode="auto">
          <a:xfrm>
            <a:off x="1219199" y="1447800"/>
            <a:ext cx="7785585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63333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Shaffer Landfill Remedy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066800" y="1447800"/>
            <a:ext cx="7848600" cy="52578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3100" b="1" dirty="0"/>
              <a:t>The capping of Shaffer Landfill involved:</a:t>
            </a:r>
          </a:p>
          <a:p>
            <a:r>
              <a:rPr lang="en-US" sz="3100" dirty="0" smtClean="0"/>
              <a:t>Placement </a:t>
            </a:r>
            <a:r>
              <a:rPr lang="en-US" sz="3100" dirty="0"/>
              <a:t>of subgrade soils over regarded waste providing:</a:t>
            </a:r>
          </a:p>
          <a:p>
            <a:pPr lvl="1"/>
            <a:r>
              <a:rPr lang="en-US" sz="3100" dirty="0" smtClean="0"/>
              <a:t>5</a:t>
            </a:r>
            <a:r>
              <a:rPr lang="en-US" sz="3100" dirty="0"/>
              <a:t>% grade on top deck</a:t>
            </a:r>
          </a:p>
          <a:p>
            <a:pPr lvl="1"/>
            <a:r>
              <a:rPr lang="en-US" sz="3100" dirty="0" smtClean="0"/>
              <a:t>Smooth </a:t>
            </a:r>
            <a:r>
              <a:rPr lang="en-US" sz="3100" dirty="0"/>
              <a:t>subgrade surface on side slopes</a:t>
            </a:r>
          </a:p>
          <a:p>
            <a:r>
              <a:rPr lang="en-US" sz="3100" dirty="0" smtClean="0"/>
              <a:t>Installing </a:t>
            </a:r>
            <a:r>
              <a:rPr lang="en-US" sz="3100" dirty="0"/>
              <a:t>textured membrane liner over entire landfill</a:t>
            </a:r>
          </a:p>
          <a:p>
            <a:r>
              <a:rPr lang="en-US" sz="3100" dirty="0" smtClean="0"/>
              <a:t>Installing </a:t>
            </a:r>
            <a:r>
              <a:rPr lang="en-US" sz="3100" dirty="0"/>
              <a:t>synthetic drainage layer (drain net) over entire landfill</a:t>
            </a:r>
          </a:p>
          <a:p>
            <a:r>
              <a:rPr lang="en-US" sz="3100" dirty="0" smtClean="0"/>
              <a:t>Installing </a:t>
            </a:r>
            <a:r>
              <a:rPr lang="en-US" sz="3100" dirty="0"/>
              <a:t>filter fabric over drainage layer</a:t>
            </a:r>
          </a:p>
          <a:p>
            <a:r>
              <a:rPr lang="en-US" sz="3100" dirty="0" smtClean="0"/>
              <a:t>Installing </a:t>
            </a:r>
            <a:r>
              <a:rPr lang="en-US" sz="3100" dirty="0"/>
              <a:t>18” of soil as top layer (to be seeded)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sz="3100" b="1" dirty="0"/>
              <a:t>Construction included:</a:t>
            </a:r>
          </a:p>
          <a:p>
            <a:r>
              <a:rPr lang="en-US" sz="3100" dirty="0" smtClean="0"/>
              <a:t>Stormwater </a:t>
            </a:r>
            <a:r>
              <a:rPr lang="en-US" sz="3100" dirty="0"/>
              <a:t>conveyance systems and detention basins</a:t>
            </a:r>
          </a:p>
          <a:p>
            <a:r>
              <a:rPr lang="en-US" sz="3100" dirty="0" smtClean="0"/>
              <a:t>Combined </a:t>
            </a:r>
            <a:r>
              <a:rPr lang="en-US" sz="3100" dirty="0"/>
              <a:t>landfill gas and leachate collection wells</a:t>
            </a:r>
          </a:p>
          <a:p>
            <a:r>
              <a:rPr lang="en-US" sz="3100" dirty="0" smtClean="0"/>
              <a:t>Landfill </a:t>
            </a:r>
            <a:r>
              <a:rPr lang="en-US" sz="3100" dirty="0"/>
              <a:t>gas flare</a:t>
            </a:r>
          </a:p>
          <a:p>
            <a:r>
              <a:rPr lang="en-US" sz="3100" dirty="0" smtClean="0"/>
              <a:t>Perimeter </a:t>
            </a:r>
            <a:r>
              <a:rPr lang="en-US" sz="3100" dirty="0"/>
              <a:t>fence.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934200" y="6391125"/>
            <a:ext cx="2133600" cy="365125"/>
          </a:xfrm>
        </p:spPr>
        <p:txBody>
          <a:bodyPr/>
          <a:lstStyle/>
          <a:p>
            <a:fld id="{509462E9-625C-433A-BC7E-8CC30B94BA1D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29756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Construction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34200" y="6391125"/>
            <a:ext cx="2133600" cy="365125"/>
          </a:xfrm>
        </p:spPr>
        <p:txBody>
          <a:bodyPr/>
          <a:lstStyle/>
          <a:p>
            <a:fld id="{509462E9-625C-433A-BC7E-8CC30B94BA1D}" type="slidenum">
              <a:rPr lang="en-US" smtClean="0"/>
              <a:t>4</a:t>
            </a:fld>
            <a:endParaRPr lang="en-US" dirty="0"/>
          </a:p>
        </p:txBody>
      </p:sp>
      <p:pic>
        <p:nvPicPr>
          <p:cNvPr id="2051" name="Picture 3" descr="C:\Users\salfano\Downloads\Shaffer construction aerial.jpe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08" t="1" r="1708" b="11373"/>
          <a:stretch/>
        </p:blipFill>
        <p:spPr bwMode="auto">
          <a:xfrm>
            <a:off x="1219199" y="1447800"/>
            <a:ext cx="7456199" cy="5286829"/>
          </a:xfrm>
          <a:prstGeom prst="rect">
            <a:avLst/>
          </a:prstGeom>
          <a:noFill/>
          <a:ln>
            <a:solidFill>
              <a:schemeClr val="tx2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29412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Shaffer Landfill Cleanup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934200" y="6391125"/>
            <a:ext cx="2133600" cy="365125"/>
          </a:xfrm>
        </p:spPr>
        <p:txBody>
          <a:bodyPr/>
          <a:lstStyle/>
          <a:p>
            <a:fld id="{509462E9-625C-433A-BC7E-8CC30B94BA1D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1447800"/>
            <a:ext cx="7086600" cy="5314950"/>
          </a:xfrm>
        </p:spPr>
      </p:pic>
    </p:spTree>
    <p:extLst>
      <p:ext uri="{BB962C8B-B14F-4D97-AF65-F5344CB8AC3E}">
        <p14:creationId xmlns:p14="http://schemas.microsoft.com/office/powerpoint/2010/main" val="3848597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Information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Don McElroy</a:t>
            </a:r>
          </a:p>
          <a:p>
            <a:pPr marL="0" indent="0">
              <a:buNone/>
            </a:pPr>
            <a:r>
              <a:rPr lang="en-US" dirty="0" smtClean="0"/>
              <a:t>EPA Region 1</a:t>
            </a:r>
          </a:p>
          <a:p>
            <a:pPr marL="0" indent="0">
              <a:buNone/>
            </a:pPr>
            <a:r>
              <a:rPr lang="en-US" dirty="0" smtClean="0">
                <a:hlinkClick r:id="rId3"/>
              </a:rPr>
              <a:t>mcelroy.don@epa.gov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(617</a:t>
            </a:r>
            <a:r>
              <a:rPr lang="en-US" dirty="0" smtClean="0"/>
              <a:t>) 918-1326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934200" y="6391125"/>
            <a:ext cx="2133600" cy="365125"/>
          </a:xfrm>
        </p:spPr>
        <p:txBody>
          <a:bodyPr/>
          <a:lstStyle/>
          <a:p>
            <a:fld id="{509462E9-625C-433A-BC7E-8CC30B94BA1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5812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755</TotalTime>
  <Words>116</Words>
  <Application>Microsoft Office PowerPoint</Application>
  <PresentationFormat>On-screen Show (4:3)</PresentationFormat>
  <Paragraphs>37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Iron Horse Park  (Shaffer Landfill) </vt:lpstr>
      <vt:lpstr>Site Location</vt:lpstr>
      <vt:lpstr>Shaffer Landfill Remedy</vt:lpstr>
      <vt:lpstr>Construction</vt:lpstr>
      <vt:lpstr>Shaffer Landfill Cleanup</vt:lpstr>
      <vt:lpstr>Contact Information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Alfano</dc:creator>
  <cp:lastModifiedBy>SRI</cp:lastModifiedBy>
  <cp:revision>72</cp:revision>
  <dcterms:created xsi:type="dcterms:W3CDTF">2013-12-06T18:41:52Z</dcterms:created>
  <dcterms:modified xsi:type="dcterms:W3CDTF">2014-09-10T13:52:57Z</dcterms:modified>
</cp:coreProperties>
</file>