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8" r:id="rId2"/>
    <p:sldId id="260" r:id="rId3"/>
    <p:sldId id="259" r:id="rId4"/>
    <p:sldId id="261" r:id="rId5"/>
    <p:sldId id="262" r:id="rId6"/>
    <p:sldId id="263" r:id="rId7"/>
    <p:sldId id="264"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575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790" autoAdjust="0"/>
  </p:normalViewPr>
  <p:slideViewPr>
    <p:cSldViewPr>
      <p:cViewPr>
        <p:scale>
          <a:sx n="75" d="100"/>
          <a:sy n="75" d="100"/>
        </p:scale>
        <p:origin x="-1338" y="-72"/>
      </p:cViewPr>
      <p:guideLst>
        <p:guide orient="horz" pos="288"/>
        <p:guide orient="horz" pos="4032"/>
        <p:guide orient="horz" pos="528"/>
        <p:guide orient="horz" pos="912"/>
        <p:guide pos="720"/>
        <p:guide pos="5520"/>
      </p:guideLst>
    </p:cSldViewPr>
  </p:slideViewPr>
  <p:notesTextViewPr>
    <p:cViewPr>
      <p:scale>
        <a:sx n="1" d="1"/>
        <a:sy n="1" d="1"/>
      </p:scale>
      <p:origin x="0" y="0"/>
    </p:cViewPr>
  </p:notesTextViewPr>
  <p:notesViewPr>
    <p:cSldViewPr showGuides="1">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4F7F331-A554-4DD5-B4CF-22C312472901}" type="datetimeFigureOut">
              <a:rPr lang="en-US" smtClean="0"/>
              <a:t>9/10/2014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D66916-D0B5-42EB-B7E0-FF922ED83F7A}" type="slidenum">
              <a:rPr lang="en-US" smtClean="0"/>
              <a:t>‹#›</a:t>
            </a:fld>
            <a:endParaRPr lang="en-US"/>
          </a:p>
        </p:txBody>
      </p:sp>
    </p:spTree>
    <p:extLst>
      <p:ext uri="{BB962C8B-B14F-4D97-AF65-F5344CB8AC3E}">
        <p14:creationId xmlns:p14="http://schemas.microsoft.com/office/powerpoint/2010/main" val="267677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919367-BE35-46F2-B096-699E4D17EAC5}" type="datetimeFigureOut">
              <a:rPr lang="en-US" smtClean="0"/>
              <a:t>9/10/2014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B57B08-1377-4351-8384-91273F78FE8D}" type="slidenum">
              <a:rPr lang="en-US" smtClean="0"/>
              <a:t>‹#›</a:t>
            </a:fld>
            <a:endParaRPr lang="en-US"/>
          </a:p>
        </p:txBody>
      </p:sp>
    </p:spTree>
    <p:extLst>
      <p:ext uri="{BB962C8B-B14F-4D97-AF65-F5344CB8AC3E}">
        <p14:creationId xmlns:p14="http://schemas.microsoft.com/office/powerpoint/2010/main" val="3301198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Greeting</a:t>
            </a:r>
            <a:r>
              <a:rPr lang="en-US" baseline="0" dirty="0" smtClean="0"/>
              <a:t> and brief introduction to each speaker and their relation to the project</a:t>
            </a:r>
            <a:endParaRPr lang="en-US" dirty="0"/>
          </a:p>
        </p:txBody>
      </p:sp>
      <p:sp>
        <p:nvSpPr>
          <p:cNvPr id="4" name="Slide Number Placeholder 3"/>
          <p:cNvSpPr>
            <a:spLocks noGrp="1"/>
          </p:cNvSpPr>
          <p:nvPr>
            <p:ph type="sldNum" sz="quarter" idx="10"/>
          </p:nvPr>
        </p:nvSpPr>
        <p:spPr/>
        <p:txBody>
          <a:bodyPr/>
          <a:lstStyle/>
          <a:p>
            <a:fld id="{03B57B08-1377-4351-8384-91273F78FE8D}" type="slidenum">
              <a:rPr lang="en-US" smtClean="0"/>
              <a:t>1</a:t>
            </a:fld>
            <a:endParaRPr lang="en-US"/>
          </a:p>
        </p:txBody>
      </p:sp>
    </p:spTree>
    <p:extLst>
      <p:ext uri="{BB962C8B-B14F-4D97-AF65-F5344CB8AC3E}">
        <p14:creationId xmlns:p14="http://schemas.microsoft.com/office/powerpoint/2010/main" val="1447724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Shaffer Landfill is a closed landfill located on approximately 100 acres of land in Billerica, Massachusetts.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Urban Green Technologies (UGT) was working closely with Capital Dynamics, our investor for this project.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have built a 6.0 Megawatt (MW) solar renewable energy project on a portion of the site.  This project is the largest solar development on a Superfund landfill site in the US.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project had the strong support of the property owners, the Town of Billerica, the State of MA Department of Environmental Protection (DEP), U.S. EPA and National Grid (NG), the utility that services the site. </a:t>
            </a:r>
            <a:endParaRPr lang="en-US" dirty="0"/>
          </a:p>
        </p:txBody>
      </p:sp>
      <p:sp>
        <p:nvSpPr>
          <p:cNvPr id="4" name="Slide Number Placeholder 3"/>
          <p:cNvSpPr>
            <a:spLocks noGrp="1"/>
          </p:cNvSpPr>
          <p:nvPr>
            <p:ph type="sldNum" sz="quarter" idx="10"/>
          </p:nvPr>
        </p:nvSpPr>
        <p:spPr/>
        <p:txBody>
          <a:bodyPr/>
          <a:lstStyle/>
          <a:p>
            <a:fld id="{03B57B08-1377-4351-8384-91273F78FE8D}" type="slidenum">
              <a:rPr lang="en-US" smtClean="0"/>
              <a:t>2</a:t>
            </a:fld>
            <a:endParaRPr lang="en-US"/>
          </a:p>
        </p:txBody>
      </p:sp>
    </p:spTree>
    <p:extLst>
      <p:ext uri="{BB962C8B-B14F-4D97-AF65-F5344CB8AC3E}">
        <p14:creationId xmlns:p14="http://schemas.microsoft.com/office/powerpoint/2010/main" val="2017806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p>
          <a:p>
            <a:pPr marL="171450" indent="-171450">
              <a:buFont typeface="Arial" panose="020B0604020202020204" pitchFamily="34" charset="0"/>
              <a:buChar char="•"/>
            </a:pPr>
            <a:r>
              <a:rPr lang="en-US" dirty="0" smtClean="0"/>
              <a:t>How your organization became aware of the site</a:t>
            </a:r>
          </a:p>
          <a:p>
            <a:pPr marL="171450" indent="-171450">
              <a:buFont typeface="Arial" panose="020B0604020202020204" pitchFamily="34" charset="0"/>
              <a:buChar char="•"/>
            </a:pPr>
            <a:r>
              <a:rPr lang="en-US" dirty="0" smtClean="0"/>
              <a:t>What attracted</a:t>
            </a:r>
            <a:r>
              <a:rPr lang="en-US" baseline="0" dirty="0" smtClean="0"/>
              <a:t> you to pursue solar here</a:t>
            </a:r>
          </a:p>
          <a:p>
            <a:pPr marL="171450" indent="-171450">
              <a:buFont typeface="Arial" panose="020B0604020202020204" pitchFamily="34" charset="0"/>
              <a:buChar char="•"/>
            </a:pPr>
            <a:r>
              <a:rPr lang="en-US" baseline="0" dirty="0" smtClean="0"/>
              <a:t>Did you have any concerns about the Superfund site history?</a:t>
            </a:r>
          </a:p>
          <a:p>
            <a:pPr marL="171450" indent="-171450">
              <a:buFont typeface="Arial" panose="020B0604020202020204" pitchFamily="34" charset="0"/>
              <a:buChar char="•"/>
            </a:pPr>
            <a:r>
              <a:rPr lang="en-US" baseline="0" dirty="0" smtClean="0"/>
              <a:t>If so, what did you do to overcome these concerns</a:t>
            </a:r>
            <a:endParaRPr lang="en-US" dirty="0"/>
          </a:p>
        </p:txBody>
      </p:sp>
      <p:sp>
        <p:nvSpPr>
          <p:cNvPr id="4" name="Slide Number Placeholder 3"/>
          <p:cNvSpPr>
            <a:spLocks noGrp="1"/>
          </p:cNvSpPr>
          <p:nvPr>
            <p:ph type="sldNum" sz="quarter" idx="10"/>
          </p:nvPr>
        </p:nvSpPr>
        <p:spPr/>
        <p:txBody>
          <a:bodyPr/>
          <a:lstStyle/>
          <a:p>
            <a:fld id="{03B57B08-1377-4351-8384-91273F78FE8D}" type="slidenum">
              <a:rPr lang="en-US" smtClean="0"/>
              <a:t>3</a:t>
            </a:fld>
            <a:endParaRPr lang="en-US"/>
          </a:p>
        </p:txBody>
      </p:sp>
    </p:spTree>
    <p:extLst>
      <p:ext uri="{BB962C8B-B14F-4D97-AF65-F5344CB8AC3E}">
        <p14:creationId xmlns:p14="http://schemas.microsoft.com/office/powerpoint/2010/main" val="1393280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Explain the roles and responsibilities</a:t>
            </a:r>
            <a:r>
              <a:rPr lang="en-US" baseline="0" dirty="0" smtClean="0"/>
              <a:t> of the various stakeholders in the project</a:t>
            </a:r>
            <a:endParaRPr lang="en-US" dirty="0" smtClean="0"/>
          </a:p>
          <a:p>
            <a:pPr marL="171450" indent="-171450">
              <a:buFont typeface="Arial" panose="020B0604020202020204" pitchFamily="34" charset="0"/>
              <a:buChar char="•"/>
            </a:pPr>
            <a:r>
              <a:rPr lang="en-US" dirty="0" smtClean="0"/>
              <a:t>Superfund Site overseen by the Federal Environmental Protection Agency (EPA)</a:t>
            </a:r>
          </a:p>
          <a:p>
            <a:pPr marL="171450" indent="-171450">
              <a:buFont typeface="Arial" panose="020B0604020202020204" pitchFamily="34" charset="0"/>
              <a:buChar char="•"/>
            </a:pPr>
            <a:r>
              <a:rPr lang="en-US" dirty="0" smtClean="0"/>
              <a:t>Massachusetts Department of Environmental Protection (MDEP)</a:t>
            </a:r>
          </a:p>
          <a:p>
            <a:pPr marL="171450" indent="-171450">
              <a:buFont typeface="Arial" panose="020B0604020202020204" pitchFamily="34" charset="0"/>
              <a:buChar char="•"/>
            </a:pPr>
            <a:r>
              <a:rPr lang="en-US" dirty="0" smtClean="0"/>
              <a:t>Town of Billerica, the town manager, planning board, building department</a:t>
            </a:r>
          </a:p>
          <a:p>
            <a:pPr marL="171450" indent="-171450">
              <a:buFont typeface="Arial" panose="020B0604020202020204" pitchFamily="34" charset="0"/>
              <a:buChar char="•"/>
            </a:pPr>
            <a:r>
              <a:rPr lang="en-US" dirty="0" smtClean="0"/>
              <a:t>PRP Group the owners of the private landfill and their legal council</a:t>
            </a:r>
          </a:p>
          <a:p>
            <a:pPr marL="171450" indent="-171450">
              <a:buFont typeface="Arial" panose="020B0604020202020204" pitchFamily="34" charset="0"/>
              <a:buChar char="•"/>
            </a:pPr>
            <a:r>
              <a:rPr lang="en-US" dirty="0" smtClean="0"/>
              <a:t>The electric utility, National Grid</a:t>
            </a:r>
          </a:p>
          <a:p>
            <a:pPr marL="171450" indent="-171450">
              <a:buFont typeface="Arial" panose="020B0604020202020204" pitchFamily="34" charset="0"/>
              <a:buChar char="•"/>
            </a:pPr>
            <a:r>
              <a:rPr lang="en-US" dirty="0" smtClean="0"/>
              <a:t>Legal Team for lease, acquisition and negotiations</a:t>
            </a:r>
          </a:p>
          <a:p>
            <a:pPr marL="171450" indent="-171450">
              <a:buFont typeface="Arial" panose="020B0604020202020204" pitchFamily="34" charset="0"/>
              <a:buChar char="•"/>
            </a:pPr>
            <a:r>
              <a:rPr lang="en-US" dirty="0" smtClean="0"/>
              <a:t>Consultant Team; environmental, surveyor, structural, civil, electrical, easements, engineering, procurement and construction (EPC)</a:t>
            </a:r>
          </a:p>
          <a:p>
            <a:pPr marL="171450" indent="-171450">
              <a:buFont typeface="Arial" panose="020B0604020202020204" pitchFamily="34" charset="0"/>
              <a:buChar char="•"/>
            </a:pPr>
            <a:r>
              <a:rPr lang="en-US" dirty="0" smtClean="0"/>
              <a:t>Owner and Investor for equity position and who will take and use the tax benefits</a:t>
            </a:r>
          </a:p>
          <a:p>
            <a:endParaRPr lang="en-US" dirty="0"/>
          </a:p>
        </p:txBody>
      </p:sp>
      <p:sp>
        <p:nvSpPr>
          <p:cNvPr id="4" name="Slide Number Placeholder 3"/>
          <p:cNvSpPr>
            <a:spLocks noGrp="1"/>
          </p:cNvSpPr>
          <p:nvPr>
            <p:ph type="sldNum" sz="quarter" idx="10"/>
          </p:nvPr>
        </p:nvSpPr>
        <p:spPr/>
        <p:txBody>
          <a:bodyPr/>
          <a:lstStyle/>
          <a:p>
            <a:fld id="{03B57B08-1377-4351-8384-91273F78FE8D}" type="slidenum">
              <a:rPr lang="en-US" smtClean="0"/>
              <a:t>4</a:t>
            </a:fld>
            <a:endParaRPr lang="en-US"/>
          </a:p>
        </p:txBody>
      </p:sp>
    </p:spTree>
    <p:extLst>
      <p:ext uri="{BB962C8B-B14F-4D97-AF65-F5344CB8AC3E}">
        <p14:creationId xmlns:p14="http://schemas.microsoft.com/office/powerpoint/2010/main" val="3397623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Pictures</a:t>
            </a:r>
            <a:r>
              <a:rPr lang="en-US" sz="1200" i="1" kern="1200" baseline="0" dirty="0" smtClean="0">
                <a:solidFill>
                  <a:schemeClr val="tx1"/>
                </a:solidFill>
                <a:effectLst/>
                <a:latin typeface="+mn-lt"/>
                <a:ea typeface="+mn-ea"/>
                <a:cs typeface="+mn-cs"/>
              </a:rPr>
              <a:t> show the liner being placed over the graded foundation layer of the site and welding of seams (top), cap construction underway in background with completed cap and established vegetative cover in foreground (bottom)</a:t>
            </a:r>
            <a:endParaRPr lang="en-US" sz="1200" i="1"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UGT has performed extensive analysis and vetting of this site. </a:t>
            </a:r>
          </a:p>
          <a:p>
            <a:r>
              <a:rPr lang="en-US" sz="1200" kern="1200" dirty="0" smtClean="0">
                <a:solidFill>
                  <a:schemeClr val="tx1"/>
                </a:solidFill>
                <a:effectLst/>
                <a:latin typeface="+mn-lt"/>
                <a:ea typeface="+mn-ea"/>
                <a:cs typeface="+mn-cs"/>
              </a:rPr>
              <a:t>We have worked very closely with our consultants. </a:t>
            </a:r>
          </a:p>
          <a:p>
            <a:r>
              <a:rPr lang="en-US" sz="1200" kern="1200" dirty="0" smtClean="0">
                <a:solidFill>
                  <a:schemeClr val="tx1"/>
                </a:solidFill>
                <a:effectLst/>
                <a:latin typeface="+mn-lt"/>
                <a:ea typeface="+mn-ea"/>
                <a:cs typeface="+mn-cs"/>
              </a:rPr>
              <a:t>We worked hard to develop a site layout that will maximize the project size and output taking in account steep slopes (we utilized the land on up to 20% slope) as well as uneven terrain that forced us to create sub-arrays group as well as to level our micro grid racking to “level” the sub-array structure.</a:t>
            </a:r>
            <a:endParaRPr lang="en-US" dirty="0"/>
          </a:p>
        </p:txBody>
      </p:sp>
      <p:sp>
        <p:nvSpPr>
          <p:cNvPr id="4" name="Slide Number Placeholder 3"/>
          <p:cNvSpPr>
            <a:spLocks noGrp="1"/>
          </p:cNvSpPr>
          <p:nvPr>
            <p:ph type="sldNum" sz="quarter" idx="10"/>
          </p:nvPr>
        </p:nvSpPr>
        <p:spPr/>
        <p:txBody>
          <a:bodyPr/>
          <a:lstStyle/>
          <a:p>
            <a:fld id="{03B57B08-1377-4351-8384-91273F78FE8D}" type="slidenum">
              <a:rPr lang="en-US" smtClean="0"/>
              <a:t>5</a:t>
            </a:fld>
            <a:endParaRPr lang="en-US"/>
          </a:p>
        </p:txBody>
      </p:sp>
    </p:spTree>
    <p:extLst>
      <p:ext uri="{BB962C8B-B14F-4D97-AF65-F5344CB8AC3E}">
        <p14:creationId xmlns:p14="http://schemas.microsoft.com/office/powerpoint/2010/main" val="385708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UGT received our Post Closure Use Permit from the MA Department of Environmental Protection on September 7, 2012. </a:t>
            </a:r>
          </a:p>
          <a:p>
            <a:r>
              <a:rPr lang="en-US" sz="1200" kern="1200" dirty="0" smtClean="0">
                <a:solidFill>
                  <a:schemeClr val="tx1"/>
                </a:solidFill>
                <a:effectLst/>
                <a:latin typeface="+mn-lt"/>
                <a:ea typeface="+mn-ea"/>
                <a:cs typeface="+mn-cs"/>
              </a:rPr>
              <a:t>The US EPA has reviewed the project and acknowledged that there will be no modification required to the landfill due to the solar project. </a:t>
            </a:r>
            <a:r>
              <a:rPr lang="en-US" sz="1200" i="1" kern="1200" dirty="0" smtClean="0">
                <a:solidFill>
                  <a:schemeClr val="tx1"/>
                </a:solidFill>
                <a:effectLst/>
                <a:latin typeface="+mn-lt"/>
                <a:ea typeface="+mn-ea"/>
                <a:cs typeface="+mn-cs"/>
              </a:rPr>
              <a:t>Explain approval process,</a:t>
            </a:r>
            <a:r>
              <a:rPr lang="en-US" sz="1200" i="1" kern="1200" baseline="0" dirty="0" smtClean="0">
                <a:solidFill>
                  <a:schemeClr val="tx1"/>
                </a:solidFill>
                <a:effectLst/>
                <a:latin typeface="+mn-lt"/>
                <a:ea typeface="+mn-ea"/>
                <a:cs typeface="+mn-cs"/>
              </a:rPr>
              <a:t> what was required.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 EPA and DEP have been very supportive of the project. </a:t>
            </a:r>
          </a:p>
          <a:p>
            <a:r>
              <a:rPr lang="en-US" sz="1200" kern="1200" dirty="0" smtClean="0">
                <a:solidFill>
                  <a:schemeClr val="tx1"/>
                </a:solidFill>
                <a:effectLst/>
                <a:latin typeface="+mn-lt"/>
                <a:ea typeface="+mn-ea"/>
                <a:cs typeface="+mn-cs"/>
              </a:rPr>
              <a:t>Main concern was that the solar project should not affect the cap remedy implemented for the landfill. </a:t>
            </a:r>
          </a:p>
          <a:p>
            <a:r>
              <a:rPr lang="en-US" sz="1200" kern="1200" dirty="0" smtClean="0">
                <a:solidFill>
                  <a:schemeClr val="tx1"/>
                </a:solidFill>
                <a:effectLst/>
                <a:latin typeface="+mn-lt"/>
                <a:ea typeface="+mn-ea"/>
                <a:cs typeface="+mn-cs"/>
              </a:rPr>
              <a:t>We used a ballasted racking approach in order to avoid any possibility of piercing the cap.</a:t>
            </a:r>
            <a:endParaRPr lang="en-US" dirty="0"/>
          </a:p>
        </p:txBody>
      </p:sp>
      <p:sp>
        <p:nvSpPr>
          <p:cNvPr id="4" name="Slide Number Placeholder 3"/>
          <p:cNvSpPr>
            <a:spLocks noGrp="1"/>
          </p:cNvSpPr>
          <p:nvPr>
            <p:ph type="sldNum" sz="quarter" idx="10"/>
          </p:nvPr>
        </p:nvSpPr>
        <p:spPr/>
        <p:txBody>
          <a:bodyPr/>
          <a:lstStyle/>
          <a:p>
            <a:fld id="{03B57B08-1377-4351-8384-91273F78FE8D}" type="slidenum">
              <a:rPr lang="en-US" smtClean="0"/>
              <a:t>6</a:t>
            </a:fld>
            <a:endParaRPr lang="en-US"/>
          </a:p>
        </p:txBody>
      </p:sp>
    </p:spTree>
    <p:extLst>
      <p:ext uri="{BB962C8B-B14F-4D97-AF65-F5344CB8AC3E}">
        <p14:creationId xmlns:p14="http://schemas.microsoft.com/office/powerpoint/2010/main" val="1860513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Explain:</a:t>
            </a:r>
          </a:p>
          <a:p>
            <a:pPr marL="171450" indent="-171450">
              <a:buFont typeface="Arial" panose="020B0604020202020204" pitchFamily="34" charset="0"/>
              <a:buChar char="•"/>
            </a:pPr>
            <a:r>
              <a:rPr lang="en-US" dirty="0" smtClean="0"/>
              <a:t>Connecting</a:t>
            </a:r>
            <a:r>
              <a:rPr lang="en-US" baseline="0" dirty="0" smtClean="0"/>
              <a:t> power to utility</a:t>
            </a:r>
          </a:p>
          <a:p>
            <a:pPr marL="171450" indent="-171450">
              <a:buFont typeface="Arial" panose="020B0604020202020204" pitchFamily="34" charset="0"/>
              <a:buChar char="•"/>
            </a:pPr>
            <a:r>
              <a:rPr lang="en-US" baseline="0" dirty="0" smtClean="0"/>
              <a:t>How power is being used</a:t>
            </a:r>
          </a:p>
          <a:p>
            <a:pPr marL="171450" indent="-171450">
              <a:buFont typeface="Arial" panose="020B0604020202020204" pitchFamily="34" charset="0"/>
              <a:buChar char="•"/>
            </a:pPr>
            <a:r>
              <a:rPr lang="en-US" baseline="0" dirty="0" smtClean="0"/>
              <a:t>Payment in lieu of taxes</a:t>
            </a:r>
          </a:p>
          <a:p>
            <a:pPr marL="171450" indent="-171450">
              <a:buFont typeface="Arial" panose="020B0604020202020204" pitchFamily="34" charset="0"/>
              <a:buChar char="•"/>
            </a:pPr>
            <a:r>
              <a:rPr lang="en-US" baseline="0" dirty="0" smtClean="0"/>
              <a:t>Impact on community/area utility users?</a:t>
            </a:r>
            <a:endParaRPr lang="en-US" dirty="0" smtClean="0"/>
          </a:p>
        </p:txBody>
      </p:sp>
      <p:sp>
        <p:nvSpPr>
          <p:cNvPr id="4" name="Slide Number Placeholder 3"/>
          <p:cNvSpPr>
            <a:spLocks noGrp="1"/>
          </p:cNvSpPr>
          <p:nvPr>
            <p:ph type="sldNum" sz="quarter" idx="10"/>
          </p:nvPr>
        </p:nvSpPr>
        <p:spPr/>
        <p:txBody>
          <a:bodyPr/>
          <a:lstStyle/>
          <a:p>
            <a:fld id="{03B57B08-1377-4351-8384-91273F78FE8D}" type="slidenum">
              <a:rPr lang="en-US" smtClean="0"/>
              <a:t>7</a:t>
            </a:fld>
            <a:endParaRPr lang="en-US"/>
          </a:p>
        </p:txBody>
      </p:sp>
    </p:spTree>
    <p:extLst>
      <p:ext uri="{BB962C8B-B14F-4D97-AF65-F5344CB8AC3E}">
        <p14:creationId xmlns:p14="http://schemas.microsoft.com/office/powerpoint/2010/main" val="3473832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Construction and Operation of the Solar Array</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Monitoring and maintaining the solar array and its electrical components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Maintaining the landfill relative grass cutting, erosion control, access for monitoring environmental requirements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Condition relative to monitoring natural gas generation if any</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Secure the area with as security fence, lighting and cameras</a:t>
            </a:r>
          </a:p>
          <a:p>
            <a:endParaRPr lang="en-US" dirty="0"/>
          </a:p>
        </p:txBody>
      </p:sp>
      <p:sp>
        <p:nvSpPr>
          <p:cNvPr id="4" name="Slide Number Placeholder 3"/>
          <p:cNvSpPr>
            <a:spLocks noGrp="1"/>
          </p:cNvSpPr>
          <p:nvPr>
            <p:ph type="sldNum" sz="quarter" idx="10"/>
          </p:nvPr>
        </p:nvSpPr>
        <p:spPr/>
        <p:txBody>
          <a:bodyPr/>
          <a:lstStyle/>
          <a:p>
            <a:fld id="{03B57B08-1377-4351-8384-91273F78FE8D}" type="slidenum">
              <a:rPr lang="en-US" smtClean="0"/>
              <a:t>8</a:t>
            </a:fld>
            <a:endParaRPr lang="en-US"/>
          </a:p>
        </p:txBody>
      </p:sp>
    </p:spTree>
    <p:extLst>
      <p:ext uri="{BB962C8B-B14F-4D97-AF65-F5344CB8AC3E}">
        <p14:creationId xmlns:p14="http://schemas.microsoft.com/office/powerpoint/2010/main" val="3891426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Several things can</a:t>
            </a:r>
            <a:r>
              <a:rPr lang="en-US" sz="1200" kern="1200" baseline="0" dirty="0" smtClean="0">
                <a:solidFill>
                  <a:schemeClr val="tx1"/>
                </a:solidFill>
                <a:effectLst/>
                <a:latin typeface="+mn-lt"/>
                <a:ea typeface="+mn-ea"/>
                <a:cs typeface="+mn-cs"/>
              </a:rPr>
              <a:t> impact a project like this on a Superfund site. Some key lessons we’ve learned are:</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Getting to know and working with EPA and understanding environmental issues, controls and limitations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Getting to know and working with the PRP group and investors that will have the last say in what you can and cannot do</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Limitations regarding setbacks, wetlands, slopes, direction landfill faces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Climatic and weather conditions in the area</a:t>
            </a:r>
          </a:p>
          <a:p>
            <a:endParaRPr lang="en-US" dirty="0"/>
          </a:p>
        </p:txBody>
      </p:sp>
      <p:sp>
        <p:nvSpPr>
          <p:cNvPr id="4" name="Slide Number Placeholder 3"/>
          <p:cNvSpPr>
            <a:spLocks noGrp="1"/>
          </p:cNvSpPr>
          <p:nvPr>
            <p:ph type="sldNum" sz="quarter" idx="10"/>
          </p:nvPr>
        </p:nvSpPr>
        <p:spPr/>
        <p:txBody>
          <a:bodyPr/>
          <a:lstStyle/>
          <a:p>
            <a:fld id="{03B57B08-1377-4351-8384-91273F78FE8D}" type="slidenum">
              <a:rPr lang="en-US" smtClean="0"/>
              <a:t>9</a:t>
            </a:fld>
            <a:endParaRPr lang="en-US"/>
          </a:p>
        </p:txBody>
      </p:sp>
    </p:spTree>
    <p:extLst>
      <p:ext uri="{BB962C8B-B14F-4D97-AF65-F5344CB8AC3E}">
        <p14:creationId xmlns:p14="http://schemas.microsoft.com/office/powerpoint/2010/main" val="741001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72268"/>
            <a:ext cx="7696200" cy="970732"/>
          </a:xfrm>
        </p:spPr>
        <p:txBody>
          <a:bodyPr>
            <a:normAutofit/>
          </a:bodyPr>
          <a:lstStyle>
            <a:lvl1pPr>
              <a:defRPr sz="4000" b="1"/>
            </a:lvl1pPr>
          </a:lstStyle>
          <a:p>
            <a:r>
              <a:rPr lang="en-US" dirty="0" smtClean="0"/>
              <a:t>Click to edit Master title style</a:t>
            </a:r>
            <a:endParaRPr lang="en-US" dirty="0"/>
          </a:p>
        </p:txBody>
      </p:sp>
      <p:sp>
        <p:nvSpPr>
          <p:cNvPr id="3" name="Content Placeholder 2"/>
          <p:cNvSpPr>
            <a:spLocks noGrp="1"/>
          </p:cNvSpPr>
          <p:nvPr>
            <p:ph idx="1"/>
          </p:nvPr>
        </p:nvSpPr>
        <p:spPr>
          <a:xfrm>
            <a:off x="1066800" y="1295400"/>
            <a:ext cx="7696200" cy="5029200"/>
          </a:xfrm>
        </p:spPr>
        <p:txBody>
          <a:bodyPr>
            <a:normAutofit/>
          </a:bodyPr>
          <a:lstStyle>
            <a:lvl1pPr>
              <a:defRPr sz="2800" b="0">
                <a:solidFill>
                  <a:schemeClr val="tx2"/>
                </a:solidFill>
              </a:defRPr>
            </a:lvl1pPr>
            <a:lvl2pPr>
              <a:defRPr sz="2400" b="0">
                <a:solidFill>
                  <a:schemeClr val="tx2"/>
                </a:solidFill>
              </a:defRPr>
            </a:lvl2pPr>
            <a:lvl3pPr>
              <a:defRPr sz="2000" b="0">
                <a:solidFill>
                  <a:schemeClr val="tx2"/>
                </a:solidFill>
              </a:defRPr>
            </a:lvl3pPr>
            <a:lvl4pPr>
              <a:defRPr sz="1800" b="0">
                <a:solidFill>
                  <a:schemeClr val="tx2"/>
                </a:solidFill>
              </a:defRPr>
            </a:lvl4pPr>
            <a:lvl5pPr>
              <a:defRPr sz="1800" b="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09462E9-625C-433A-BC7E-8CC30B94BA1D}" type="slidenum">
              <a:rPr lang="en-US" smtClean="0"/>
              <a:t>‹#›</a:t>
            </a:fld>
            <a:endParaRPr lang="en-US" dirty="0"/>
          </a:p>
        </p:txBody>
      </p:sp>
    </p:spTree>
    <p:extLst>
      <p:ext uri="{BB962C8B-B14F-4D97-AF65-F5344CB8AC3E}">
        <p14:creationId xmlns:p14="http://schemas.microsoft.com/office/powerpoint/2010/main" val="3605660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9220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35860" y="4002394"/>
            <a:ext cx="1472770" cy="2779403"/>
          </a:xfrm>
          <a:prstGeom prst="rect">
            <a:avLst/>
          </a:prstGeom>
          <a:solidFill>
            <a:srgbClr val="92D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800" b="1"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9" name="Rectangle 8"/>
          <p:cNvSpPr/>
          <p:nvPr userDrawn="1"/>
        </p:nvSpPr>
        <p:spPr>
          <a:xfrm rot="5400000">
            <a:off x="4032975" y="1615408"/>
            <a:ext cx="2724036" cy="749801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1508629" y="0"/>
            <a:ext cx="91572" cy="6808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1572" y="0"/>
            <a:ext cx="1417057" cy="38818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828800" y="5297795"/>
            <a:ext cx="7162800" cy="621911"/>
          </a:xfrm>
        </p:spPr>
        <p:txBody>
          <a:bodyPr anchor="t"/>
          <a:lstStyle>
            <a:lvl1pPr algn="l">
              <a:defRPr sz="4000" b="0" cap="all" spc="-150">
                <a:solidFill>
                  <a:schemeClr val="bg1"/>
                </a:solidFill>
              </a:defRPr>
            </a:lvl1pPr>
          </a:lstStyle>
          <a:p>
            <a:r>
              <a:rPr lang="en-US" dirty="0" smtClean="0"/>
              <a:t>Click to edit SECTION style</a:t>
            </a:r>
            <a:endParaRPr lang="en-US" dirty="0"/>
          </a:p>
        </p:txBody>
      </p:sp>
      <p:sp>
        <p:nvSpPr>
          <p:cNvPr id="3" name="Text Placeholder 2"/>
          <p:cNvSpPr>
            <a:spLocks noGrp="1"/>
          </p:cNvSpPr>
          <p:nvPr>
            <p:ph type="body" idx="1"/>
          </p:nvPr>
        </p:nvSpPr>
        <p:spPr>
          <a:xfrm>
            <a:off x="1828800" y="5947393"/>
            <a:ext cx="6624765" cy="493402"/>
          </a:xfrm>
        </p:spPr>
        <p:txBody>
          <a:bodyPr anchor="b"/>
          <a:lstStyle>
            <a:lvl1pPr marL="0" indent="0">
              <a:buNone/>
              <a:defRPr sz="2000" b="1">
                <a:solidFill>
                  <a:schemeClr val="tx2"/>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a:xfrm>
            <a:off x="-1600200" y="6416675"/>
            <a:ext cx="2133600" cy="365125"/>
          </a:xfrm>
        </p:spPr>
        <p:txBody>
          <a:bodyPr/>
          <a:lstStyle>
            <a:lvl1pPr>
              <a:defRPr>
                <a:solidFill>
                  <a:schemeClr val="bg1"/>
                </a:solidFill>
              </a:defRPr>
            </a:lvl1pPr>
          </a:lstStyle>
          <a:p>
            <a:fld id="{509462E9-625C-433A-BC7E-8CC30B94BA1D}" type="slidenum">
              <a:rPr lang="en-US" smtClean="0"/>
              <a:pPr/>
              <a:t>‹#›</a:t>
            </a:fld>
            <a:endParaRPr lang="en-US"/>
          </a:p>
        </p:txBody>
      </p:sp>
      <p:sp>
        <p:nvSpPr>
          <p:cNvPr id="13" name="Rectangle 12"/>
          <p:cNvSpPr/>
          <p:nvPr userDrawn="1"/>
        </p:nvSpPr>
        <p:spPr>
          <a:xfrm>
            <a:off x="0" y="0"/>
            <a:ext cx="915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9098214" y="0"/>
            <a:ext cx="915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rot="5400000">
            <a:off x="4533142" y="-4533142"/>
            <a:ext cx="91572" cy="91578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rot="5400000">
            <a:off x="4545643" y="2213857"/>
            <a:ext cx="98499" cy="91897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rot="5400000">
            <a:off x="5261011" y="-959532"/>
            <a:ext cx="98268" cy="75761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56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09462E9-625C-433A-BC7E-8CC30B94BA1D}" type="slidenum">
              <a:rPr lang="en-US" smtClean="0"/>
              <a:t>‹#›</a:t>
            </a:fld>
            <a:endParaRPr lang="en-US"/>
          </a:p>
        </p:txBody>
      </p:sp>
    </p:spTree>
    <p:extLst>
      <p:ext uri="{BB962C8B-B14F-4D97-AF65-F5344CB8AC3E}">
        <p14:creationId xmlns:p14="http://schemas.microsoft.com/office/powerpoint/2010/main" val="3137419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9462E9-625C-433A-BC7E-8CC30B94BA1D}" type="slidenum">
              <a:rPr lang="en-US" smtClean="0"/>
              <a:t>‹#›</a:t>
            </a:fld>
            <a:endParaRPr lang="en-US"/>
          </a:p>
        </p:txBody>
      </p:sp>
    </p:spTree>
    <p:extLst>
      <p:ext uri="{BB962C8B-B14F-4D97-AF65-F5344CB8AC3E}">
        <p14:creationId xmlns:p14="http://schemas.microsoft.com/office/powerpoint/2010/main" val="1179716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userDrawn="1"/>
        </p:nvSpPr>
        <p:spPr>
          <a:xfrm>
            <a:off x="8763000" y="6400800"/>
            <a:ext cx="335214" cy="40128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userDrawn="1"/>
        </p:nvSpPr>
        <p:spPr>
          <a:xfrm>
            <a:off x="80257" y="4034179"/>
            <a:ext cx="834144" cy="27745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66800" y="91575"/>
            <a:ext cx="7696200" cy="118930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17" name="Rectangle 16"/>
          <p:cNvSpPr/>
          <p:nvPr userDrawn="1"/>
        </p:nvSpPr>
        <p:spPr>
          <a:xfrm>
            <a:off x="0" y="0"/>
            <a:ext cx="915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9098214" y="0"/>
            <a:ext cx="915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rot="5400000">
            <a:off x="4533142" y="-4533142"/>
            <a:ext cx="91572" cy="91578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7006557" y="6391125"/>
            <a:ext cx="2133600" cy="365125"/>
          </a:xfrm>
          <a:prstGeom prst="rect">
            <a:avLst/>
          </a:prstGeom>
        </p:spPr>
        <p:txBody>
          <a:bodyPr vert="horz" lIns="91440" tIns="45720" rIns="91440" bIns="45720" rtlCol="0" anchor="ctr"/>
          <a:lstStyle>
            <a:lvl1pPr algn="r">
              <a:defRPr sz="1400" b="1">
                <a:solidFill>
                  <a:schemeClr val="bg1"/>
                </a:solidFill>
              </a:defRPr>
            </a:lvl1pPr>
          </a:lstStyle>
          <a:p>
            <a:fld id="{509462E9-625C-433A-BC7E-8CC30B94BA1D}" type="slidenum">
              <a:rPr lang="en-US" smtClean="0"/>
              <a:pPr/>
              <a:t>‹#›</a:t>
            </a:fld>
            <a:endParaRPr lang="en-US" dirty="0"/>
          </a:p>
        </p:txBody>
      </p:sp>
      <p:sp>
        <p:nvSpPr>
          <p:cNvPr id="21" name="Rectangle 20"/>
          <p:cNvSpPr/>
          <p:nvPr userDrawn="1"/>
        </p:nvSpPr>
        <p:spPr>
          <a:xfrm rot="5400000">
            <a:off x="4545643" y="2213857"/>
            <a:ext cx="98499" cy="91897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91573" y="1447800"/>
            <a:ext cx="822827" cy="258637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userDrawn="1"/>
        </p:nvSpPr>
        <p:spPr>
          <a:xfrm>
            <a:off x="91573" y="91572"/>
            <a:ext cx="822827"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838200" y="24625"/>
            <a:ext cx="91572" cy="6808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0" y="45785"/>
            <a:ext cx="91572" cy="68122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rot="5400000">
            <a:off x="4556035" y="-3130209"/>
            <a:ext cx="91572" cy="91120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rot="5400000">
            <a:off x="4552571" y="-560714"/>
            <a:ext cx="98499" cy="91897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1066800" y="1600199"/>
            <a:ext cx="7696200" cy="482962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98253885"/>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4" r:id="rId3"/>
    <p:sldLayoutId id="2147483655" r:id="rId4"/>
  </p:sldLayoutIdLst>
  <p:hf hdr="0" dt="0"/>
  <p:txStyles>
    <p:titleStyle>
      <a:lvl1pPr algn="l" defTabSz="914400" rtl="0" eaLnBrk="1" latinLnBrk="0" hangingPunct="1">
        <a:spcBef>
          <a:spcPct val="0"/>
        </a:spcBef>
        <a:buNone/>
        <a:defRPr sz="4000" b="1"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b="0" kern="1200">
          <a:solidFill>
            <a:schemeClr val="tx2"/>
          </a:solidFill>
          <a:latin typeface="+mn-lt"/>
          <a:ea typeface="+mn-ea"/>
          <a:cs typeface="Times New Roman" panose="02020603050405020304" pitchFamily="18" charset="0"/>
        </a:defRPr>
      </a:lvl1pPr>
      <a:lvl2pPr marL="742950" indent="-285750" algn="l" defTabSz="914400" rtl="0" eaLnBrk="1" latinLnBrk="0" hangingPunct="1">
        <a:spcBef>
          <a:spcPct val="20000"/>
        </a:spcBef>
        <a:buFont typeface="Arial" panose="020B0604020202020204" pitchFamily="34" charset="0"/>
        <a:buChar char="–"/>
        <a:defRPr sz="2000" b="0" kern="1200">
          <a:solidFill>
            <a:schemeClr val="tx2"/>
          </a:solidFill>
          <a:latin typeface="+mn-lt"/>
          <a:ea typeface="+mn-ea"/>
          <a:cs typeface="Times New Roman" panose="02020603050405020304" pitchFamily="18" charset="0"/>
        </a:defRPr>
      </a:lvl2pPr>
      <a:lvl3pPr marL="1143000" indent="-228600" algn="l" defTabSz="914400" rtl="0" eaLnBrk="1" latinLnBrk="0" hangingPunct="1">
        <a:spcBef>
          <a:spcPct val="20000"/>
        </a:spcBef>
        <a:buFont typeface="Arial" panose="020B0604020202020204" pitchFamily="34" charset="0"/>
        <a:buChar char="•"/>
        <a:defRPr sz="1800" b="0" kern="1200">
          <a:solidFill>
            <a:schemeClr val="tx2"/>
          </a:solidFill>
          <a:latin typeface="+mn-lt"/>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1600" b="0" kern="1200">
          <a:solidFill>
            <a:schemeClr val="tx2"/>
          </a:solidFill>
          <a:latin typeface="+mn-lt"/>
          <a:ea typeface="+mn-ea"/>
          <a:cs typeface="Times New Roman" panose="02020603050405020304" pitchFamily="18" charset="0"/>
        </a:defRPr>
      </a:lvl4pPr>
      <a:lvl5pPr marL="2057400" indent="-228600" algn="l" defTabSz="914400" rtl="0" eaLnBrk="1" latinLnBrk="0" hangingPunct="1">
        <a:spcBef>
          <a:spcPct val="20000"/>
        </a:spcBef>
        <a:buFont typeface="Arial" panose="020B0604020202020204" pitchFamily="34" charset="0"/>
        <a:buChar char="»"/>
        <a:defRPr sz="1600" b="0" kern="1200">
          <a:solidFill>
            <a:schemeClr val="tx2"/>
          </a:solidFill>
          <a:latin typeface="+mn-lt"/>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nikola.krneta@urbangreentech.com" TargetMode="External"/><Relationship Id="rId2" Type="http://schemas.openxmlformats.org/officeDocument/2006/relationships/hyperlink" Target="mailto:palmer.cameron@urbangreentech.com" TargetMode="External"/><Relationship Id="rId1" Type="http://schemas.openxmlformats.org/officeDocument/2006/relationships/slideLayout" Target="../slideLayouts/slideLayout1.xml"/><Relationship Id="rId5" Type="http://schemas.openxmlformats.org/officeDocument/2006/relationships/hyperlink" Target="mailto:dbonnett@geosyntec.com" TargetMode="External"/><Relationship Id="rId4" Type="http://schemas.openxmlformats.org/officeDocument/2006/relationships/hyperlink" Target="mailto:rob.kirsch@wilmerhale.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0700" y="4343400"/>
            <a:ext cx="7162800" cy="621911"/>
          </a:xfrm>
        </p:spPr>
        <p:txBody>
          <a:bodyPr>
            <a:normAutofit fontScale="90000"/>
          </a:bodyPr>
          <a:lstStyle/>
          <a:p>
            <a:r>
              <a:rPr lang="en-US" dirty="0" smtClean="0"/>
              <a:t>Shaffer Landfill Solar </a:t>
            </a:r>
            <a:r>
              <a:rPr lang="en-US" dirty="0" err="1" smtClean="0"/>
              <a:t>PRoject</a:t>
            </a:r>
            <a:endParaRPr lang="en-US" dirty="0"/>
          </a:p>
        </p:txBody>
      </p:sp>
      <p:sp>
        <p:nvSpPr>
          <p:cNvPr id="5" name="Text Placeholder 4"/>
          <p:cNvSpPr>
            <a:spLocks noGrp="1"/>
          </p:cNvSpPr>
          <p:nvPr>
            <p:ph type="body" idx="1"/>
          </p:nvPr>
        </p:nvSpPr>
        <p:spPr>
          <a:xfrm>
            <a:off x="1828800" y="5029200"/>
            <a:ext cx="6624765" cy="1411595"/>
          </a:xfrm>
        </p:spPr>
        <p:txBody>
          <a:bodyPr>
            <a:normAutofit lnSpcReduction="10000"/>
          </a:bodyPr>
          <a:lstStyle/>
          <a:p>
            <a:r>
              <a:rPr lang="en-US" dirty="0" smtClean="0">
                <a:latin typeface="+mn-lt"/>
              </a:rPr>
              <a:t>Palmer W. Cameron, Urban Green Technologies</a:t>
            </a:r>
          </a:p>
          <a:p>
            <a:r>
              <a:rPr lang="en-US" dirty="0" smtClean="0">
                <a:latin typeface="+mn-lt"/>
              </a:rPr>
              <a:t>Nikola </a:t>
            </a:r>
            <a:r>
              <a:rPr lang="en-US" dirty="0" err="1" smtClean="0">
                <a:latin typeface="+mn-lt"/>
              </a:rPr>
              <a:t>Krneta</a:t>
            </a:r>
            <a:r>
              <a:rPr lang="en-US" dirty="0" smtClean="0">
                <a:latin typeface="+mn-lt"/>
              </a:rPr>
              <a:t>, Urban Green Technologies</a:t>
            </a:r>
          </a:p>
          <a:p>
            <a:r>
              <a:rPr lang="en-US" dirty="0" smtClean="0">
                <a:latin typeface="+mn-lt"/>
              </a:rPr>
              <a:t>Robert </a:t>
            </a:r>
            <a:r>
              <a:rPr lang="en-US" dirty="0" smtClean="0">
                <a:latin typeface="+mn-lt"/>
              </a:rPr>
              <a:t>Kirsch, </a:t>
            </a:r>
            <a:r>
              <a:rPr lang="en-US" dirty="0" err="1" smtClean="0">
                <a:latin typeface="+mn-lt"/>
              </a:rPr>
              <a:t>WilmerHale</a:t>
            </a:r>
            <a:endParaRPr lang="en-US" dirty="0" smtClean="0">
              <a:latin typeface="+mn-lt"/>
            </a:endParaRPr>
          </a:p>
          <a:p>
            <a:r>
              <a:rPr lang="en-US" dirty="0" smtClean="0">
                <a:latin typeface="+mn-lt"/>
              </a:rPr>
              <a:t>David </a:t>
            </a:r>
            <a:r>
              <a:rPr lang="en-US" dirty="0" err="1" smtClean="0">
                <a:latin typeface="+mn-lt"/>
              </a:rPr>
              <a:t>Bonnett</a:t>
            </a:r>
            <a:r>
              <a:rPr lang="en-US" dirty="0" smtClean="0">
                <a:latin typeface="+mn-lt"/>
              </a:rPr>
              <a:t>, P.E., </a:t>
            </a:r>
            <a:r>
              <a:rPr lang="en-US" dirty="0" err="1" smtClean="0">
                <a:latin typeface="+mn-lt"/>
              </a:rPr>
              <a:t>Geosyntec</a:t>
            </a:r>
            <a:r>
              <a:rPr lang="en-US" dirty="0" smtClean="0">
                <a:latin typeface="+mn-lt"/>
              </a:rPr>
              <a:t> Consultants</a:t>
            </a:r>
            <a:endParaRPr lang="en-US" dirty="0">
              <a:latin typeface="+mn-lt"/>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t="23196"/>
          <a:stretch/>
        </p:blipFill>
        <p:spPr>
          <a:xfrm>
            <a:off x="1676400" y="101600"/>
            <a:ext cx="7391400" cy="3784600"/>
          </a:xfrm>
          <a:prstGeom prst="rect">
            <a:avLst/>
          </a:prstGeom>
        </p:spPr>
      </p:pic>
    </p:spTree>
    <p:extLst>
      <p:ext uri="{BB962C8B-B14F-4D97-AF65-F5344CB8AC3E}">
        <p14:creationId xmlns:p14="http://schemas.microsoft.com/office/powerpoint/2010/main" val="4018492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Palmer W. Cameron, Urban Green Technologies</a:t>
            </a:r>
          </a:p>
          <a:p>
            <a:pPr marL="0" indent="0">
              <a:buNone/>
            </a:pPr>
            <a:r>
              <a:rPr lang="en-US" dirty="0" smtClean="0">
                <a:hlinkClick r:id="rId2"/>
              </a:rPr>
              <a:t>palmer.cameron@urbangreentech.com</a:t>
            </a:r>
            <a:r>
              <a:rPr lang="en-US" dirty="0" smtClean="0"/>
              <a:t> </a:t>
            </a:r>
          </a:p>
          <a:p>
            <a:pPr marL="0" indent="0">
              <a:buNone/>
            </a:pPr>
            <a:endParaRPr lang="en-US" dirty="0" smtClean="0"/>
          </a:p>
          <a:p>
            <a:pPr marL="0" indent="0">
              <a:buNone/>
            </a:pPr>
            <a:r>
              <a:rPr lang="en-US" dirty="0" smtClean="0"/>
              <a:t>Nikola </a:t>
            </a:r>
            <a:r>
              <a:rPr lang="en-US" dirty="0" err="1" smtClean="0"/>
              <a:t>Krneta</a:t>
            </a:r>
            <a:r>
              <a:rPr lang="en-US" dirty="0" smtClean="0"/>
              <a:t>, Urban Green Technologies</a:t>
            </a:r>
          </a:p>
          <a:p>
            <a:pPr marL="0" indent="0">
              <a:buNone/>
            </a:pPr>
            <a:r>
              <a:rPr lang="en-US" dirty="0" smtClean="0">
                <a:hlinkClick r:id="rId3"/>
              </a:rPr>
              <a:t>nikola.krneta@urbangreentech.com</a:t>
            </a:r>
            <a:r>
              <a:rPr lang="en-US" dirty="0" smtClean="0"/>
              <a:t> </a:t>
            </a:r>
          </a:p>
          <a:p>
            <a:pPr marL="0" indent="0">
              <a:buNone/>
            </a:pPr>
            <a:endParaRPr lang="en-US" dirty="0" smtClean="0"/>
          </a:p>
          <a:p>
            <a:pPr marL="0" indent="0">
              <a:buNone/>
            </a:pPr>
            <a:r>
              <a:rPr lang="en-US" dirty="0" smtClean="0"/>
              <a:t>Robert Kirsch, </a:t>
            </a:r>
            <a:r>
              <a:rPr lang="en-US" dirty="0" err="1" smtClean="0"/>
              <a:t>WilmerHale</a:t>
            </a:r>
            <a:endParaRPr lang="en-US" dirty="0" smtClean="0"/>
          </a:p>
          <a:p>
            <a:pPr marL="0" indent="0">
              <a:buNone/>
            </a:pPr>
            <a:r>
              <a:rPr lang="en-US" dirty="0" smtClean="0">
                <a:hlinkClick r:id="rId4"/>
              </a:rPr>
              <a:t>rob.kirsch@wilmerhale.com</a:t>
            </a:r>
            <a:r>
              <a:rPr lang="en-US" dirty="0" smtClean="0"/>
              <a:t> </a:t>
            </a:r>
          </a:p>
          <a:p>
            <a:pPr marL="0" indent="0">
              <a:buNone/>
            </a:pPr>
            <a:endParaRPr lang="en-US" dirty="0" smtClean="0"/>
          </a:p>
          <a:p>
            <a:pPr marL="0" indent="0">
              <a:buNone/>
            </a:pPr>
            <a:r>
              <a:rPr lang="en-US" dirty="0" smtClean="0"/>
              <a:t>David </a:t>
            </a:r>
            <a:r>
              <a:rPr lang="en-US" dirty="0" err="1" smtClean="0"/>
              <a:t>Bonnett</a:t>
            </a:r>
            <a:r>
              <a:rPr lang="en-US" dirty="0" smtClean="0"/>
              <a:t>, P.E., </a:t>
            </a:r>
            <a:r>
              <a:rPr lang="en-US" dirty="0" err="1" smtClean="0"/>
              <a:t>GeoSyntec</a:t>
            </a:r>
            <a:endParaRPr lang="en-US" dirty="0" smtClean="0"/>
          </a:p>
          <a:p>
            <a:pPr marL="0" indent="0">
              <a:buNone/>
            </a:pPr>
            <a:r>
              <a:rPr lang="en-US" dirty="0" smtClean="0">
                <a:hlinkClick r:id="rId5"/>
              </a:rPr>
              <a:t>dbonnett@geosyntec.com</a:t>
            </a:r>
            <a:r>
              <a:rPr lang="en-US" dirty="0" smtClean="0"/>
              <a:t> </a:t>
            </a:r>
            <a:endParaRPr lang="en-US" dirty="0"/>
          </a:p>
        </p:txBody>
      </p:sp>
      <p:sp>
        <p:nvSpPr>
          <p:cNvPr id="4" name="TextBox 3"/>
          <p:cNvSpPr txBox="1"/>
          <p:nvPr/>
        </p:nvSpPr>
        <p:spPr>
          <a:xfrm>
            <a:off x="8763000" y="6388100"/>
            <a:ext cx="533400" cy="338554"/>
          </a:xfrm>
          <a:prstGeom prst="rect">
            <a:avLst/>
          </a:prstGeom>
          <a:noFill/>
        </p:spPr>
        <p:txBody>
          <a:bodyPr wrap="square" rtlCol="0">
            <a:spAutoFit/>
          </a:bodyPr>
          <a:lstStyle/>
          <a:p>
            <a:r>
              <a:rPr lang="en-US" sz="1600" dirty="0" smtClean="0">
                <a:solidFill>
                  <a:schemeClr val="bg1"/>
                </a:solidFill>
              </a:rPr>
              <a:t>10</a:t>
            </a:r>
            <a:endParaRPr lang="en-US" sz="1600" dirty="0">
              <a:solidFill>
                <a:schemeClr val="bg1"/>
              </a:solidFill>
            </a:endParaRPr>
          </a:p>
        </p:txBody>
      </p:sp>
    </p:spTree>
    <p:extLst>
      <p:ext uri="{BB962C8B-B14F-4D97-AF65-F5344CB8AC3E}">
        <p14:creationId xmlns:p14="http://schemas.microsoft.com/office/powerpoint/2010/main" val="1913750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Shaffer Landfill Solar Project</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95400" y="1600200"/>
            <a:ext cx="6934200" cy="4622800"/>
          </a:xfrm>
        </p:spPr>
      </p:pic>
      <p:sp>
        <p:nvSpPr>
          <p:cNvPr id="3" name="TextBox 2"/>
          <p:cNvSpPr txBox="1"/>
          <p:nvPr/>
        </p:nvSpPr>
        <p:spPr>
          <a:xfrm>
            <a:off x="8763000" y="6388100"/>
            <a:ext cx="533400" cy="369332"/>
          </a:xfrm>
          <a:prstGeom prst="rect">
            <a:avLst/>
          </a:prstGeom>
          <a:noFill/>
        </p:spPr>
        <p:txBody>
          <a:bodyPr wrap="square" rtlCol="0">
            <a:spAutoFit/>
          </a:bodyPr>
          <a:lstStyle/>
          <a:p>
            <a:r>
              <a:rPr lang="en-US" dirty="0">
                <a:solidFill>
                  <a:schemeClr val="bg1"/>
                </a:solidFill>
              </a:rPr>
              <a:t>2</a:t>
            </a:r>
          </a:p>
        </p:txBody>
      </p:sp>
    </p:spTree>
    <p:extLst>
      <p:ext uri="{BB962C8B-B14F-4D97-AF65-F5344CB8AC3E}">
        <p14:creationId xmlns:p14="http://schemas.microsoft.com/office/powerpoint/2010/main" val="128782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Solar? Why Here?</a:t>
            </a:r>
            <a:endParaRPr lang="en-US" dirty="0"/>
          </a:p>
        </p:txBody>
      </p:sp>
      <p:pic>
        <p:nvPicPr>
          <p:cNvPr id="2" name="Content Placeholder 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1524000"/>
            <a:ext cx="6858000" cy="5143500"/>
          </a:xfrm>
        </p:spPr>
      </p:pic>
      <p:sp>
        <p:nvSpPr>
          <p:cNvPr id="5" name="TextBox 4"/>
          <p:cNvSpPr txBox="1"/>
          <p:nvPr/>
        </p:nvSpPr>
        <p:spPr>
          <a:xfrm>
            <a:off x="8763000" y="6388100"/>
            <a:ext cx="533400" cy="369332"/>
          </a:xfrm>
          <a:prstGeom prst="rect">
            <a:avLst/>
          </a:prstGeom>
          <a:noFill/>
        </p:spPr>
        <p:txBody>
          <a:bodyPr wrap="square" rtlCol="0">
            <a:spAutoFit/>
          </a:bodyPr>
          <a:lstStyle/>
          <a:p>
            <a:r>
              <a:rPr lang="en-US" dirty="0">
                <a:solidFill>
                  <a:schemeClr val="bg1"/>
                </a:solidFill>
              </a:rPr>
              <a:t>3</a:t>
            </a:r>
          </a:p>
        </p:txBody>
      </p:sp>
    </p:spTree>
    <p:extLst>
      <p:ext uri="{BB962C8B-B14F-4D97-AF65-F5344CB8AC3E}">
        <p14:creationId xmlns:p14="http://schemas.microsoft.com/office/powerpoint/2010/main" val="3263333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Players</a:t>
            </a:r>
            <a:endParaRPr lang="en-US" dirty="0"/>
          </a:p>
        </p:txBody>
      </p:sp>
      <p:sp>
        <p:nvSpPr>
          <p:cNvPr id="3" name="Content Placeholder 2"/>
          <p:cNvSpPr>
            <a:spLocks noGrp="1"/>
          </p:cNvSpPr>
          <p:nvPr>
            <p:ph idx="1"/>
          </p:nvPr>
        </p:nvSpPr>
        <p:spPr/>
        <p:txBody>
          <a:bodyPr>
            <a:normAutofit lnSpcReduction="10000"/>
          </a:bodyPr>
          <a:lstStyle/>
          <a:p>
            <a:r>
              <a:rPr lang="en-US" dirty="0" smtClean="0"/>
              <a:t>USEPA</a:t>
            </a:r>
          </a:p>
          <a:p>
            <a:r>
              <a:rPr lang="en-US" dirty="0" smtClean="0"/>
              <a:t>Massachusetts Department of Environmental Protection</a:t>
            </a:r>
          </a:p>
          <a:p>
            <a:r>
              <a:rPr lang="en-US" dirty="0" smtClean="0"/>
              <a:t>Town of Billerica, Massachusetts</a:t>
            </a:r>
          </a:p>
          <a:p>
            <a:r>
              <a:rPr lang="en-US" dirty="0" smtClean="0"/>
              <a:t>Potentially Responsible Party Group</a:t>
            </a:r>
          </a:p>
          <a:p>
            <a:r>
              <a:rPr lang="en-US" dirty="0" smtClean="0"/>
              <a:t>National Grid</a:t>
            </a:r>
          </a:p>
          <a:p>
            <a:r>
              <a:rPr lang="en-US" dirty="0" smtClean="0"/>
              <a:t>Legal Team</a:t>
            </a:r>
          </a:p>
          <a:p>
            <a:r>
              <a:rPr lang="en-US" dirty="0" smtClean="0"/>
              <a:t>Consultant Team</a:t>
            </a:r>
          </a:p>
          <a:p>
            <a:r>
              <a:rPr lang="en-US" dirty="0" smtClean="0"/>
              <a:t>Site Owner</a:t>
            </a:r>
          </a:p>
          <a:p>
            <a:r>
              <a:rPr lang="en-US" dirty="0" smtClean="0"/>
              <a:t>Investor</a:t>
            </a:r>
            <a:endParaRPr lang="en-US" dirty="0"/>
          </a:p>
        </p:txBody>
      </p:sp>
      <p:sp>
        <p:nvSpPr>
          <p:cNvPr id="4" name="TextBox 3"/>
          <p:cNvSpPr txBox="1"/>
          <p:nvPr/>
        </p:nvSpPr>
        <p:spPr>
          <a:xfrm>
            <a:off x="8763000" y="6388100"/>
            <a:ext cx="533400" cy="369332"/>
          </a:xfrm>
          <a:prstGeom prst="rect">
            <a:avLst/>
          </a:prstGeom>
          <a:noFill/>
        </p:spPr>
        <p:txBody>
          <a:bodyPr wrap="square" rtlCol="0">
            <a:spAutoFit/>
          </a:bodyPr>
          <a:lstStyle/>
          <a:p>
            <a:r>
              <a:rPr lang="en-US" dirty="0">
                <a:solidFill>
                  <a:schemeClr val="bg1"/>
                </a:solidFill>
              </a:rPr>
              <a:t>4</a:t>
            </a:r>
          </a:p>
        </p:txBody>
      </p:sp>
    </p:spTree>
    <p:extLst>
      <p:ext uri="{BB962C8B-B14F-4D97-AF65-F5344CB8AC3E}">
        <p14:creationId xmlns:p14="http://schemas.microsoft.com/office/powerpoint/2010/main" val="3758865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Design</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66800" y="1447800"/>
            <a:ext cx="4267200" cy="2886075"/>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43400" y="3105150"/>
            <a:ext cx="4394200" cy="3295650"/>
          </a:xfrm>
          <a:prstGeom prst="rect">
            <a:avLst/>
          </a:prstGeom>
        </p:spPr>
      </p:pic>
      <p:sp>
        <p:nvSpPr>
          <p:cNvPr id="6" name="TextBox 5"/>
          <p:cNvSpPr txBox="1"/>
          <p:nvPr/>
        </p:nvSpPr>
        <p:spPr>
          <a:xfrm>
            <a:off x="8763000" y="6388100"/>
            <a:ext cx="533400" cy="369332"/>
          </a:xfrm>
          <a:prstGeom prst="rect">
            <a:avLst/>
          </a:prstGeom>
          <a:noFill/>
        </p:spPr>
        <p:txBody>
          <a:bodyPr wrap="square" rtlCol="0">
            <a:spAutoFit/>
          </a:bodyPr>
          <a:lstStyle/>
          <a:p>
            <a:r>
              <a:rPr lang="en-US" dirty="0">
                <a:solidFill>
                  <a:schemeClr val="bg1"/>
                </a:solidFill>
              </a:rPr>
              <a:t>5</a:t>
            </a:r>
          </a:p>
        </p:txBody>
      </p:sp>
    </p:spTree>
    <p:extLst>
      <p:ext uri="{BB962C8B-B14F-4D97-AF65-F5344CB8AC3E}">
        <p14:creationId xmlns:p14="http://schemas.microsoft.com/office/powerpoint/2010/main" val="1108454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Design continued</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599" y="1447800"/>
            <a:ext cx="7086601" cy="4724400"/>
          </a:xfrm>
        </p:spPr>
      </p:pic>
      <p:sp>
        <p:nvSpPr>
          <p:cNvPr id="5" name="TextBox 4"/>
          <p:cNvSpPr txBox="1"/>
          <p:nvPr/>
        </p:nvSpPr>
        <p:spPr>
          <a:xfrm>
            <a:off x="8763000" y="6388100"/>
            <a:ext cx="533400" cy="369332"/>
          </a:xfrm>
          <a:prstGeom prst="rect">
            <a:avLst/>
          </a:prstGeom>
          <a:noFill/>
        </p:spPr>
        <p:txBody>
          <a:bodyPr wrap="square" rtlCol="0">
            <a:spAutoFit/>
          </a:bodyPr>
          <a:lstStyle/>
          <a:p>
            <a:r>
              <a:rPr lang="en-US" dirty="0">
                <a:solidFill>
                  <a:schemeClr val="bg1"/>
                </a:solidFill>
              </a:rPr>
              <a:t>6</a:t>
            </a:r>
          </a:p>
        </p:txBody>
      </p:sp>
    </p:spTree>
    <p:extLst>
      <p:ext uri="{BB962C8B-B14F-4D97-AF65-F5344CB8AC3E}">
        <p14:creationId xmlns:p14="http://schemas.microsoft.com/office/powerpoint/2010/main" val="2191085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a New Power Source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09699" y="1447800"/>
            <a:ext cx="6972301" cy="4648200"/>
          </a:xfrm>
        </p:spPr>
      </p:pic>
      <p:sp>
        <p:nvSpPr>
          <p:cNvPr id="5" name="TextBox 4"/>
          <p:cNvSpPr txBox="1"/>
          <p:nvPr/>
        </p:nvSpPr>
        <p:spPr>
          <a:xfrm>
            <a:off x="8763000" y="6388100"/>
            <a:ext cx="533400" cy="369332"/>
          </a:xfrm>
          <a:prstGeom prst="rect">
            <a:avLst/>
          </a:prstGeom>
          <a:noFill/>
        </p:spPr>
        <p:txBody>
          <a:bodyPr wrap="square" rtlCol="0">
            <a:spAutoFit/>
          </a:bodyPr>
          <a:lstStyle/>
          <a:p>
            <a:r>
              <a:rPr lang="en-US" dirty="0">
                <a:solidFill>
                  <a:schemeClr val="bg1"/>
                </a:solidFill>
              </a:rPr>
              <a:t>7</a:t>
            </a:r>
          </a:p>
        </p:txBody>
      </p:sp>
    </p:spTree>
    <p:extLst>
      <p:ext uri="{BB962C8B-B14F-4D97-AF65-F5344CB8AC3E}">
        <p14:creationId xmlns:p14="http://schemas.microsoft.com/office/powerpoint/2010/main" val="766843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Long-term Maintenance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71600" y="1524000"/>
            <a:ext cx="7086600" cy="4724400"/>
          </a:xfrm>
        </p:spPr>
      </p:pic>
      <p:sp>
        <p:nvSpPr>
          <p:cNvPr id="5" name="TextBox 4"/>
          <p:cNvSpPr txBox="1"/>
          <p:nvPr/>
        </p:nvSpPr>
        <p:spPr>
          <a:xfrm>
            <a:off x="8763000" y="6388100"/>
            <a:ext cx="533400" cy="369332"/>
          </a:xfrm>
          <a:prstGeom prst="rect">
            <a:avLst/>
          </a:prstGeom>
          <a:noFill/>
        </p:spPr>
        <p:txBody>
          <a:bodyPr wrap="square" rtlCol="0">
            <a:spAutoFit/>
          </a:bodyPr>
          <a:lstStyle/>
          <a:p>
            <a:r>
              <a:rPr lang="en-US" dirty="0">
                <a:solidFill>
                  <a:schemeClr val="bg1"/>
                </a:solidFill>
              </a:rPr>
              <a:t>8</a:t>
            </a:r>
          </a:p>
        </p:txBody>
      </p:sp>
    </p:spTree>
    <p:extLst>
      <p:ext uri="{BB962C8B-B14F-4D97-AF65-F5344CB8AC3E}">
        <p14:creationId xmlns:p14="http://schemas.microsoft.com/office/powerpoint/2010/main" val="3336449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09700" y="1524000"/>
            <a:ext cx="6972300" cy="4648200"/>
          </a:xfrm>
        </p:spPr>
      </p:pic>
      <p:sp>
        <p:nvSpPr>
          <p:cNvPr id="5" name="TextBox 4"/>
          <p:cNvSpPr txBox="1"/>
          <p:nvPr/>
        </p:nvSpPr>
        <p:spPr>
          <a:xfrm>
            <a:off x="8763000" y="6388100"/>
            <a:ext cx="533400" cy="369332"/>
          </a:xfrm>
          <a:prstGeom prst="rect">
            <a:avLst/>
          </a:prstGeom>
          <a:noFill/>
        </p:spPr>
        <p:txBody>
          <a:bodyPr wrap="square" rtlCol="0">
            <a:spAutoFit/>
          </a:bodyPr>
          <a:lstStyle/>
          <a:p>
            <a:r>
              <a:rPr lang="en-US" dirty="0">
                <a:solidFill>
                  <a:schemeClr val="bg1"/>
                </a:solidFill>
              </a:rPr>
              <a:t>9</a:t>
            </a:r>
          </a:p>
        </p:txBody>
      </p:sp>
    </p:spTree>
    <p:extLst>
      <p:ext uri="{BB962C8B-B14F-4D97-AF65-F5344CB8AC3E}">
        <p14:creationId xmlns:p14="http://schemas.microsoft.com/office/powerpoint/2010/main" val="2797751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777</Words>
  <Application>Microsoft Office PowerPoint</Application>
  <PresentationFormat>On-screen Show (4:3)</PresentationFormat>
  <Paragraphs>100</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Shaffer Landfill Solar PRoject</vt:lpstr>
      <vt:lpstr>Shaffer Landfill Solar Project</vt:lpstr>
      <vt:lpstr>Why Solar? Why Here?</vt:lpstr>
      <vt:lpstr>Key Players</vt:lpstr>
      <vt:lpstr>Project Design</vt:lpstr>
      <vt:lpstr>Project Design continued</vt:lpstr>
      <vt:lpstr>Accessing a New Power Source</vt:lpstr>
      <vt:lpstr>Long-term Maintenance</vt:lpstr>
      <vt:lpstr>Lessons Learned</vt:lpstr>
      <vt:lpstr>Contact Information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Alfano</dc:creator>
  <cp:lastModifiedBy>SRI</cp:lastModifiedBy>
  <cp:revision>41</cp:revision>
  <dcterms:created xsi:type="dcterms:W3CDTF">2013-12-06T18:41:52Z</dcterms:created>
  <dcterms:modified xsi:type="dcterms:W3CDTF">2014-09-10T15:02:17Z</dcterms:modified>
</cp:coreProperties>
</file>