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8" r:id="rId2"/>
    <p:sldId id="261" r:id="rId3"/>
    <p:sldId id="259" r:id="rId4"/>
    <p:sldId id="262" r:id="rId5"/>
    <p:sldId id="263" r:id="rId6"/>
    <p:sldId id="264" r:id="rId7"/>
    <p:sldId id="265" r:id="rId8"/>
    <p:sldId id="266" r:id="rId9"/>
    <p:sldId id="273" r:id="rId10"/>
    <p:sldId id="287" r:id="rId11"/>
    <p:sldId id="272" r:id="rId12"/>
    <p:sldId id="267" r:id="rId13"/>
    <p:sldId id="270" r:id="rId14"/>
    <p:sldId id="275" r:id="rId15"/>
    <p:sldId id="276" r:id="rId16"/>
    <p:sldId id="279" r:id="rId17"/>
    <p:sldId id="269" r:id="rId18"/>
    <p:sldId id="289" r:id="rId19"/>
    <p:sldId id="280" r:id="rId20"/>
    <p:sldId id="281" r:id="rId21"/>
    <p:sldId id="290" r:id="rId22"/>
    <p:sldId id="286" r:id="rId23"/>
    <p:sldId id="288" r:id="rId24"/>
    <p:sldId id="278" r:id="rId25"/>
    <p:sldId id="284" r:id="rId26"/>
    <p:sldId id="283" r:id="rId27"/>
    <p:sldId id="291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99"/>
    <a:srgbClr val="F575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978" y="-108"/>
      </p:cViewPr>
      <p:guideLst>
        <p:guide orient="horz" pos="288"/>
        <p:guide orient="horz" pos="4032"/>
        <p:guide orient="horz" pos="528"/>
        <p:guide orient="horz" pos="912"/>
        <p:guide pos="720"/>
        <p:guide pos="552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53" d="100"/>
          <a:sy n="53" d="100"/>
        </p:scale>
        <p:origin x="-2868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F7F331-A554-4DD5-B4CF-22C312472901}" type="datetimeFigureOut">
              <a:rPr lang="en-US" smtClean="0"/>
              <a:t>9/9/2014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D66916-D0B5-42EB-B7E0-FF922ED83F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6778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CAC551-4DA6-4812-98D4-9D865889D1F5}" type="datetimeFigureOut">
              <a:rPr lang="en-US" smtClean="0"/>
              <a:t>9/9/2014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689457-E8BD-4D36-91AC-7940C5F4107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8843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689457-E8BD-4D36-91AC-7940C5F4107B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0443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g"/><Relationship Id="rId4" Type="http://schemas.openxmlformats.org/officeDocument/2006/relationships/image" Target="../media/image3.gi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8" r="22172"/>
          <a:stretch/>
        </p:blipFill>
        <p:spPr>
          <a:xfrm>
            <a:off x="75056" y="4534307"/>
            <a:ext cx="2255586" cy="22591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9" t="4008" r="31907" b="599"/>
          <a:stretch/>
        </p:blipFill>
        <p:spPr>
          <a:xfrm>
            <a:off x="4683430" y="2268568"/>
            <a:ext cx="2230516" cy="2206008"/>
          </a:xfrm>
          <a:prstGeom prst="rect">
            <a:avLst/>
          </a:prstGeom>
        </p:spPr>
      </p:pic>
      <p:sp>
        <p:nvSpPr>
          <p:cNvPr id="58" name="Rectangle 57"/>
          <p:cNvSpPr/>
          <p:nvPr userDrawn="1"/>
        </p:nvSpPr>
        <p:spPr>
          <a:xfrm>
            <a:off x="6934200" y="2305956"/>
            <a:ext cx="2209800" cy="2209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75056" y="2294773"/>
            <a:ext cx="2270120" cy="223993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62538" y="76200"/>
            <a:ext cx="2238829" cy="219237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2411944" y="2334352"/>
            <a:ext cx="2209800" cy="215300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417"/>
          <a:stretch/>
        </p:blipFill>
        <p:spPr>
          <a:xfrm>
            <a:off x="228600" y="762001"/>
            <a:ext cx="1737232" cy="645406"/>
          </a:xfrm>
          <a:prstGeom prst="rect">
            <a:avLst/>
          </a:prstGeom>
        </p:spPr>
      </p:pic>
      <p:sp>
        <p:nvSpPr>
          <p:cNvPr id="37" name="Rectangle 36"/>
          <p:cNvSpPr/>
          <p:nvPr userDrawn="1"/>
        </p:nvSpPr>
        <p:spPr>
          <a:xfrm rot="5400000">
            <a:off x="4557392" y="-4510409"/>
            <a:ext cx="91573" cy="90816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98" t="55929" r="25906"/>
          <a:stretch/>
        </p:blipFill>
        <p:spPr>
          <a:xfrm>
            <a:off x="6913946" y="26819"/>
            <a:ext cx="2243909" cy="2180326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 rot="5400000">
            <a:off x="4674170" y="-16082"/>
            <a:ext cx="2209800" cy="227357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/>
          <p:cNvSpPr/>
          <p:nvPr userDrawn="1"/>
        </p:nvSpPr>
        <p:spPr>
          <a:xfrm rot="5400000">
            <a:off x="4533141" y="2233285"/>
            <a:ext cx="91572" cy="9157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Rectangle 61"/>
          <p:cNvSpPr/>
          <p:nvPr userDrawn="1"/>
        </p:nvSpPr>
        <p:spPr>
          <a:xfrm>
            <a:off x="6913946" y="21770"/>
            <a:ext cx="915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Rectangle 64"/>
          <p:cNvSpPr/>
          <p:nvPr userDrawn="1"/>
        </p:nvSpPr>
        <p:spPr>
          <a:xfrm rot="5400000">
            <a:off x="4505169" y="9489"/>
            <a:ext cx="98762" cy="91090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Rectangle 65"/>
          <p:cNvSpPr/>
          <p:nvPr userDrawn="1"/>
        </p:nvSpPr>
        <p:spPr>
          <a:xfrm rot="5400000">
            <a:off x="4545636" y="-4578837"/>
            <a:ext cx="98761" cy="92113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7" name="Picture 66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80" b="10098"/>
          <a:stretch/>
        </p:blipFill>
        <p:spPr>
          <a:xfrm>
            <a:off x="2372160" y="30413"/>
            <a:ext cx="2238699" cy="2251252"/>
          </a:xfrm>
          <a:prstGeom prst="rect">
            <a:avLst/>
          </a:prstGeom>
        </p:spPr>
      </p:pic>
      <p:sp>
        <p:nvSpPr>
          <p:cNvPr id="34" name="Rectangle 33"/>
          <p:cNvSpPr/>
          <p:nvPr userDrawn="1"/>
        </p:nvSpPr>
        <p:spPr>
          <a:xfrm>
            <a:off x="9109100" y="-1"/>
            <a:ext cx="915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42"/>
          <p:cNvSpPr/>
          <p:nvPr userDrawn="1"/>
        </p:nvSpPr>
        <p:spPr>
          <a:xfrm rot="5400000">
            <a:off x="4547879" y="-2328691"/>
            <a:ext cx="104910" cy="920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/>
          <p:cNvSpPr/>
          <p:nvPr userDrawn="1"/>
        </p:nvSpPr>
        <p:spPr>
          <a:xfrm>
            <a:off x="-4" y="-1"/>
            <a:ext cx="915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/>
          <p:cNvSpPr/>
          <p:nvPr userDrawn="1"/>
        </p:nvSpPr>
        <p:spPr>
          <a:xfrm>
            <a:off x="2301368" y="15806"/>
            <a:ext cx="91572" cy="6757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Rectangle 43"/>
          <p:cNvSpPr/>
          <p:nvPr userDrawn="1"/>
        </p:nvSpPr>
        <p:spPr>
          <a:xfrm>
            <a:off x="4591858" y="15806"/>
            <a:ext cx="91572" cy="67964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/>
          <p:cNvSpPr/>
          <p:nvPr userDrawn="1"/>
        </p:nvSpPr>
        <p:spPr>
          <a:xfrm>
            <a:off x="2392940" y="4596752"/>
            <a:ext cx="6716160" cy="216967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2667000" y="5029200"/>
            <a:ext cx="6781800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500" b="0" kern="1200" spc="-150" baseline="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Reuse Opportunities on Capped Sites</a:t>
            </a:r>
            <a:r>
              <a:rPr lang="en-US" sz="3500" b="0" kern="1200" spc="-15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: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kern="1200" spc="-20" baseline="0" dirty="0" smtClean="0">
                <a:solidFill>
                  <a:srgbClr val="99FF99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When and How to Consider Reuse at Landfill Superfund Sites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956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72268"/>
            <a:ext cx="7696200" cy="970732"/>
          </a:xfrm>
        </p:spPr>
        <p:txBody>
          <a:bodyPr>
            <a:normAutofit/>
          </a:bodyPr>
          <a:lstStyle>
            <a:lvl1pPr>
              <a:defRPr sz="4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295400"/>
            <a:ext cx="7696200" cy="5029200"/>
          </a:xfrm>
        </p:spPr>
        <p:txBody>
          <a:bodyPr>
            <a:normAutofit/>
          </a:bodyPr>
          <a:lstStyle>
            <a:lvl1pPr>
              <a:defRPr sz="2800" b="0">
                <a:solidFill>
                  <a:schemeClr val="tx2"/>
                </a:solidFill>
              </a:defRPr>
            </a:lvl1pPr>
            <a:lvl2pPr>
              <a:defRPr sz="2400" b="0">
                <a:solidFill>
                  <a:schemeClr val="tx2"/>
                </a:solidFill>
              </a:defRPr>
            </a:lvl2pPr>
            <a:lvl3pPr>
              <a:defRPr sz="2000" b="0">
                <a:solidFill>
                  <a:schemeClr val="tx2"/>
                </a:solidFill>
              </a:defRPr>
            </a:lvl3pPr>
            <a:lvl4pPr>
              <a:defRPr sz="1800" b="0">
                <a:solidFill>
                  <a:schemeClr val="tx2"/>
                </a:solidFill>
              </a:defRPr>
            </a:lvl4pPr>
            <a:lvl5pPr>
              <a:defRPr sz="1800" b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462E9-625C-433A-BC7E-8CC30B94BA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660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220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35860" y="4002394"/>
            <a:ext cx="1472770" cy="277940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 rot="5400000">
            <a:off x="4032975" y="1615408"/>
            <a:ext cx="2724036" cy="749801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1508629" y="0"/>
            <a:ext cx="91572" cy="6808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91572" y="0"/>
            <a:ext cx="1417057" cy="388182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28800" y="5297795"/>
            <a:ext cx="7162800" cy="621911"/>
          </a:xfrm>
        </p:spPr>
        <p:txBody>
          <a:bodyPr anchor="t"/>
          <a:lstStyle>
            <a:lvl1pPr algn="l">
              <a:defRPr sz="4000" b="0" cap="all" spc="-15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SECTION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0" y="5947393"/>
            <a:ext cx="6624765" cy="493402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1600200" y="6416675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09462E9-625C-433A-BC7E-8CC30B94BA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0" y="0"/>
            <a:ext cx="915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9098214" y="0"/>
            <a:ext cx="915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 rot="5400000">
            <a:off x="4533142" y="-4533142"/>
            <a:ext cx="91572" cy="9157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 rot="5400000">
            <a:off x="4545643" y="2213857"/>
            <a:ext cx="98499" cy="91897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 rot="5400000">
            <a:off x="5261011" y="-959532"/>
            <a:ext cx="98268" cy="75761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579" b="50000"/>
          <a:stretch/>
        </p:blipFill>
        <p:spPr>
          <a:xfrm>
            <a:off x="1828800" y="4383395"/>
            <a:ext cx="1494712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663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462E9-625C-433A-BC7E-8CC30B94BA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419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462E9-625C-433A-BC7E-8CC30B94BA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716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>
          <a:xfrm>
            <a:off x="8763000" y="6400800"/>
            <a:ext cx="335214" cy="4012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/>
          <p:cNvSpPr/>
          <p:nvPr userDrawn="1"/>
        </p:nvSpPr>
        <p:spPr>
          <a:xfrm>
            <a:off x="80257" y="4034179"/>
            <a:ext cx="834144" cy="27745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91575"/>
            <a:ext cx="7696200" cy="11893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0"/>
            <a:ext cx="915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9098214" y="0"/>
            <a:ext cx="915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 userDrawn="1"/>
        </p:nvSpPr>
        <p:spPr>
          <a:xfrm rot="5400000">
            <a:off x="4533142" y="-4533142"/>
            <a:ext cx="91572" cy="9157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06557" y="63911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bg1"/>
                </a:solidFill>
              </a:defRPr>
            </a:lvl1pPr>
          </a:lstStyle>
          <a:p>
            <a:fld id="{509462E9-625C-433A-BC7E-8CC30B94BA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Rectangle 20"/>
          <p:cNvSpPr/>
          <p:nvPr userDrawn="1"/>
        </p:nvSpPr>
        <p:spPr>
          <a:xfrm rot="5400000">
            <a:off x="4545643" y="2213857"/>
            <a:ext cx="98499" cy="91897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/>
          <p:cNvSpPr/>
          <p:nvPr userDrawn="1"/>
        </p:nvSpPr>
        <p:spPr>
          <a:xfrm>
            <a:off x="91573" y="1447800"/>
            <a:ext cx="822827" cy="258637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91573" y="91572"/>
            <a:ext cx="822827" cy="1295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838200" y="24625"/>
            <a:ext cx="91572" cy="6808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/>
          <p:cNvSpPr/>
          <p:nvPr userDrawn="1"/>
        </p:nvSpPr>
        <p:spPr>
          <a:xfrm>
            <a:off x="0" y="45785"/>
            <a:ext cx="91572" cy="68122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/>
          <p:cNvSpPr/>
          <p:nvPr userDrawn="1"/>
        </p:nvSpPr>
        <p:spPr>
          <a:xfrm rot="5400000">
            <a:off x="4556035" y="-3130209"/>
            <a:ext cx="91572" cy="91120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 rot="5400000">
            <a:off x="4552571" y="-560714"/>
            <a:ext cx="98499" cy="91897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600199"/>
            <a:ext cx="7696200" cy="48296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253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4" r:id="rId4"/>
    <p:sldLayoutId id="2147483655" r:id="rId5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0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b="0" kern="1200">
          <a:solidFill>
            <a:schemeClr val="tx2"/>
          </a:solidFill>
          <a:latin typeface="+mn-lt"/>
          <a:ea typeface="+mn-ea"/>
          <a:cs typeface="Times New Roman" panose="02020603050405020304" pitchFamily="18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b="0" kern="1200">
          <a:solidFill>
            <a:schemeClr val="tx2"/>
          </a:solidFill>
          <a:latin typeface="+mn-lt"/>
          <a:ea typeface="+mn-ea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b="0" kern="1200">
          <a:solidFill>
            <a:schemeClr val="tx2"/>
          </a:solidFill>
          <a:latin typeface="+mn-lt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b="0" kern="1200">
          <a:solidFill>
            <a:schemeClr val="tx2"/>
          </a:solidFill>
          <a:latin typeface="+mn-lt"/>
          <a:ea typeface="+mn-ea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b="0" kern="1200">
          <a:solidFill>
            <a:schemeClr val="tx2"/>
          </a:solidFill>
          <a:latin typeface="+mn-lt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jpg"/><Relationship Id="rId5" Type="http://schemas.openxmlformats.org/officeDocument/2006/relationships/image" Target="../media/image40.jpeg"/><Relationship Id="rId4" Type="http://schemas.openxmlformats.org/officeDocument/2006/relationships/image" Target="../media/image3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rmeyers@broward.or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86030" y="4876800"/>
            <a:ext cx="71628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Capped superfund site reuse – </a:t>
            </a:r>
            <a:br>
              <a:rPr lang="en-US" sz="3600" dirty="0" smtClean="0"/>
            </a:br>
            <a:r>
              <a:rPr lang="en-US" sz="3600" dirty="0" err="1" smtClean="0"/>
              <a:t>davie</a:t>
            </a:r>
            <a:r>
              <a:rPr lang="en-US" sz="3600" dirty="0" smtClean="0"/>
              <a:t> landfill/Vista view park</a:t>
            </a:r>
            <a:endParaRPr lang="en-US" sz="36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828800" y="6096000"/>
            <a:ext cx="6624765" cy="493402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latin typeface="+mj-lt"/>
              </a:rPr>
              <a:t>Presented by Richard Meyers, Program Manager, Broward County Solid Waste and Recycling Services</a:t>
            </a:r>
            <a:endParaRPr lang="en-US" dirty="0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556" y="40257"/>
            <a:ext cx="2518095" cy="18973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308" y="57777"/>
            <a:ext cx="2535936" cy="18895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981358"/>
            <a:ext cx="2533651" cy="19002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308" y="1996787"/>
            <a:ext cx="2535936" cy="19019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0"/>
          <a:stretch/>
        </p:blipFill>
        <p:spPr>
          <a:xfrm>
            <a:off x="6679031" y="57778"/>
            <a:ext cx="2506980" cy="18895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841" y="2007077"/>
            <a:ext cx="2499360" cy="187452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462E9-625C-433A-BC7E-8CC30B94BA1D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8492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Master End-Use Plan - 1987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143000" y="1143000"/>
            <a:ext cx="6324600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65887">
              <a:spcBef>
                <a:spcPct val="0"/>
              </a:spcBef>
            </a:pPr>
            <a:r>
              <a:rPr lang="en-US" sz="1600" dirty="0" smtClean="0">
                <a:latin typeface="Arial" pitchFamily="-123" charset="0"/>
                <a:ea typeface="MS PGothic" charset="0"/>
                <a:cs typeface="MS PGothic" charset="0"/>
              </a:rPr>
              <a:t>Broward </a:t>
            </a:r>
            <a:r>
              <a:rPr lang="en-US" sz="1600" dirty="0">
                <a:latin typeface="Arial" pitchFamily="-123" charset="0"/>
                <a:ea typeface="MS PGothic" charset="0"/>
                <a:cs typeface="MS PGothic" charset="0"/>
              </a:rPr>
              <a:t>County and the Town of Davie realized that the landfill needed to be </a:t>
            </a:r>
            <a:r>
              <a:rPr lang="en-US" sz="1600" dirty="0" smtClean="0">
                <a:latin typeface="Arial" pitchFamily="-123" charset="0"/>
                <a:ea typeface="MS PGothic" charset="0"/>
                <a:cs typeface="MS PGothic" charset="0"/>
              </a:rPr>
              <a:t>closed with the understanding that:</a:t>
            </a:r>
            <a:endParaRPr lang="en-US" sz="1600" dirty="0">
              <a:latin typeface="Arial" pitchFamily="-123" charset="0"/>
              <a:ea typeface="MS PGothic" charset="0"/>
              <a:cs typeface="MS PGothic" charset="0"/>
            </a:endParaRPr>
          </a:p>
          <a:p>
            <a:pPr defTabSz="465887">
              <a:spcBef>
                <a:spcPct val="0"/>
              </a:spcBef>
            </a:pPr>
            <a:endParaRPr lang="en-US" sz="1600" dirty="0">
              <a:latin typeface="Arial" pitchFamily="-123" charset="0"/>
              <a:ea typeface="MS PGothic" charset="0"/>
              <a:cs typeface="MS PGothic" charset="0"/>
            </a:endParaRPr>
          </a:p>
          <a:p>
            <a:pPr marL="742950" lvl="1" indent="-285750" defTabSz="465887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Arial" pitchFamily="-123" charset="0"/>
                <a:ea typeface="MS PGothic" charset="0"/>
                <a:cs typeface="MS PGothic" charset="0"/>
              </a:rPr>
              <a:t>Broward County was one of the fastest growing areas in </a:t>
            </a:r>
            <a:r>
              <a:rPr lang="en-US" sz="1600" dirty="0" smtClean="0">
                <a:latin typeface="Arial" pitchFamily="-123" charset="0"/>
                <a:ea typeface="MS PGothic" charset="0"/>
                <a:cs typeface="MS PGothic" charset="0"/>
              </a:rPr>
              <a:t>Florida</a:t>
            </a:r>
          </a:p>
          <a:p>
            <a:pPr marL="742950" lvl="1" indent="-285750" defTabSz="465887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itchFamily="-123" charset="0"/>
                <a:ea typeface="MS PGothic" charset="0"/>
                <a:cs typeface="MS PGothic" charset="0"/>
              </a:rPr>
              <a:t>Growing </a:t>
            </a:r>
            <a:r>
              <a:rPr lang="en-US" sz="1600" dirty="0">
                <a:latin typeface="Arial" pitchFamily="-123" charset="0"/>
                <a:ea typeface="MS PGothic" charset="0"/>
                <a:cs typeface="MS PGothic" charset="0"/>
              </a:rPr>
              <a:t>demand for new park and recreational </a:t>
            </a:r>
            <a:r>
              <a:rPr lang="en-US" sz="1600" dirty="0" smtClean="0">
                <a:latin typeface="Arial" pitchFamily="-123" charset="0"/>
                <a:ea typeface="MS PGothic" charset="0"/>
                <a:cs typeface="MS PGothic" charset="0"/>
              </a:rPr>
              <a:t>facilities </a:t>
            </a:r>
          </a:p>
          <a:p>
            <a:pPr marL="742950" lvl="1" indent="-285750" defTabSz="465887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1600" dirty="0" smtClean="0">
              <a:latin typeface="Arial" pitchFamily="-123" charset="0"/>
              <a:ea typeface="MS PGothic" charset="0"/>
              <a:cs typeface="MS PGothic" charset="0"/>
            </a:endParaRPr>
          </a:p>
          <a:p>
            <a:pPr marL="0" lvl="1" defTabSz="457200">
              <a:spcBef>
                <a:spcPct val="0"/>
              </a:spcBef>
            </a:pPr>
            <a:r>
              <a:rPr lang="en-US" sz="1600" dirty="0" smtClean="0">
                <a:latin typeface="Arial" pitchFamily="-123" charset="0"/>
                <a:ea typeface="MS PGothic" charset="0"/>
                <a:cs typeface="MS PGothic" charset="0"/>
              </a:rPr>
              <a:t>A Master End Use Plan was developed - included detailed site analyses, an inventory of existing parks, and a consideration of county-wide recreational needs and goals</a:t>
            </a:r>
          </a:p>
          <a:p>
            <a:pPr marL="742950" lvl="1" indent="-285750" defTabSz="465887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1600" dirty="0" smtClean="0">
              <a:latin typeface="Arial" pitchFamily="-123" charset="0"/>
              <a:ea typeface="MS PGothic" charset="0"/>
              <a:cs typeface="MS PGothic" charset="0"/>
            </a:endParaRPr>
          </a:p>
          <a:p>
            <a:pPr marL="742950" lvl="1" indent="-285750" defTabSz="465887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itchFamily="-123" charset="0"/>
                <a:ea typeface="MS PGothic" charset="0"/>
                <a:cs typeface="MS PGothic" charset="0"/>
              </a:rPr>
              <a:t>Throughout </a:t>
            </a:r>
            <a:r>
              <a:rPr lang="en-US" sz="1600" dirty="0">
                <a:latin typeface="Arial" pitchFamily="-123" charset="0"/>
                <a:ea typeface="MS PGothic" charset="0"/>
                <a:cs typeface="MS PGothic" charset="0"/>
              </a:rPr>
              <a:t>the planning, design, and construction of the park, </a:t>
            </a:r>
            <a:r>
              <a:rPr lang="en-US" sz="1600" dirty="0" smtClean="0">
                <a:latin typeface="Arial" pitchFamily="-123" charset="0"/>
                <a:ea typeface="MS PGothic" charset="0"/>
                <a:cs typeface="MS PGothic" charset="0"/>
              </a:rPr>
              <a:t>diverse stakeholders involvement included </a:t>
            </a:r>
            <a:r>
              <a:rPr lang="en-US" sz="1600" dirty="0">
                <a:latin typeface="Arial" pitchFamily="-123" charset="0"/>
                <a:ea typeface="MS PGothic" charset="0"/>
                <a:cs typeface="MS PGothic" charset="0"/>
              </a:rPr>
              <a:t>regulatory agencies, public ofﬁcials, local residents, and public interest groups</a:t>
            </a:r>
            <a:r>
              <a:rPr lang="en-US" sz="1600" dirty="0" smtClean="0">
                <a:latin typeface="Arial" pitchFamily="-123" charset="0"/>
                <a:ea typeface="MS PGothic" charset="0"/>
                <a:cs typeface="MS PGothic" charset="0"/>
              </a:rPr>
              <a:t>.</a:t>
            </a:r>
          </a:p>
          <a:p>
            <a:pPr lvl="1" defTabSz="465887">
              <a:spcBef>
                <a:spcPct val="0"/>
              </a:spcBef>
            </a:pPr>
            <a:endParaRPr lang="en-US" dirty="0">
              <a:latin typeface="Arial" pitchFamily="-123" charset="0"/>
              <a:ea typeface="MS PGothic" charset="0"/>
              <a:cs typeface="MS PGothic" charset="0"/>
            </a:endParaRPr>
          </a:p>
          <a:p>
            <a:pPr marL="0" lvl="1">
              <a:spcBef>
                <a:spcPct val="0"/>
              </a:spcBef>
            </a:pPr>
            <a:r>
              <a:rPr lang="en-US" sz="1600" dirty="0" smtClean="0">
                <a:latin typeface="Arial" pitchFamily="-123" charset="0"/>
                <a:ea typeface="MS PGothic" charset="0"/>
                <a:cs typeface="MS PGothic" charset="0"/>
              </a:rPr>
              <a:t>Ultimate End-Use Goals were to:</a:t>
            </a:r>
          </a:p>
          <a:p>
            <a:pPr marL="0" lvl="1">
              <a:spcBef>
                <a:spcPct val="0"/>
              </a:spcBef>
            </a:pPr>
            <a:endParaRPr lang="en-US" dirty="0" smtClean="0">
              <a:latin typeface="Arial" pitchFamily="-123" charset="0"/>
              <a:ea typeface="MS PGothic" charset="0"/>
              <a:cs typeface="MS PGothic" charset="0"/>
            </a:endParaRPr>
          </a:p>
          <a:p>
            <a:pPr marL="800100" indent="-342900">
              <a:buFont typeface="Arial" panose="020B0604020202020204" pitchFamily="34" charset="0"/>
              <a:buChar char="•"/>
            </a:pPr>
            <a:r>
              <a:rPr lang="en-US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Increase 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Recreational Acreage</a:t>
            </a:r>
          </a:p>
          <a:p>
            <a:pPr marL="800100" indent="-342900"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Provide More Open Space</a:t>
            </a:r>
          </a:p>
          <a:p>
            <a:pPr marL="800100" indent="-342900"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Land Reuse</a:t>
            </a:r>
          </a:p>
          <a:p>
            <a:pPr marL="800100" indent="-342900"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Site Protective of Human Health and the Environment</a:t>
            </a:r>
          </a:p>
          <a:p>
            <a:pPr defTabSz="465887">
              <a:spcBef>
                <a:spcPct val="0"/>
              </a:spcBef>
            </a:pPr>
            <a:endParaRPr lang="en-US" dirty="0">
              <a:latin typeface="Arial" pitchFamily="-123" charset="0"/>
              <a:ea typeface="MS PGothic" charset="0"/>
              <a:cs typeface="MS PGothic" charset="0"/>
            </a:endParaRPr>
          </a:p>
          <a:p>
            <a:pPr defTabSz="465887">
              <a:spcBef>
                <a:spcPct val="0"/>
              </a:spcBef>
            </a:pPr>
            <a:endParaRPr lang="en-US" dirty="0">
              <a:latin typeface="Arial" pitchFamily="-123" charset="0"/>
              <a:ea typeface="MS PGothic" charset="0"/>
              <a:cs typeface="MS PGothic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391125"/>
            <a:ext cx="2133600" cy="365125"/>
          </a:xfrm>
        </p:spPr>
        <p:txBody>
          <a:bodyPr/>
          <a:lstStyle/>
          <a:p>
            <a:fld id="{509462E9-625C-433A-BC7E-8CC30B94BA1D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06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1990 Aerial of Davie Landfill 1 inch = 600 fe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975" y="26988"/>
            <a:ext cx="4137025" cy="6831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7543800" y="309564"/>
            <a:ext cx="1752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schemeClr val="bg1"/>
                </a:solidFill>
              </a:rPr>
              <a:t>1990 Aerial</a:t>
            </a: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1076325" y="1371600"/>
            <a:ext cx="3657600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000" dirty="0"/>
              <a:t>Nature pond created following the remediation of the sludge lagoon.  </a:t>
            </a:r>
          </a:p>
          <a:p>
            <a:endParaRPr lang="en-US" altLang="en-US" sz="2000" dirty="0"/>
          </a:p>
          <a:p>
            <a:r>
              <a:rPr lang="en-US" altLang="en-US" sz="2000" dirty="0"/>
              <a:t>Remediation involved the excavation, solidification and disposal of sludge in the sanitary landfill</a:t>
            </a:r>
            <a:r>
              <a:rPr lang="en-US" altLang="en-US" sz="2000" dirty="0" smtClean="0"/>
              <a:t>.</a:t>
            </a:r>
          </a:p>
          <a:p>
            <a:endParaRPr lang="en-US" altLang="en-US" sz="2000" dirty="0"/>
          </a:p>
          <a:p>
            <a:r>
              <a:rPr lang="en-US" altLang="en-US" sz="2000" dirty="0" smtClean="0"/>
              <a:t>Landfill areas in process of being capped.</a:t>
            </a:r>
          </a:p>
          <a:p>
            <a:endParaRPr lang="en-US" altLang="en-US" sz="2000" dirty="0"/>
          </a:p>
          <a:p>
            <a:r>
              <a:rPr lang="en-US" altLang="en-US" sz="2000" dirty="0" smtClean="0"/>
              <a:t>Other site closure features being incorporated.</a:t>
            </a:r>
            <a:endParaRPr lang="en-US" altLang="en-US" sz="2000" dirty="0"/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5235575" y="914400"/>
            <a:ext cx="1962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Sanitary Landfill</a:t>
            </a: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5540375" y="3886200"/>
            <a:ext cx="168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Trash Landfill</a:t>
            </a: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6988175" y="2679700"/>
            <a:ext cx="17526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Nature Pond (Former </a:t>
            </a:r>
          </a:p>
          <a:p>
            <a:r>
              <a:rPr lang="en-US" altLang="en-US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Sludge Lagoon)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076325" y="309564"/>
            <a:ext cx="3048000" cy="118930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Site - 1990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462E9-625C-433A-BC7E-8CC30B94BA1D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61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91575"/>
            <a:ext cx="7848600" cy="1189309"/>
          </a:xfrm>
        </p:spPr>
        <p:txBody>
          <a:bodyPr>
            <a:normAutofit/>
          </a:bodyPr>
          <a:lstStyle/>
          <a:p>
            <a:r>
              <a:rPr lang="en-US" dirty="0" smtClean="0"/>
              <a:t>Other Site Assessment Activities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219200" y="1371600"/>
            <a:ext cx="75438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Evaluation of other potential sources of contamination and remediation (Operable Unit No. 2)</a:t>
            </a:r>
          </a:p>
          <a:p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Remedial Investigation (RI) completed in October 1993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2000" dirty="0" smtClean="0"/>
              <a:t>Results showed sludge lagoon remediation effective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2000" dirty="0" smtClean="0"/>
              <a:t>Groundwater, surface water, sediment and soils at the site showed little to no contamination</a:t>
            </a:r>
          </a:p>
          <a:p>
            <a:pPr lvl="1"/>
            <a:endParaRPr lang="en-US" sz="2000" dirty="0" smtClean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Risk Assessment completed in December 1993</a:t>
            </a:r>
          </a:p>
          <a:p>
            <a:pPr marL="742950" lvl="2" indent="-285750">
              <a:buFont typeface="Wingdings" panose="05000000000000000000" pitchFamily="2" charset="2"/>
              <a:buChar char="Ø"/>
            </a:pPr>
            <a:r>
              <a:rPr lang="en-US" sz="2000" dirty="0" smtClean="0"/>
              <a:t>Determined only receptor/pathway was to residents through ingestion of groundwater</a:t>
            </a:r>
          </a:p>
          <a:p>
            <a:pPr marL="457200" lvl="2"/>
            <a:endParaRPr lang="en-US" sz="2000" dirty="0" smtClean="0"/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Feasibility Study (FS) completed in April 1994</a:t>
            </a:r>
          </a:p>
          <a:p>
            <a:pPr marL="742950" lvl="3" indent="-285750">
              <a:buFont typeface="Wingdings" panose="05000000000000000000" pitchFamily="2" charset="2"/>
              <a:buChar char="Ø"/>
            </a:pPr>
            <a:r>
              <a:rPr lang="en-US" sz="2000" dirty="0" smtClean="0"/>
              <a:t>Antimony and Vinyl Chloride most likely site contaminants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462E9-625C-433A-BC7E-8CC30B94BA1D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781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Remedy - 1994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143000" y="1124349"/>
            <a:ext cx="7467600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3"/>
            <a:r>
              <a:rPr lang="en-US" sz="2000" dirty="0" smtClean="0"/>
              <a:t>Major components of the selected remedy included:</a:t>
            </a:r>
          </a:p>
          <a:p>
            <a:pPr marL="735013" lvl="4" indent="-277813">
              <a:buFont typeface="Arial" panose="020B0604020202020204" pitchFamily="34" charset="0"/>
              <a:buChar char="•"/>
            </a:pPr>
            <a:r>
              <a:rPr lang="en-US" dirty="0" smtClean="0"/>
              <a:t>Natural </a:t>
            </a:r>
            <a:r>
              <a:rPr lang="en-US" dirty="0"/>
              <a:t>attenuation of “antimony” and “vinyl chloride”</a:t>
            </a:r>
          </a:p>
          <a:p>
            <a:pPr marL="735013" lvl="4" indent="-277813">
              <a:buFont typeface="Arial" panose="020B0604020202020204" pitchFamily="34" charset="0"/>
              <a:buChar char="•"/>
            </a:pPr>
            <a:r>
              <a:rPr lang="en-US" dirty="0"/>
              <a:t>Groundwater monitoring</a:t>
            </a:r>
          </a:p>
          <a:p>
            <a:pPr marL="735013" lvl="4" indent="-277813">
              <a:buFont typeface="Arial" panose="020B0604020202020204" pitchFamily="34" charset="0"/>
              <a:buChar char="•"/>
            </a:pPr>
            <a:r>
              <a:rPr lang="en-US" dirty="0"/>
              <a:t>Monitoring of private wells in the surrounding area</a:t>
            </a:r>
          </a:p>
          <a:p>
            <a:pPr marL="735013" lvl="4" indent="-277813">
              <a:buFont typeface="Arial" panose="020B0604020202020204" pitchFamily="34" charset="0"/>
              <a:buChar char="•"/>
            </a:pPr>
            <a:r>
              <a:rPr lang="en-US" dirty="0"/>
              <a:t>Connection to public water supply for affected residents</a:t>
            </a:r>
          </a:p>
          <a:p>
            <a:pPr marL="0" lvl="4"/>
            <a:endParaRPr lang="en-US" dirty="0"/>
          </a:p>
          <a:p>
            <a:pPr marL="0" lvl="4"/>
            <a:r>
              <a:rPr lang="en-US" sz="2000" dirty="0" smtClean="0"/>
              <a:t>Per the selected remedy, the following engineering</a:t>
            </a:r>
            <a:r>
              <a:rPr lang="en-US" sz="2000" dirty="0"/>
              <a:t>, institutional and regulatory controls </a:t>
            </a:r>
            <a:r>
              <a:rPr lang="en-US" sz="2000" dirty="0" smtClean="0"/>
              <a:t>were implemented:</a:t>
            </a:r>
            <a:endParaRPr lang="en-US" sz="2000" dirty="0"/>
          </a:p>
          <a:p>
            <a:pPr marL="742950" lvl="5" indent="-285750">
              <a:buFont typeface="Arial" panose="020B0604020202020204" pitchFamily="34" charset="0"/>
              <a:buChar char="•"/>
            </a:pPr>
            <a:r>
              <a:rPr lang="en-US" dirty="0" smtClean="0"/>
              <a:t>Landfill capping</a:t>
            </a:r>
          </a:p>
          <a:p>
            <a:pPr marL="742950" lvl="5" indent="-285750">
              <a:buFont typeface="Arial" panose="020B0604020202020204" pitchFamily="34" charset="0"/>
              <a:buChar char="•"/>
            </a:pPr>
            <a:r>
              <a:rPr lang="en-US" dirty="0" smtClean="0"/>
              <a:t>Management of stormwater, leachate and </a:t>
            </a:r>
            <a:r>
              <a:rPr lang="en-US" dirty="0"/>
              <a:t>landfill </a:t>
            </a:r>
            <a:r>
              <a:rPr lang="en-US" dirty="0" smtClean="0"/>
              <a:t>gas</a:t>
            </a:r>
          </a:p>
          <a:p>
            <a:pPr marL="742950" lvl="5" indent="-285750">
              <a:buFont typeface="Arial" panose="020B0604020202020204" pitchFamily="34" charset="0"/>
              <a:buChar char="•"/>
            </a:pPr>
            <a:r>
              <a:rPr lang="en-US" dirty="0" smtClean="0"/>
              <a:t>Groundwater </a:t>
            </a:r>
            <a:r>
              <a:rPr lang="en-US" dirty="0"/>
              <a:t>and surface water </a:t>
            </a:r>
            <a:r>
              <a:rPr lang="en-US" dirty="0" smtClean="0"/>
              <a:t>monitoring</a:t>
            </a:r>
          </a:p>
          <a:p>
            <a:pPr marL="742950" lvl="5" indent="-285750">
              <a:buFont typeface="Arial" panose="020B0604020202020204" pitchFamily="34" charset="0"/>
              <a:buChar char="•"/>
            </a:pPr>
            <a:r>
              <a:rPr lang="en-US" dirty="0" smtClean="0"/>
              <a:t>Extension </a:t>
            </a:r>
            <a:r>
              <a:rPr lang="en-US" dirty="0"/>
              <a:t>of public water supply </a:t>
            </a:r>
            <a:r>
              <a:rPr lang="en-US" dirty="0" smtClean="0"/>
              <a:t>lines</a:t>
            </a:r>
          </a:p>
          <a:p>
            <a:pPr marL="742950" lvl="5" indent="-285750">
              <a:buFont typeface="Arial" panose="020B0604020202020204" pitchFamily="34" charset="0"/>
              <a:buChar char="•"/>
            </a:pPr>
            <a:r>
              <a:rPr lang="en-US" dirty="0" smtClean="0"/>
              <a:t>Deed </a:t>
            </a:r>
            <a:r>
              <a:rPr lang="en-US" dirty="0"/>
              <a:t>restrictions for the </a:t>
            </a:r>
            <a:r>
              <a:rPr lang="en-US" dirty="0" smtClean="0"/>
              <a:t>site</a:t>
            </a:r>
          </a:p>
          <a:p>
            <a:pPr marL="742950" lvl="5" indent="-285750">
              <a:buFont typeface="Arial" panose="020B0604020202020204" pitchFamily="34" charset="0"/>
              <a:buChar char="•"/>
            </a:pPr>
            <a:r>
              <a:rPr lang="en-US" dirty="0" smtClean="0"/>
              <a:t>Florida DEP </a:t>
            </a:r>
            <a:r>
              <a:rPr lang="en-US" dirty="0"/>
              <a:t>regulatory </a:t>
            </a:r>
            <a:r>
              <a:rPr lang="en-US" dirty="0" smtClean="0"/>
              <a:t>control</a:t>
            </a:r>
          </a:p>
          <a:p>
            <a:pPr marL="742950" lvl="5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sz="2000" dirty="0"/>
              <a:t>ROD issued – August 1994</a:t>
            </a:r>
          </a:p>
          <a:p>
            <a:pPr marL="735013" indent="-277813">
              <a:buFont typeface="Arial" panose="020B0604020202020204" pitchFamily="34" charset="0"/>
              <a:buChar char="•"/>
            </a:pPr>
            <a:r>
              <a:rPr lang="en-US" dirty="0"/>
              <a:t>Required that performance of the selected remedy </a:t>
            </a:r>
            <a:r>
              <a:rPr lang="en-US" dirty="0" smtClean="0"/>
              <a:t>and established Performance </a:t>
            </a:r>
            <a:r>
              <a:rPr lang="en-US" dirty="0"/>
              <a:t>Standards </a:t>
            </a:r>
            <a:r>
              <a:rPr lang="en-US" dirty="0" smtClean="0"/>
              <a:t>for antimony  of </a:t>
            </a:r>
            <a:r>
              <a:rPr lang="en-US" dirty="0"/>
              <a:t>6 microgram per liter (μg/l) and vinyl chloride </a:t>
            </a:r>
            <a:r>
              <a:rPr lang="en-US" dirty="0" smtClean="0"/>
              <a:t>of 1 μg/l.</a:t>
            </a:r>
            <a:endParaRPr lang="en-US" dirty="0"/>
          </a:p>
          <a:p>
            <a:pPr marL="285750" lvl="5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462E9-625C-433A-BC7E-8CC30B94BA1D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091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Davie Landfill - 1994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317"/>
          <a:stretch/>
        </p:blipFill>
        <p:spPr>
          <a:xfrm>
            <a:off x="4800600" y="1143000"/>
            <a:ext cx="3778781" cy="536089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43000" y="1524000"/>
            <a:ext cx="3200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Broward County Solid Waste and Parks and Recreation worked together in meeting the future needs for park use.</a:t>
            </a:r>
          </a:p>
          <a:p>
            <a:endParaRPr lang="en-US" dirty="0"/>
          </a:p>
          <a:p>
            <a:r>
              <a:rPr lang="en-US" dirty="0" smtClean="0"/>
              <a:t>By 1994, the capping of the landfill was complete and all of the initial park features had been incorporated.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462E9-625C-433A-BC7E-8CC30B94BA1D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46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Landscape Plan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95400"/>
            <a:ext cx="7847850" cy="526786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462E9-625C-433A-BC7E-8CC30B94BA1D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9998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Landfill Landscape Photos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72"/>
          <a:stretch/>
        </p:blipFill>
        <p:spPr>
          <a:xfrm>
            <a:off x="990600" y="1066799"/>
            <a:ext cx="3663280" cy="2733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19"/>
          <a:stretch/>
        </p:blipFill>
        <p:spPr>
          <a:xfrm>
            <a:off x="990601" y="3962400"/>
            <a:ext cx="3663279" cy="2743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998" y="1057275"/>
            <a:ext cx="3657599" cy="2743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097" y="3962400"/>
            <a:ext cx="3657600" cy="274320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462E9-625C-433A-BC7E-8CC30B94BA1D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585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Regulatory Status – FDEP and EPA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295400" y="1371600"/>
            <a:ext cx="716280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Official Landfill Closure granted by Florida DEP in 1995</a:t>
            </a:r>
          </a:p>
          <a:p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Post Closure Monitoring Permit issued by Florida DEP for 20 year period (1995-2015)</a:t>
            </a:r>
          </a:p>
          <a:p>
            <a:pPr lvl="1"/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Process to delete </a:t>
            </a:r>
            <a:r>
              <a:rPr lang="en-US" sz="2000" dirty="0"/>
              <a:t>s</a:t>
            </a:r>
            <a:r>
              <a:rPr lang="en-US" sz="2000" dirty="0" smtClean="0"/>
              <a:t>ite from NPL began in 2003-2004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dirty="0"/>
              <a:t>All remedial activities were completed, and the remedy continues to be protective of human health and the environment</a:t>
            </a:r>
            <a:r>
              <a:rPr lang="en-US" dirty="0" smtClean="0"/>
              <a:t>.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dirty="0" smtClean="0"/>
              <a:t>Engineering/institutional/regulatory </a:t>
            </a:r>
            <a:r>
              <a:rPr lang="en-US" dirty="0"/>
              <a:t>controls are in place, are effective and will continue to be diligently maintained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dirty="0" smtClean="0"/>
              <a:t>Performance </a:t>
            </a:r>
            <a:r>
              <a:rPr lang="en-US" dirty="0"/>
              <a:t>Standards </a:t>
            </a:r>
            <a:r>
              <a:rPr lang="en-US" dirty="0" smtClean="0"/>
              <a:t>for antimony and vinyl chloride had </a:t>
            </a:r>
            <a:r>
              <a:rPr lang="en-US" dirty="0"/>
              <a:t>been met for a period of three </a:t>
            </a:r>
            <a:r>
              <a:rPr lang="en-US" dirty="0" smtClean="0"/>
              <a:t>years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dirty="0" smtClean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Site deleted from NPL in 2006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462E9-625C-433A-BC7E-8CC30B94BA1D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993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 Park Transformation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143000" y="1295400"/>
            <a:ext cx="7467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/>
              <a:t>The transformation into a park was made possible </a:t>
            </a:r>
            <a:r>
              <a:rPr lang="en-US" dirty="0" smtClean="0"/>
              <a:t>through:</a:t>
            </a:r>
          </a:p>
          <a:p>
            <a:pPr lvl="0"/>
            <a:endParaRPr lang="en-US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 smtClean="0"/>
              <a:t>Initial </a:t>
            </a:r>
            <a:r>
              <a:rPr lang="en-US" dirty="0"/>
              <a:t>funding from Broward County Office of Integrated Waste Management, now </a:t>
            </a:r>
            <a:r>
              <a:rPr lang="en-US" dirty="0" smtClean="0"/>
              <a:t>Solid Waste </a:t>
            </a:r>
            <a:r>
              <a:rPr lang="en-US" dirty="0"/>
              <a:t>and Recycling Services</a:t>
            </a:r>
            <a:r>
              <a:rPr lang="en-US" dirty="0" smtClean="0"/>
              <a:t>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 smtClean="0"/>
              <a:t>Supplemental funding from </a:t>
            </a:r>
            <a:r>
              <a:rPr lang="en-US" dirty="0"/>
              <a:t>the 2000 Safe Parks and Land Preservation Bond Referendum</a:t>
            </a:r>
            <a:r>
              <a:rPr lang="en-US" dirty="0" smtClean="0"/>
              <a:t>.</a:t>
            </a:r>
            <a:endParaRPr lang="en-US" dirty="0"/>
          </a:p>
          <a:p>
            <a:pPr lvl="0"/>
            <a:endParaRPr lang="en-US" dirty="0"/>
          </a:p>
          <a:p>
            <a:pPr lvl="0"/>
            <a:r>
              <a:rPr lang="en-US" dirty="0" smtClean="0"/>
              <a:t>Prior </a:t>
            </a:r>
            <a:r>
              <a:rPr lang="en-US" dirty="0"/>
              <a:t>to the park’s construction, natural communities were largely absent due to the site’s history. During the design phase, </a:t>
            </a:r>
            <a:r>
              <a:rPr lang="en-US" dirty="0" smtClean="0"/>
              <a:t>natural </a:t>
            </a:r>
            <a:r>
              <a:rPr lang="en-US" dirty="0"/>
              <a:t>habitats were </a:t>
            </a:r>
            <a:r>
              <a:rPr lang="en-US" dirty="0" smtClean="0"/>
              <a:t>created </a:t>
            </a:r>
            <a:r>
              <a:rPr lang="en-US" dirty="0"/>
              <a:t>through the use of natural </a:t>
            </a:r>
            <a:r>
              <a:rPr lang="en-US" dirty="0" smtClean="0"/>
              <a:t>plants/trees with the hope that animals </a:t>
            </a:r>
            <a:r>
              <a:rPr lang="en-US" dirty="0"/>
              <a:t>naturally found in these habitats will make </a:t>
            </a:r>
            <a:r>
              <a:rPr lang="en-US" dirty="0" smtClean="0"/>
              <a:t>the park their </a:t>
            </a:r>
            <a:r>
              <a:rPr lang="en-US" dirty="0"/>
              <a:t>home</a:t>
            </a:r>
            <a:r>
              <a:rPr lang="en-US" dirty="0" smtClean="0"/>
              <a:t>.</a:t>
            </a:r>
          </a:p>
          <a:p>
            <a:pPr lvl="0"/>
            <a:endParaRPr lang="en-US" dirty="0"/>
          </a:p>
          <a:p>
            <a:r>
              <a:rPr lang="en-US" dirty="0"/>
              <a:t>In 2002, an additional 61 acres were acquired at a cost of $12.8 million, half of which came from a Florida Communities Trust grant and the other half from the 2000 bond program.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462E9-625C-433A-BC7E-8CC30B94BA1D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45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Vista View Park - 2003</a:t>
            </a:r>
            <a:endParaRPr lang="en-US" dirty="0"/>
          </a:p>
        </p:txBody>
      </p:sp>
      <p:sp>
        <p:nvSpPr>
          <p:cNvPr id="3" name="Content Placeholder 4"/>
          <p:cNvSpPr txBox="1">
            <a:spLocks/>
          </p:cNvSpPr>
          <p:nvPr/>
        </p:nvSpPr>
        <p:spPr>
          <a:xfrm>
            <a:off x="839978" y="1581146"/>
            <a:ext cx="2435908" cy="38862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2"/>
                </a:solidFill>
                <a:latin typeface="+mn-lt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b="0" kern="1200">
                <a:solidFill>
                  <a:schemeClr val="tx2"/>
                </a:solidFill>
                <a:latin typeface="+mn-lt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2"/>
                </a:solidFill>
                <a:latin typeface="+mn-lt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b="0" kern="1200">
                <a:solidFill>
                  <a:schemeClr val="tx2"/>
                </a:solidFill>
                <a:latin typeface="+mn-lt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b="0" kern="1200">
                <a:solidFill>
                  <a:schemeClr val="tx2"/>
                </a:solidFill>
                <a:latin typeface="+mn-lt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smtClean="0">
                <a:solidFill>
                  <a:schemeClr val="tx1"/>
                </a:solidFill>
                <a:ea typeface="MS PGothic" charset="0"/>
              </a:rPr>
              <a:t>The closed Davie Landfill opens in 2003 as Vista View Park (160 of the 210 acres available to the public) -  amenities included 2 picnic shelters, fishing dock, paved trails, horse trails, restrooms, airstrip for model planes and paraglider pilots, lookout areas at top of landfill.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000" dirty="0" smtClean="0">
              <a:ea typeface="MS PGothic" charset="0"/>
            </a:endParaRPr>
          </a:p>
          <a:p>
            <a:endParaRPr lang="en-US" dirty="0" smtClean="0">
              <a:ea typeface="MS PGothic" charset="0"/>
            </a:endParaRPr>
          </a:p>
        </p:txBody>
      </p:sp>
      <p:pic>
        <p:nvPicPr>
          <p:cNvPr id="4" name="Picture 5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74108" y="1581146"/>
            <a:ext cx="2852928" cy="2139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1" descr="100_050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75886" y="3942214"/>
            <a:ext cx="2851150" cy="21351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13" descr="100_052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34794" y="3942214"/>
            <a:ext cx="2851150" cy="21351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12" descr="100_05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45680" y="1585655"/>
            <a:ext cx="2851150" cy="21351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462E9-625C-433A-BC7E-8CC30B94BA1D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35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Location</a:t>
            </a:r>
            <a:endParaRPr lang="en-US" dirty="0"/>
          </a:p>
        </p:txBody>
      </p:sp>
      <p:sp>
        <p:nvSpPr>
          <p:cNvPr id="5" name="Rectangle 5"/>
          <p:cNvSpPr txBox="1">
            <a:spLocks noRot="1" noChangeArrowheads="1"/>
          </p:cNvSpPr>
          <p:nvPr/>
        </p:nvSpPr>
        <p:spPr>
          <a:xfrm>
            <a:off x="5334000" y="2133600"/>
            <a:ext cx="3581400" cy="3200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2"/>
                </a:solidFill>
                <a:latin typeface="+mn-lt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b="0" kern="1200">
                <a:solidFill>
                  <a:schemeClr val="tx2"/>
                </a:solidFill>
                <a:latin typeface="+mn-lt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2"/>
                </a:solidFill>
                <a:latin typeface="+mn-lt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b="0" kern="1200">
                <a:solidFill>
                  <a:schemeClr val="tx2"/>
                </a:solidFill>
                <a:latin typeface="+mn-lt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b="0" kern="1200">
                <a:solidFill>
                  <a:schemeClr val="tx2"/>
                </a:solidFill>
                <a:latin typeface="+mn-lt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None/>
              <a:defRPr/>
            </a:pPr>
            <a:r>
              <a:rPr lang="en-US" sz="2800" dirty="0" smtClean="0"/>
              <a:t>	</a:t>
            </a:r>
            <a:r>
              <a:rPr lang="en-US" sz="2800" dirty="0" smtClean="0">
                <a:solidFill>
                  <a:schemeClr val="tx1"/>
                </a:solidFill>
              </a:rPr>
              <a:t>Davie Landfill – Vista View Park is located in the Town of Davie in Broward County, approximately 5 miles west of Fort Lauderdale, Florida</a:t>
            </a:r>
          </a:p>
        </p:txBody>
      </p:sp>
      <p:pic>
        <p:nvPicPr>
          <p:cNvPr id="6" name="Picture 4" descr="fyin3vnj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133600"/>
            <a:ext cx="4019550" cy="318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2362200" y="1397687"/>
            <a:ext cx="12747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Florida</a:t>
            </a:r>
          </a:p>
        </p:txBody>
      </p:sp>
      <p:sp>
        <p:nvSpPr>
          <p:cNvPr id="8" name="5-Point Star 7"/>
          <p:cNvSpPr/>
          <p:nvPr/>
        </p:nvSpPr>
        <p:spPr>
          <a:xfrm>
            <a:off x="4610099" y="4085632"/>
            <a:ext cx="266700" cy="2286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934200" y="6391125"/>
            <a:ext cx="2133600" cy="365125"/>
          </a:xfrm>
        </p:spPr>
        <p:txBody>
          <a:bodyPr/>
          <a:lstStyle/>
          <a:p>
            <a:fld id="{509462E9-625C-433A-BC7E-8CC30B94BA1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697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Vista View Park Expansion - 2009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0" y="1371600"/>
            <a:ext cx="2286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ea typeface="MS PGothic" charset="0"/>
              </a:rPr>
              <a:t>In 2009/2010 – Vista View Park expands to the south adding an additional 61 acres – </a:t>
            </a:r>
            <a:r>
              <a:rPr lang="en-US" dirty="0">
                <a:ea typeface="MS PGothic" charset="0"/>
              </a:rPr>
              <a:t>additional amenities included –2 playgrounds, basketball courts, 7 more picnic shelters, fitness stations, boat rentals, equestrian corral, primitive camping areas, additional </a:t>
            </a:r>
            <a:r>
              <a:rPr lang="en-US" dirty="0" smtClean="0">
                <a:ea typeface="MS PGothic" charset="0"/>
              </a:rPr>
              <a:t>parking.</a:t>
            </a:r>
          </a:p>
          <a:p>
            <a:endParaRPr lang="en-US" dirty="0" smtClean="0"/>
          </a:p>
          <a:p>
            <a:r>
              <a:rPr lang="en-US" dirty="0" smtClean="0"/>
              <a:t>The expansion cost an additional $7.2 </a:t>
            </a:r>
            <a:r>
              <a:rPr lang="en-US" dirty="0"/>
              <a:t>million </a:t>
            </a:r>
            <a:r>
              <a:rPr lang="en-US" dirty="0" smtClean="0"/>
              <a:t>to construct.</a:t>
            </a:r>
            <a:endParaRPr lang="en-US" dirty="0"/>
          </a:p>
          <a:p>
            <a:endParaRPr lang="en-US" dirty="0">
              <a:ea typeface="MS PGothic" charset="0"/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447800"/>
            <a:ext cx="2852928" cy="21396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971" y="3810000"/>
            <a:ext cx="2852928" cy="21396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3831771"/>
            <a:ext cx="2852928" cy="21396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447800"/>
            <a:ext cx="2852928" cy="2139696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462E9-625C-433A-BC7E-8CC30B94BA1D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913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Additional Park Expansion Features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219200" y="1199810"/>
            <a:ext cx="6096000" cy="5586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 smtClean="0"/>
              <a:t>Caitlyn’s </a:t>
            </a:r>
            <a:r>
              <a:rPr lang="en-US" sz="1700" dirty="0"/>
              <a:t>Corral, </a:t>
            </a:r>
            <a:r>
              <a:rPr lang="en-US" sz="1700" dirty="0" smtClean="0"/>
              <a:t>a playground accessible </a:t>
            </a:r>
            <a:r>
              <a:rPr lang="en-US" sz="1700" dirty="0"/>
              <a:t>to children of all levels of </a:t>
            </a:r>
            <a:r>
              <a:rPr lang="en-US" sz="1700" dirty="0" smtClean="0"/>
              <a:t>ability</a:t>
            </a:r>
          </a:p>
          <a:p>
            <a:endParaRPr lang="en-US" sz="1700" dirty="0" smtClean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700" dirty="0" smtClean="0"/>
              <a:t>Awarded </a:t>
            </a:r>
            <a:r>
              <a:rPr lang="en-US" sz="1700" dirty="0"/>
              <a:t>certification from Boundless Playgrounds for exceeding the minimum requirements of the Americans with Disabilities Act (ADA) and standards of the playground industry</a:t>
            </a:r>
            <a:r>
              <a:rPr lang="en-US" sz="1700" dirty="0" smtClean="0"/>
              <a:t>.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700" dirty="0" smtClean="0"/>
              <a:t>Universal </a:t>
            </a:r>
            <a:r>
              <a:rPr lang="en-US" sz="1700" dirty="0"/>
              <a:t>design practices and child development theories are incorporated into the Boundless standards</a:t>
            </a:r>
            <a:r>
              <a:rPr lang="en-US" sz="1700" dirty="0" smtClean="0"/>
              <a:t>.</a:t>
            </a:r>
          </a:p>
          <a:p>
            <a:endParaRPr lang="en-US" sz="1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 smtClean="0"/>
              <a:t>An </a:t>
            </a:r>
            <a:r>
              <a:rPr lang="en-US" sz="1700" dirty="0"/>
              <a:t>airstrip for radio-controlled </a:t>
            </a:r>
            <a:r>
              <a:rPr lang="en-US" sz="1700" dirty="0" smtClean="0"/>
              <a:t>planes </a:t>
            </a:r>
            <a:r>
              <a:rPr lang="en-US" sz="1700" dirty="0"/>
              <a:t>and </a:t>
            </a:r>
            <a:r>
              <a:rPr lang="en-US" sz="1700" dirty="0" smtClean="0"/>
              <a:t>paraglider </a:t>
            </a:r>
            <a:r>
              <a:rPr lang="en-US" sz="1700" dirty="0"/>
              <a:t>pilots, </a:t>
            </a:r>
            <a:r>
              <a:rPr lang="en-US" sz="1700" dirty="0" smtClean="0"/>
              <a:t>a 2</a:t>
            </a:r>
            <a:r>
              <a:rPr lang="en-US" sz="1700" baseline="30000" dirty="0" smtClean="0"/>
              <a:t>nd</a:t>
            </a:r>
            <a:r>
              <a:rPr lang="en-US" sz="1700" dirty="0" smtClean="0"/>
              <a:t> fishing </a:t>
            </a:r>
            <a:r>
              <a:rPr lang="en-US" sz="1700" dirty="0"/>
              <a:t>pier</a:t>
            </a:r>
            <a:r>
              <a:rPr lang="en-US" sz="1700" dirty="0" smtClean="0"/>
              <a:t>, </a:t>
            </a:r>
            <a:r>
              <a:rPr lang="en-US" sz="1700" dirty="0"/>
              <a:t>an area for primitive group camping and two </a:t>
            </a:r>
            <a:r>
              <a:rPr lang="en-US" sz="1700" dirty="0" smtClean="0"/>
              <a:t>restrooms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 smtClean="0"/>
              <a:t>1.2-mile </a:t>
            </a:r>
            <a:r>
              <a:rPr lang="en-US" sz="1700" dirty="0"/>
              <a:t>loop trail </a:t>
            </a:r>
            <a:r>
              <a:rPr lang="en-US" sz="1700" dirty="0" smtClean="0"/>
              <a:t>offering several </a:t>
            </a:r>
            <a:r>
              <a:rPr lang="en-US" sz="1700" dirty="0"/>
              <a:t>different fitness </a:t>
            </a:r>
            <a:r>
              <a:rPr lang="en-US" sz="1700" dirty="0" smtClean="0"/>
              <a:t>stations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 smtClean="0"/>
              <a:t>A radio-controlled car track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 smtClean="0"/>
              <a:t>2.1-mile </a:t>
            </a:r>
            <a:r>
              <a:rPr lang="en-US" sz="1700" dirty="0"/>
              <a:t>horse trail loops around the park and connects to </a:t>
            </a:r>
            <a:r>
              <a:rPr lang="en-US" sz="1700" dirty="0" smtClean="0"/>
              <a:t>many </a:t>
            </a:r>
            <a:r>
              <a:rPr lang="en-US" sz="1700" dirty="0"/>
              <a:t>miles of trails throughout the Town of </a:t>
            </a:r>
            <a:r>
              <a:rPr lang="en-US" sz="1700" dirty="0" smtClean="0"/>
              <a:t>Davie</a:t>
            </a:r>
            <a:endParaRPr lang="en-US" sz="1700" dirty="0"/>
          </a:p>
          <a:p>
            <a:endParaRPr lang="en-US" sz="17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462E9-625C-433A-BC7E-8CC30B94BA1D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047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371600"/>
            <a:ext cx="6276975" cy="5301013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Vista View Park Expansion (Cont’d)</a:t>
            </a:r>
            <a:endParaRPr lang="en-US" dirty="0"/>
          </a:p>
        </p:txBody>
      </p:sp>
      <p:sp>
        <p:nvSpPr>
          <p:cNvPr id="4" name="Text Box 26"/>
          <p:cNvSpPr txBox="1">
            <a:spLocks noChangeArrowheads="1"/>
          </p:cNvSpPr>
          <p:nvPr/>
        </p:nvSpPr>
        <p:spPr bwMode="auto">
          <a:xfrm>
            <a:off x="4343400" y="4953000"/>
            <a:ext cx="1143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900" dirty="0">
                <a:solidFill>
                  <a:srgbClr val="000000"/>
                </a:solidFill>
              </a:rPr>
              <a:t>Equestrian Trail</a:t>
            </a:r>
          </a:p>
        </p:txBody>
      </p:sp>
      <p:sp>
        <p:nvSpPr>
          <p:cNvPr id="5" name="Text Box 26"/>
          <p:cNvSpPr txBox="1">
            <a:spLocks noChangeArrowheads="1"/>
          </p:cNvSpPr>
          <p:nvPr/>
        </p:nvSpPr>
        <p:spPr bwMode="auto">
          <a:xfrm>
            <a:off x="5600700" y="4879041"/>
            <a:ext cx="1143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900" dirty="0">
                <a:solidFill>
                  <a:srgbClr val="000000"/>
                </a:solidFill>
              </a:rPr>
              <a:t>Equestrian Trail</a:t>
            </a:r>
          </a:p>
        </p:txBody>
      </p:sp>
      <p:sp>
        <p:nvSpPr>
          <p:cNvPr id="6" name="Text Box 27"/>
          <p:cNvSpPr txBox="1">
            <a:spLocks noChangeArrowheads="1"/>
          </p:cNvSpPr>
          <p:nvPr/>
        </p:nvSpPr>
        <p:spPr bwMode="auto">
          <a:xfrm>
            <a:off x="4175312" y="2133600"/>
            <a:ext cx="1996888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z="1200" dirty="0">
                <a:solidFill>
                  <a:srgbClr val="000000"/>
                </a:solidFill>
              </a:rPr>
              <a:t>NOT PART OF PARK</a:t>
            </a:r>
            <a:endParaRPr lang="en-US" altLang="en-US" sz="800" dirty="0">
              <a:solidFill>
                <a:srgbClr val="000000"/>
              </a:solidFill>
            </a:endParaRPr>
          </a:p>
          <a:p>
            <a:pPr algn="ctr" eaLnBrk="0" hangingPunct="0">
              <a:spcBef>
                <a:spcPct val="50000"/>
              </a:spcBef>
            </a:pPr>
            <a:r>
              <a:rPr lang="en-US" altLang="en-US" sz="800" dirty="0">
                <a:solidFill>
                  <a:srgbClr val="000000"/>
                </a:solidFill>
              </a:rPr>
              <a:t>(</a:t>
            </a:r>
            <a:r>
              <a:rPr lang="en-US" altLang="en-US" sz="800" dirty="0" smtClean="0">
                <a:solidFill>
                  <a:srgbClr val="000000"/>
                </a:solidFill>
              </a:rPr>
              <a:t>48 </a:t>
            </a:r>
            <a:r>
              <a:rPr lang="en-US" altLang="en-US" sz="800" dirty="0">
                <a:solidFill>
                  <a:srgbClr val="000000"/>
                </a:solidFill>
              </a:rPr>
              <a:t>Acres)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5905500" y="2478088"/>
            <a:ext cx="8382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900" dirty="0">
                <a:solidFill>
                  <a:srgbClr val="000000"/>
                </a:solidFill>
              </a:rPr>
              <a:t>Fishing Pier</a:t>
            </a:r>
          </a:p>
        </p:txBody>
      </p:sp>
      <p:sp>
        <p:nvSpPr>
          <p:cNvPr id="8" name="Text Box 18"/>
          <p:cNvSpPr txBox="1">
            <a:spLocks noChangeArrowheads="1"/>
          </p:cNvSpPr>
          <p:nvPr/>
        </p:nvSpPr>
        <p:spPr bwMode="auto">
          <a:xfrm>
            <a:off x="4343400" y="4114800"/>
            <a:ext cx="990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900" dirty="0">
                <a:solidFill>
                  <a:srgbClr val="000000"/>
                </a:solidFill>
              </a:rPr>
              <a:t>Paved Parking</a:t>
            </a:r>
          </a:p>
        </p:txBody>
      </p:sp>
      <p:sp>
        <p:nvSpPr>
          <p:cNvPr id="9" name="Text Box 18"/>
          <p:cNvSpPr txBox="1">
            <a:spLocks noChangeArrowheads="1"/>
          </p:cNvSpPr>
          <p:nvPr/>
        </p:nvSpPr>
        <p:spPr bwMode="auto">
          <a:xfrm>
            <a:off x="5600700" y="4650441"/>
            <a:ext cx="990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900" dirty="0">
                <a:solidFill>
                  <a:srgbClr val="000000"/>
                </a:solidFill>
              </a:rPr>
              <a:t>Paved Parking</a:t>
            </a:r>
          </a:p>
        </p:txBody>
      </p:sp>
      <p:sp>
        <p:nvSpPr>
          <p:cNvPr id="10" name="Text Box 26"/>
          <p:cNvSpPr txBox="1">
            <a:spLocks noChangeArrowheads="1"/>
          </p:cNvSpPr>
          <p:nvPr/>
        </p:nvSpPr>
        <p:spPr bwMode="auto">
          <a:xfrm>
            <a:off x="4930942" y="3314700"/>
            <a:ext cx="1143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900" dirty="0">
                <a:solidFill>
                  <a:srgbClr val="000000"/>
                </a:solidFill>
              </a:rPr>
              <a:t>Equestrian Trail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6087039" y="3837440"/>
            <a:ext cx="990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900" dirty="0">
                <a:solidFill>
                  <a:srgbClr val="000000"/>
                </a:solidFill>
              </a:rPr>
              <a:t>Picnic </a:t>
            </a:r>
            <a:r>
              <a:rPr lang="en-US" altLang="en-US" sz="900" dirty="0" smtClean="0">
                <a:solidFill>
                  <a:srgbClr val="000000"/>
                </a:solidFill>
              </a:rPr>
              <a:t>Shelter and Restroom</a:t>
            </a:r>
            <a:endParaRPr lang="en-US" altLang="en-US" sz="900" dirty="0">
              <a:solidFill>
                <a:srgbClr val="000000"/>
              </a:solidFill>
            </a:endParaRPr>
          </a:p>
        </p:txBody>
      </p:sp>
      <p:sp>
        <p:nvSpPr>
          <p:cNvPr id="12" name="Text Box 26"/>
          <p:cNvSpPr txBox="1">
            <a:spLocks noChangeArrowheads="1"/>
          </p:cNvSpPr>
          <p:nvPr/>
        </p:nvSpPr>
        <p:spPr bwMode="auto">
          <a:xfrm>
            <a:off x="5858465" y="3543300"/>
            <a:ext cx="1143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900" dirty="0" smtClean="0">
                <a:solidFill>
                  <a:srgbClr val="000000"/>
                </a:solidFill>
              </a:rPr>
              <a:t>Nature Pond</a:t>
            </a:r>
            <a:endParaRPr lang="en-US" altLang="en-US" sz="900" dirty="0">
              <a:solidFill>
                <a:srgbClr val="000000"/>
              </a:solidFill>
            </a:endParaRPr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2209800" y="5257800"/>
            <a:ext cx="2194112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900" dirty="0">
                <a:solidFill>
                  <a:srgbClr val="000000"/>
                </a:solidFill>
              </a:rPr>
              <a:t>Multi-purpose Trail with Exercise Stations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4343400" y="5410200"/>
            <a:ext cx="762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900" dirty="0">
                <a:solidFill>
                  <a:srgbClr val="000000"/>
                </a:solidFill>
              </a:rPr>
              <a:t>Boat Dock</a:t>
            </a: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5029200" y="5446177"/>
            <a:ext cx="12192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900" dirty="0">
                <a:solidFill>
                  <a:srgbClr val="000000"/>
                </a:solidFill>
              </a:rPr>
              <a:t>Fishing Pier</a:t>
            </a:r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3848100" y="5638800"/>
            <a:ext cx="2895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900" dirty="0">
                <a:solidFill>
                  <a:srgbClr val="000000"/>
                </a:solidFill>
              </a:rPr>
              <a:t>Picnic Shelters, Playgrounds and Restrooms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5869379" y="5343431"/>
            <a:ext cx="12192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900" dirty="0">
                <a:solidFill>
                  <a:srgbClr val="000000"/>
                </a:solidFill>
              </a:rPr>
              <a:t>Basketball Courts</a:t>
            </a:r>
          </a:p>
        </p:txBody>
      </p:sp>
      <p:sp>
        <p:nvSpPr>
          <p:cNvPr id="18" name="Text Box 18"/>
          <p:cNvSpPr txBox="1">
            <a:spLocks noChangeArrowheads="1"/>
          </p:cNvSpPr>
          <p:nvPr/>
        </p:nvSpPr>
        <p:spPr bwMode="auto">
          <a:xfrm>
            <a:off x="3505200" y="5943600"/>
            <a:ext cx="12192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900" dirty="0">
                <a:solidFill>
                  <a:srgbClr val="000000"/>
                </a:solidFill>
              </a:rPr>
              <a:t>Equestrian Corral</a:t>
            </a: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6453249" y="4181145"/>
            <a:ext cx="990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900" dirty="0" smtClean="0">
                <a:solidFill>
                  <a:srgbClr val="000000"/>
                </a:solidFill>
              </a:rPr>
              <a:t>Administrative Offices</a:t>
            </a:r>
            <a:endParaRPr lang="en-US" altLang="en-US" sz="900" dirty="0">
              <a:solidFill>
                <a:srgbClr val="000000"/>
              </a:solidFill>
            </a:endParaRPr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5869379" y="3124200"/>
            <a:ext cx="990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900" dirty="0">
                <a:solidFill>
                  <a:srgbClr val="000000"/>
                </a:solidFill>
              </a:rPr>
              <a:t>Picnic Shelter</a:t>
            </a:r>
          </a:p>
        </p:txBody>
      </p:sp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3020102" y="5572031"/>
            <a:ext cx="71369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900" dirty="0" smtClean="0">
                <a:solidFill>
                  <a:srgbClr val="000000"/>
                </a:solidFill>
              </a:rPr>
              <a:t>Event Field</a:t>
            </a:r>
            <a:endParaRPr lang="en-US" altLang="en-US" sz="900" dirty="0">
              <a:solidFill>
                <a:srgbClr val="000000"/>
              </a:solidFill>
            </a:endParaRPr>
          </a:p>
        </p:txBody>
      </p:sp>
      <p:sp>
        <p:nvSpPr>
          <p:cNvPr id="22" name="Text Box 18"/>
          <p:cNvSpPr txBox="1">
            <a:spLocks noChangeArrowheads="1"/>
          </p:cNvSpPr>
          <p:nvPr/>
        </p:nvSpPr>
        <p:spPr bwMode="auto">
          <a:xfrm>
            <a:off x="5243763" y="4044434"/>
            <a:ext cx="990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900" dirty="0" smtClean="0">
                <a:solidFill>
                  <a:srgbClr val="000000"/>
                </a:solidFill>
              </a:rPr>
              <a:t>Radio Controlled Car Track</a:t>
            </a:r>
            <a:endParaRPr lang="en-US" altLang="en-US" sz="900" dirty="0">
              <a:solidFill>
                <a:srgbClr val="000000"/>
              </a:solidFill>
            </a:endParaRPr>
          </a:p>
        </p:txBody>
      </p:sp>
      <p:sp>
        <p:nvSpPr>
          <p:cNvPr id="23" name="Text Box 26"/>
          <p:cNvSpPr txBox="1">
            <a:spLocks noChangeArrowheads="1"/>
          </p:cNvSpPr>
          <p:nvPr/>
        </p:nvSpPr>
        <p:spPr bwMode="auto">
          <a:xfrm>
            <a:off x="4573091" y="4572000"/>
            <a:ext cx="1341344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900" dirty="0" smtClean="0">
                <a:solidFill>
                  <a:srgbClr val="000000"/>
                </a:solidFill>
              </a:rPr>
              <a:t>Model Airplane Field</a:t>
            </a:r>
            <a:endParaRPr lang="en-US" altLang="en-US" sz="900" dirty="0">
              <a:solidFill>
                <a:srgbClr val="000000"/>
              </a:solidFill>
            </a:endParaRPr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462E9-625C-433A-BC7E-8CC30B94BA1D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86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EPA Region 4 Excellence In Site Reuse Award</a:t>
            </a:r>
            <a:endParaRPr lang="en-US" dirty="0"/>
          </a:p>
        </p:txBody>
      </p:sp>
      <p:pic>
        <p:nvPicPr>
          <p:cNvPr id="3" name="Picture 2" descr="E:\DavieLandfillSite\IMG_195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514600" y="1295400"/>
            <a:ext cx="4816261" cy="36115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43000" y="5105400"/>
            <a:ext cx="716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</a:t>
            </a:r>
            <a:r>
              <a:rPr lang="en-US" dirty="0"/>
              <a:t>June 2010, Broward County received EPA Region 4’s Excellence in Site Reuse award in recognition of its outstanding efforts in redeveloping Davie Landfill into Vista View Park.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462E9-625C-433A-BC7E-8CC30B94BA1D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954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Vista View Park Today</a:t>
            </a:r>
            <a:endParaRPr lang="en-US" dirty="0"/>
          </a:p>
        </p:txBody>
      </p:sp>
      <p:pic>
        <p:nvPicPr>
          <p:cNvPr id="3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808" y="1524000"/>
            <a:ext cx="2679192" cy="20116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560" y="1524000"/>
            <a:ext cx="2682240" cy="20116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760" y="3733800"/>
            <a:ext cx="2682240" cy="20116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560" y="3735705"/>
            <a:ext cx="2682240" cy="20116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" y="3735705"/>
            <a:ext cx="2682240" cy="20116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" y="1524000"/>
            <a:ext cx="2682240" cy="2011680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462E9-625C-433A-BC7E-8CC30B94BA1D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099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9171" y="4114800"/>
            <a:ext cx="2297430" cy="2486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E:\DavieLandfillSite\03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63513" y="4114800"/>
            <a:ext cx="3339145" cy="250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4" r="24063" b="725"/>
          <a:stretch/>
        </p:blipFill>
        <p:spPr>
          <a:xfrm>
            <a:off x="4789171" y="1371600"/>
            <a:ext cx="2270760" cy="25054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371600"/>
            <a:ext cx="3340608" cy="2505456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Vista View Park Today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462E9-625C-433A-BC7E-8CC30B94BA1D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2344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923925" y="12954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2"/>
                </a:solidFill>
                <a:latin typeface="+mn-lt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b="0" kern="1200">
                <a:solidFill>
                  <a:schemeClr val="tx2"/>
                </a:solidFill>
                <a:latin typeface="+mn-lt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2"/>
                </a:solidFill>
                <a:latin typeface="+mn-lt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b="0" kern="1200">
                <a:solidFill>
                  <a:schemeClr val="tx2"/>
                </a:solidFill>
                <a:latin typeface="+mn-lt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b="0" kern="1200">
                <a:solidFill>
                  <a:schemeClr val="tx2"/>
                </a:solidFill>
                <a:latin typeface="+mn-lt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dirty="0" smtClean="0">
                <a:solidFill>
                  <a:schemeClr val="tx1"/>
                </a:solidFill>
              </a:rPr>
              <a:t>Proactive thinking </a:t>
            </a:r>
            <a:r>
              <a:rPr lang="en-US" dirty="0">
                <a:solidFill>
                  <a:schemeClr val="tx1"/>
                </a:solidFill>
              </a:rPr>
              <a:t>and action </a:t>
            </a:r>
            <a:r>
              <a:rPr lang="en-US" dirty="0" smtClean="0">
                <a:solidFill>
                  <a:schemeClr val="tx1"/>
                </a:solidFill>
              </a:rPr>
              <a:t>changed a negative </a:t>
            </a:r>
            <a:r>
              <a:rPr lang="en-US" dirty="0">
                <a:solidFill>
                  <a:schemeClr val="tx1"/>
                </a:solidFill>
              </a:rPr>
              <a:t>stigma as a landfill facility to a beautiful regional park facility with continual increasing use.</a:t>
            </a:r>
          </a:p>
          <a:p>
            <a:pPr>
              <a:spcAft>
                <a:spcPts val="600"/>
              </a:spcAft>
            </a:pPr>
            <a:r>
              <a:rPr lang="en-US" dirty="0" smtClean="0">
                <a:solidFill>
                  <a:schemeClr val="tx1"/>
                </a:solidFill>
              </a:rPr>
              <a:t>Initial conversion of the site to park afforded opportunity  to expand the park beyond original landfill site which created and opportunity to incorporate active components into the park use.</a:t>
            </a:r>
          </a:p>
          <a:p>
            <a:pPr>
              <a:spcAft>
                <a:spcPts val="600"/>
              </a:spcAft>
            </a:pPr>
            <a:r>
              <a:rPr lang="en-US" dirty="0" smtClean="0">
                <a:solidFill>
                  <a:schemeClr val="tx1"/>
                </a:solidFill>
              </a:rPr>
              <a:t>Brings great value to community.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Park features and use don’t compromise the landfill cap and the site continues to be protective of human health and the environment.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462E9-625C-433A-BC7E-8CC30B94BA1D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545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Contact Information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66800" y="1447800"/>
            <a:ext cx="7696200" cy="4876800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Richard Meyers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Program Manager,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Solid </a:t>
            </a:r>
            <a:r>
              <a:rPr lang="en-US" dirty="0"/>
              <a:t>Waste and Recycling </a:t>
            </a:r>
            <a:r>
              <a:rPr lang="en-US" dirty="0" smtClean="0"/>
              <a:t>Services,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Broward County, Florida</a:t>
            </a:r>
          </a:p>
          <a:p>
            <a:pPr marL="0" indent="0">
              <a:buNone/>
            </a:pPr>
            <a:r>
              <a:rPr lang="en-US" dirty="0" smtClean="0">
                <a:hlinkClick r:id="rId3"/>
              </a:rPr>
              <a:t>rmeyers@broward.org</a:t>
            </a:r>
            <a:r>
              <a:rPr lang="en-US" dirty="0" smtClean="0"/>
              <a:t>  </a:t>
            </a:r>
          </a:p>
          <a:p>
            <a:pPr marL="0" indent="0">
              <a:buNone/>
            </a:pPr>
            <a:r>
              <a:rPr lang="en-US" dirty="0"/>
              <a:t>(954) 474-1848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462E9-625C-433A-BC7E-8CC30B94BA1D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0778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Historical Overview – Davie Landfill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66800" y="1447800"/>
            <a:ext cx="7696200" cy="5029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>
                <a:solidFill>
                  <a:schemeClr val="tx1"/>
                </a:solidFill>
              </a:rPr>
              <a:t>Site </a:t>
            </a:r>
            <a:r>
              <a:rPr lang="en-US" sz="2000" dirty="0">
                <a:solidFill>
                  <a:schemeClr val="tx1"/>
                </a:solidFill>
              </a:rPr>
              <a:t>Operations (1964 – 1987) </a:t>
            </a:r>
            <a:r>
              <a:rPr lang="en-US" sz="2000" dirty="0" smtClean="0">
                <a:solidFill>
                  <a:schemeClr val="tx1"/>
                </a:solidFill>
              </a:rPr>
              <a:t> - 210 Acre Site</a:t>
            </a:r>
          </a:p>
          <a:p>
            <a:pPr marL="0" indent="0">
              <a:buNone/>
            </a:pPr>
            <a:endParaRPr lang="en-US" sz="800" dirty="0">
              <a:solidFill>
                <a:schemeClr val="tx1"/>
              </a:solidFill>
            </a:endParaRPr>
          </a:p>
          <a:p>
            <a:r>
              <a:rPr lang="en-US" sz="1800" dirty="0" smtClean="0">
                <a:solidFill>
                  <a:schemeClr val="tx1"/>
                </a:solidFill>
              </a:rPr>
              <a:t>Operations </a:t>
            </a:r>
            <a:r>
              <a:rPr lang="en-US" sz="1800" dirty="0">
                <a:solidFill>
                  <a:schemeClr val="tx1"/>
                </a:solidFill>
              </a:rPr>
              <a:t>Included: </a:t>
            </a:r>
            <a:endParaRPr lang="en-US" sz="1800" dirty="0" smtClean="0">
              <a:solidFill>
                <a:schemeClr val="tx1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800" dirty="0" smtClean="0">
                <a:solidFill>
                  <a:schemeClr val="tx1"/>
                </a:solidFill>
              </a:rPr>
              <a:t>Municipal Solid Waste Incinerator – 1964 to 1975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800" dirty="0" smtClean="0">
                <a:solidFill>
                  <a:schemeClr val="tx1"/>
                </a:solidFill>
              </a:rPr>
              <a:t>Trash </a:t>
            </a:r>
            <a:r>
              <a:rPr lang="en-US" sz="1800" dirty="0">
                <a:solidFill>
                  <a:schemeClr val="tx1"/>
                </a:solidFill>
              </a:rPr>
              <a:t>Landfill (68 </a:t>
            </a:r>
            <a:r>
              <a:rPr lang="en-US" sz="1800" dirty="0" smtClean="0">
                <a:solidFill>
                  <a:schemeClr val="tx1"/>
                </a:solidFill>
              </a:rPr>
              <a:t>acres) – 1964 to 1987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800" dirty="0" smtClean="0">
                <a:solidFill>
                  <a:schemeClr val="tx1"/>
                </a:solidFill>
              </a:rPr>
              <a:t>Sanitary </a:t>
            </a:r>
            <a:r>
              <a:rPr lang="en-US" sz="1800" dirty="0">
                <a:solidFill>
                  <a:schemeClr val="tx1"/>
                </a:solidFill>
              </a:rPr>
              <a:t>Landfill (48 acres</a:t>
            </a:r>
            <a:r>
              <a:rPr lang="en-US" sz="1800" dirty="0" smtClean="0">
                <a:solidFill>
                  <a:schemeClr val="tx1"/>
                </a:solidFill>
              </a:rPr>
              <a:t>) – 1975 to 1987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1800" dirty="0" smtClean="0">
                <a:solidFill>
                  <a:schemeClr val="tx1"/>
                </a:solidFill>
              </a:rPr>
              <a:t>Leachate Collection System</a:t>
            </a:r>
            <a:endParaRPr lang="en-US" sz="1800" dirty="0">
              <a:solidFill>
                <a:schemeClr val="tx1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800" dirty="0" smtClean="0">
                <a:solidFill>
                  <a:schemeClr val="tx1"/>
                </a:solidFill>
              </a:rPr>
              <a:t>Unlined </a:t>
            </a:r>
            <a:r>
              <a:rPr lang="en-US" sz="1800" dirty="0">
                <a:solidFill>
                  <a:schemeClr val="tx1"/>
                </a:solidFill>
              </a:rPr>
              <a:t>Sludge Lagoon </a:t>
            </a:r>
            <a:endParaRPr lang="en-US" sz="1800" dirty="0" smtClean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Site </a:t>
            </a:r>
            <a:r>
              <a:rPr lang="en-US" sz="2000" dirty="0" smtClean="0">
                <a:solidFill>
                  <a:schemeClr val="tx1"/>
                </a:solidFill>
              </a:rPr>
              <a:t>Placed </a:t>
            </a:r>
            <a:r>
              <a:rPr lang="en-US" sz="2000" dirty="0">
                <a:solidFill>
                  <a:schemeClr val="tx1"/>
                </a:solidFill>
              </a:rPr>
              <a:t>on National Priorities List </a:t>
            </a:r>
            <a:r>
              <a:rPr lang="en-US" sz="2000" dirty="0" smtClean="0">
                <a:solidFill>
                  <a:schemeClr val="tx1"/>
                </a:solidFill>
              </a:rPr>
              <a:t>(NPL) in </a:t>
            </a:r>
            <a:r>
              <a:rPr lang="en-US" sz="2000" dirty="0">
                <a:solidFill>
                  <a:schemeClr val="tx1"/>
                </a:solidFill>
              </a:rPr>
              <a:t>1983 </a:t>
            </a:r>
            <a:r>
              <a:rPr lang="en-US" sz="2000" dirty="0" smtClean="0">
                <a:solidFill>
                  <a:schemeClr val="tx1"/>
                </a:solidFill>
              </a:rPr>
              <a:t>due </a:t>
            </a:r>
            <a:r>
              <a:rPr lang="en-US" sz="2000" dirty="0">
                <a:solidFill>
                  <a:schemeClr val="tx1"/>
                </a:solidFill>
              </a:rPr>
              <a:t>to </a:t>
            </a:r>
            <a:r>
              <a:rPr lang="en-US" sz="2000" dirty="0" smtClean="0">
                <a:solidFill>
                  <a:schemeClr val="tx1"/>
                </a:solidFill>
              </a:rPr>
              <a:t>concerns </a:t>
            </a:r>
            <a:r>
              <a:rPr lang="en-US" sz="2000" dirty="0">
                <a:solidFill>
                  <a:schemeClr val="tx1"/>
                </a:solidFill>
              </a:rPr>
              <a:t>o</a:t>
            </a:r>
            <a:r>
              <a:rPr lang="en-US" sz="2000" dirty="0" smtClean="0">
                <a:solidFill>
                  <a:schemeClr val="tx1"/>
                </a:solidFill>
              </a:rPr>
              <a:t>ver potential </a:t>
            </a:r>
            <a:r>
              <a:rPr lang="en-US" sz="2000" dirty="0">
                <a:solidFill>
                  <a:schemeClr val="tx1"/>
                </a:solidFill>
              </a:rPr>
              <a:t>g</a:t>
            </a:r>
            <a:r>
              <a:rPr lang="en-US" sz="2000" dirty="0" smtClean="0">
                <a:solidFill>
                  <a:schemeClr val="tx1"/>
                </a:solidFill>
              </a:rPr>
              <a:t>roundwater </a:t>
            </a:r>
            <a:r>
              <a:rPr lang="en-US" sz="2000" dirty="0">
                <a:solidFill>
                  <a:schemeClr val="tx1"/>
                </a:solidFill>
              </a:rPr>
              <a:t>c</a:t>
            </a:r>
            <a:r>
              <a:rPr lang="en-US" sz="2000" dirty="0" smtClean="0">
                <a:solidFill>
                  <a:schemeClr val="tx1"/>
                </a:solidFill>
              </a:rPr>
              <a:t>ontamination from on-site sludge </a:t>
            </a:r>
            <a:r>
              <a:rPr lang="en-US" sz="2000" dirty="0">
                <a:solidFill>
                  <a:schemeClr val="tx1"/>
                </a:solidFill>
              </a:rPr>
              <a:t>l</a:t>
            </a:r>
            <a:r>
              <a:rPr lang="en-US" sz="2000" dirty="0" smtClean="0">
                <a:solidFill>
                  <a:schemeClr val="tx1"/>
                </a:solidFill>
              </a:rPr>
              <a:t>agoon </a:t>
            </a:r>
            <a:endParaRPr lang="en-US" sz="2000" dirty="0">
              <a:solidFill>
                <a:schemeClr val="tx1"/>
              </a:solidFill>
            </a:endParaRPr>
          </a:p>
          <a:p>
            <a:pPr lvl="1"/>
            <a:endParaRPr lang="en-US" dirty="0">
              <a:solidFill>
                <a:schemeClr val="tx1"/>
              </a:solidFill>
            </a:endParaRPr>
          </a:p>
          <a:p>
            <a:pPr lvl="1"/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934200" y="6391125"/>
            <a:ext cx="2133600" cy="365125"/>
          </a:xfrm>
        </p:spPr>
        <p:txBody>
          <a:bodyPr/>
          <a:lstStyle/>
          <a:p>
            <a:fld id="{509462E9-625C-433A-BC7E-8CC30B94BA1D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3333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 descr="1965 Aerial of Davie Landfill - 1 inch = 600 f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25" y="0"/>
            <a:ext cx="45497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6016625" y="143945"/>
            <a:ext cx="1371600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schemeClr val="bg1"/>
                </a:solidFill>
              </a:rPr>
              <a:t>1965 Aerial</a:t>
            </a:r>
          </a:p>
        </p:txBody>
      </p:sp>
      <p:sp>
        <p:nvSpPr>
          <p:cNvPr id="5" name="Rectangle 13"/>
          <p:cNvSpPr>
            <a:spLocks noChangeArrowheads="1"/>
          </p:cNvSpPr>
          <p:nvPr/>
        </p:nvSpPr>
        <p:spPr bwMode="auto">
          <a:xfrm>
            <a:off x="1050925" y="1295400"/>
            <a:ext cx="3505200" cy="314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000" dirty="0"/>
              <a:t>Site commences operations</a:t>
            </a:r>
          </a:p>
          <a:p>
            <a:r>
              <a:rPr lang="en-US" altLang="en-US" sz="2000" dirty="0"/>
              <a:t>(1964) with an incinerator to burn municipal solid waste.</a:t>
            </a:r>
          </a:p>
          <a:p>
            <a:endParaRPr lang="en-US" altLang="en-US" sz="2000" dirty="0"/>
          </a:p>
          <a:p>
            <a:r>
              <a:rPr lang="en-US" altLang="en-US" sz="2000" dirty="0"/>
              <a:t>Trash landfill created to </a:t>
            </a:r>
          </a:p>
          <a:p>
            <a:r>
              <a:rPr lang="en-US" altLang="en-US" sz="2000" dirty="0"/>
              <a:t>accept ash from the incinerator, construction and demolition debris, bulk trash, and unburnable solid waste.</a:t>
            </a:r>
          </a:p>
          <a:p>
            <a:endParaRPr lang="en-US" altLang="en-US" sz="20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" name="Rectangle 14"/>
          <p:cNvSpPr>
            <a:spLocks noChangeArrowheads="1"/>
          </p:cNvSpPr>
          <p:nvPr/>
        </p:nvSpPr>
        <p:spPr bwMode="auto">
          <a:xfrm>
            <a:off x="6705600" y="3245643"/>
            <a:ext cx="1365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Incinerator</a:t>
            </a:r>
          </a:p>
        </p:txBody>
      </p:sp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6242050" y="4655342"/>
            <a:ext cx="168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Trash Landfill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066800" y="91575"/>
            <a:ext cx="3048000" cy="1189309"/>
          </a:xfrm>
        </p:spPr>
        <p:txBody>
          <a:bodyPr>
            <a:normAutofit/>
          </a:bodyPr>
          <a:lstStyle/>
          <a:p>
            <a:r>
              <a:rPr lang="en-US" dirty="0" smtClean="0"/>
              <a:t>Site - 1965</a:t>
            </a:r>
            <a:endParaRPr lang="en-US" dirty="0"/>
          </a:p>
        </p:txBody>
      </p:sp>
      <p:pic>
        <p:nvPicPr>
          <p:cNvPr id="9" name="Picture 6" descr="scanned image 1"/>
          <p:cNvPicPr>
            <a:picLocks noChangeArrowheads="1"/>
          </p:cNvPicPr>
          <p:nvPr/>
        </p:nvPicPr>
        <p:blipFill rotWithShape="1">
          <a:blip r:embed="rId3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0" t="28314" r="22611" b="29709"/>
          <a:stretch/>
        </p:blipFill>
        <p:spPr bwMode="auto">
          <a:xfrm>
            <a:off x="1068178" y="4495800"/>
            <a:ext cx="2819400" cy="2088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934200" y="6391125"/>
            <a:ext cx="2133600" cy="365125"/>
          </a:xfrm>
        </p:spPr>
        <p:txBody>
          <a:bodyPr/>
          <a:lstStyle/>
          <a:p>
            <a:fld id="{509462E9-625C-433A-BC7E-8CC30B94BA1D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7891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1973 Aerial of Davie Landfill 1 inch = 600 fe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25" y="0"/>
            <a:ext cx="4206875" cy="689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6289675" y="152400"/>
            <a:ext cx="1447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schemeClr val="bg1"/>
                </a:solidFill>
              </a:rPr>
              <a:t>1973 Aerial</a:t>
            </a: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1057275" y="1280884"/>
            <a:ext cx="37338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000" dirty="0"/>
              <a:t>Unlined sludge lagoon created in 1971 to dispose of grease trap waste, septic tank waste and municipal wastewater treatment plant sludge.</a:t>
            </a: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6172200" y="4191000"/>
            <a:ext cx="168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Trash Landfill</a:t>
            </a: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6400800" y="2989263"/>
            <a:ext cx="1835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Sludge Lagoon</a:t>
            </a: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7086600" y="3338513"/>
            <a:ext cx="1365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Incinerator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066800" y="335756"/>
            <a:ext cx="3048000" cy="118930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066800" y="335755"/>
            <a:ext cx="3048000" cy="118930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Site - 1971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934200" y="6391125"/>
            <a:ext cx="2133600" cy="365125"/>
          </a:xfrm>
        </p:spPr>
        <p:txBody>
          <a:bodyPr/>
          <a:lstStyle/>
          <a:p>
            <a:fld id="{509462E9-625C-433A-BC7E-8CC30B94BA1D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411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1975 Aerial of Davie Landfill 1 inch = 600 fe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050" y="0"/>
            <a:ext cx="42926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6705600" y="345910"/>
            <a:ext cx="1600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 dirty="0"/>
              <a:t>1975 Aerial</a:t>
            </a: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1016907" y="1387614"/>
            <a:ext cx="38100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000" dirty="0"/>
              <a:t>By 1975, incinerator operations shut down due to change in air regulations.</a:t>
            </a:r>
          </a:p>
          <a:p>
            <a:endParaRPr lang="en-US" altLang="en-US" sz="2000" dirty="0"/>
          </a:p>
          <a:p>
            <a:r>
              <a:rPr lang="en-US" altLang="en-US" sz="2000" dirty="0"/>
              <a:t>Sanitary landfill commences operations.</a:t>
            </a: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5708650" y="3886200"/>
            <a:ext cx="168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Trash Landfill</a:t>
            </a: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5861050" y="914400"/>
            <a:ext cx="1962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Sanitary Landfill</a:t>
            </a: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7004050" y="3124200"/>
            <a:ext cx="1835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Sludge Lagoon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066800" y="319745"/>
            <a:ext cx="3048000" cy="118930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Site - 1975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934200" y="6391125"/>
            <a:ext cx="2133600" cy="365125"/>
          </a:xfrm>
        </p:spPr>
        <p:txBody>
          <a:bodyPr/>
          <a:lstStyle/>
          <a:p>
            <a:fld id="{509462E9-625C-433A-BC7E-8CC30B94BA1D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3352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1984 Aerial of Davie Landfill 1 inch = 600 fe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463" y="39914"/>
            <a:ext cx="4173537" cy="667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5832231" y="4140427"/>
            <a:ext cx="168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Trash Landfill</a:t>
            </a:r>
          </a:p>
        </p:txBody>
      </p:sp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5329813" y="680470"/>
            <a:ext cx="1962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Sanitary Landfill</a:t>
            </a:r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6781800" y="2783114"/>
            <a:ext cx="1835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Sludge Lagoon</a:t>
            </a: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1066800" y="1295400"/>
            <a:ext cx="3581400" cy="311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dirty="0"/>
              <a:t>Full-blown operations of trash landfill (south mound) and sanitary landfill (north mound).  </a:t>
            </a:r>
          </a:p>
          <a:p>
            <a:endParaRPr lang="en-US" altLang="en-US" dirty="0"/>
          </a:p>
          <a:p>
            <a:r>
              <a:rPr lang="en-US" altLang="en-US" dirty="0"/>
              <a:t>In 1981, sludge lagoon operations shut down due to potential groundwater contamination concerns.</a:t>
            </a:r>
          </a:p>
          <a:p>
            <a:endParaRPr lang="en-US" altLang="en-US" dirty="0"/>
          </a:p>
          <a:p>
            <a:r>
              <a:rPr lang="en-US" altLang="en-US" dirty="0"/>
              <a:t>Landfill projected to cease operations by end of 1987.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219031" y="141287"/>
            <a:ext cx="1676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 dirty="0"/>
              <a:t>1984 Aerial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066800" y="324643"/>
            <a:ext cx="3048000" cy="118930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Site - 1984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934200" y="6391125"/>
            <a:ext cx="2133600" cy="365125"/>
          </a:xfrm>
        </p:spPr>
        <p:txBody>
          <a:bodyPr/>
          <a:lstStyle/>
          <a:p>
            <a:fld id="{509462E9-625C-433A-BC7E-8CC30B94BA1D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5579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Record of Decision - 1985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19200" y="1066800"/>
            <a:ext cx="69342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Record of Decision (ROD) - September 1985</a:t>
            </a:r>
          </a:p>
          <a:p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Addressed contamination associated with the sludge lagoon (</a:t>
            </a:r>
            <a:r>
              <a:rPr lang="en-US" sz="2000" dirty="0"/>
              <a:t>O</a:t>
            </a:r>
            <a:r>
              <a:rPr lang="en-US" sz="2000" dirty="0" smtClean="0"/>
              <a:t>perable Unit 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Broward County developed closure plan for sludge lagoon and the landfill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ROD authorized remedy for source control of contaminants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Remedy included: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 smtClean="0"/>
              <a:t>Dewatering and stabilization of sludge lagoon contents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 smtClean="0"/>
              <a:t>Placement of stabilized sludge in the sanitary landfill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 smtClean="0"/>
              <a:t>Installation of low permeability cap on landfill</a:t>
            </a:r>
          </a:p>
          <a:p>
            <a:pPr lvl="1"/>
            <a:endParaRPr lang="en-US" sz="2000" dirty="0" smtClean="0"/>
          </a:p>
          <a:p>
            <a:pPr marL="0" lvl="1"/>
            <a:r>
              <a:rPr lang="en-US" sz="2000" dirty="0" smtClean="0"/>
              <a:t>Note: The landfill was capped/closed in accordance with Resource Conservation and Recovery Act (RCRA) requirements under the authority of the Florida DEP.</a:t>
            </a:r>
            <a:r>
              <a:rPr lang="en-US" sz="2000" dirty="0"/>
              <a:t>	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934200" y="6391125"/>
            <a:ext cx="2133600" cy="365125"/>
          </a:xfrm>
        </p:spPr>
        <p:txBody>
          <a:bodyPr/>
          <a:lstStyle/>
          <a:p>
            <a:fld id="{509462E9-625C-433A-BC7E-8CC30B94BA1D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44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Landfill Cap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101786"/>
            <a:ext cx="7772400" cy="567053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934200" y="6391125"/>
            <a:ext cx="2133600" cy="365125"/>
          </a:xfrm>
        </p:spPr>
        <p:txBody>
          <a:bodyPr/>
          <a:lstStyle/>
          <a:p>
            <a:fld id="{509462E9-625C-433A-BC7E-8CC30B94BA1D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5254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1947</TotalTime>
  <Words>1497</Words>
  <Application>Microsoft Office PowerPoint</Application>
  <PresentationFormat>On-screen Show (4:3)</PresentationFormat>
  <Paragraphs>236</Paragraphs>
  <Slides>27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Capped superfund site reuse –  davie landfill/Vista view park</vt:lpstr>
      <vt:lpstr>Site Location</vt:lpstr>
      <vt:lpstr>Historical Overview – Davie Landfill</vt:lpstr>
      <vt:lpstr>Site - 1965</vt:lpstr>
      <vt:lpstr>PowerPoint Presentation</vt:lpstr>
      <vt:lpstr>PowerPoint Presentation</vt:lpstr>
      <vt:lpstr>PowerPoint Presentation</vt:lpstr>
      <vt:lpstr>Record of Decision - 1985</vt:lpstr>
      <vt:lpstr>Landfill Cap</vt:lpstr>
      <vt:lpstr>Master End-Use Plan - 1987</vt:lpstr>
      <vt:lpstr>PowerPoint Presentation</vt:lpstr>
      <vt:lpstr>Other Site Assessment Activities</vt:lpstr>
      <vt:lpstr>Site Remedy - 1994</vt:lpstr>
      <vt:lpstr>Davie Landfill - 1994</vt:lpstr>
      <vt:lpstr>Landscape Plan</vt:lpstr>
      <vt:lpstr>Landfill Landscape Photos</vt:lpstr>
      <vt:lpstr>Regulatory Status – FDEP and EPA</vt:lpstr>
      <vt:lpstr>Initial Park Transformation</vt:lpstr>
      <vt:lpstr>Vista View Park - 2003</vt:lpstr>
      <vt:lpstr>Vista View Park Expansion - 2009</vt:lpstr>
      <vt:lpstr>Additional Park Expansion Features</vt:lpstr>
      <vt:lpstr>Vista View Park Expansion (Cont’d)</vt:lpstr>
      <vt:lpstr>EPA Region 4 Excellence In Site Reuse Award</vt:lpstr>
      <vt:lpstr>Vista View Park Today</vt:lpstr>
      <vt:lpstr>Vista View Park Today</vt:lpstr>
      <vt:lpstr>Conclusion</vt:lpstr>
      <vt:lpstr>Contact Information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Alfano</dc:creator>
  <cp:lastModifiedBy>SRI</cp:lastModifiedBy>
  <cp:revision>140</cp:revision>
  <dcterms:created xsi:type="dcterms:W3CDTF">2013-12-06T18:41:52Z</dcterms:created>
  <dcterms:modified xsi:type="dcterms:W3CDTF">2014-09-09T20:42:30Z</dcterms:modified>
</cp:coreProperties>
</file>