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0"/>
  </p:notesMasterIdLst>
  <p:sldIdLst>
    <p:sldId id="258" r:id="rId2"/>
    <p:sldId id="261" r:id="rId3"/>
    <p:sldId id="260" r:id="rId4"/>
    <p:sldId id="267" r:id="rId5"/>
    <p:sldId id="262" r:id="rId6"/>
    <p:sldId id="263" r:id="rId7"/>
    <p:sldId id="265" r:id="rId8"/>
    <p:sldId id="26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9396" autoAdjust="0"/>
  </p:normalViewPr>
  <p:slideViewPr>
    <p:cSldViewPr>
      <p:cViewPr>
        <p:scale>
          <a:sx n="66" d="100"/>
          <a:sy n="66" d="100"/>
        </p:scale>
        <p:origin x="-141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6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59" d="100"/>
          <a:sy n="59" d="100"/>
        </p:scale>
        <p:origin x="-267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A2D7-FDEB-4FA6-96C0-503E5D7382EA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C264-3218-4ED3-A39E-698EE8BC3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2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7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343400"/>
            <a:ext cx="6172200" cy="411480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3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5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343400"/>
            <a:ext cx="6400800" cy="4114800"/>
          </a:xfrm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3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343400"/>
            <a:ext cx="6400800" cy="4114800"/>
          </a:xfrm>
        </p:spPr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C264-3218-4ED3-A39E-698EE8BC30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2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76200" y="-12701"/>
            <a:ext cx="92456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7467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6200" y="0"/>
            <a:ext cx="92075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8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81199" y="4419600"/>
            <a:ext cx="7162801" cy="1362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4406900"/>
            <a:ext cx="7848600" cy="1362075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2B01-4742-46CA-9E02-97FD9D35CB10}" type="datetime1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B7DA2-03D3-4858-8BB2-470A7FBDE5E6}" type="datetime1">
              <a:rPr lang="en-US" smtClean="0"/>
              <a:t>9/12/2013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0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A3896A-66CC-45AD-BB6C-3218F3F80FAB}" type="datetime1">
              <a:rPr lang="en-US" smtClean="0"/>
              <a:t>9/12/2013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5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71403-91C1-408F-ACB8-74A9F81640DD}" type="datetime1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8" y="0"/>
            <a:ext cx="74369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Avvisato, EPA Superfund </a:t>
            </a:r>
          </a:p>
          <a:p>
            <a:r>
              <a:rPr lang="en-US" dirty="0" smtClean="0"/>
              <a:t>Redevelopment Initiative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4419600"/>
            <a:ext cx="7848600" cy="13620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66800" y="4419600"/>
            <a:ext cx="7848600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Reuse Planning and </a:t>
            </a:r>
            <a:br>
              <a:rPr lang="en-US" dirty="0" smtClean="0"/>
            </a:br>
            <a:r>
              <a:rPr lang="en-US" dirty="0" smtClean="0"/>
              <a:t>Regional Seeds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Reuse</a:t>
            </a:r>
            <a:endParaRPr lang="en-US" dirty="0"/>
          </a:p>
        </p:txBody>
      </p:sp>
      <p:pic>
        <p:nvPicPr>
          <p:cNvPr id="4" name="Picture 4" descr="X:\EXTRANET\Image Libraries\Skeo Image Library\Site Folders\Superfund Sites\BenfieldIndustriesSite\Benfield new 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0" y="1143000"/>
            <a:ext cx="3051870" cy="2057400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200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endParaRPr lang="en-US" dirty="0"/>
          </a:p>
        </p:txBody>
      </p:sp>
      <p:pic>
        <p:nvPicPr>
          <p:cNvPr id="1026" name="Picture 2" descr="X:\EXTRANET\GSRI\SRI Work\TIFSD_SRI_Fact_Sheet\Images and Graphics\EcologicalRevitalizationPage\ElaineStanleyBefore&amp;AfterAtlasTack\NOB Salt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637770"/>
            <a:ext cx="3048000" cy="2076450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EXTRANET\GSRI\SRI Work\Recreational Reuse Fact Sheet\Photos 1\pema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6"/>
          <a:stretch/>
        </p:blipFill>
        <p:spPr bwMode="auto">
          <a:xfrm>
            <a:off x="5867400" y="4241750"/>
            <a:ext cx="3071648" cy="2076450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9900" y="4734580"/>
            <a:ext cx="30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6334780"/>
            <a:ext cx="307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Pilots to Regional Seeds</a:t>
            </a:r>
            <a:endParaRPr lang="en-US" dirty="0"/>
          </a:p>
        </p:txBody>
      </p:sp>
      <p:pic>
        <p:nvPicPr>
          <p:cNvPr id="1026" name="Picture 2" descr="X:\EXTRANET\Image Libraries\Skeo Image Library\Site Folders\Superfund Sites\AvtexFibersSite\Soccer_Avtext Fibers_Younger Players with Residential Backdrop 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30479"/>
            <a:ext cx="4076700" cy="3057525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4988004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Avtex Fibers, one of SRI’s 10 initial Pilot Projects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98800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Picayune Wood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Treating,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SRI Regional Seed project</a:t>
            </a:r>
            <a:endParaRPr lang="en-US" dirty="0"/>
          </a:p>
        </p:txBody>
      </p:sp>
      <p:pic>
        <p:nvPicPr>
          <p:cNvPr id="11" name="Picture 2" descr="X:\EXTRANET\GSRI\Community Planning\Active Projects\Picayune Wood Treating Phase II\Photos\January 2013\P1070844.JPG"/>
          <p:cNvPicPr>
            <a:picLocks noChangeAspect="1" noChangeArrowheads="1"/>
          </p:cNvPicPr>
          <p:nvPr/>
        </p:nvPicPr>
        <p:blipFill>
          <a:blip r:embed="rId4" cstate="print"/>
          <a:srcRect l="6415" t="14465" r="14465" b="5702"/>
          <a:stretch>
            <a:fillRect/>
          </a:stretch>
        </p:blipFill>
        <p:spPr bwMode="auto">
          <a:xfrm>
            <a:off x="4786423" y="1930479"/>
            <a:ext cx="4114800" cy="3057526"/>
          </a:xfrm>
          <a:prstGeom prst="rect">
            <a:avLst/>
          </a:prstGeom>
          <a:noFill/>
          <a:ln w="9525">
            <a:solidFill>
              <a:srgbClr val="000066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Seeds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Bring the right stakeholders together</a:t>
            </a:r>
          </a:p>
          <a:p>
            <a:r>
              <a:rPr lang="en-US" dirty="0" smtClean="0"/>
              <a:t>Provide site information</a:t>
            </a:r>
          </a:p>
          <a:p>
            <a:r>
              <a:rPr lang="en-US" dirty="0" smtClean="0"/>
              <a:t>Clarify remedy and remedy components</a:t>
            </a:r>
          </a:p>
          <a:p>
            <a:r>
              <a:rPr lang="en-US" dirty="0" smtClean="0"/>
              <a:t>Identify constraints and barriers</a:t>
            </a:r>
          </a:p>
          <a:p>
            <a:r>
              <a:rPr lang="en-US" dirty="0" smtClean="0"/>
              <a:t>Outline goals and needs</a:t>
            </a:r>
          </a:p>
          <a:p>
            <a:r>
              <a:rPr lang="en-US" dirty="0" smtClean="0"/>
              <a:t>Develop next steps</a:t>
            </a:r>
            <a:endParaRPr lang="en-US" dirty="0"/>
          </a:p>
        </p:txBody>
      </p:sp>
      <p:pic>
        <p:nvPicPr>
          <p:cNvPr id="1031" name="Picture 7" descr="C:\Users\lwysocki\AppData\Local\Microsoft\Windows\Temporary Internet Files\Content.IE5\FJU09UOK\MC90019992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600200"/>
            <a:ext cx="442237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Reuse Planning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4558430" cy="5334000"/>
          </a:xfrm>
        </p:spPr>
        <p:txBody>
          <a:bodyPr>
            <a:normAutofit fontScale="92500" lnSpcReduction="10000"/>
          </a:bodyPr>
          <a:lstStyle/>
          <a:p>
            <a:pPr marL="347663" indent="-347663">
              <a:buNone/>
            </a:pPr>
            <a:r>
              <a:rPr lang="en-US" dirty="0" smtClean="0"/>
              <a:t>Reuse planning can</a:t>
            </a:r>
          </a:p>
          <a:p>
            <a:pPr marL="347663" indent="-347663"/>
            <a:r>
              <a:rPr lang="en-US" dirty="0" smtClean="0"/>
              <a:t>Improve communication</a:t>
            </a:r>
          </a:p>
          <a:p>
            <a:pPr marL="347663" indent="-347663"/>
            <a:r>
              <a:rPr lang="en-US" dirty="0" smtClean="0"/>
              <a:t>Identify common goals</a:t>
            </a:r>
          </a:p>
          <a:p>
            <a:pPr marL="347663" indent="-347663"/>
            <a:r>
              <a:rPr lang="en-US" dirty="0" smtClean="0"/>
              <a:t>Establish partnerships</a:t>
            </a:r>
          </a:p>
          <a:p>
            <a:pPr marL="347663" indent="-347663"/>
            <a:r>
              <a:rPr lang="en-US" dirty="0" smtClean="0"/>
              <a:t>Clarify the site’s </a:t>
            </a:r>
            <a:r>
              <a:rPr lang="en-US" dirty="0" smtClean="0"/>
              <a:t>status and reuse potential</a:t>
            </a:r>
          </a:p>
          <a:p>
            <a:pPr marL="347663" indent="-347663"/>
            <a:r>
              <a:rPr lang="en-US" dirty="0" smtClean="0"/>
              <a:t>Ensure remedy protectiveness</a:t>
            </a:r>
            <a:endParaRPr lang="en-US" dirty="0" smtClean="0"/>
          </a:p>
          <a:p>
            <a:pPr marL="347663" indent="-347663"/>
            <a:r>
              <a:rPr lang="en-US" dirty="0" smtClean="0"/>
              <a:t>Inform remedy selection</a:t>
            </a:r>
          </a:p>
          <a:p>
            <a:pPr marL="347663" indent="-347663"/>
            <a:r>
              <a:rPr lang="en-US" dirty="0" smtClean="0"/>
              <a:t>Reduce costs</a:t>
            </a:r>
          </a:p>
          <a:p>
            <a:pPr marL="347663" indent="-347663"/>
            <a:r>
              <a:rPr lang="en-US" dirty="0" smtClean="0"/>
              <a:t>Enhance long-term </a:t>
            </a:r>
            <a:r>
              <a:rPr lang="en-US" dirty="0" smtClean="0"/>
              <a:t>stewardship</a:t>
            </a:r>
            <a:endParaRPr lang="en-US" dirty="0" smtClean="0"/>
          </a:p>
          <a:p>
            <a:pPr marL="347663" lvl="1" indent="-347663"/>
            <a:endParaRPr lang="en-US" dirty="0" smtClean="0"/>
          </a:p>
          <a:p>
            <a:pPr marL="347663" indent="-347663"/>
            <a:endParaRPr lang="en-US" dirty="0"/>
          </a:p>
        </p:txBody>
      </p:sp>
      <p:pic>
        <p:nvPicPr>
          <p:cNvPr id="6" name="Picture 3" descr="X:\EXTRANET\GSRI\Community Planning\Active Projects\N Birmingham\Pictures\2013.03.07\IMG_0167.JPG"/>
          <p:cNvPicPr>
            <a:picLocks noChangeAspect="1" noChangeArrowheads="1"/>
          </p:cNvPicPr>
          <p:nvPr/>
        </p:nvPicPr>
        <p:blipFill>
          <a:blip r:embed="rId3" cstate="print"/>
          <a:srcRect l="6452" t="21505"/>
          <a:stretch>
            <a:fillRect/>
          </a:stretch>
        </p:blipFill>
        <p:spPr bwMode="auto">
          <a:xfrm>
            <a:off x="5015630" y="1440574"/>
            <a:ext cx="3823570" cy="2598026"/>
          </a:xfrm>
          <a:prstGeom prst="rect">
            <a:avLst/>
          </a:prstGeom>
          <a:noFill/>
          <a:ln w="9525">
            <a:solidFill>
              <a:srgbClr val="000066"/>
            </a:solidFill>
          </a:ln>
        </p:spPr>
      </p:pic>
      <p:pic>
        <p:nvPicPr>
          <p:cNvPr id="7" name="Content Placeholder 4" descr="NB Coalition Handout_FINAL_2013.03.05_Pa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0">
            <a:off x="5792522" y="3490103"/>
            <a:ext cx="2181382" cy="3048000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Increased involvement</a:t>
            </a:r>
          </a:p>
          <a:p>
            <a:r>
              <a:rPr lang="en-US" dirty="0" smtClean="0"/>
              <a:t>Support for existing community needs</a:t>
            </a:r>
          </a:p>
          <a:p>
            <a:r>
              <a:rPr lang="en-US" dirty="0" smtClean="0"/>
              <a:t>Minimized impacts to local economy</a:t>
            </a:r>
          </a:p>
          <a:p>
            <a:r>
              <a:rPr lang="en-US" dirty="0" smtClean="0"/>
              <a:t>New economic, recreational, public and industrial opportunities</a:t>
            </a:r>
            <a:endParaRPr lang="en-US" dirty="0"/>
          </a:p>
        </p:txBody>
      </p:sp>
      <p:pic>
        <p:nvPicPr>
          <p:cNvPr id="2050" name="Picture 2" descr="X:\EXTRANET\GSRI\SRI Work\Training\2013 Brownfields\Panel_Smart Growth\Final Presentations\Woolfolk images from Mayor Stumbo ppt\playground installation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r="4443"/>
          <a:stretch/>
        </p:blipFill>
        <p:spPr bwMode="auto">
          <a:xfrm>
            <a:off x="382292" y="1444752"/>
            <a:ext cx="3199108" cy="2365248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EXTRANET\GSRI\SRI Work\Training\2013 Brownfields\Panel_Smart Growth\Final Presentations\Woolfolk images from Mayor Stumbo ppt\festival groun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200400" cy="2362200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Planning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Situation Assessment</a:t>
            </a:r>
          </a:p>
          <a:p>
            <a:r>
              <a:rPr lang="en-US" sz="3300" dirty="0" smtClean="0"/>
              <a:t>Reuse Assessment</a:t>
            </a:r>
          </a:p>
          <a:p>
            <a:r>
              <a:rPr lang="en-US" sz="3300" dirty="0" smtClean="0"/>
              <a:t>Reuse Plan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7237"/>
            <a:ext cx="4038600" cy="45259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300" dirty="0" smtClean="0"/>
              <a:t>Alternative </a:t>
            </a:r>
            <a:r>
              <a:rPr lang="en-US" sz="3300" dirty="0"/>
              <a:t>Energy</a:t>
            </a:r>
          </a:p>
          <a:p>
            <a:r>
              <a:rPr lang="en-US" sz="3300" dirty="0"/>
              <a:t>Green Remediation</a:t>
            </a:r>
          </a:p>
          <a:p>
            <a:r>
              <a:rPr lang="en-US" sz="3300" dirty="0" smtClean="0"/>
              <a:t>Area-wide Planning</a:t>
            </a:r>
          </a:p>
          <a:p>
            <a:r>
              <a:rPr lang="en-US" sz="3300" dirty="0" smtClean="0"/>
              <a:t>Ready for Reuse Determinations </a:t>
            </a:r>
            <a:endParaRPr lang="en-US" sz="3300" dirty="0"/>
          </a:p>
          <a:p>
            <a:endParaRPr lang="en-US" dirty="0"/>
          </a:p>
        </p:txBody>
      </p:sp>
      <p:pic>
        <p:nvPicPr>
          <p:cNvPr id="6" name="Content Placeholder 14" descr="Fairfax_ReuseFrameworkFINAL_031413_Page_2.jpg"/>
          <p:cNvPicPr>
            <a:picLocks noChangeAspect="1"/>
          </p:cNvPicPr>
          <p:nvPr/>
        </p:nvPicPr>
        <p:blipFill rotWithShape="1">
          <a:blip r:embed="rId3" cstate="print"/>
          <a:srcRect l="356" t="853" r="1" b="502"/>
          <a:stretch/>
        </p:blipFill>
        <p:spPr>
          <a:xfrm>
            <a:off x="609600" y="3124200"/>
            <a:ext cx="2970289" cy="3514477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pic>
        <p:nvPicPr>
          <p:cNvPr id="4098" name="Picture 2" descr="C:\Users\lwysocki\Desktop\Apach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2146"/>
            <a:ext cx="3452312" cy="2590254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6388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/>
              <a:t>Bandera Road Ground Water Plume</a:t>
            </a:r>
          </a:p>
          <a:p>
            <a:pPr lvl="1">
              <a:lnSpc>
                <a:spcPts val="2800"/>
              </a:lnSpc>
            </a:pPr>
            <a:r>
              <a:rPr lang="en-US" sz="2600" dirty="0"/>
              <a:t>San Antonio, Texas</a:t>
            </a:r>
          </a:p>
          <a:p>
            <a:pPr lvl="1">
              <a:lnSpc>
                <a:spcPts val="2800"/>
              </a:lnSpc>
            </a:pPr>
            <a:r>
              <a:rPr lang="en-US" sz="2600" dirty="0"/>
              <a:t>Economic revitalization and green infrastructure</a:t>
            </a:r>
          </a:p>
          <a:p>
            <a:pPr>
              <a:lnSpc>
                <a:spcPts val="2800"/>
              </a:lnSpc>
            </a:pPr>
            <a:r>
              <a:rPr lang="en-US" sz="2600" dirty="0" smtClean="0"/>
              <a:t>Waste</a:t>
            </a:r>
            <a:r>
              <a:rPr lang="en-US" sz="2600" dirty="0"/>
              <a:t>, Inc.</a:t>
            </a:r>
          </a:p>
          <a:p>
            <a:pPr lvl="1">
              <a:lnSpc>
                <a:spcPts val="2800"/>
              </a:lnSpc>
            </a:pPr>
            <a:r>
              <a:rPr lang="en-US" sz="2600" dirty="0"/>
              <a:t>Michigan City, Indiana</a:t>
            </a:r>
          </a:p>
          <a:p>
            <a:pPr lvl="1">
              <a:lnSpc>
                <a:spcPts val="2800"/>
              </a:lnSpc>
            </a:pPr>
            <a:r>
              <a:rPr lang="en-US" sz="2600" dirty="0"/>
              <a:t>Community need for recreational space</a:t>
            </a:r>
          </a:p>
          <a:p>
            <a:pPr>
              <a:lnSpc>
                <a:spcPts val="2800"/>
              </a:lnSpc>
            </a:pPr>
            <a:r>
              <a:rPr lang="en-US" sz="2600" dirty="0"/>
              <a:t>East Helena</a:t>
            </a:r>
          </a:p>
          <a:p>
            <a:pPr lvl="1">
              <a:lnSpc>
                <a:spcPts val="2800"/>
              </a:lnSpc>
            </a:pPr>
            <a:r>
              <a:rPr lang="en-US" sz="2600" dirty="0"/>
              <a:t>East Helena, Montana</a:t>
            </a:r>
          </a:p>
          <a:p>
            <a:pPr lvl="1">
              <a:lnSpc>
                <a:spcPts val="2800"/>
              </a:lnSpc>
            </a:pPr>
            <a:r>
              <a:rPr lang="en-US" sz="2600" dirty="0"/>
              <a:t>Mining site and cultural heritage</a:t>
            </a:r>
          </a:p>
          <a:p>
            <a:pPr>
              <a:lnSpc>
                <a:spcPts val="2800"/>
              </a:lnSpc>
            </a:pPr>
            <a:r>
              <a:rPr lang="en-US" sz="2600" dirty="0" err="1" smtClean="0"/>
              <a:t>Buckbee</a:t>
            </a:r>
            <a:r>
              <a:rPr lang="en-US" sz="2600" dirty="0" smtClean="0"/>
              <a:t>-Mears </a:t>
            </a:r>
            <a:r>
              <a:rPr lang="en-US" sz="2600" dirty="0"/>
              <a:t>Co</a:t>
            </a:r>
            <a:r>
              <a:rPr lang="en-US" sz="2600" dirty="0" smtClean="0"/>
              <a:t>.</a:t>
            </a:r>
          </a:p>
          <a:p>
            <a:pPr lvl="1">
              <a:lnSpc>
                <a:spcPts val="2800"/>
              </a:lnSpc>
            </a:pPr>
            <a:r>
              <a:rPr lang="en-US" sz="2600" dirty="0" smtClean="0"/>
              <a:t>Cortland, New York</a:t>
            </a:r>
            <a:endParaRPr lang="en-US" sz="2600" dirty="0"/>
          </a:p>
          <a:p>
            <a:pPr lvl="1">
              <a:lnSpc>
                <a:spcPts val="2800"/>
              </a:lnSpc>
            </a:pPr>
            <a:r>
              <a:rPr lang="en-US" sz="2600" dirty="0" smtClean="0"/>
              <a:t>Factory closing and job loss</a:t>
            </a:r>
          </a:p>
          <a:p>
            <a:pPr lvl="1">
              <a:lnSpc>
                <a:spcPts val="2800"/>
              </a:lnSpc>
            </a:pPr>
            <a:endParaRPr lang="en-US" sz="2600" dirty="0"/>
          </a:p>
          <a:p>
            <a:pPr lvl="1">
              <a:lnSpc>
                <a:spcPts val="2800"/>
              </a:lnSpc>
            </a:pPr>
            <a:endParaRPr lang="en-US" sz="2600" dirty="0"/>
          </a:p>
          <a:p>
            <a:pPr lvl="1">
              <a:lnSpc>
                <a:spcPts val="2800"/>
              </a:lnSpc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208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</vt:lpstr>
      <vt:lpstr>Benefits of Reuse</vt:lpstr>
      <vt:lpstr>From Pilots to Regional Seeds</vt:lpstr>
      <vt:lpstr>Regional Seeds</vt:lpstr>
      <vt:lpstr>Benefits of Reuse Planning</vt:lpstr>
      <vt:lpstr>Community Benefits</vt:lpstr>
      <vt:lpstr>Reuse Planning Services</vt:lpstr>
      <vt:lpstr>Case Studies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85</cp:revision>
  <dcterms:created xsi:type="dcterms:W3CDTF">2013-08-19T12:30:14Z</dcterms:created>
  <dcterms:modified xsi:type="dcterms:W3CDTF">2013-09-12T15:37:16Z</dcterms:modified>
</cp:coreProperties>
</file>