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6" r:id="rId1"/>
  </p:sldMasterIdLst>
  <p:notesMasterIdLst>
    <p:notesMasterId r:id="rId13"/>
  </p:notesMasterIdLst>
  <p:sldIdLst>
    <p:sldId id="258" r:id="rId2"/>
    <p:sldId id="260" r:id="rId3"/>
    <p:sldId id="273" r:id="rId4"/>
    <p:sldId id="283" r:id="rId5"/>
    <p:sldId id="294" r:id="rId6"/>
    <p:sldId id="296" r:id="rId7"/>
    <p:sldId id="298" r:id="rId8"/>
    <p:sldId id="299" r:id="rId9"/>
    <p:sldId id="300" r:id="rId10"/>
    <p:sldId id="301" r:id="rId11"/>
    <p:sldId id="297" r:id="rId1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verdana" panose="020B060403050404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5620"/>
    <p:restoredTop sz="84369" autoAdjust="0"/>
  </p:normalViewPr>
  <p:slideViewPr>
    <p:cSldViewPr>
      <p:cViewPr>
        <p:scale>
          <a:sx n="66" d="100"/>
          <a:sy n="66" d="100"/>
        </p:scale>
        <p:origin x="-141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80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69F4C8-0716-4A33-9D7A-13AB52272D1C}" type="datetimeFigureOut">
              <a:rPr lang="en-US" smtClean="0"/>
              <a:pPr/>
              <a:t>9/12/2013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0755CE-C3B2-4724-ADDA-7F3AD709E0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132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0755CE-C3B2-4724-ADDA-7F3AD709E00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14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E819B-F809-4A30-830A-4B255C1FC122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E819B-F809-4A30-830A-4B255C1FC122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E819B-F809-4A30-830A-4B255C1FC122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E819B-F809-4A30-830A-4B255C1FC122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E819B-F809-4A30-830A-4B255C1FC122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35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E819B-F809-4A30-830A-4B255C1FC122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35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E819B-F809-4A30-830A-4B255C1FC122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35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E819B-F809-4A30-830A-4B255C1FC122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E819B-F809-4A30-830A-4B255C1FC122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E819B-F809-4A30-830A-4B255C1FC122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gi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sz="6000" b="1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i="1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27E6-C438-4329-AA2C-55EBA680CB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311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04" y="0"/>
            <a:ext cx="9158804" cy="687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381000" y="-12701"/>
            <a:ext cx="8788400" cy="6870701"/>
          </a:xfrm>
          <a:prstGeom prst="rect">
            <a:avLst/>
          </a:prstGeom>
          <a:solidFill>
            <a:schemeClr val="bg2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40204" y="0"/>
            <a:ext cx="1467902" cy="990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78"/>
          <a:stretch/>
        </p:blipFill>
        <p:spPr>
          <a:xfrm>
            <a:off x="25400" y="260119"/>
            <a:ext cx="1193800" cy="47035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732498" y="0"/>
            <a:ext cx="7436902" cy="990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-76200"/>
            <a:ext cx="7467600" cy="1143000"/>
          </a:xfrm>
          <a:ln>
            <a:noFill/>
          </a:ln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27E6-C438-4329-AA2C-55EBA680CB3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427698" y="0"/>
            <a:ext cx="2286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656297" y="-1"/>
            <a:ext cx="76201" cy="99060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458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" t="17266" r="71893" b="26987"/>
          <a:stretch/>
        </p:blipFill>
        <p:spPr bwMode="auto">
          <a:xfrm>
            <a:off x="-23648" y="0"/>
            <a:ext cx="919714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-63500" y="0"/>
            <a:ext cx="9207500" cy="6881211"/>
          </a:xfrm>
          <a:prstGeom prst="rect">
            <a:avLst/>
          </a:prstGeom>
          <a:solidFill>
            <a:schemeClr val="bg2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8193088" cy="1500187"/>
          </a:xfrm>
        </p:spPr>
        <p:txBody>
          <a:bodyPr anchor="b">
            <a:normAutofit/>
          </a:bodyPr>
          <a:lstStyle>
            <a:lvl1pPr marL="0" indent="0" algn="r">
              <a:buNone/>
              <a:defRPr sz="2800" i="1">
                <a:solidFill>
                  <a:srgbClr val="00206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27E6-C438-4329-AA2C-55EBA680CB3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1981200" y="4419600"/>
            <a:ext cx="7162801" cy="13620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6800" y="4406900"/>
            <a:ext cx="7848600" cy="1362075"/>
          </a:xfrm>
          <a:solidFill>
            <a:schemeClr val="accent2">
              <a:lumMod val="75000"/>
            </a:schemeClr>
          </a:solidFill>
        </p:spPr>
        <p:txBody>
          <a:bodyPr anchor="ctr"/>
          <a:lstStyle>
            <a:lvl1pPr algn="r"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878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8289BC-D71A-4D17-BE04-9AABC41794A6}" type="datetimeFigureOut">
              <a:rPr lang="en-US" smtClean="0"/>
              <a:pPr/>
              <a:t>9/12/2013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27E6-C438-4329-AA2C-55EBA680CB3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1828800" y="0"/>
            <a:ext cx="73152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Bandera Road</a:t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Reuse Theme: Green Infrastructure – Green Economy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517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8289BC-D71A-4D17-BE04-9AABC41794A6}" type="datetimeFigureOut">
              <a:rPr lang="en-US" smtClean="0"/>
              <a:pPr/>
              <a:t>9/12/2013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27E6-C438-4329-AA2C-55EBA680CB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006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256327E6-C438-4329-AA2C-55EBA680CB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98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8289BC-D71A-4D17-BE04-9AABC41794A6}" type="datetimeFigureOut">
              <a:rPr lang="en-US" smtClean="0"/>
              <a:pPr/>
              <a:t>9/12/2013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27E6-C438-4329-AA2C-55EBA680CB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050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8289BC-D71A-4D17-BE04-9AABC41794A6}" type="datetimeFigureOut">
              <a:rPr lang="en-US" smtClean="0"/>
              <a:pPr/>
              <a:t>9/12/2013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27E6-C438-4329-AA2C-55EBA680CB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144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04" y="0"/>
            <a:ext cx="9158804" cy="687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40204" y="-12701"/>
            <a:ext cx="9209604" cy="6870701"/>
          </a:xfrm>
          <a:prstGeom prst="rect">
            <a:avLst/>
          </a:prstGeom>
          <a:solidFill>
            <a:schemeClr val="bg2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-40204" y="0"/>
            <a:ext cx="1467902" cy="990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78"/>
          <a:stretch/>
        </p:blipFill>
        <p:spPr>
          <a:xfrm>
            <a:off x="25400" y="260119"/>
            <a:ext cx="1193800" cy="47035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427698" y="0"/>
            <a:ext cx="2286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656297" y="-1"/>
            <a:ext cx="76201" cy="99060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256327E6-C438-4329-AA2C-55EBA680CB3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732498" y="0"/>
            <a:ext cx="7436902" cy="990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32498" y="0"/>
            <a:ext cx="7436902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876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Alisa Hefner, Skeo Solutions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5400" y="4419600"/>
            <a:ext cx="7848600" cy="1362075"/>
          </a:xfrm>
        </p:spPr>
        <p:txBody>
          <a:bodyPr/>
          <a:lstStyle/>
          <a:p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143000" y="4429125"/>
            <a:ext cx="7848600" cy="13620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000" b="1" kern="1200" cap="none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Bandera Road </a:t>
            </a:r>
            <a:br>
              <a:rPr lang="en-US" dirty="0" smtClean="0"/>
            </a:br>
            <a:r>
              <a:rPr lang="en-US" sz="2400" dirty="0" smtClean="0"/>
              <a:t>Leon Valley, Texas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7579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7536-76E0-48B2-BF0C-5BADF5B3E58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4343400" cy="51054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en-US" b="1" dirty="0" smtClean="0"/>
              <a:t>Implementation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Secured a mixed-use development agreement for a former abandoned auto site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Secured funding to implement gateway signage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Remedial action funded in part due to having a future use plan in place.</a:t>
            </a:r>
          </a:p>
          <a:p>
            <a:pPr>
              <a:lnSpc>
                <a:spcPct val="120000"/>
              </a:lnSpc>
              <a:buNone/>
            </a:pP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LO bob jones trai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600200"/>
            <a:ext cx="4236103" cy="3276600"/>
          </a:xfrm>
          <a:prstGeom prst="rect">
            <a:avLst/>
          </a:prstGeom>
          <a:ln w="9525">
            <a:solidFill>
              <a:srgbClr val="00206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648199" y="4953000"/>
            <a:ext cx="4236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Bob Jones Trail, San Luis Obispo, CA</a:t>
            </a:r>
          </a:p>
          <a:p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Source:  Los Angeles Times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7536-76E0-48B2-BF0C-5BADF5B3E58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876800" cy="541020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 dirty="0" smtClean="0"/>
              <a:t>Outcome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The green infrastructure plan has helped the city to obtain funding to implement sustainability goals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The plan has supported the city in maintaining positive, proactive economic development momentum during long term ground water cleanup.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 smtClean="0"/>
          </a:p>
        </p:txBody>
      </p:sp>
      <p:pic>
        <p:nvPicPr>
          <p:cNvPr id="7" name="Picture 6" descr="town center zoom with GI_landscape-01.jpg"/>
          <p:cNvPicPr>
            <a:picLocks noChangeAspect="1"/>
          </p:cNvPicPr>
          <p:nvPr/>
        </p:nvPicPr>
        <p:blipFill>
          <a:blip r:embed="rId3" cstate="print"/>
          <a:srcRect l="70000" b="62328"/>
          <a:stretch>
            <a:fillRect/>
          </a:stretch>
        </p:blipFill>
        <p:spPr>
          <a:xfrm>
            <a:off x="5935980" y="4191000"/>
            <a:ext cx="2743200" cy="24384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Picture 8" descr="town center zoom with GI_landscape-01.jpg"/>
          <p:cNvPicPr>
            <a:picLocks noChangeAspect="1"/>
          </p:cNvPicPr>
          <p:nvPr/>
        </p:nvPicPr>
        <p:blipFill rotWithShape="1">
          <a:blip r:embed="rId3" cstate="print"/>
          <a:srcRect l="1667" t="2826" r="31500" b="2994"/>
          <a:stretch/>
        </p:blipFill>
        <p:spPr>
          <a:xfrm>
            <a:off x="5707380" y="1158429"/>
            <a:ext cx="3131820" cy="312401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6" r="12655"/>
          <a:stretch/>
        </p:blipFill>
        <p:spPr bwMode="auto">
          <a:xfrm>
            <a:off x="-56905" y="0"/>
            <a:ext cx="9200905" cy="692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28800" y="0"/>
            <a:ext cx="7315200" cy="990600"/>
          </a:xfrm>
        </p:spPr>
        <p:txBody>
          <a:bodyPr>
            <a:normAutofit/>
          </a:bodyPr>
          <a:lstStyle/>
          <a:p>
            <a:pPr algn="r"/>
            <a:r>
              <a:rPr lang="en-US" dirty="0" smtClean="0"/>
              <a:t/>
            </a:r>
            <a:br>
              <a:rPr lang="en-US" dirty="0" smtClean="0"/>
            </a:br>
            <a:endParaRPr lang="en-US" sz="1300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4724400" cy="5486400"/>
          </a:xfrm>
        </p:spPr>
        <p:txBody>
          <a:bodyPr>
            <a:noAutofit/>
          </a:bodyPr>
          <a:lstStyle/>
          <a:p>
            <a:pPr marL="347663" indent="-347663">
              <a:buNone/>
            </a:pPr>
            <a:r>
              <a:rPr lang="en-US" sz="2400" b="1" dirty="0" smtClean="0"/>
              <a:t>Context</a:t>
            </a:r>
          </a:p>
          <a:p>
            <a:pPr marL="347663" indent="-347663"/>
            <a:r>
              <a:rPr lang="en-US" sz="2400" dirty="0" smtClean="0"/>
              <a:t>Bandera Road is the central corridor of the City of Leon Valley and a major travel route between downtown San Antonio and surrounding centers.</a:t>
            </a:r>
          </a:p>
          <a:p>
            <a:pPr marL="347663" indent="-347663"/>
            <a:r>
              <a:rPr lang="en-US" sz="2400" dirty="0" smtClean="0"/>
              <a:t>This corridor would have development potential, if not for the mile long ground water plume containing TCE and PCE currently flowing underneath Bandera  Road. </a:t>
            </a:r>
          </a:p>
        </p:txBody>
      </p:sp>
      <p:pic>
        <p:nvPicPr>
          <p:cNvPr id="6" name="Picture 5" descr="100_4077_Bandera Road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rcRect l="21667" t="33333" r="31690" b="9259"/>
          <a:stretch>
            <a:fillRect/>
          </a:stretch>
        </p:blipFill>
        <p:spPr>
          <a:xfrm>
            <a:off x="4876800" y="1447800"/>
            <a:ext cx="4044950" cy="373380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228600" y="1219200"/>
            <a:ext cx="4499919" cy="5410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b="1" dirty="0" smtClean="0"/>
              <a:t>Situation</a:t>
            </a:r>
            <a:endParaRPr lang="en-US" dirty="0" smtClean="0"/>
          </a:p>
          <a:p>
            <a:r>
              <a:rPr lang="en-US" dirty="0" smtClean="0"/>
              <a:t>The City of Leon Valley was concerned that stigma related to the groundwater plume would deter community development.</a:t>
            </a:r>
          </a:p>
          <a:p>
            <a:r>
              <a:rPr lang="en-US" dirty="0" smtClean="0"/>
              <a:t>The city was interested in promoting sustainability as a platform for economic development.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l="20270"/>
          <a:stretch>
            <a:fillRect/>
          </a:stretch>
        </p:blipFill>
        <p:spPr>
          <a:xfrm>
            <a:off x="4815537" y="1676400"/>
            <a:ext cx="4212281" cy="396240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556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Community Reuse Goals</a:t>
            </a:r>
          </a:p>
          <a:p>
            <a:pPr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400" dirty="0" smtClean="0"/>
              <a:t>Identify interim sustainable revitalization strategies for the city given the long-term cleanup and possible negative publicity related to the Superfund site.</a:t>
            </a:r>
          </a:p>
          <a:p>
            <a:pPr marL="347663" indent="-347663">
              <a:buNone/>
            </a:pPr>
            <a:endParaRPr lang="en-US" dirty="0" smtClean="0"/>
          </a:p>
          <a:p>
            <a:pPr marL="347663" indent="-347663"/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3" name="Picture 2" descr="Leon Valley_Zoning-01.jpg"/>
          <p:cNvPicPr>
            <a:picLocks noChangeAspect="1"/>
          </p:cNvPicPr>
          <p:nvPr/>
        </p:nvPicPr>
        <p:blipFill rotWithShape="1">
          <a:blip r:embed="rId3" cstate="print"/>
          <a:srcRect l="1903" t="3727" r="28996" b="2851"/>
          <a:stretch/>
        </p:blipFill>
        <p:spPr>
          <a:xfrm>
            <a:off x="4467224" y="1533525"/>
            <a:ext cx="4495801" cy="405765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7545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Process</a:t>
            </a:r>
          </a:p>
          <a:p>
            <a:pPr marL="0" indent="0">
              <a:buNone/>
            </a:pPr>
            <a:r>
              <a:rPr lang="en-US" dirty="0" smtClean="0"/>
              <a:t>SRI assistance leveraged existing planning efforts to develop a green infrastructure plan, including </a:t>
            </a:r>
            <a:r>
              <a:rPr lang="en-US" dirty="0"/>
              <a:t>a </a:t>
            </a:r>
            <a:r>
              <a:rPr lang="en-US" dirty="0" smtClean="0"/>
              <a:t>greenway, </a:t>
            </a:r>
            <a:r>
              <a:rPr lang="en-US" dirty="0"/>
              <a:t>green </a:t>
            </a:r>
            <a:r>
              <a:rPr lang="en-US" dirty="0" smtClean="0"/>
              <a:t>streets and connection to the regional trail system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7536-76E0-48B2-BF0C-5BADF5B3E58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0" y="1600201"/>
            <a:ext cx="4267200" cy="3962400"/>
          </a:xfr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200" b="1" dirty="0" smtClean="0"/>
              <a:t>Green Infrastructure Benefits</a:t>
            </a:r>
          </a:p>
          <a:p>
            <a:pPr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200" dirty="0" smtClean="0"/>
              <a:t>Property values increase</a:t>
            </a:r>
          </a:p>
          <a:p>
            <a:pPr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200" dirty="0" smtClean="0"/>
              <a:t>Green space near work places increase productivity and attract business</a:t>
            </a:r>
          </a:p>
          <a:p>
            <a:pPr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200" dirty="0" smtClean="0"/>
              <a:t>Reduce energy costs and provide means of natural </a:t>
            </a:r>
            <a:r>
              <a:rPr lang="en-US" sz="2200" dirty="0" err="1" smtClean="0"/>
              <a:t>stormwater</a:t>
            </a:r>
            <a:r>
              <a:rPr lang="en-US" sz="2200" dirty="0" smtClean="0"/>
              <a:t> management</a:t>
            </a:r>
          </a:p>
          <a:p>
            <a:pPr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200" dirty="0" smtClean="0"/>
              <a:t>Shoppers stay longer and hopefully spend more  </a:t>
            </a:r>
          </a:p>
          <a:p>
            <a:pPr marL="514350" indent="-514350">
              <a:buFont typeface="+mj-lt"/>
              <a:buAutoNum type="arabicPeriod"/>
            </a:pP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724400" cy="4754563"/>
          </a:xfrm>
        </p:spPr>
        <p:txBody>
          <a:bodyPr>
            <a:normAutofit/>
          </a:bodyPr>
          <a:lstStyle/>
          <a:p>
            <a:pPr marL="0" lvl="0" indent="0">
              <a:buNone/>
              <a:defRPr/>
            </a:pPr>
            <a:r>
              <a:rPr lang="en-US" dirty="0" smtClean="0"/>
              <a:t>The Green Infrastructure Plan includes three strategies:</a:t>
            </a:r>
          </a:p>
          <a:p>
            <a:pPr marL="914400" lvl="1" indent="-514350">
              <a:buFont typeface="+mj-lt"/>
              <a:buAutoNum type="arabicPeriod"/>
              <a:defRPr/>
            </a:pPr>
            <a:r>
              <a:rPr lang="en-US" dirty="0" smtClean="0"/>
              <a:t>A Creek Greenway</a:t>
            </a:r>
          </a:p>
          <a:p>
            <a:pPr marL="914400" lvl="1" indent="-514350">
              <a:buFont typeface="+mj-lt"/>
              <a:buAutoNum type="arabicPeriod"/>
              <a:defRPr/>
            </a:pPr>
            <a:r>
              <a:rPr lang="en-US" dirty="0" smtClean="0"/>
              <a:t>A Green Streets Network</a:t>
            </a:r>
          </a:p>
          <a:p>
            <a:pPr marL="914400" lvl="1" indent="-514350">
              <a:buFont typeface="+mj-lt"/>
              <a:buAutoNum type="arabicPeriod"/>
              <a:defRPr/>
            </a:pPr>
            <a:r>
              <a:rPr lang="en-US" dirty="0" smtClean="0"/>
              <a:t>Linking to the Regional Greenway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7536-76E0-48B2-BF0C-5BADF5B3E587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 descr="This wetland at Christ-the-Teacher school near Glasgow creates an excellent &quot;outdoor classroom&quot; "/>
          <p:cNvPicPr>
            <a:picLocks noChangeAspect="1" noChangeArrowheads="1"/>
          </p:cNvPicPr>
          <p:nvPr/>
        </p:nvPicPr>
        <p:blipFill rotWithShape="1">
          <a:blip r:embed="rId3" cstate="print"/>
          <a:srcRect l="843" t="1349" r="10112" b="29367"/>
          <a:stretch/>
        </p:blipFill>
        <p:spPr bwMode="auto">
          <a:xfrm>
            <a:off x="5362574" y="4302124"/>
            <a:ext cx="3019425" cy="179387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038600" y="6400800"/>
            <a:ext cx="434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 i="1" dirty="0">
                <a:latin typeface="Times New Roman" pitchFamily="18" charset="0"/>
              </a:rPr>
              <a:t>Source</a:t>
            </a:r>
            <a:r>
              <a:rPr lang="en-US" sz="1200" i="1" dirty="0" smtClean="0">
                <a:latin typeface="Times New Roman" pitchFamily="18" charset="0"/>
              </a:rPr>
              <a:t>: </a:t>
            </a:r>
            <a:r>
              <a:rPr lang="en-US" sz="1200" i="1" u="sng" dirty="0" smtClean="0">
                <a:solidFill>
                  <a:srgbClr val="FF6600"/>
                </a:solidFill>
                <a:latin typeface="Times New Roman" pitchFamily="18" charset="0"/>
              </a:rPr>
              <a:t>http</a:t>
            </a:r>
            <a:r>
              <a:rPr lang="en-US" sz="1200" i="1" u="sng" dirty="0">
                <a:solidFill>
                  <a:srgbClr val="FF6600"/>
                </a:solidFill>
                <a:latin typeface="Times New Roman" pitchFamily="18" charset="0"/>
              </a:rPr>
              <a:t>://www.dnrec.delaware.gov/GI/Pages/WhyNeedGI.aspx</a:t>
            </a:r>
          </a:p>
        </p:txBody>
      </p:sp>
      <p:pic>
        <p:nvPicPr>
          <p:cNvPr id="12" name="Picture 8" descr="http://www.djc.com/stories/images/20090105/bioswale_b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1371600"/>
            <a:ext cx="2590800" cy="28194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5334000" y="6172200"/>
            <a:ext cx="3124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 i="1" dirty="0">
                <a:latin typeface="Times New Roman" pitchFamily="18" charset="0"/>
              </a:rPr>
              <a:t>Source</a:t>
            </a:r>
            <a:r>
              <a:rPr lang="en-US" sz="1200" i="1" dirty="0" smtClean="0">
                <a:latin typeface="Times New Roman" pitchFamily="18" charset="0"/>
              </a:rPr>
              <a:t>: </a:t>
            </a:r>
            <a:r>
              <a:rPr lang="en-US" sz="1200" i="1" u="sng" dirty="0" smtClean="0">
                <a:solidFill>
                  <a:srgbClr val="FF6600"/>
                </a:solidFill>
                <a:latin typeface="Times New Roman" pitchFamily="18" charset="0"/>
              </a:rPr>
              <a:t>http</a:t>
            </a:r>
            <a:r>
              <a:rPr lang="en-US" sz="1200" i="1" u="sng" dirty="0">
                <a:solidFill>
                  <a:srgbClr val="FF6600"/>
                </a:solidFill>
                <a:latin typeface="Times New Roman" pitchFamily="18" charset="0"/>
              </a:rPr>
              <a:t>://www.djc.com/news/en/12001713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228600" y="1731597"/>
            <a:ext cx="4724400" cy="49530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600" dirty="0" smtClean="0"/>
              <a:t>Coordinate </a:t>
            </a:r>
            <a:r>
              <a:rPr lang="en-US" sz="2600" dirty="0" smtClean="0"/>
              <a:t>with County flood work and development projects to integrate trails </a:t>
            </a:r>
          </a:p>
          <a:p>
            <a:pPr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600" dirty="0" smtClean="0"/>
              <a:t>Improve accessibility of natural area owned by the Leon Valley Historical Society for access </a:t>
            </a:r>
            <a:r>
              <a:rPr lang="en-US" sz="2600" dirty="0" smtClean="0"/>
              <a:t>to greenway</a:t>
            </a:r>
            <a:endParaRPr lang="en-US" sz="2600" dirty="0" smtClean="0"/>
          </a:p>
          <a:p>
            <a:pPr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600" dirty="0" smtClean="0"/>
              <a:t>Seek funding and add signage</a:t>
            </a:r>
            <a:endParaRPr lang="en-US" sz="2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7536-76E0-48B2-BF0C-5BADF5B3E58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1" name="Content Placeholder 10" descr="Bandera Final Report_2010.06.08_FINAL_Page_2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l="80839" t="5365" r="1291" b="69328"/>
          <a:stretch/>
        </p:blipFill>
        <p:spPr>
          <a:xfrm>
            <a:off x="4953000" y="2009775"/>
            <a:ext cx="4043363" cy="3705225"/>
          </a:xfrm>
          <a:ln>
            <a:solidFill>
              <a:srgbClr val="00206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04800" y="1143000"/>
            <a:ext cx="8686800" cy="84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 1: Creek Greenway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52400" y="1752600"/>
            <a:ext cx="4648200" cy="54864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400" dirty="0" smtClean="0"/>
              <a:t>Target tree planting to designated streets connecting neighborhoods to greenway</a:t>
            </a:r>
          </a:p>
          <a:p>
            <a:pPr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400" dirty="0" smtClean="0"/>
              <a:t>Seek funding for trails and sidewalks</a:t>
            </a:r>
          </a:p>
          <a:p>
            <a:pPr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400" dirty="0" smtClean="0"/>
              <a:t>Integrate natural drainage for </a:t>
            </a:r>
            <a:r>
              <a:rPr lang="en-US" sz="2400" dirty="0" err="1" smtClean="0"/>
              <a:t>stormwater</a:t>
            </a:r>
            <a:r>
              <a:rPr lang="en-US" sz="2400" dirty="0" smtClean="0"/>
              <a:t> management</a:t>
            </a:r>
          </a:p>
          <a:p>
            <a:pPr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400" dirty="0" smtClean="0"/>
              <a:t>Coordinate street improvements with new developments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7536-76E0-48B2-BF0C-5BADF5B3E587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1" name="Content Placeholder 10" descr="Bandera Final Report_2010.06.08_FINAL_Page_2.jpg"/>
          <p:cNvPicPr>
            <a:picLocks noChangeAspect="1"/>
          </p:cNvPicPr>
          <p:nvPr/>
        </p:nvPicPr>
        <p:blipFill rotWithShape="1">
          <a:blip r:embed="rId3" cstate="print"/>
          <a:srcRect l="80605" t="33592" r="1386" b="41258"/>
          <a:stretch/>
        </p:blipFill>
        <p:spPr>
          <a:xfrm>
            <a:off x="4800600" y="2057400"/>
            <a:ext cx="4223658" cy="3817257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52400" y="1219200"/>
            <a:ext cx="8458200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 2: Green Streets Network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4533900" cy="51816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400" dirty="0" smtClean="0"/>
              <a:t>Conduct a feasibility study to determine most suitable trail access to North Leon Creek Greenway</a:t>
            </a:r>
          </a:p>
          <a:p>
            <a:pPr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400" dirty="0" smtClean="0"/>
              <a:t>Apply for funding for land acquisition or easements and construct connectors and signage</a:t>
            </a:r>
          </a:p>
          <a:p>
            <a:pPr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400" dirty="0" smtClean="0"/>
              <a:t>Add Huebner Creek Greenway to regional greenway maps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F7536-76E0-48B2-BF0C-5BADF5B3E587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 descr="Leon Valley_Zoning-01.jpg"/>
          <p:cNvPicPr>
            <a:picLocks noChangeAspect="1"/>
          </p:cNvPicPr>
          <p:nvPr/>
        </p:nvPicPr>
        <p:blipFill rotWithShape="1">
          <a:blip r:embed="rId3" cstate="print"/>
          <a:srcRect l="1596" t="2761" r="28976" b="2258"/>
          <a:stretch/>
        </p:blipFill>
        <p:spPr>
          <a:xfrm>
            <a:off x="4686300" y="2209800"/>
            <a:ext cx="4305300" cy="393192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52400" y="1066800"/>
            <a:ext cx="9144000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 3: Regional Green Links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798</TotalTime>
  <Words>424</Words>
  <Application>Microsoft Office PowerPoint</Application>
  <PresentationFormat>On-screen Show (4:3)</PresentationFormat>
  <Paragraphs>67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verdana</vt:lpstr>
      <vt:lpstr>Wingdings</vt:lpstr>
      <vt:lpstr>Times New Roman</vt:lpstr>
      <vt:lpstr>Office Theme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Alfano</dc:creator>
  <cp:lastModifiedBy>Sarah Alfano</cp:lastModifiedBy>
  <cp:revision>37</cp:revision>
  <dcterms:created xsi:type="dcterms:W3CDTF">2013-08-19T12:30:14Z</dcterms:created>
  <dcterms:modified xsi:type="dcterms:W3CDTF">2013-09-12T16:12:55Z</dcterms:modified>
</cp:coreProperties>
</file>