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1"/>
  </p:notesMasterIdLst>
  <p:sldIdLst>
    <p:sldId id="268" r:id="rId2"/>
    <p:sldId id="265" r:id="rId3"/>
    <p:sldId id="271" r:id="rId4"/>
    <p:sldId id="266" r:id="rId5"/>
    <p:sldId id="269" r:id="rId6"/>
    <p:sldId id="291" r:id="rId7"/>
    <p:sldId id="292" r:id="rId8"/>
    <p:sldId id="267" r:id="rId9"/>
    <p:sldId id="290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5027" autoAdjust="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F4C8-0716-4A33-9D7A-13AB52272D1C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55CE-C3B2-4724-ADDA-7F3AD709E0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93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76200" y="-12701"/>
            <a:ext cx="92456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7467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8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81199" y="44196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406900"/>
            <a:ext cx="7848600" cy="1362075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Buckbee_Mears_AerialPhoto_07161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l="9211" t="7260" r="10526" b="20145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981200" y="45720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5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8" y="0"/>
            <a:ext cx="74369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 Robbie, Skeo Solutions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0"/>
            <a:ext cx="7924800" cy="1362075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Buckbee-Mears Co. </a:t>
            </a:r>
            <a:br>
              <a:rPr lang="en-US" dirty="0" smtClean="0"/>
            </a:br>
            <a:r>
              <a:rPr lang="en-US" sz="2400" dirty="0" smtClean="0"/>
              <a:t>Cortland, New York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</a:t>
            </a:r>
            <a:r>
              <a:rPr lang="en-US" sz="1600" dirty="0" smtClean="0"/>
              <a:t>Repositioning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724400" cy="4572000"/>
          </a:xfrm>
        </p:spPr>
        <p:txBody>
          <a:bodyPr>
            <a:noAutofit/>
          </a:bodyPr>
          <a:lstStyle/>
          <a:p>
            <a:pPr marL="347663" indent="-347663"/>
            <a:r>
              <a:rPr lang="en-US" dirty="0" smtClean="0"/>
              <a:t>Abandoned </a:t>
            </a:r>
            <a:r>
              <a:rPr lang="en-US" dirty="0" smtClean="0"/>
              <a:t>electronics plant required removal action</a:t>
            </a:r>
          </a:p>
          <a:p>
            <a:pPr marL="347663" indent="-347663"/>
            <a:r>
              <a:rPr lang="en-US" dirty="0" smtClean="0"/>
              <a:t>$25 million owed for cleanup, mortgage default and back taxes</a:t>
            </a:r>
          </a:p>
          <a:p>
            <a:pPr marL="347663" indent="-347663"/>
            <a:r>
              <a:rPr lang="en-US" dirty="0" smtClean="0"/>
              <a:t>Inter-agency effort to clarify reuse options, resolve liens, and re-position property for redevelopment</a:t>
            </a:r>
            <a:endParaRPr lang="en-US" dirty="0"/>
          </a:p>
        </p:txBody>
      </p:sp>
      <p:pic>
        <p:nvPicPr>
          <p:cNvPr id="3074" name="Picture 2" descr="X:\EXTRANET\GSRI\Community Planning\Active Projects\Buckbee Mears\Handout\Buckbee_Mears_handout_FINAL_082012 Folder\Links\Bldg5_panorama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545" t="6307" r="1863" b="7508"/>
          <a:stretch/>
        </p:blipFill>
        <p:spPr bwMode="auto">
          <a:xfrm>
            <a:off x="5090615" y="1405719"/>
            <a:ext cx="3900985" cy="217568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5" name="Picture 3" descr="X:\EXTRANET\GSRI\Community Planning\Active Projects\Buckbee Mears\Handout\Buckbee_Mears_handout_FINAL_082012 Folder\Links\KelloggRdFrontage_panorama.jpg"/>
          <p:cNvPicPr>
            <a:picLocks noChangeAspect="1" noChangeArrowheads="1"/>
          </p:cNvPicPr>
          <p:nvPr/>
        </p:nvPicPr>
        <p:blipFill rotWithShape="1">
          <a:blip r:embed="rId4" cstate="print"/>
          <a:srcRect l="3140" r="35688"/>
          <a:stretch/>
        </p:blipFill>
        <p:spPr bwMode="auto">
          <a:xfrm>
            <a:off x="5090615" y="4038600"/>
            <a:ext cx="3913850" cy="2057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dirty="0"/>
          </a:p>
        </p:txBody>
      </p:sp>
      <p:pic>
        <p:nvPicPr>
          <p:cNvPr id="5" name="Content Placeholder 4" descr="GTOS_Context_Map0412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571" y="1066800"/>
            <a:ext cx="8601130" cy="5562600"/>
          </a:xfr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4191000" cy="4419600"/>
          </a:xfrm>
        </p:spPr>
        <p:txBody>
          <a:bodyPr>
            <a:noAutofit/>
          </a:bodyPr>
          <a:lstStyle/>
          <a:p>
            <a:pPr marL="347663" indent="-347663"/>
            <a:r>
              <a:rPr lang="en-US" dirty="0" smtClean="0"/>
              <a:t>Strategic </a:t>
            </a:r>
            <a:r>
              <a:rPr lang="en-US" dirty="0" smtClean="0"/>
              <a:t>redevelopment assets</a:t>
            </a:r>
          </a:p>
          <a:p>
            <a:pPr marL="347663" indent="-347663"/>
            <a:r>
              <a:rPr lang="en-US" dirty="0" smtClean="0"/>
              <a:t>Suitability for commercial/industrial reuse</a:t>
            </a:r>
          </a:p>
          <a:p>
            <a:pPr marL="347663" indent="-347663"/>
            <a:r>
              <a:rPr lang="en-US" dirty="0" smtClean="0"/>
              <a:t>Steps to position the property for sale at auction and redevelopment.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10" descr="Buckbee-Mears_Handout_FINAL_082012_8.5x11_Pag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673" t="6098" r="4587" b="3659"/>
          <a:stretch>
            <a:fillRect/>
          </a:stretch>
        </p:blipFill>
        <p:spPr>
          <a:xfrm>
            <a:off x="4613876" y="1108522"/>
            <a:ext cx="4453924" cy="5673278"/>
          </a:xfrm>
          <a:ln w="9525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1409581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identified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5044440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50-acre </a:t>
            </a:r>
            <a:r>
              <a:rPr lang="en-US" sz="2600" dirty="0" smtClean="0"/>
              <a:t>parcel zoned for industrial use</a:t>
            </a:r>
          </a:p>
          <a:p>
            <a:pPr lvl="0"/>
            <a:r>
              <a:rPr lang="en-US" sz="2600" dirty="0" smtClean="0"/>
              <a:t>Potential Foreign Trade Zone designation</a:t>
            </a:r>
          </a:p>
          <a:p>
            <a:pPr lvl="0"/>
            <a:r>
              <a:rPr lang="en-US" sz="2600" dirty="0" smtClean="0"/>
              <a:t>Access to I-81, the New York, Susquehanna and Western Railway</a:t>
            </a:r>
          </a:p>
          <a:p>
            <a:pPr lvl="0"/>
            <a:r>
              <a:rPr lang="en-US" sz="2600" dirty="0" smtClean="0"/>
              <a:t>Structures</a:t>
            </a:r>
          </a:p>
          <a:p>
            <a:r>
              <a:rPr lang="en-US" sz="2600" dirty="0" smtClean="0"/>
              <a:t>Supporting infrastructure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10" descr="Buckbee-Mears_Handout_FINAL_082012_8.5x11_Pag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143000"/>
            <a:ext cx="2971800" cy="22288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Content Placeholder 8" descr="IMAG0347.jpg"/>
          <p:cNvPicPr>
            <a:picLocks noChangeAspect="1"/>
          </p:cNvPicPr>
          <p:nvPr/>
        </p:nvPicPr>
        <p:blipFill>
          <a:blip r:embed="rId4" cstate="print"/>
          <a:srcRect t="26667" r="12500" b="26667"/>
          <a:stretch>
            <a:fillRect/>
          </a:stretch>
        </p:blipFill>
        <p:spPr>
          <a:xfrm>
            <a:off x="5791200" y="5410200"/>
            <a:ext cx="3276600" cy="13106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Content Placeholder 10" descr="Buckbee-Mears_Handout_FINAL_082012_8.5x11_Page_2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096000" y="2819400"/>
            <a:ext cx="2971800" cy="2228850"/>
          </a:xfrm>
          <a:ln>
            <a:solidFill>
              <a:srgbClr val="002060"/>
            </a:solidFill>
          </a:ln>
        </p:spPr>
      </p:pic>
      <p:pic>
        <p:nvPicPr>
          <p:cNvPr id="7" name="Content Placeholder 10" descr="Buckbee-Mears_Handout_FINAL_082012_8.5x11_Page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4038600"/>
            <a:ext cx="2336800" cy="17526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dirty="0"/>
          </a:p>
        </p:txBody>
      </p:sp>
      <p:pic>
        <p:nvPicPr>
          <p:cNvPr id="5" name="Content Placeholder 4" descr="image16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370" t="3509" r="13973" b="8772"/>
          <a:stretch>
            <a:fillRect/>
          </a:stretch>
        </p:blipFill>
        <p:spPr>
          <a:xfrm>
            <a:off x="76200" y="1600200"/>
            <a:ext cx="4800600" cy="4724400"/>
          </a:xfrm>
          <a:ln>
            <a:solidFill>
              <a:srgbClr val="00206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4038600" cy="4648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Clarifies </a:t>
            </a:r>
            <a:r>
              <a:rPr lang="en-US" dirty="0" smtClean="0"/>
              <a:t>removal actions, residual contamination and use restrictions</a:t>
            </a:r>
          </a:p>
          <a:p>
            <a:pPr lvl="0"/>
            <a:r>
              <a:rPr lang="en-US" dirty="0" smtClean="0"/>
              <a:t>Offers redevelopment considerations for structures and developable areas </a:t>
            </a:r>
          </a:p>
          <a:p>
            <a:pPr lvl="0"/>
            <a:r>
              <a:rPr lang="en-US" dirty="0" smtClean="0"/>
              <a:t>Identifies potential barriers to reuse</a:t>
            </a:r>
          </a:p>
          <a:p>
            <a:endParaRPr lang="en-US" dirty="0"/>
          </a:p>
        </p:txBody>
      </p:sp>
      <p:pic>
        <p:nvPicPr>
          <p:cNvPr id="6" name="Content Placeholder 4" descr="image16.jpeg"/>
          <p:cNvPicPr>
            <a:picLocks noChangeAspect="1"/>
          </p:cNvPicPr>
          <p:nvPr/>
        </p:nvPicPr>
        <p:blipFill>
          <a:blip r:embed="rId4" cstate="print"/>
          <a:srcRect r="71630" b="21053"/>
          <a:stretch>
            <a:fillRect/>
          </a:stretch>
        </p:blipFill>
        <p:spPr>
          <a:xfrm>
            <a:off x="76200" y="3657600"/>
            <a:ext cx="1481667" cy="2667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447800"/>
            <a:ext cx="381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Suitability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33600"/>
            <a:ext cx="3276600" cy="4267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Ownership </a:t>
            </a:r>
            <a:r>
              <a:rPr lang="en-US" dirty="0" smtClean="0"/>
              <a:t>transfer </a:t>
            </a:r>
          </a:p>
          <a:p>
            <a:pPr lvl="0"/>
            <a:r>
              <a:rPr lang="en-US" dirty="0" smtClean="0"/>
              <a:t>Remedial considerations</a:t>
            </a:r>
          </a:p>
          <a:p>
            <a:pPr lvl="0"/>
            <a:r>
              <a:rPr lang="en-US" dirty="0" smtClean="0"/>
              <a:t>Adaptive reuse options</a:t>
            </a:r>
          </a:p>
          <a:p>
            <a:pPr lvl="0"/>
            <a:r>
              <a:rPr lang="en-US" dirty="0" smtClean="0"/>
              <a:t>Liability protections</a:t>
            </a: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358013"/>
              </p:ext>
            </p:extLst>
          </p:nvPr>
        </p:nvGraphicFramePr>
        <p:xfrm>
          <a:off x="3810000" y="1524000"/>
          <a:ext cx="5030461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72"/>
                <a:gridCol w="3679689"/>
              </a:tblGrid>
              <a:tr h="2908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Barriers</a:t>
                      </a:r>
                      <a:endParaRPr lang="en-US" sz="1200" b="1" dirty="0"/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Recommendations</a:t>
                      </a:r>
                      <a:endParaRPr lang="en-US" sz="12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679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Ownership</a:t>
                      </a:r>
                      <a:endParaRPr lang="en-US" sz="1200" b="1" dirty="0"/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Administrative</a:t>
                      </a:r>
                      <a:r>
                        <a:rPr lang="en-US" sz="900" baseline="0" dirty="0" smtClean="0"/>
                        <a:t> settlements and anticipated sale at auction to result in ownership transfer.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89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Liens</a:t>
                      </a:r>
                      <a:endParaRPr lang="en-US" sz="1200" b="1" dirty="0"/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Administrative</a:t>
                      </a:r>
                      <a:r>
                        <a:rPr lang="en-US" sz="900" baseline="0" dirty="0" smtClean="0"/>
                        <a:t> settlement to result in clear title to both parcels. 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204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Contaminated slabs/subsurface soils</a:t>
                      </a:r>
                      <a:endParaRPr lang="en-US" sz="1200" b="1" dirty="0"/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Concrete slab disturbance may result in exposure</a:t>
                      </a:r>
                      <a:r>
                        <a:rPr lang="en-US" sz="900" baseline="0" dirty="0" smtClean="0"/>
                        <a:t> to residual chromium in concrete and sub-slab soils; any concrete demolition debris would have to be sampled and properly disposed of at a Solid or Hazardous Waste Landfill, depending on sampling results. 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2042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Building 5 mold contamination, size and configuration</a:t>
                      </a:r>
                      <a:endParaRPr lang="en-US" sz="1200" b="1" dirty="0"/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Obtain cost</a:t>
                      </a:r>
                      <a:r>
                        <a:rPr lang="en-US" sz="900" baseline="0" dirty="0" smtClean="0"/>
                        <a:t> estimate for partitioning Building 5 into 20,000-60,000 sq. ft. sections and removing mold from interior surfaces as per new configuration.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Inactive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infrastructure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Obtain cost estimate and identify</a:t>
                      </a:r>
                      <a:r>
                        <a:rPr lang="en-US" sz="900" baseline="0" dirty="0" smtClean="0"/>
                        <a:t> funding to repair rail spur, waste water treatment plant and re-energize electrical connection.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8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Potential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re-zoning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Initiate discussions with Town of Cortlandville regarding</a:t>
                      </a:r>
                      <a:r>
                        <a:rPr lang="en-US" sz="900" baseline="0" dirty="0" smtClean="0"/>
                        <a:t> potential for re-zoning 24-acre parcel for industrial use; clarify flood plain development approvals needed from the Town and NYSDEC.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8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Use Restrictions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Consider placing</a:t>
                      </a:r>
                      <a:r>
                        <a:rPr lang="en-US" sz="900" baseline="0" dirty="0" smtClean="0"/>
                        <a:t> deed notices on the parcels to clarify slab removal/excavation considerations, existing local ground water use and withdrawal limitations and site zoning.</a:t>
                      </a:r>
                      <a:endParaRPr lang="en-US" sz="900" dirty="0"/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46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Liability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2952" marR="52952" marT="26477" marB="264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2002 Brownfield Amendments to CERCLA or Superfund provided important protections from liability to landowners who meet certain statutory criteria. See slides</a:t>
                      </a:r>
                      <a:r>
                        <a:rPr lang="en-US" sz="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38 and 39.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52" marR="52952" marT="26477" marB="26477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335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to prepare for reuse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sz="1300" dirty="0"/>
          </a:p>
        </p:txBody>
      </p:sp>
      <p:pic>
        <p:nvPicPr>
          <p:cNvPr id="12" name="Content Placeholder 11" descr="Buckbee-Mears_Handout_FINAL_082012_8.5x11_Page_3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498" t="5405" r="3123" b="2900"/>
          <a:stretch/>
        </p:blipFill>
        <p:spPr>
          <a:xfrm>
            <a:off x="4495800" y="1066800"/>
            <a:ext cx="4541778" cy="5710361"/>
          </a:xfrm>
          <a:ln>
            <a:solidFill>
              <a:srgbClr val="002060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Adaptive </a:t>
            </a:r>
            <a:r>
              <a:rPr lang="en-US" dirty="0" smtClean="0"/>
              <a:t>reuse to support multi-tenant manufacturing space</a:t>
            </a:r>
          </a:p>
          <a:p>
            <a:r>
              <a:rPr lang="en-US" dirty="0" smtClean="0"/>
              <a:t>Available land suitable for structural development on slabs or natural ground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3657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Repositioning Site Assets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Buckbee-Mears Co.</a:t>
            </a:r>
            <a:br>
              <a:rPr lang="en-US" dirty="0" smtClean="0"/>
            </a:br>
            <a:r>
              <a:rPr lang="en-US" sz="1600" dirty="0"/>
              <a:t>Reuse Theme: Site Repositioning</a:t>
            </a:r>
            <a:endParaRPr lang="en-US" sz="1300" dirty="0"/>
          </a:p>
        </p:txBody>
      </p:sp>
      <p:pic>
        <p:nvPicPr>
          <p:cNvPr id="12" name="Content Placeholder 11" descr="Buckbee-Mears_Handout_FINAL_082012_8.5x11_Page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524000"/>
            <a:ext cx="3543798" cy="4586092"/>
          </a:xfrm>
          <a:ln>
            <a:solidFill>
              <a:srgbClr val="00206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87680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Attracted </a:t>
            </a:r>
            <a:r>
              <a:rPr lang="en-US" dirty="0" smtClean="0"/>
              <a:t>prospective purchaser with strong track record in adaptive reuse</a:t>
            </a:r>
          </a:p>
          <a:p>
            <a:r>
              <a:rPr lang="en-US" dirty="0" smtClean="0"/>
              <a:t>Prospective purchaser inquiry process is underway</a:t>
            </a:r>
          </a:p>
          <a:p>
            <a:r>
              <a:rPr lang="en-US" dirty="0" smtClean="0"/>
              <a:t>Targeting purchase during foreclosure auction anticipated in October 2013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429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Buckbee-Mears Co.  Cortland, New York</vt:lpstr>
      <vt:lpstr>Buckbee-Mears Co. Reuse Theme: Site Repositioning</vt:lpstr>
      <vt:lpstr>Buckbee-Mears Co. Reuse Theme: Site Repositioning</vt:lpstr>
      <vt:lpstr>Buckbee-Mears Co. Reuse Theme: Site Repositioning</vt:lpstr>
      <vt:lpstr>Buckbee-Mears Co. Reuse Theme: Site Repositioning</vt:lpstr>
      <vt:lpstr>Buckbee-Mears Co. Reuse Theme: Site Repositioning</vt:lpstr>
      <vt:lpstr>Buckbee-Mears Co. Reuse Theme: Site Repositioning</vt:lpstr>
      <vt:lpstr>Buckbee-Mears Co. Reuse Theme: Site Repositioning</vt:lpstr>
      <vt:lpstr>Buckbee-Mears Co. Reuse Theme: Site Repositioning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30</cp:revision>
  <dcterms:created xsi:type="dcterms:W3CDTF">2013-08-19T12:30:14Z</dcterms:created>
  <dcterms:modified xsi:type="dcterms:W3CDTF">2013-09-12T17:02:19Z</dcterms:modified>
</cp:coreProperties>
</file>