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11"/>
  </p:notesMasterIdLst>
  <p:sldIdLst>
    <p:sldId id="272" r:id="rId2"/>
    <p:sldId id="274" r:id="rId3"/>
    <p:sldId id="280" r:id="rId4"/>
    <p:sldId id="281" r:id="rId5"/>
    <p:sldId id="282" r:id="rId6"/>
    <p:sldId id="285" r:id="rId7"/>
    <p:sldId id="286" r:id="rId8"/>
    <p:sldId id="287" r:id="rId9"/>
    <p:sldId id="288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7" autoAdjust="0"/>
  </p:normalViewPr>
  <p:slideViewPr>
    <p:cSldViewPr>
      <p:cViewPr>
        <p:scale>
          <a:sx n="75" d="100"/>
          <a:sy n="75" d="100"/>
        </p:scale>
        <p:origin x="-1140" y="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9F4C8-0716-4A33-9D7A-13AB52272D1C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755CE-C3B2-4724-ADDA-7F3AD709E0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0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755CE-C3B2-4724-ADDA-7F3AD709E00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0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755CE-C3B2-4724-ADDA-7F3AD709E00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/>
          <p:cNvPicPr>
            <a:picLocks noChangeAspect="1" noChangeArrowheads="1"/>
          </p:cNvPicPr>
          <p:nvPr userDrawn="1"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9" r="1"/>
          <a:stretch/>
        </p:blipFill>
        <p:spPr bwMode="auto">
          <a:xfrm>
            <a:off x="-76200" y="0"/>
            <a:ext cx="9220200" cy="68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-76200" y="-12701"/>
            <a:ext cx="9245600" cy="6870701"/>
          </a:xfrm>
          <a:prstGeom prst="rect">
            <a:avLst/>
          </a:prstGeom>
          <a:solidFill>
            <a:schemeClr val="bg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1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4" y="0"/>
            <a:ext cx="9158804" cy="68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40204" y="-12701"/>
            <a:ext cx="9209604" cy="6870701"/>
          </a:xfrm>
          <a:prstGeom prst="rect">
            <a:avLst/>
          </a:prstGeom>
          <a:solidFill>
            <a:schemeClr val="bg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40204" y="0"/>
            <a:ext cx="1467902" cy="990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8"/>
          <a:stretch/>
        </p:blipFill>
        <p:spPr>
          <a:xfrm>
            <a:off x="25400" y="260119"/>
            <a:ext cx="1193800" cy="47035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32498" y="0"/>
            <a:ext cx="7436902" cy="990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467600" cy="1143000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27698" y="0"/>
            <a:ext cx="2286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56297" y="-1"/>
            <a:ext cx="76201" cy="9906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58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gionalMap-mr020312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715" t="13333" r="13720" b="18889"/>
          <a:stretch>
            <a:fillRect/>
          </a:stretch>
        </p:blipFill>
        <p:spPr>
          <a:xfrm>
            <a:off x="-152400" y="-1"/>
            <a:ext cx="9296400" cy="68956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193088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 i="1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981199" y="4419600"/>
            <a:ext cx="7162801" cy="13620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4406900"/>
            <a:ext cx="7848600" cy="1362075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7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C54AF0-F56C-4B6F-978A-53FC26E0A6BD}" type="datetime1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B42CA1-1561-4AC3-8B4D-B810CC0A9D19}" type="datetime1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06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2581E0-4C20-4F88-9E04-2CE1A86CD955}" type="datetime1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50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676AE-C7BC-4B97-B0E7-8B92489DEC68}" type="datetime1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44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 userDrawn="1"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4" y="0"/>
            <a:ext cx="9158804" cy="68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-40204" y="-12701"/>
            <a:ext cx="9209604" cy="6870701"/>
          </a:xfrm>
          <a:prstGeom prst="rect">
            <a:avLst/>
          </a:prstGeom>
          <a:solidFill>
            <a:schemeClr val="bg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-40204" y="0"/>
            <a:ext cx="1467902" cy="990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8"/>
          <a:stretch/>
        </p:blipFill>
        <p:spPr>
          <a:xfrm>
            <a:off x="25400" y="260119"/>
            <a:ext cx="1193800" cy="47035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427698" y="0"/>
            <a:ext cx="2286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656297" y="-1"/>
            <a:ext cx="76201" cy="9906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256327E6-C438-4329-AA2C-55EBA680CB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1732498" y="0"/>
            <a:ext cx="7436902" cy="990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8" y="0"/>
            <a:ext cx="743690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 Robbie, Skeo Solutions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Inc. Landfill</a:t>
            </a:r>
            <a:br>
              <a:rPr lang="en-US" dirty="0" smtClean="0"/>
            </a:br>
            <a:r>
              <a:rPr lang="en-US" sz="2400" dirty="0" smtClean="0"/>
              <a:t>Michigan City, Indiana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57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</a:t>
            </a:r>
            <a:r>
              <a:rPr lang="en-US" sz="1600" dirty="0" smtClean="0"/>
              <a:t>Assessing Compatibility between Remedy and Proposed Reuse</a:t>
            </a:r>
            <a:endParaRPr lang="en-US" sz="1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495800"/>
          </a:xfrm>
        </p:spPr>
        <p:txBody>
          <a:bodyPr>
            <a:normAutofit/>
          </a:bodyPr>
          <a:lstStyle/>
          <a:p>
            <a:pPr marL="347663" indent="-347663"/>
            <a:r>
              <a:rPr lang="en-US" dirty="0" smtClean="0"/>
              <a:t>Michigan City, Indiana is developing the Trail Creek Greenway Corridor.</a:t>
            </a:r>
          </a:p>
          <a:p>
            <a:pPr marL="347663" indent="-347663"/>
            <a:r>
              <a:rPr lang="en-US" dirty="0" smtClean="0"/>
              <a:t>Waste Inc. Landfill site identified as a potential regional multi-use recreation destination.</a:t>
            </a:r>
          </a:p>
          <a:p>
            <a:pPr marL="347663" indent="-347663">
              <a:buNone/>
            </a:pPr>
            <a:endParaRPr lang="en-US" dirty="0" smtClean="0"/>
          </a:p>
        </p:txBody>
      </p:sp>
      <p:pic>
        <p:nvPicPr>
          <p:cNvPr id="11" name="Picture 3" descr="X:\EXTRANET\GSRI\Community Planning\Active Projects\East Helena\Final Report\InDesignFiles\EH_Report_FINAL_110111 Folder\Links\EHelena_Remedial_2011_10_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3538" t="5079" r="10279" b="6841"/>
          <a:stretch>
            <a:fillRect/>
          </a:stretch>
        </p:blipFill>
        <p:spPr>
          <a:xfrm>
            <a:off x="4572000" y="1676400"/>
            <a:ext cx="4437889" cy="3962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1257181"/>
            <a:ext cx="4114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Assessing Compatibility between Remedy and Proposed Reuse</a:t>
            </a:r>
            <a:endParaRPr lang="en-US" sz="1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666220"/>
            <a:ext cx="4038600" cy="5039380"/>
          </a:xfrm>
        </p:spPr>
        <p:txBody>
          <a:bodyPr>
            <a:normAutofit/>
          </a:bodyPr>
          <a:lstStyle/>
          <a:p>
            <a:pPr marL="347663" indent="-347663"/>
            <a:r>
              <a:rPr lang="en-US" dirty="0" smtClean="0"/>
              <a:t>Concept plan envisions year-round adventure park combined with creek access.</a:t>
            </a:r>
          </a:p>
          <a:p>
            <a:pPr marL="347663" indent="-347663"/>
            <a:r>
              <a:rPr lang="en-US" dirty="0" smtClean="0"/>
              <a:t>Region 5 SRI supported city in evaluating compatibility between reuse concept and landfill remedy.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3" descr="X:\EXTRANET\GSRI\Community Planning\Active Projects\East Helena\Final Report\InDesignFiles\EH_Report_FINAL_110111 Folder\Links\EHelena_Remedial_2011_10_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5269"/>
          <a:stretch>
            <a:fillRect/>
          </a:stretch>
        </p:blipFill>
        <p:spPr>
          <a:xfrm>
            <a:off x="4577748" y="1066800"/>
            <a:ext cx="4490052" cy="5715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11430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Assessing Compatibility between Remedy and Proposed Reuse</a:t>
            </a:r>
            <a:endParaRPr lang="en-US" sz="1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2278178"/>
            <a:ext cx="3733800" cy="3817821"/>
          </a:xfrm>
        </p:spPr>
        <p:txBody>
          <a:bodyPr>
            <a:normAutofit/>
          </a:bodyPr>
          <a:lstStyle/>
          <a:p>
            <a:pPr marL="347663" indent="-347663"/>
            <a:r>
              <a:rPr lang="en-US" dirty="0" smtClean="0"/>
              <a:t>Physical features</a:t>
            </a:r>
          </a:p>
          <a:p>
            <a:pPr marL="347663" indent="-347663"/>
            <a:r>
              <a:rPr lang="en-US" dirty="0" smtClean="0"/>
              <a:t>Remedial features</a:t>
            </a:r>
          </a:p>
          <a:p>
            <a:pPr marL="347663" indent="-347663"/>
            <a:r>
              <a:rPr lang="en-US" dirty="0" smtClean="0"/>
              <a:t>Proposed </a:t>
            </a:r>
            <a:br>
              <a:rPr lang="en-US" dirty="0" smtClean="0"/>
            </a:br>
            <a:r>
              <a:rPr lang="en-US" dirty="0" smtClean="0"/>
              <a:t>recreational activities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3" descr="X:\EXTRANET\GSRI\Community Planning\Active Projects\East Helena\Final Report\InDesignFiles\EH_Report_FINAL_110111 Folder\Links\EHelena_Remedial_2011_10_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4889501"/>
            <a:ext cx="4743166" cy="14478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3" descr="X:\EXTRANET\GSRI\Community Planning\Active Projects\East Helena\Final Report\InDesignFiles\EH_Report_FINAL_110111 Folder\Links\EHelena_Remedial_2011_10_05.jpg"/>
          <p:cNvPicPr>
            <a:picLocks noChangeAspect="1" noChangeArrowheads="1"/>
          </p:cNvPicPr>
          <p:nvPr/>
        </p:nvPicPr>
        <p:blipFill rotWithShape="1">
          <a:blip r:embed="rId4" cstate="print"/>
          <a:srcRect t="1779" b="4006"/>
          <a:stretch/>
        </p:blipFill>
        <p:spPr>
          <a:xfrm>
            <a:off x="6424612" y="1517711"/>
            <a:ext cx="2552700" cy="32066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3" descr="X:\EXTRANET\GSRI\Community Planning\Active Projects\East Helena\Final Report\InDesignFiles\EH_Report_FINAL_110111 Folder\Links\EHelena_Remedial_2011_10_0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7670" y="3170635"/>
            <a:ext cx="2071688" cy="15537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3" descr="X:\EXTRANET\GSRI\Community Planning\Active Projects\East Helena\Final Report\InDesignFiles\EH_Report_FINAL_110111 Folder\Links\EHelena_Remedial_2011_10_05.jpg"/>
          <p:cNvPicPr>
            <a:picLocks noChangeAspect="1" noChangeArrowheads="1"/>
          </p:cNvPicPr>
          <p:nvPr/>
        </p:nvPicPr>
        <p:blipFill rotWithShape="1">
          <a:blip r:embed="rId6" cstate="print"/>
          <a:srcRect t="1087" b="1025"/>
          <a:stretch/>
        </p:blipFill>
        <p:spPr>
          <a:xfrm>
            <a:off x="4207670" y="1517711"/>
            <a:ext cx="2071688" cy="152093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3" descr="X:\EXTRANET\GSRI\Community Planning\Active Projects\East Helena\Final Report\InDesignFiles\EH_Report_FINAL_110111 Folder\Links\EHelena_Remedial_2011_10_0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37972" y="4874874"/>
            <a:ext cx="1939340" cy="14545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Picture 3" descr="X:\EXTRANET\GSRI\Community Planning\Active Projects\East Helena\Final Report\InDesignFiles\EH_Report_FINAL_110111 Folder\Links\EHelena_Remedial_2011_10_05.jpg"/>
          <p:cNvPicPr>
            <a:picLocks noChangeAspect="1" noChangeArrowheads="1"/>
          </p:cNvPicPr>
          <p:nvPr/>
        </p:nvPicPr>
        <p:blipFill rotWithShape="1">
          <a:blip r:embed="rId8" cstate="print"/>
          <a:srcRect l="10974" r="10494" b="5739"/>
          <a:stretch/>
        </p:blipFill>
        <p:spPr>
          <a:xfrm>
            <a:off x="5105400" y="4889499"/>
            <a:ext cx="1817687" cy="145450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1295400"/>
            <a:ext cx="39028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Suitability Analysis Evaluates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Assessing Compatibility between Remedy and Proposed Reuse</a:t>
            </a:r>
            <a:endParaRPr lang="en-US" sz="1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4038600" cy="4267200"/>
          </a:xfrm>
        </p:spPr>
        <p:txBody>
          <a:bodyPr>
            <a:normAutofit/>
          </a:bodyPr>
          <a:lstStyle/>
          <a:p>
            <a:pPr marL="347663" indent="-347663"/>
            <a:r>
              <a:rPr lang="en-US" dirty="0" smtClean="0"/>
              <a:t>32-acre public open space bordering Trail Creek.</a:t>
            </a:r>
          </a:p>
          <a:p>
            <a:pPr marL="347663" indent="-347663"/>
            <a:r>
              <a:rPr lang="en-US" dirty="0" smtClean="0"/>
              <a:t>Proximity to high-value conservation lands.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3" descr="X:\EXTRANET\GSRI\Community Planning\Active Projects\East Helena\Final Report\InDesignFiles\EH_Report_FINAL_110111 Folder\Links\EHelena_Remedial_2011_10_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7025"/>
          <a:stretch>
            <a:fillRect/>
          </a:stretch>
        </p:blipFill>
        <p:spPr>
          <a:xfrm>
            <a:off x="4350968" y="1676400"/>
            <a:ext cx="4640632" cy="41148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2100" y="1485781"/>
            <a:ext cx="3962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Landfill Property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 descr="WIL_RemComponents_2011_09_29.jpg"/>
          <p:cNvPicPr>
            <a:picLocks noChangeAspect="1"/>
          </p:cNvPicPr>
          <p:nvPr/>
        </p:nvPicPr>
        <p:blipFill>
          <a:blip r:embed="rId3" cstate="print"/>
          <a:srcRect l="1180" t="1823" r="36295" b="7016"/>
          <a:stretch>
            <a:fillRect/>
          </a:stretch>
        </p:blipFill>
        <p:spPr>
          <a:xfrm>
            <a:off x="4572000" y="2514600"/>
            <a:ext cx="4038600" cy="381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Assessing Compatibility between Remedy and Proposed Reuse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35113"/>
            <a:ext cx="4038600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Physical Features</a:t>
            </a:r>
            <a:endParaRPr lang="en-US" sz="2800" dirty="0"/>
          </a:p>
        </p:txBody>
      </p:sp>
      <p:pic>
        <p:nvPicPr>
          <p:cNvPr id="7" name="Content Placeholder 6" descr="image6.jpe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198" t="1852" r="35874" b="5556"/>
          <a:stretch>
            <a:fillRect/>
          </a:stretch>
        </p:blipFill>
        <p:spPr>
          <a:xfrm>
            <a:off x="304800" y="2514600"/>
            <a:ext cx="4001030" cy="3810000"/>
          </a:xfrm>
          <a:ln>
            <a:solidFill>
              <a:srgbClr val="00206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535113"/>
            <a:ext cx="4038599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Remedy Components</a:t>
            </a:r>
            <a:endParaRPr lang="en-US" sz="2800" dirty="0"/>
          </a:p>
        </p:txBody>
      </p:sp>
      <p:pic>
        <p:nvPicPr>
          <p:cNvPr id="9" name="Content Placeholder 8" descr="WIL_RemComponents_2011_09_29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 l="64179" t="5827" r="5656" b="55323"/>
          <a:stretch>
            <a:fillRect/>
          </a:stretch>
        </p:blipFill>
        <p:spPr>
          <a:xfrm>
            <a:off x="7239000" y="5181600"/>
            <a:ext cx="1371600" cy="1143000"/>
          </a:xfrm>
        </p:spPr>
      </p:pic>
      <p:pic>
        <p:nvPicPr>
          <p:cNvPr id="8" name="Picture 3" descr="X:\EXTRANET\GSRI\Community Planning\Active Projects\East Helena\Final Report\InDesignFiles\EH_Report_FINAL_110111 Folder\Links\EHelena_Remedial_2011_10_05.jpg"/>
          <p:cNvPicPr>
            <a:picLocks noChangeAspect="1" noChangeArrowheads="1"/>
          </p:cNvPicPr>
          <p:nvPr/>
        </p:nvPicPr>
        <p:blipFill>
          <a:blip r:embed="rId6" cstate="print"/>
          <a:srcRect l="63876" t="14479" r="18062" b="70298"/>
          <a:stretch>
            <a:fillRect/>
          </a:stretch>
        </p:blipFill>
        <p:spPr>
          <a:xfrm>
            <a:off x="2819400" y="5486400"/>
            <a:ext cx="1397001" cy="762000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Assessing Compatibility between Remedy and Proposed Reuse</a:t>
            </a:r>
            <a:endParaRPr lang="en-US" sz="1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2286000"/>
            <a:ext cx="4038600" cy="4267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Flat areas within capped area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Steep slopes within capped area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Areas suitable for structural development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Riparian areas</a:t>
            </a:r>
          </a:p>
          <a:p>
            <a:pPr marL="347663" indent="-347663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3" descr="X:\EXTRANET\GSRI\Community Planning\Active Projects\East Helena\Final Report\InDesignFiles\EH_Report_FINAL_110111 Folder\Links\EHelena_Remedial_2011_10_0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1479" t="2546" r="36124" b="6860"/>
          <a:stretch/>
        </p:blipFill>
        <p:spPr>
          <a:xfrm>
            <a:off x="4237568" y="1638300"/>
            <a:ext cx="4826000" cy="45339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1371600"/>
            <a:ext cx="3810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 Suitability Zones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Assessing Compatibility between Remedy and Proposed Reuse</a:t>
            </a:r>
            <a:endParaRPr lang="en-US" sz="1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038600" cy="4800600"/>
          </a:xfrm>
        </p:spPr>
        <p:txBody>
          <a:bodyPr>
            <a:normAutofit/>
          </a:bodyPr>
          <a:lstStyle/>
          <a:p>
            <a:pPr marL="347663" indent="-347663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3" descr="X:\EXTRANET\GSRI\Community Planning\Active Projects\East Helena\Final Report\InDesignFiles\EH_Report_FINAL_110111 Folder\Links\EHelena_Remedial_2011_10_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93" t="2716" r="36228" b="6077"/>
          <a:stretch>
            <a:fillRect/>
          </a:stretch>
        </p:blipFill>
        <p:spPr>
          <a:xfrm>
            <a:off x="3276600" y="1219199"/>
            <a:ext cx="5684922" cy="54864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3" descr="X:\EXTRANET\GSRI\Community Planning\Active Projects\East Helena\Final Report\InDesignFiles\EH_Report_FINAL_110111 Folder\Links\EHelena_Remedial_2011_10_05.jpg"/>
          <p:cNvPicPr>
            <a:picLocks noChangeAspect="1" noChangeArrowheads="1"/>
          </p:cNvPicPr>
          <p:nvPr/>
        </p:nvPicPr>
        <p:blipFill rotWithShape="1">
          <a:blip r:embed="rId4" cstate="print"/>
          <a:srcRect l="64452" t="1731" r="13217" b="29408"/>
          <a:stretch/>
        </p:blipFill>
        <p:spPr>
          <a:xfrm>
            <a:off x="304800" y="1231899"/>
            <a:ext cx="2743200" cy="547370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Waste Inc. Landfill / Trail Creek</a:t>
            </a:r>
            <a:br>
              <a:rPr lang="en-US" dirty="0" smtClean="0"/>
            </a:br>
            <a:r>
              <a:rPr lang="en-US" sz="1600" dirty="0"/>
              <a:t>Reuse Theme: Assessing Compatibility between Remedy and Proposed Reuse</a:t>
            </a:r>
            <a:endParaRPr lang="en-US" sz="1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4038600" cy="4267200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Tool to refine and </a:t>
            </a:r>
            <a:r>
              <a:rPr lang="en-US" dirty="0" err="1" smtClean="0"/>
              <a:t>groundtruth</a:t>
            </a:r>
            <a:r>
              <a:rPr lang="en-US" dirty="0" smtClean="0"/>
              <a:t> concept plan</a:t>
            </a:r>
          </a:p>
          <a:p>
            <a:pPr marL="514350" indent="-514350"/>
            <a:r>
              <a:rPr lang="en-US" dirty="0" smtClean="0"/>
              <a:t>Flexible reuse zones help refine recreation program</a:t>
            </a:r>
          </a:p>
          <a:p>
            <a:pPr marL="514350" indent="-514350"/>
            <a:r>
              <a:rPr lang="en-US" dirty="0" smtClean="0"/>
              <a:t>Compatibility analysis informs due diligence</a:t>
            </a:r>
          </a:p>
          <a:p>
            <a:pPr marL="347663" indent="-347663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3" descr="X:\EXTRANET\GSRI\Community Planning\Active Projects\East Helena\Final Report\InDesignFiles\EH_Report_FINAL_110111 Folder\Links\EHelena_Remedial_2011_10_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9035"/>
          <a:stretch>
            <a:fillRect/>
          </a:stretch>
        </p:blipFill>
        <p:spPr>
          <a:xfrm>
            <a:off x="4724400" y="1600200"/>
            <a:ext cx="4253922" cy="44958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1485781"/>
            <a:ext cx="4114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</TotalTime>
  <Words>206</Words>
  <Application>Microsoft Office PowerPoint</Application>
  <PresentationFormat>On-screen Show (4:3)</PresentationFormat>
  <Paragraphs>51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Waste Inc. Landfill Michigan City, Indiana</vt:lpstr>
      <vt:lpstr>Waste Inc. Landfill / Trail Creek Reuse Theme: Assessing Compatibility between Remedy and Proposed Reuse</vt:lpstr>
      <vt:lpstr>Waste Inc. Landfill / Trail Creek Reuse Theme: Assessing Compatibility between Remedy and Proposed Reuse</vt:lpstr>
      <vt:lpstr>Waste Inc. Landfill / Trail Creek Reuse Theme: Assessing Compatibility between Remedy and Proposed Reuse</vt:lpstr>
      <vt:lpstr>Waste Inc. Landfill / Trail Creek Reuse Theme: Assessing Compatibility between Remedy and Proposed Reuse</vt:lpstr>
      <vt:lpstr>Waste Inc. Landfill / Trail Creek Reuse Theme: Assessing Compatibility between Remedy and Proposed Reuse</vt:lpstr>
      <vt:lpstr>Waste Inc. Landfill / Trail Creek Reuse Theme: Assessing Compatibility between Remedy and Proposed Reuse</vt:lpstr>
      <vt:lpstr>Waste Inc. Landfill / Trail Creek Reuse Theme: Assessing Compatibility between Remedy and Proposed Reuse</vt:lpstr>
      <vt:lpstr>Waste Inc. Landfill / Trail Creek Reuse Theme: Assessing Compatibility between Remedy and Proposed Reuse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Alfano</dc:creator>
  <cp:lastModifiedBy>Sarah Alfano</cp:lastModifiedBy>
  <cp:revision>29</cp:revision>
  <dcterms:created xsi:type="dcterms:W3CDTF">2013-08-19T12:30:14Z</dcterms:created>
  <dcterms:modified xsi:type="dcterms:W3CDTF">2013-09-12T17:25:13Z</dcterms:modified>
</cp:coreProperties>
</file>