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notesSlides/notesSlide10.xml" ContentType="application/vnd.openxmlformats-officedocument.presentationml.notesSlide+xml"/>
  <Override PartName="/ppt/charts/chart2.xml" ContentType="application/vnd.openxmlformats-officedocument.drawingml.chart+xml"/>
  <Override PartName="/ppt/notesSlides/notesSlide11.xml" ContentType="application/vnd.openxmlformats-officedocument.presentationml.notesSlide+xml"/>
  <Override PartName="/ppt/charts/chart3.xml" ContentType="application/vnd.openxmlformats-officedocument.drawingml.chart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4.xml" ContentType="application/vnd.openxmlformats-officedocument.drawingml.chart+xml"/>
  <Override PartName="/ppt/notesSlides/notesSlide16.xml" ContentType="application/vnd.openxmlformats-officedocument.presentationml.notesSlide+xml"/>
  <Override PartName="/ppt/charts/chart5.xml" ContentType="application/vnd.openxmlformats-officedocument.drawingml.chart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6"/>
  </p:notesMasterIdLst>
  <p:sldIdLst>
    <p:sldId id="264" r:id="rId2"/>
    <p:sldId id="364" r:id="rId3"/>
    <p:sldId id="294" r:id="rId4"/>
    <p:sldId id="295" r:id="rId5"/>
    <p:sldId id="367" r:id="rId6"/>
    <p:sldId id="368" r:id="rId7"/>
    <p:sldId id="297" r:id="rId8"/>
    <p:sldId id="298" r:id="rId9"/>
    <p:sldId id="299" r:id="rId10"/>
    <p:sldId id="310" r:id="rId11"/>
    <p:sldId id="383" r:id="rId12"/>
    <p:sldId id="384" r:id="rId13"/>
    <p:sldId id="389" r:id="rId14"/>
    <p:sldId id="390" r:id="rId15"/>
    <p:sldId id="391" r:id="rId16"/>
    <p:sldId id="300" r:id="rId17"/>
    <p:sldId id="387" r:id="rId18"/>
    <p:sldId id="301" r:id="rId19"/>
    <p:sldId id="303" r:id="rId20"/>
    <p:sldId id="304" r:id="rId21"/>
    <p:sldId id="308" r:id="rId22"/>
    <p:sldId id="309" r:id="rId23"/>
    <p:sldId id="306" r:id="rId24"/>
    <p:sldId id="385" r:id="rId25"/>
    <p:sldId id="388" r:id="rId26"/>
    <p:sldId id="392" r:id="rId27"/>
    <p:sldId id="393" r:id="rId28"/>
    <p:sldId id="394" r:id="rId29"/>
    <p:sldId id="395" r:id="rId30"/>
    <p:sldId id="396" r:id="rId31"/>
    <p:sldId id="397" r:id="rId32"/>
    <p:sldId id="398" r:id="rId33"/>
    <p:sldId id="399" r:id="rId34"/>
    <p:sldId id="400" r:id="rId35"/>
    <p:sldId id="401" r:id="rId36"/>
    <p:sldId id="402" r:id="rId37"/>
    <p:sldId id="403" r:id="rId38"/>
    <p:sldId id="404" r:id="rId39"/>
    <p:sldId id="405" r:id="rId40"/>
    <p:sldId id="406" r:id="rId41"/>
    <p:sldId id="407" r:id="rId42"/>
    <p:sldId id="408" r:id="rId43"/>
    <p:sldId id="409" r:id="rId44"/>
    <p:sldId id="410" r:id="rId45"/>
    <p:sldId id="411" r:id="rId46"/>
    <p:sldId id="412" r:id="rId47"/>
    <p:sldId id="413" r:id="rId48"/>
    <p:sldId id="370" r:id="rId49"/>
    <p:sldId id="371" r:id="rId50"/>
    <p:sldId id="372" r:id="rId51"/>
    <p:sldId id="373" r:id="rId52"/>
    <p:sldId id="374" r:id="rId53"/>
    <p:sldId id="375" r:id="rId54"/>
    <p:sldId id="376" r:id="rId55"/>
    <p:sldId id="377" r:id="rId56"/>
    <p:sldId id="378" r:id="rId57"/>
    <p:sldId id="379" r:id="rId58"/>
    <p:sldId id="380" r:id="rId59"/>
    <p:sldId id="381" r:id="rId60"/>
    <p:sldId id="382" r:id="rId61"/>
    <p:sldId id="348" r:id="rId62"/>
    <p:sldId id="365" r:id="rId63"/>
    <p:sldId id="350" r:id="rId64"/>
    <p:sldId id="307" r:id="rId6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NIEHS" initials="DJC" lastIdx="21" clrIdx="0"/>
  <p:cmAuthor id="1" name="TEMP" initials="MLH" lastIdx="1" clrIdx="1"/>
  <p:cmAuthor id="2" name="Carlin, Danielle (NIH/NIEHS) [E]" initials="CD([" lastIdx="9" clrIdx="2">
    <p:extLst>
      <p:ext uri="{19B8F6BF-5375-455C-9EA6-DF929625EA0E}">
        <p15:presenceInfo xmlns:p15="http://schemas.microsoft.com/office/powerpoint/2012/main" userId="S-1-5-21-12604286-656692736-1848903544-445030" providerId="AD"/>
      </p:ext>
    </p:extLst>
  </p:cmAuthor>
  <p:cmAuthor id="3" name="Henry, Heather F (NIH/NIEHS) [E]" initials="HHF([" lastIdx="15" clrIdx="3">
    <p:extLst>
      <p:ext uri="{19B8F6BF-5375-455C-9EA6-DF929625EA0E}">
        <p15:presenceInfo xmlns:p15="http://schemas.microsoft.com/office/powerpoint/2012/main" userId="S-1-5-21-12604286-656692736-1848903544-1363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94FF"/>
    <a:srgbClr val="007D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256" autoAdjust="0"/>
  </p:normalViewPr>
  <p:slideViewPr>
    <p:cSldViewPr>
      <p:cViewPr varScale="1">
        <p:scale>
          <a:sx n="84" d="100"/>
          <a:sy n="84" d="100"/>
        </p:scale>
        <p:origin x="1788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785631796025499"/>
          <c:y val="3.2976616659026702E-2"/>
          <c:w val="0.37035220597426199"/>
          <c:h val="0.6630345805081080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63500" h="635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61C-40E0-A996-AE95EA2594BD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61C-40E0-A996-AE95EA2594BD}"/>
              </c:ext>
            </c:extLst>
          </c:dPt>
          <c:dPt>
            <c:idx val="2"/>
            <c:bubble3D val="0"/>
            <c:spPr>
              <a:solidFill>
                <a:srgbClr val="9966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61C-40E0-A996-AE95EA2594BD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61C-40E0-A996-AE95EA2594BD}"/>
              </c:ext>
            </c:extLst>
          </c:dPt>
          <c:dPt>
            <c:idx val="4"/>
            <c:bubble3D val="0"/>
            <c:explosion val="16"/>
            <c:spPr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61C-40E0-A996-AE95EA2594BD}"/>
              </c:ext>
            </c:extLst>
          </c:dPt>
          <c:dPt>
            <c:idx val="5"/>
            <c:bubble3D val="0"/>
            <c:spPr>
              <a:solidFill>
                <a:srgbClr val="92D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A61C-40E0-A996-AE95EA2594BD}"/>
              </c:ext>
            </c:extLst>
          </c:dPt>
          <c:dPt>
            <c:idx val="6"/>
            <c:bubble3D val="0"/>
            <c:spPr>
              <a:solidFill>
                <a:srgbClr val="CC99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A61C-40E0-A996-AE95EA2594BD}"/>
              </c:ext>
            </c:extLst>
          </c:dPt>
          <c:dLbls>
            <c:delete val="1"/>
          </c:dLbls>
          <c:cat>
            <c:strRef>
              <c:f>Sheet1!$A$2:$A$8</c:f>
              <c:strCache>
                <c:ptCount val="7"/>
                <c:pt idx="0">
                  <c:v>Research Support Core (≥ 1 Core)</c:v>
                </c:pt>
                <c:pt idx="1">
                  <c:v>Administrative Core</c:v>
                </c:pt>
                <c:pt idx="2">
                  <c:v>Research Translation Core</c:v>
                </c:pt>
                <c:pt idx="3">
                  <c:v>Community Outreach Core (optional)</c:v>
                </c:pt>
                <c:pt idx="4">
                  <c:v>Training Core (optional)</c:v>
                </c:pt>
                <c:pt idx="5">
                  <c:v>Biomedical Research (≥ 2 Projects)</c:v>
                </c:pt>
                <c:pt idx="6">
                  <c:v>Non-Biomedical Research (≥ 2 Projects)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4</c:v>
                </c:pt>
                <c:pt idx="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61C-40E0-A996-AE95EA2594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9325">
          <a:noFill/>
        </a:ln>
      </c:spPr>
    </c:plotArea>
    <c:plotVisOnly val="1"/>
    <c:dispBlanksAs val="zero"/>
    <c:showDLblsOverMax val="0"/>
  </c:chart>
  <c:spPr>
    <a:ln w="9525" cap="flat" cmpd="sng" algn="ctr">
      <a:noFill/>
      <a:prstDash val="solid"/>
      <a:miter lim="800000"/>
      <a:headEnd type="none" w="med" len="med"/>
      <a:tailEnd type="none" w="med" len="med"/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1-DF81-42E8-9962-4ED6B59ED6CC}"/>
              </c:ext>
            </c:extLst>
          </c:dPt>
          <c:dPt>
            <c:idx val="1"/>
            <c:bubble3D val="0"/>
            <c:explosion val="8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  <c:extLst>
              <c:ext xmlns:c16="http://schemas.microsoft.com/office/drawing/2014/chart" uri="{C3380CC4-5D6E-409C-BE32-E72D297353CC}">
                <c16:uniqueId val="{00000003-DF81-42E8-9962-4ED6B59ED6CC}"/>
              </c:ext>
            </c:extLst>
          </c:dPt>
          <c:cat>
            <c:strRef>
              <c:f>Sheet1!$A$2:$A$3</c:f>
              <c:strCache>
                <c:ptCount val="2"/>
                <c:pt idx="0">
                  <c:v>Projects and Research Support Cores</c:v>
                </c:pt>
                <c:pt idx="1">
                  <c:v>Other Cores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F81-42E8-9962-4ED6B59ED6C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300"/>
      </c:pieChart>
    </c:plotArea>
    <c:plotVisOnly val="1"/>
    <c:dispBlanksAs val="zero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785631796025499"/>
          <c:y val="3.2976616659026702E-2"/>
          <c:w val="0.37035220597426199"/>
          <c:h val="0.6630345805081080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63500" h="635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0070C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61C-40E0-A996-AE95EA2594BD}"/>
              </c:ext>
            </c:extLst>
          </c:dPt>
          <c:dPt>
            <c:idx val="1"/>
            <c:bubble3D val="0"/>
            <c:spPr>
              <a:solidFill>
                <a:schemeClr val="accent6">
                  <a:lumMod val="75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61C-40E0-A996-AE95EA2594BD}"/>
              </c:ext>
            </c:extLst>
          </c:dPt>
          <c:dPt>
            <c:idx val="2"/>
            <c:bubble3D val="0"/>
            <c:spPr>
              <a:solidFill>
                <a:srgbClr val="9966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A61C-40E0-A996-AE95EA2594BD}"/>
              </c:ext>
            </c:extLst>
          </c:dPt>
          <c:dPt>
            <c:idx val="3"/>
            <c:bubble3D val="0"/>
            <c:spPr>
              <a:solidFill>
                <a:srgbClr val="C0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A61C-40E0-A996-AE95EA2594BD}"/>
              </c:ext>
            </c:extLst>
          </c:dPt>
          <c:dPt>
            <c:idx val="4"/>
            <c:bubble3D val="0"/>
            <c:explosion val="16"/>
            <c:spPr>
              <a:solidFill>
                <a:schemeClr val="accent5">
                  <a:lumMod val="60000"/>
                  <a:lumOff val="40000"/>
                </a:schemeClr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A61C-40E0-A996-AE95EA2594BD}"/>
              </c:ext>
            </c:extLst>
          </c:dPt>
          <c:dPt>
            <c:idx val="5"/>
            <c:bubble3D val="0"/>
            <c:spPr>
              <a:solidFill>
                <a:srgbClr val="92D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A61C-40E0-A996-AE95EA2594BD}"/>
              </c:ext>
            </c:extLst>
          </c:dPt>
          <c:dPt>
            <c:idx val="6"/>
            <c:bubble3D val="0"/>
            <c:spPr>
              <a:solidFill>
                <a:srgbClr val="CC99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A61C-40E0-A996-AE95EA2594BD}"/>
              </c:ext>
            </c:extLst>
          </c:dPt>
          <c:dLbls>
            <c:delete val="1"/>
          </c:dLbls>
          <c:cat>
            <c:strRef>
              <c:f>Sheet1!$A$2:$A$8</c:f>
              <c:strCache>
                <c:ptCount val="7"/>
                <c:pt idx="0">
                  <c:v>Research Support Core (≥ 1 Core)</c:v>
                </c:pt>
                <c:pt idx="1">
                  <c:v>Administrative Core</c:v>
                </c:pt>
                <c:pt idx="2">
                  <c:v>Research Translation Core</c:v>
                </c:pt>
                <c:pt idx="3">
                  <c:v>Community Outreach Core (optional)</c:v>
                </c:pt>
                <c:pt idx="4">
                  <c:v>Training Core (optional)</c:v>
                </c:pt>
                <c:pt idx="5">
                  <c:v>Biomedical Research (≥ 2 Projects)</c:v>
                </c:pt>
                <c:pt idx="6">
                  <c:v>Non-Biomedical Research (≥ 2 Projects)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4</c:v>
                </c:pt>
                <c:pt idx="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A61C-40E0-A996-AE95EA2594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9325">
          <a:noFill/>
        </a:ln>
      </c:spPr>
    </c:plotArea>
    <c:plotVisOnly val="1"/>
    <c:dispBlanksAs val="zero"/>
    <c:showDLblsOverMax val="0"/>
  </c:chart>
  <c:spPr>
    <a:ln w="9525" cap="flat" cmpd="sng" algn="ctr">
      <a:noFill/>
      <a:prstDash val="solid"/>
      <a:miter lim="800000"/>
      <a:headEnd type="none" w="med" len="med"/>
      <a:tailEnd type="none" w="med" len="med"/>
    </a:ln>
  </c:sp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785631796025499"/>
          <c:y val="3.2976616659026597E-2"/>
          <c:w val="0.37035220597426299"/>
          <c:h val="0.6630345805081090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63500" h="63500"/>
              <a:contourClr>
                <a:srgbClr val="000000"/>
              </a:contourClr>
            </a:sp3d>
          </c:spPr>
          <c:dPt>
            <c:idx val="0"/>
            <c:bubble3D val="0"/>
            <c:spPr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3E1-4B98-910F-8B3E24001989}"/>
              </c:ext>
            </c:extLst>
          </c:dPt>
          <c:dPt>
            <c:idx val="1"/>
            <c:bubble3D val="0"/>
            <c:spPr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3E1-4B98-910F-8B3E24001989}"/>
              </c:ext>
            </c:extLst>
          </c:dPt>
          <c:dPt>
            <c:idx val="2"/>
            <c:bubble3D val="0"/>
            <c:spPr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3E1-4B98-910F-8B3E24001989}"/>
              </c:ext>
            </c:extLst>
          </c:dPt>
          <c:dPt>
            <c:idx val="3"/>
            <c:bubble3D val="0"/>
            <c:explosion val="15"/>
            <c:spPr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3E1-4B98-910F-8B3E24001989}"/>
              </c:ext>
            </c:extLst>
          </c:dPt>
          <c:dPt>
            <c:idx val="4"/>
            <c:bubble3D val="0"/>
            <c:explosion val="16"/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13E1-4B98-910F-8B3E24001989}"/>
              </c:ext>
            </c:extLst>
          </c:dPt>
          <c:dPt>
            <c:idx val="5"/>
            <c:bubble3D val="0"/>
            <c:spPr>
              <a:solidFill>
                <a:srgbClr val="92D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13E1-4B98-910F-8B3E24001989}"/>
              </c:ext>
            </c:extLst>
          </c:dPt>
          <c:dPt>
            <c:idx val="6"/>
            <c:bubble3D val="0"/>
            <c:spPr>
              <a:solidFill>
                <a:srgbClr val="CC99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13E1-4B98-910F-8B3E24001989}"/>
              </c:ext>
            </c:extLst>
          </c:dPt>
          <c:dLbls>
            <c:delete val="1"/>
          </c:dLbls>
          <c:cat>
            <c:strRef>
              <c:f>Sheet1!$A$2:$A$8</c:f>
              <c:strCache>
                <c:ptCount val="7"/>
                <c:pt idx="0">
                  <c:v>Research Support Core (≥ 1 Core)</c:v>
                </c:pt>
                <c:pt idx="1">
                  <c:v>Administrative Core</c:v>
                </c:pt>
                <c:pt idx="2">
                  <c:v>Research Translation Core</c:v>
                </c:pt>
                <c:pt idx="3">
                  <c:v>Community Outreach Core (optional)</c:v>
                </c:pt>
                <c:pt idx="4">
                  <c:v>Training Core (optional)</c:v>
                </c:pt>
                <c:pt idx="5">
                  <c:v>Biomedical Research (≥ 2 Projects)</c:v>
                </c:pt>
                <c:pt idx="6">
                  <c:v>Non-Biomedical Research (≥ 2 Projects)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4</c:v>
                </c:pt>
                <c:pt idx="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3E1-4B98-910F-8B3E240019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9325">
          <a:noFill/>
        </a:ln>
      </c:spPr>
    </c:plotArea>
    <c:plotVisOnly val="1"/>
    <c:dispBlanksAs val="zero"/>
    <c:showDLblsOverMax val="0"/>
  </c:chart>
  <c:spPr>
    <a:ln w="9525" cap="flat" cmpd="sng" algn="ctr">
      <a:noFill/>
      <a:prstDash val="solid"/>
      <a:miter lim="800000"/>
      <a:headEnd type="none" w="med" len="med"/>
      <a:tailEnd type="none" w="med" len="med"/>
    </a:ln>
  </c:sp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785631796025499"/>
          <c:y val="3.2976616659026597E-2"/>
          <c:w val="0.37035220597426299"/>
          <c:h val="0.66303458050810904"/>
        </c:manualLayout>
      </c:layout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</c:v>
                </c:pt>
              </c:strCache>
            </c:strRef>
          </c:tx>
          <c:spPr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 prstMaterial="matte">
              <a:bevelT w="63500" h="63500"/>
              <a:contourClr>
                <a:srgbClr val="000000"/>
              </a:contourClr>
            </a:sp3d>
          </c:spPr>
          <c:dPt>
            <c:idx val="0"/>
            <c:bubble3D val="0"/>
            <c:spPr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13E1-4B98-910F-8B3E24001989}"/>
              </c:ext>
            </c:extLst>
          </c:dPt>
          <c:dPt>
            <c:idx val="1"/>
            <c:bubble3D val="0"/>
            <c:spPr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13E1-4B98-910F-8B3E24001989}"/>
              </c:ext>
            </c:extLst>
          </c:dPt>
          <c:dPt>
            <c:idx val="2"/>
            <c:bubble3D val="0"/>
            <c:spPr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13E1-4B98-910F-8B3E24001989}"/>
              </c:ext>
            </c:extLst>
          </c:dPt>
          <c:dPt>
            <c:idx val="3"/>
            <c:bubble3D val="0"/>
            <c:explosion val="15"/>
            <c:spPr>
              <a:noFill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13E1-4B98-910F-8B3E24001989}"/>
              </c:ext>
            </c:extLst>
          </c:dPt>
          <c:dPt>
            <c:idx val="4"/>
            <c:bubble3D val="0"/>
            <c:explosion val="16"/>
            <c:spPr>
              <a:noFill/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13E1-4B98-910F-8B3E24001989}"/>
              </c:ext>
            </c:extLst>
          </c:dPt>
          <c:dPt>
            <c:idx val="5"/>
            <c:bubble3D val="0"/>
            <c:spPr>
              <a:solidFill>
                <a:srgbClr val="92D05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13E1-4B98-910F-8B3E24001989}"/>
              </c:ext>
            </c:extLst>
          </c:dPt>
          <c:dPt>
            <c:idx val="6"/>
            <c:bubble3D val="0"/>
            <c:spPr>
              <a:solidFill>
                <a:srgbClr val="CC99FF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>
                <a:bevelT w="63500" h="635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13E1-4B98-910F-8B3E24001989}"/>
              </c:ext>
            </c:extLst>
          </c:dPt>
          <c:dLbls>
            <c:delete val="1"/>
          </c:dLbls>
          <c:cat>
            <c:strRef>
              <c:f>Sheet1!$A$2:$A$8</c:f>
              <c:strCache>
                <c:ptCount val="7"/>
                <c:pt idx="0">
                  <c:v>Research Support Core (≥ 1 Core)</c:v>
                </c:pt>
                <c:pt idx="1">
                  <c:v>Administrative Core</c:v>
                </c:pt>
                <c:pt idx="2">
                  <c:v>Research Translation Core</c:v>
                </c:pt>
                <c:pt idx="3">
                  <c:v>Community Outreach Core (optional)</c:v>
                </c:pt>
                <c:pt idx="4">
                  <c:v>Training Core (optional)</c:v>
                </c:pt>
                <c:pt idx="5">
                  <c:v>Biomedical Research (≥ 2 Projects)</c:v>
                </c:pt>
                <c:pt idx="6">
                  <c:v>Non-Biomedical Research (≥ 2 Projects)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4</c:v>
                </c:pt>
                <c:pt idx="6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13E1-4B98-910F-8B3E240019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29325">
          <a:noFill/>
        </a:ln>
      </c:spPr>
    </c:plotArea>
    <c:plotVisOnly val="1"/>
    <c:dispBlanksAs val="zero"/>
    <c:showDLblsOverMax val="0"/>
  </c:chart>
  <c:spPr>
    <a:ln w="9525" cap="flat" cmpd="sng" algn="ctr">
      <a:noFill/>
      <a:prstDash val="solid"/>
      <a:miter lim="800000"/>
      <a:headEnd type="none" w="med" len="med"/>
      <a:tailEnd type="none" w="med" len="med"/>
    </a:ln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FCF77D-DF3D-4C40-A908-C63B3A82BE5A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16A290-A7C5-457C-94EB-E2D17344C1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65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7388"/>
            <a:ext cx="4570412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2851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89936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0D3AE-0528-4423-9469-AB344EDEC4C1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7967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196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5920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9363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0D3AE-0528-4423-9469-AB344EDEC4C1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lv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0D3AE-0528-4423-9469-AB344EDEC4C1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4783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53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0D3AE-0528-4423-9469-AB344EDEC4C1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897301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0D3AE-0528-4423-9469-AB344EDEC4C1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0D3AE-0528-4423-9469-AB344EDEC4C1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77337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674AA9A-199B-4634-B080-11FED1041F72}" type="slidenum">
              <a:rPr lang="en-US" smtClean="0">
                <a:solidFill>
                  <a:srgbClr val="000000"/>
                </a:solidFill>
                <a:latin typeface="Arial" pitchFamily="34" charset="0"/>
              </a:rPr>
              <a:pPr/>
              <a:t>25</a:t>
            </a:fld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lIns="89910" tIns="44952" rIns="89910" bIns="44952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50637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CFA9F7-5D97-43AB-8E25-82B1C3A444FB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6832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50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3946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3392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7050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1666"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2113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133123" name="Notes Placeholder 2"/>
          <p:cNvSpPr>
            <a:spLocks noGrp="1"/>
          </p:cNvSpPr>
          <p:nvPr>
            <p:ph type="body" idx="1"/>
          </p:nvPr>
        </p:nvSpPr>
        <p:spPr bwMode="auto">
          <a:xfrm>
            <a:off x="686424" y="4344026"/>
            <a:ext cx="5485159" cy="411448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lIns="89710" tIns="44855" rIns="89710" bIns="44855"/>
          <a:lstStyle/>
          <a:p>
            <a:endParaRPr lang="en-US" dirty="0"/>
          </a:p>
        </p:txBody>
      </p:sp>
      <p:sp>
        <p:nvSpPr>
          <p:cNvPr id="133124" name="Date Placeholder 3"/>
          <p:cNvSpPr>
            <a:spLocks noGrp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 charset="-128"/>
              </a:rPr>
              <a:t>5/6/2005</a:t>
            </a:r>
          </a:p>
        </p:txBody>
      </p:sp>
      <p:sp>
        <p:nvSpPr>
          <p:cNvPr id="133125" name="Footer Placeholder 4"/>
          <p:cNvSpPr>
            <a:spLocks noGrp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>
                <a:ea typeface="ＭＳ Ｐゴシック" charset="-128"/>
              </a:rPr>
              <a:t>FreedR05_2446 v04.ppt</a:t>
            </a:r>
          </a:p>
        </p:txBody>
      </p:sp>
      <p:sp>
        <p:nvSpPr>
          <p:cNvPr id="133126" name="Slide Number Placeholder 5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4D9639-1435-4C26-B0BD-58ED290670D1}" type="slidenum">
              <a:rPr lang="en-US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31666">
              <a:defRPr/>
            </a:pPr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5429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914350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16855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01947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>
                <a:solidFill>
                  <a:prstClr val="black"/>
                </a:solidFill>
              </a:rPr>
              <a:pPr/>
              <a:t>34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5197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16209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723230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43969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995175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277579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937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24444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539453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487488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3028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65768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27613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FCFA9F7-5D97-43AB-8E25-82B1C3A444FB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2985982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583CE72-F37B-40B8-918E-AD5856C105D4}" type="slidenum">
              <a:rPr lang="en-US"/>
              <a:pPr/>
              <a:t>49</a:t>
            </a:fld>
            <a:endParaRPr lang="en-US"/>
          </a:p>
        </p:txBody>
      </p:sp>
      <p:sp>
        <p:nvSpPr>
          <p:cNvPr id="456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30588"/>
          </a:xfrm>
          <a:ln/>
        </p:spPr>
      </p:sp>
      <p:sp>
        <p:nvSpPr>
          <p:cNvPr id="456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2499"/>
            <a:ext cx="5486400" cy="4115349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F8C69D-5A7F-43D0-BA25-1C0A390D0AEB}" type="slidenum">
              <a:rPr lang="en-US"/>
              <a:pPr/>
              <a:t>50</a:t>
            </a:fld>
            <a:endParaRPr lang="en-US"/>
          </a:p>
        </p:txBody>
      </p:sp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73337B-C615-4727-ADB5-6495BC55E621}" type="slidenum">
              <a:rPr lang="en-US"/>
              <a:pPr/>
              <a:t>51</a:t>
            </a:fld>
            <a:endParaRPr lang="en-US"/>
          </a:p>
        </p:txBody>
      </p:sp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193469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83624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2F81C2F-2CD1-41CD-AF48-A49DE09C3F26}" type="slidenum">
              <a:rPr lang="en-US"/>
              <a:pPr/>
              <a:t>54</a:t>
            </a:fld>
            <a:endParaRPr lang="en-US"/>
          </a:p>
        </p:txBody>
      </p:sp>
      <p:sp>
        <p:nvSpPr>
          <p:cNvPr id="551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1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DFC2E66-33FE-4284-BF51-933E9FDF8424}" type="slidenum">
              <a:rPr lang="en-US"/>
              <a:pPr/>
              <a:t>55</a:t>
            </a:fld>
            <a:endParaRPr lang="en-US"/>
          </a:p>
        </p:txBody>
      </p:sp>
      <p:sp>
        <p:nvSpPr>
          <p:cNvPr id="592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2000" cy="3429000"/>
          </a:xfrm>
          <a:ln/>
        </p:spPr>
      </p:sp>
      <p:sp>
        <p:nvSpPr>
          <p:cNvPr id="5928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2464"/>
            <a:ext cx="5486400" cy="4114487"/>
          </a:xfrm>
        </p:spPr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CA4FC4-7773-49E2-ADBD-C8E3A07D020B}" type="slidenum">
              <a:rPr lang="en-US"/>
              <a:pPr/>
              <a:t>56</a:t>
            </a:fld>
            <a:endParaRPr lang="en-US"/>
          </a:p>
        </p:txBody>
      </p:sp>
      <p:sp>
        <p:nvSpPr>
          <p:cNvPr id="553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7811F7-CE58-4FEA-88E1-F2E77BAF01AC}" type="slidenum">
              <a:rPr lang="en-US"/>
              <a:pPr/>
              <a:t>57</a:t>
            </a:fld>
            <a:endParaRPr lang="en-US"/>
          </a:p>
        </p:txBody>
      </p:sp>
      <p:sp>
        <p:nvSpPr>
          <p:cNvPr id="4853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7388"/>
            <a:ext cx="4572000" cy="3429000"/>
          </a:xfrm>
          <a:ln/>
        </p:spPr>
      </p:sp>
      <p:sp>
        <p:nvSpPr>
          <p:cNvPr id="4853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2464"/>
            <a:ext cx="5486400" cy="4114487"/>
          </a:xfrm>
        </p:spPr>
        <p:txBody>
          <a:bodyPr/>
          <a:lstStyle/>
          <a:p>
            <a:endParaRPr lang="en-US" b="0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CA4FC4-7773-49E2-ADBD-C8E3A07D020B}" type="slidenum">
              <a:rPr lang="en-US"/>
              <a:pPr/>
              <a:t>58</a:t>
            </a:fld>
            <a:endParaRPr lang="en-US"/>
          </a:p>
        </p:txBody>
      </p:sp>
      <p:sp>
        <p:nvSpPr>
          <p:cNvPr id="553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3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71285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53644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16A290-A7C5-457C-94EB-E2D17344C1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51492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858339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4588" y="687388"/>
            <a:ext cx="4570412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4275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727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29057" indent="-280406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2162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570276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18927" indent="-224325"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46757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16227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36487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13528" indent="-2243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9263A83A-973B-4AC5-A64A-7959EA6009F5}" type="slidenum">
              <a:rPr lang="en-US" smtClean="0">
                <a:latin typeface="Calibri" charset="0"/>
              </a:rPr>
              <a:pPr eaLnBrk="1" hangingPunct="1"/>
              <a:t>63</a:t>
            </a:fld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18943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674AA9A-199B-4634-B080-11FED1041F72}" type="slidenum">
              <a:rPr lang="en-US" smtClean="0">
                <a:solidFill>
                  <a:srgbClr val="000000"/>
                </a:solidFill>
                <a:latin typeface="Arial" pitchFamily="34" charset="0"/>
              </a:rPr>
              <a:pPr/>
              <a:t>7</a:t>
            </a:fld>
            <a:endParaRPr lang="en-US">
              <a:solidFill>
                <a:srgbClr val="000000"/>
              </a:solidFill>
              <a:latin typeface="Arial" pitchFamily="34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lIns="89910" tIns="44952" rIns="89910" bIns="44952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0A689B-23AF-4CFD-A058-E34E2E7901B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defTabSz="899364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B0D3AE-0528-4423-9469-AB344EDEC4C1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09B8-2256-4067-8204-76414E7CE5ED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3EC5-B281-4F58-8488-CE86F6199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340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09B8-2256-4067-8204-76414E7CE5ED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3EC5-B281-4F58-8488-CE86F6199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55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09B8-2256-4067-8204-76414E7CE5ED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3EC5-B281-4F58-8488-CE86F6199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868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09B8-2256-4067-8204-76414E7CE5ED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3EC5-B281-4F58-8488-CE86F6199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3127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09B8-2256-4067-8204-76414E7CE5ED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3EC5-B281-4F58-8488-CE86F6199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4752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09B8-2256-4067-8204-76414E7CE5ED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3EC5-B281-4F58-8488-CE86F6199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56445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09B8-2256-4067-8204-76414E7CE5ED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3EC5-B281-4F58-8488-CE86F6199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210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09B8-2256-4067-8204-76414E7CE5ED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3EC5-B281-4F58-8488-CE86F6199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9356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09B8-2256-4067-8204-76414E7CE5ED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3EC5-B281-4F58-8488-CE86F6199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1748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09B8-2256-4067-8204-76414E7CE5ED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3EC5-B281-4F58-8488-CE86F6199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6490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3809B8-2256-4067-8204-76414E7CE5ED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393EC5-B281-4F58-8488-CE86F6199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800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D3809B8-2256-4067-8204-76414E7CE5ED}" type="datetimeFigureOut">
              <a:rPr lang="en-US" smtClean="0"/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93EC5-B281-4F58-8488-CE86F61992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01046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mailto:archer3@niehs.nih.gov" TargetMode="External"/><Relationship Id="rId13" Type="http://schemas.openxmlformats.org/officeDocument/2006/relationships/hyperlink" Target="https://grants.nih.gov/grants/guide/rfa-files/RFA-ES-18-002.html" TargetMode="External"/><Relationship Id="rId3" Type="http://schemas.openxmlformats.org/officeDocument/2006/relationships/hyperlink" Target="mailto:suk@niehs.nih.gov" TargetMode="External"/><Relationship Id="rId7" Type="http://schemas.openxmlformats.org/officeDocument/2006/relationships/hyperlink" Target="mailto:allen9@niehs.nih.gov" TargetMode="External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henryh@niehs.nih.gov" TargetMode="External"/><Relationship Id="rId11" Type="http://schemas.openxmlformats.org/officeDocument/2006/relationships/image" Target="../media/image2.png"/><Relationship Id="rId5" Type="http://schemas.openxmlformats.org/officeDocument/2006/relationships/hyperlink" Target="mailto:HeacockM@niehs.nih.gov" TargetMode="External"/><Relationship Id="rId10" Type="http://schemas.openxmlformats.org/officeDocument/2006/relationships/image" Target="../media/image1.png"/><Relationship Id="rId4" Type="http://schemas.openxmlformats.org/officeDocument/2006/relationships/hyperlink" Target="mailto:danielle.carlin@nih.gov" TargetMode="External"/><Relationship Id="rId9" Type="http://schemas.openxmlformats.org/officeDocument/2006/relationships/hyperlink" Target="mailto:samolegbe@michaeldbaker.com" TargetMode="External"/><Relationship Id="rId14" Type="http://schemas.openxmlformats.org/officeDocument/2006/relationships/hyperlink" Target="https://www.niehs.nih.gov/research/supported/centers/srp/funding/rfa/index.cfm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ehs.nih.gov/research/supported/centers/srp/funding/rfa/rfa_tips/index.cf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iehs.nih.gov/research/supported/centers/srp/funding/rfa/rfa_tips/index.cfm" TargetMode="Externa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ehs.nih.gov/research/supported/centers/srp/funding/rfa/rfa_tips/index.cfm" TargetMode="External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iehs.nih.gov/research/supported/centers/srp/assets/docs/srp_funding_opps_suggested_research_and_activities_508.pdf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iehs.nih.gov/research/supported/centers/srp/assets/docs/srp_funding_opps_suggested_research_and_activities_508.pdf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grants.nih.gov/grants/plain_language.htm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ehs.nih.gov/research/supported/centers/srp/assets/docs/srp_funding_opps_suggested_research_and_activities_508.pdf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areertrac.niehs.nih.gov/auth/login" TargetMode="External"/><Relationship Id="rId4" Type="http://schemas.openxmlformats.org/officeDocument/2006/relationships/hyperlink" Target="https://tools.niehs.nih.gov/srp/rtc/index.cf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careertrac.niehs.nih.gov/auth/login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niehs.nih.gov/research/supported/centers/srp/training/spa/committee/index.cfm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pa.gov/quality" TargetMode="Externa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ehs.nih.gov/research/supported/centers/srp/assets/docs/srp_funding_opps_suggested_research_and_activities_508.pdf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policy/sharing.htm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tools.niehs.nih.gov/srp/rtc/index.cfm" TargetMode="External"/><Relationship Id="rId4" Type="http://schemas.openxmlformats.org/officeDocument/2006/relationships/hyperlink" Target="https://fairsharing.org/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5.png"/><Relationship Id="rId3" Type="http://schemas.openxmlformats.org/officeDocument/2006/relationships/hyperlink" Target="https://www.chesapeakebay.net/news/blog/educacion_ambiental" TargetMode="External"/><Relationship Id="rId7" Type="http://schemas.openxmlformats.org/officeDocument/2006/relationships/image" Target="../media/image22.png"/><Relationship Id="rId12" Type="http://schemas.microsoft.com/office/2007/relationships/hdphoto" Target="../media/hdphoto4.wdp"/><Relationship Id="rId2" Type="http://schemas.openxmlformats.org/officeDocument/2006/relationships/notesSlide" Target="../notesSlides/notesSlide24.xml"/><Relationship Id="rId16" Type="http://schemas.microsoft.com/office/2007/relationships/hdphoto" Target="../media/hdphoto6.wdp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24.png"/><Relationship Id="rId5" Type="http://schemas.openxmlformats.org/officeDocument/2006/relationships/image" Target="../media/image21.png"/><Relationship Id="rId15" Type="http://schemas.openxmlformats.org/officeDocument/2006/relationships/image" Target="../media/image26.png"/><Relationship Id="rId10" Type="http://schemas.microsoft.com/office/2007/relationships/hdphoto" Target="../media/hdphoto3.wdp"/><Relationship Id="rId4" Type="http://schemas.openxmlformats.org/officeDocument/2006/relationships/image" Target="../media/image7.jpeg"/><Relationship Id="rId9" Type="http://schemas.openxmlformats.org/officeDocument/2006/relationships/image" Target="../media/image23.png"/><Relationship Id="rId14" Type="http://schemas.microsoft.com/office/2007/relationships/hdphoto" Target="../media/hdphoto5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mailto:bass@niehs.nih.gov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grants.nih.gov/grants/guide/rfa-files/RFA-ES-15-019.html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niehs.nih.gov/research/supported/centers/srp/about/program/index.cfm" TargetMode="Externa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niehs.nih.gov/research/supported/srp/funding/rfa/index.cfm" TargetMode="External"/><Relationship Id="rId4" Type="http://schemas.openxmlformats.org/officeDocument/2006/relationships/hyperlink" Target="http://tools.niehs.nih.gov/srp/programs/index267.cfm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ehs.nih.gov/research/supported/centers/srp/about/register/index.cfm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hyperlink" Target="https://www.niehs.nih.gov/research/supported/centers/srp/index.cfm" TargetMode="Externa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grants.nih.gov/grants/how-to-apply-application-guide/prepare-to-apply-and-register/submission-options/assist.htm" TargetMode="External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rants.nih.gov/grants/webinar_docs/webinar_20130813.htm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ehs.nih.gov/research/supported/centers/srp/funding/rfa/index.cfm" TargetMode="External"/><Relationship Id="rId7" Type="http://schemas.openxmlformats.org/officeDocument/2006/relationships/hyperlink" Target="https://www.niehs.nih.gov/research/supported/centers/srp/funding/rfa/rfa_resources/index.cfm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niehs.nih.gov/research/supported/centers/srp/funding/rfa/rfa_tips/index.cfm" TargetMode="External"/><Relationship Id="rId5" Type="http://schemas.openxmlformats.org/officeDocument/2006/relationships/hyperlink" Target="https://www.niehs.nih.gov/research/supported/centers/srp/assets/docs/srp_funding_opps_suggested_research_and_activities_508.pdf" TargetMode="External"/><Relationship Id="rId4" Type="http://schemas.openxmlformats.org/officeDocument/2006/relationships/hyperlink" Target="https://grants.nih.gov/grants/guide/rfa-files/RFA-ES-18-002.html" TargetMode="Externa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grants.nih.gov/grants/forms.htm" TargetMode="External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grants1.nih.gov/grants/policy/salcap_summary.htm" TargetMode="External"/><Relationship Id="rId4" Type="http://schemas.openxmlformats.org/officeDocument/2006/relationships/hyperlink" Target="https://grants.nih.gov/policy/nihgps/index.htm" TargetMode="Externa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era.nih.gov/commons/index.jsp" TargetMode="External"/><Relationship Id="rId3" Type="http://schemas.openxmlformats.org/officeDocument/2006/relationships/hyperlink" Target="http://grants.nih.gov/grants/funding/424/index.htm#inst" TargetMode="External"/><Relationship Id="rId7" Type="http://schemas.openxmlformats.org/officeDocument/2006/relationships/hyperlink" Target="http://grants.nih.gov/reproducibility/index.htm" TargetMode="Externa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rants.nih.gov/grants/guide/notice-files/not-od-16-080.html" TargetMode="External"/><Relationship Id="rId5" Type="http://schemas.openxmlformats.org/officeDocument/2006/relationships/hyperlink" Target="http://grants.nih.gov/grants/ElectronicReceipt/assist.htm" TargetMode="External"/><Relationship Id="rId4" Type="http://schemas.openxmlformats.org/officeDocument/2006/relationships/hyperlink" Target="http://grants.nih.gov/grants/ElectronicReceipt/com_index.htm" TargetMode="External"/><Relationship Id="rId9" Type="http://schemas.openxmlformats.org/officeDocument/2006/relationships/hyperlink" Target="http://grants.nih.gov/support/" TargetMode="External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hyperlink" Target="mailto:allen9@niehs.nih.gov" TargetMode="External"/><Relationship Id="rId3" Type="http://schemas.openxmlformats.org/officeDocument/2006/relationships/hyperlink" Target="mailto:danielle.carlin@nih.gov" TargetMode="External"/><Relationship Id="rId7" Type="http://schemas.openxmlformats.org/officeDocument/2006/relationships/hyperlink" Target="mailto:brittany.trottier@nih.gov" TargetMode="External"/><Relationship Id="rId12" Type="http://schemas.openxmlformats.org/officeDocument/2006/relationships/hyperlink" Target="https://www.niehs.nih.gov/research/supported/centers/srp/funding/rfa/index.cfm" TargetMode="Externa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uk@niehs.nih.gov" TargetMode="External"/><Relationship Id="rId11" Type="http://schemas.openxmlformats.org/officeDocument/2006/relationships/hyperlink" Target="https://grants.nih.gov/grants/guide/rfa-files/RFA-ES-18-002.html" TargetMode="External"/><Relationship Id="rId5" Type="http://schemas.openxmlformats.org/officeDocument/2006/relationships/hyperlink" Target="mailto:henryh@niehs.nih.gov" TargetMode="External"/><Relationship Id="rId10" Type="http://schemas.openxmlformats.org/officeDocument/2006/relationships/image" Target="../media/image3.png"/><Relationship Id="rId4" Type="http://schemas.openxmlformats.org/officeDocument/2006/relationships/hyperlink" Target="mailto:HeacockM@niehs.nih.gov" TargetMode="External"/><Relationship Id="rId9" Type="http://schemas.openxmlformats.org/officeDocument/2006/relationships/hyperlink" Target="mailto:archer3@niehs.nih.gov" TargetMode="Externa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niehs.nih.gov/research/supported/dert/programs/srp/funding/rfa/index.cfm" TargetMode="Externa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hyperlink" Target="https://www.chesapeakebay.net/news/blog/educacion_ambiental" TargetMode="External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10" Type="http://schemas.openxmlformats.org/officeDocument/2006/relationships/image" Target="../media/image13.jpeg"/><Relationship Id="rId4" Type="http://schemas.openxmlformats.org/officeDocument/2006/relationships/image" Target="../media/image7.jpeg"/><Relationship Id="rId9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ools.niehs.nih.gov/srp/programs/index267.cf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niehs.nih.gov/research/supported/centers/srp/funding/rfa/rfa_resources/index.cfm" TargetMode="External"/><Relationship Id="rId5" Type="http://schemas.openxmlformats.org/officeDocument/2006/relationships/hyperlink" Target="https://www.atsdr.cdc.gov/SPL/index.html" TargetMode="External"/><Relationship Id="rId4" Type="http://schemas.openxmlformats.org/officeDocument/2006/relationships/hyperlink" Target="https://www.niehs.nih.gov/research/supported/centers/srp/assets/docs/srp_funding_opps_suggested_research_and_activities_508.pdf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600200"/>
            <a:ext cx="9144000" cy="85725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n-US" sz="2800" dirty="0">
                <a:solidFill>
                  <a:schemeClr val="tx1"/>
                </a:solidFill>
              </a:rPr>
              <a:t>Welcome to the CLU-IN Internet Seminar</a:t>
            </a:r>
            <a:br>
              <a:rPr lang="en-US" sz="2800" dirty="0">
                <a:solidFill>
                  <a:schemeClr val="tx1"/>
                </a:solidFill>
              </a:rPr>
            </a:br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0" y="2057400"/>
            <a:ext cx="9144000" cy="3657599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80000"/>
              </a:lnSpc>
            </a:pPr>
            <a:r>
              <a:rPr lang="en-US" dirty="0">
                <a:solidFill>
                  <a:schemeClr val="accent2"/>
                </a:solidFill>
              </a:rPr>
              <a:t>Superfund Research Program P42 RFA Briefing</a:t>
            </a:r>
          </a:p>
          <a:p>
            <a:pPr eaLnBrk="1" hangingPunct="1">
              <a:lnSpc>
                <a:spcPct val="80000"/>
              </a:lnSpc>
            </a:pPr>
            <a:r>
              <a:rPr lang="en-US" dirty="0">
                <a:solidFill>
                  <a:schemeClr val="accent2"/>
                </a:solidFill>
              </a:rPr>
              <a:t>(RFA ES 18-002)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>
                <a:solidFill>
                  <a:schemeClr val="accent2"/>
                </a:solidFill>
              </a:rPr>
              <a:t>Sponsored by: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>
                <a:solidFill>
                  <a:schemeClr val="accent2"/>
                </a:solidFill>
              </a:rPr>
              <a:t>National Institute of Environmental Health Sciences, </a:t>
            </a:r>
          </a:p>
          <a:p>
            <a:pPr eaLnBrk="1" hangingPunct="1">
              <a:lnSpc>
                <a:spcPct val="80000"/>
              </a:lnSpc>
            </a:pPr>
            <a:r>
              <a:rPr lang="en-US" sz="2000" dirty="0">
                <a:solidFill>
                  <a:schemeClr val="accent2"/>
                </a:solidFill>
              </a:rPr>
              <a:t>Superfund Research Program </a:t>
            </a:r>
          </a:p>
          <a:p>
            <a:pPr eaLnBrk="1" hangingPunct="1">
              <a:lnSpc>
                <a:spcPct val="80000"/>
              </a:lnSpc>
            </a:pPr>
            <a:endParaRPr lang="en-US" sz="1600" i="1" dirty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Presenters:</a:t>
            </a:r>
          </a:p>
          <a:p>
            <a:pPr eaLnBrk="1" hangingPunct="1">
              <a:lnSpc>
                <a:spcPct val="80000"/>
              </a:lnSpc>
            </a:pP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William Suk, Director, Superfund Research Program (SRP), NIEHS (</a:t>
            </a: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  <a:hlinkClick r:id="rId3"/>
              </a:rPr>
              <a:t>suk@niehs.nih.gov</a:t>
            </a: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pPr>
              <a:lnSpc>
                <a:spcPct val="80000"/>
              </a:lnSpc>
            </a:pP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Danielle Carlin, Program Administrator, SRP NIEHS (</a:t>
            </a: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  <a:hlinkClick r:id="rId4"/>
              </a:rPr>
              <a:t>danielle.carlin@nih.gov</a:t>
            </a: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pPr>
              <a:lnSpc>
                <a:spcPct val="80000"/>
              </a:lnSpc>
            </a:pP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Michelle Heacock, Program Administrator, SRP NIEHS (</a:t>
            </a: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  <a:hlinkClick r:id="rId5"/>
              </a:rPr>
              <a:t>HeacockM@niehs.nih.gov</a:t>
            </a: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Heather Henry, Program Administrator, SRP NIEHS (</a:t>
            </a: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  <a:hlinkClick r:id="rId6"/>
              </a:rPr>
              <a:t>henryh@niehs.nih.gov</a:t>
            </a: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) </a:t>
            </a:r>
          </a:p>
          <a:p>
            <a:pPr eaLnBrk="1" hangingPunct="1">
              <a:lnSpc>
                <a:spcPct val="80000"/>
              </a:lnSpc>
            </a:pP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Brittany Trottier, Health Specialist, SRP NIEHS (Brittany.trottier@nih.gov)</a:t>
            </a:r>
          </a:p>
          <a:p>
            <a:pPr>
              <a:lnSpc>
                <a:spcPct val="80000"/>
              </a:lnSpc>
            </a:pP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Janice Allen, Scientific Review Officer, NIEHS (</a:t>
            </a: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  <a:hlinkClick r:id="rId7"/>
              </a:rPr>
              <a:t>allen9@niehs.nih.gov</a:t>
            </a: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</a:pP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Lisa Archer-Edwards, Grants Management Specialist, NIEHS (</a:t>
            </a: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  <a:hlinkClick r:id="rId8"/>
              </a:rPr>
              <a:t>archer3@niehs.nih.gov</a:t>
            </a: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</a:pPr>
            <a:endParaRPr lang="en-US" sz="1300" i="1" dirty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Webinar Logistics:</a:t>
            </a:r>
          </a:p>
          <a:p>
            <a:pPr>
              <a:lnSpc>
                <a:spcPct val="80000"/>
              </a:lnSpc>
            </a:pP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Sara Amolegbe, MDB Inc., (</a:t>
            </a: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  <a:hlinkClick r:id="rId9"/>
              </a:rPr>
              <a:t>samolegbe@michaeldbaker.com</a:t>
            </a:r>
            <a:r>
              <a:rPr lang="en-US" sz="1300" i="1" dirty="0">
                <a:solidFill>
                  <a:schemeClr val="accent2">
                    <a:lumMod val="75000"/>
                  </a:schemeClr>
                </a:solidFill>
              </a:rPr>
              <a:t>)</a:t>
            </a:r>
          </a:p>
          <a:p>
            <a:pPr eaLnBrk="1" hangingPunct="1">
              <a:lnSpc>
                <a:spcPct val="80000"/>
              </a:lnSpc>
            </a:pPr>
            <a:endParaRPr lang="en-US" sz="1300" i="1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80000"/>
              </a:lnSpc>
            </a:pPr>
            <a:endParaRPr lang="en-US" sz="1300" i="1" dirty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sz="1300" i="1" dirty="0">
              <a:solidFill>
                <a:schemeClr val="accent2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</a:pPr>
            <a:endParaRPr lang="en-US" sz="1300" i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53252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36550" y="76200"/>
            <a:ext cx="8534400" cy="143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3253" name="Picture 5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74650" y="76200"/>
            <a:ext cx="1323975" cy="139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869" y="5852533"/>
            <a:ext cx="1568006" cy="1005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609600" y="6135469"/>
            <a:ext cx="7924800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/>
              <a:t>Link to RFA: </a:t>
            </a:r>
            <a:r>
              <a:rPr lang="en-US" sz="1200" b="1" dirty="0">
                <a:hlinkClick r:id="rId13"/>
              </a:rPr>
              <a:t>https://grants.nih.gov/grants/guide/rfa-files/RFA-ES-18-002.html</a:t>
            </a:r>
            <a:r>
              <a:rPr lang="en-US" sz="1200" b="1" dirty="0"/>
              <a:t> </a:t>
            </a:r>
          </a:p>
          <a:p>
            <a:pPr algn="ctr"/>
            <a:r>
              <a:rPr lang="en-US" sz="1200" b="1" dirty="0"/>
              <a:t>Link to RFA Information Page: </a:t>
            </a:r>
          </a:p>
          <a:p>
            <a:pPr algn="ctr"/>
            <a:r>
              <a:rPr lang="en-US" sz="1200" b="1" dirty="0">
                <a:hlinkClick r:id="rId14"/>
              </a:rPr>
              <a:t>https://www.niehs.nih.gov/research/supported/centers/srp/funding/rfa/index.cfm</a:t>
            </a:r>
            <a:r>
              <a:rPr lang="en-US" sz="1200" b="1" dirty="0"/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791387" y="5715000"/>
            <a:ext cx="34108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July 23, 2018  1:00 – 2:30 p.m. EST</a:t>
            </a:r>
          </a:p>
        </p:txBody>
      </p:sp>
    </p:spTree>
    <p:extLst>
      <p:ext uri="{BB962C8B-B14F-4D97-AF65-F5344CB8AC3E}">
        <p14:creationId xmlns:p14="http://schemas.microsoft.com/office/powerpoint/2010/main" val="20764963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/>
          <p:cNvGraphicFramePr/>
          <p:nvPr>
            <p:extLst>
              <p:ext uri="{D42A27DB-BD31-4B8C-83A1-F6EECF244321}">
                <p14:modId xmlns:p14="http://schemas.microsoft.com/office/powerpoint/2010/main" val="587446175"/>
              </p:ext>
            </p:extLst>
          </p:nvPr>
        </p:nvGraphicFramePr>
        <p:xfrm>
          <a:off x="4076700" y="908987"/>
          <a:ext cx="5486400" cy="3411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Right Arrow 11"/>
          <p:cNvSpPr/>
          <p:nvPr/>
        </p:nvSpPr>
        <p:spPr>
          <a:xfrm rot="1742996">
            <a:off x="3896421" y="1910222"/>
            <a:ext cx="1199907" cy="415385"/>
          </a:xfrm>
          <a:prstGeom prst="rightArrow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Cost Limitations (Direct)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9550" y="2971800"/>
            <a:ext cx="4114800" cy="3180125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2400" b="1" dirty="0"/>
              <a:t>Core Limitations (Direct):</a:t>
            </a:r>
          </a:p>
          <a:p>
            <a:r>
              <a:rPr lang="en-US" sz="2000" b="1" dirty="0"/>
              <a:t>Administrative - $150K</a:t>
            </a:r>
          </a:p>
          <a:p>
            <a:r>
              <a:rPr lang="en-US" sz="2000" b="1" dirty="0"/>
              <a:t>Community Engagement - $100K </a:t>
            </a:r>
          </a:p>
          <a:p>
            <a:r>
              <a:rPr lang="en-US" sz="2000" b="1" dirty="0"/>
              <a:t>Research Experience and Training Coordination- $100K</a:t>
            </a:r>
          </a:p>
          <a:p>
            <a:r>
              <a:rPr lang="en-US" sz="2000" b="1" dirty="0"/>
              <a:t>Data Management and Analysis – no set budget </a:t>
            </a:r>
          </a:p>
          <a:p>
            <a:r>
              <a:rPr lang="en-US" sz="2000" b="1" dirty="0"/>
              <a:t>Research Support Core (Optional) – no set budget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4800" y="1066800"/>
            <a:ext cx="3886200" cy="1631216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2" algn="ctr"/>
            <a:r>
              <a:rPr lang="en-US" sz="2000" b="1" u="sng" dirty="0"/>
              <a:t>Cores Sum ≤ 20% Total Center </a:t>
            </a:r>
          </a:p>
          <a:p>
            <a:pPr marL="0" lvl="2" algn="ctr"/>
            <a:r>
              <a:rPr lang="en-US" sz="2000" b="1" dirty="0"/>
              <a:t>Administrative</a:t>
            </a:r>
          </a:p>
          <a:p>
            <a:pPr marL="0" lvl="2" algn="ctr"/>
            <a:r>
              <a:rPr lang="en-US" sz="2000" b="1" dirty="0"/>
              <a:t>Community Engagement</a:t>
            </a:r>
          </a:p>
          <a:p>
            <a:pPr marL="0" lvl="2" algn="ctr"/>
            <a:r>
              <a:rPr lang="en-US" sz="2000" b="1" dirty="0"/>
              <a:t>Research Experience and Training Coordination</a:t>
            </a:r>
          </a:p>
        </p:txBody>
      </p:sp>
      <p:sp>
        <p:nvSpPr>
          <p:cNvPr id="7" name="Rectangle 6"/>
          <p:cNvSpPr/>
          <p:nvPr/>
        </p:nvSpPr>
        <p:spPr>
          <a:xfrm>
            <a:off x="4953000" y="4936629"/>
            <a:ext cx="3962400" cy="1077218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400" b="1" dirty="0"/>
              <a:t>Center: </a:t>
            </a:r>
          </a:p>
          <a:p>
            <a:r>
              <a:rPr lang="en-US" sz="2000" b="1" dirty="0"/>
              <a:t>New and Renewal Applicants: </a:t>
            </a:r>
            <a:r>
              <a:rPr lang="en-US" sz="2000" dirty="0"/>
              <a:t>up to $1.75M/year direct costs for 5 years</a:t>
            </a:r>
          </a:p>
        </p:txBody>
      </p:sp>
      <p:sp>
        <p:nvSpPr>
          <p:cNvPr id="10" name="Right Brace 9"/>
          <p:cNvSpPr/>
          <p:nvPr/>
        </p:nvSpPr>
        <p:spPr>
          <a:xfrm rot="5400000">
            <a:off x="6400800" y="2819400"/>
            <a:ext cx="838200" cy="3124200"/>
          </a:xfrm>
          <a:prstGeom prst="rightBrace">
            <a:avLst/>
          </a:prstGeom>
          <a:ln w="381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181600" y="2286000"/>
            <a:ext cx="1066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20%</a:t>
            </a:r>
          </a:p>
          <a:p>
            <a:pPr algn="ctr"/>
            <a:r>
              <a:rPr lang="en-US" sz="1600" b="1" dirty="0"/>
              <a:t>AC, CEC, RETCC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934200" y="1752600"/>
            <a:ext cx="12192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80%</a:t>
            </a:r>
          </a:p>
          <a:p>
            <a:r>
              <a:rPr lang="en-US" b="1" dirty="0"/>
              <a:t>Research Projects, Research Support Cores, DMAC</a:t>
            </a:r>
          </a:p>
        </p:txBody>
      </p:sp>
    </p:spTree>
    <p:extLst>
      <p:ext uri="{BB962C8B-B14F-4D97-AF65-F5344CB8AC3E}">
        <p14:creationId xmlns:p14="http://schemas.microsoft.com/office/powerpoint/2010/main" val="2222480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Connector 36"/>
          <p:cNvCxnSpPr/>
          <p:nvPr/>
        </p:nvCxnSpPr>
        <p:spPr>
          <a:xfrm>
            <a:off x="1752600" y="2782669"/>
            <a:ext cx="68580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1906924" y="4804120"/>
            <a:ext cx="60960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>
            <a:cxnSpLocks/>
            <a:endCxn id="26" idx="1"/>
          </p:cNvCxnSpPr>
          <p:nvPr/>
        </p:nvCxnSpPr>
        <p:spPr>
          <a:xfrm flipV="1">
            <a:off x="3952802" y="1705542"/>
            <a:ext cx="1200106" cy="286436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/>
          <p:nvPr/>
        </p:nvCxnSpPr>
        <p:spPr>
          <a:xfrm flipV="1">
            <a:off x="4591095" y="2357735"/>
            <a:ext cx="1200105" cy="424934"/>
          </a:xfrm>
          <a:prstGeom prst="bentConnector3">
            <a:avLst>
              <a:gd name="adj1" fmla="val 30158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5410200" y="3087469"/>
            <a:ext cx="5334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715000" y="4001869"/>
            <a:ext cx="5334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562600" y="4992469"/>
            <a:ext cx="5334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392306" y="1671935"/>
          <a:ext cx="10001250" cy="5586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5924504" y="2822138"/>
            <a:ext cx="2533696" cy="646331"/>
          </a:xfrm>
          <a:prstGeom prst="rect">
            <a:avLst/>
          </a:prstGeom>
          <a:solidFill>
            <a:srgbClr val="9966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Community Engagement Core (CEC)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52908" y="1382376"/>
            <a:ext cx="3305292" cy="646331"/>
          </a:xfrm>
          <a:prstGeom prst="rect">
            <a:avLst/>
          </a:prstGeom>
          <a:solidFill>
            <a:srgbClr val="0594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Administrative Core (includes research translation)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27029" y="2088803"/>
            <a:ext cx="3382182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Data Management and Analysis Core (DMAC)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3192" y="2477869"/>
            <a:ext cx="1435393" cy="646331"/>
          </a:xfrm>
          <a:prstGeom prst="rect">
            <a:avLst/>
          </a:prstGeom>
          <a:solidFill>
            <a:srgbClr val="CC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Biomedical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(≥ 2 Projects)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2401" y="4349283"/>
            <a:ext cx="1754524" cy="1200329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Environmental Science and Engineering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(≥ 2 Projects)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10400" y="346846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043246" y="3685401"/>
            <a:ext cx="2514600" cy="923330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Research Experience Training Coordination Core (RETCC)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43600" y="4687669"/>
            <a:ext cx="1905000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Research Support Core(s)</a:t>
            </a:r>
          </a:p>
        </p:txBody>
      </p:sp>
      <p:sp>
        <p:nvSpPr>
          <p:cNvPr id="19" name="Right Brace 18"/>
          <p:cNvSpPr/>
          <p:nvPr/>
        </p:nvSpPr>
        <p:spPr>
          <a:xfrm>
            <a:off x="7848600" y="4608731"/>
            <a:ext cx="152400" cy="801469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8077200" y="4851737"/>
            <a:ext cx="983667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optional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57200" y="75741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477888" y="240018"/>
            <a:ext cx="46347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/>
              <a:t>Overall Component</a:t>
            </a:r>
          </a:p>
        </p:txBody>
      </p: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318120" y="5525869"/>
            <a:ext cx="1683767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Total: 8 - 11 Components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1054BB4-3F88-4A7D-8839-528A95B75B05}"/>
              </a:ext>
            </a:extLst>
          </p:cNvPr>
          <p:cNvSpPr txBox="1"/>
          <p:nvPr/>
        </p:nvSpPr>
        <p:spPr>
          <a:xfrm>
            <a:off x="2743200" y="3271014"/>
            <a:ext cx="2391232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5400" b="1" dirty="0"/>
              <a:t>Overall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049C0C-5A9B-4205-8F60-60E489665480}"/>
              </a:ext>
            </a:extLst>
          </p:cNvPr>
          <p:cNvSpPr txBox="1"/>
          <p:nvPr/>
        </p:nvSpPr>
        <p:spPr>
          <a:xfrm>
            <a:off x="152401" y="6172200"/>
            <a:ext cx="8534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Recommended Subsections: Significance and Relevance to SRP Mandates and Superfund; Research Team; Innovation, Approach; Environment; and Center Integration</a:t>
            </a:r>
          </a:p>
        </p:txBody>
      </p:sp>
    </p:spTree>
    <p:extLst>
      <p:ext uri="{BB962C8B-B14F-4D97-AF65-F5344CB8AC3E}">
        <p14:creationId xmlns:p14="http://schemas.microsoft.com/office/powerpoint/2010/main" val="3683317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B690BD-7621-4B4F-B03F-BD5E019418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232" y="990600"/>
            <a:ext cx="3950368" cy="4525963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400" b="1" dirty="0"/>
              <a:t>Other Attachments</a:t>
            </a:r>
          </a:p>
          <a:p>
            <a:pPr lvl="1"/>
            <a:r>
              <a:rPr lang="en-US" sz="2400" i="1" dirty="0"/>
              <a:t>Center Organizational Structure</a:t>
            </a:r>
          </a:p>
          <a:p>
            <a:pPr lvl="1"/>
            <a:r>
              <a:rPr lang="en-US" sz="2400" i="1" dirty="0"/>
              <a:t>Table of Research Support and Data Management and Analysis Core Utilization</a:t>
            </a:r>
          </a:p>
          <a:p>
            <a:pPr lvl="1"/>
            <a:r>
              <a:rPr lang="en-US" sz="2400" i="1" dirty="0"/>
              <a:t>Table of Changes to Projects and Cores (</a:t>
            </a:r>
            <a:r>
              <a:rPr lang="en-US" sz="2400" dirty="0"/>
              <a:t>renewal/resubmission applications)</a:t>
            </a:r>
            <a:endParaRPr lang="en-US" sz="2400" i="1" dirty="0"/>
          </a:p>
          <a:p>
            <a:pPr lvl="1"/>
            <a:r>
              <a:rPr lang="en-US" sz="2400" i="1" dirty="0"/>
              <a:t>Table of Research Approaches</a:t>
            </a:r>
          </a:p>
          <a:p>
            <a:pPr lvl="1"/>
            <a:r>
              <a:rPr lang="en-US" sz="2400" i="1" dirty="0"/>
              <a:t>Table of Integration with Center </a:t>
            </a:r>
            <a:endParaRPr lang="en-US" sz="2400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969637B-68CD-4B79-934D-619DB719E0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4598" y="248334"/>
            <a:ext cx="381963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/>
              <a:t>Overall Component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E09ACD-1E9F-4E88-BAA5-1E98508EFF55}"/>
              </a:ext>
            </a:extLst>
          </p:cNvPr>
          <p:cNvSpPr/>
          <p:nvPr/>
        </p:nvSpPr>
        <p:spPr>
          <a:xfrm>
            <a:off x="469232" y="5652519"/>
            <a:ext cx="80651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Tips for Applicants: </a:t>
            </a:r>
            <a:r>
              <a:rPr lang="en-US" dirty="0">
                <a:hlinkClick r:id="rId3"/>
              </a:rPr>
              <a:t>https://www.niehs.nih.gov/research/supported/centers/srp/funding/rfa/rfa_tips/index.cfm</a:t>
            </a:r>
            <a:r>
              <a:rPr lang="en-US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8401FA9-1678-4542-A91A-876B4198CD4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667" t="20660" r="44167" b="31470"/>
          <a:stretch/>
        </p:blipFill>
        <p:spPr>
          <a:xfrm>
            <a:off x="5257800" y="152400"/>
            <a:ext cx="3581400" cy="23622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E620895-02C2-46D0-9F27-352917082F5D}"/>
              </a:ext>
            </a:extLst>
          </p:cNvPr>
          <p:cNvSpPr txBox="1"/>
          <p:nvPr/>
        </p:nvSpPr>
        <p:spPr>
          <a:xfrm>
            <a:off x="4974770" y="3253581"/>
            <a:ext cx="3864429" cy="178510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200" b="1" dirty="0"/>
              <a:t>Resource Sharing Plan</a:t>
            </a:r>
          </a:p>
          <a:p>
            <a:pPr marL="800100" lvl="1" indent="-342900">
              <a:buFont typeface="Calibri" panose="020F0502020204030204" pitchFamily="34" charset="0"/>
              <a:buChar char="̶"/>
            </a:pPr>
            <a:r>
              <a:rPr lang="en-US" sz="2200" i="1" dirty="0"/>
              <a:t>Summary of Center Data Management and Analysis</a:t>
            </a:r>
            <a:endParaRPr lang="en-US" sz="2200" dirty="0"/>
          </a:p>
          <a:p>
            <a:endParaRPr lang="en-US" sz="2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09833A-9F14-4B80-AADB-74763C327B7B}"/>
              </a:ext>
            </a:extLst>
          </p:cNvPr>
          <p:cNvSpPr txBox="1"/>
          <p:nvPr/>
        </p:nvSpPr>
        <p:spPr>
          <a:xfrm>
            <a:off x="2133600" y="4999766"/>
            <a:ext cx="11608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NEW!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075D06-EFF4-4D87-88AF-E82881E978F8}"/>
              </a:ext>
            </a:extLst>
          </p:cNvPr>
          <p:cNvSpPr txBox="1"/>
          <p:nvPr/>
        </p:nvSpPr>
        <p:spPr>
          <a:xfrm>
            <a:off x="6781800" y="4166752"/>
            <a:ext cx="11608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NEW!</a:t>
            </a:r>
          </a:p>
        </p:txBody>
      </p:sp>
    </p:spTree>
    <p:extLst>
      <p:ext uri="{BB962C8B-B14F-4D97-AF65-F5344CB8AC3E}">
        <p14:creationId xmlns:p14="http://schemas.microsoft.com/office/powerpoint/2010/main" val="6766240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4D514-E726-475F-A301-CF03613A0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42900" y="-88538"/>
            <a:ext cx="9829800" cy="1143000"/>
          </a:xfrm>
        </p:spPr>
        <p:txBody>
          <a:bodyPr>
            <a:normAutofit/>
          </a:bodyPr>
          <a:lstStyle/>
          <a:p>
            <a:r>
              <a:rPr lang="en-US" dirty="0"/>
              <a:t>Table Examples for Overall Section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D528BA-3BAD-40AA-876B-66D024DAB6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673A29-19A3-4A0A-83F1-AC4E25A93F3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500" t="29492" r="29166"/>
          <a:stretch/>
        </p:blipFill>
        <p:spPr>
          <a:xfrm>
            <a:off x="339547" y="944563"/>
            <a:ext cx="3505200" cy="419167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540D51-03FD-4E61-86A1-4A767907FA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0834" t="35394" r="11666" b="10253"/>
          <a:stretch/>
        </p:blipFill>
        <p:spPr>
          <a:xfrm>
            <a:off x="4290293" y="1189038"/>
            <a:ext cx="4244107" cy="19351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EB68EE-D3E5-445E-BDFD-A517707E0071}"/>
              </a:ext>
            </a:extLst>
          </p:cNvPr>
          <p:cNvSpPr txBox="1"/>
          <p:nvPr/>
        </p:nvSpPr>
        <p:spPr>
          <a:xfrm>
            <a:off x="1104682" y="2598037"/>
            <a:ext cx="1767728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Table of Changes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D25D4A5-EE1B-4DA1-BE58-DD579E01E6F3}"/>
              </a:ext>
            </a:extLst>
          </p:cNvPr>
          <p:cNvSpPr txBox="1"/>
          <p:nvPr/>
        </p:nvSpPr>
        <p:spPr>
          <a:xfrm>
            <a:off x="4624743" y="819706"/>
            <a:ext cx="33892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Table of RSC and DMAC Utilization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E6CAA6-04ED-4A19-AA2D-F946873915A6}"/>
              </a:ext>
            </a:extLst>
          </p:cNvPr>
          <p:cNvSpPr txBox="1"/>
          <p:nvPr/>
        </p:nvSpPr>
        <p:spPr>
          <a:xfrm>
            <a:off x="4850247" y="3200400"/>
            <a:ext cx="3079369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Table of Research Approaches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2561B6-CB7F-42C4-A971-5410276A4BA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500" t="29839" r="20834" b="28209"/>
          <a:stretch/>
        </p:blipFill>
        <p:spPr>
          <a:xfrm>
            <a:off x="3859647" y="3518714"/>
            <a:ext cx="5181600" cy="249396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3009205E-0982-43D2-B591-29A91BE57347}"/>
              </a:ext>
            </a:extLst>
          </p:cNvPr>
          <p:cNvSpPr/>
          <p:nvPr/>
        </p:nvSpPr>
        <p:spPr>
          <a:xfrm>
            <a:off x="539416" y="6150356"/>
            <a:ext cx="8065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Tips for Applicants: </a:t>
            </a:r>
            <a:r>
              <a:rPr lang="en-US" sz="1600" dirty="0">
                <a:hlinkClick r:id="rId6"/>
              </a:rPr>
              <a:t>https://www.niehs.nih.gov/research/supported/centers/srp/funding/rfa/rfa_tips/index.cfm</a:t>
            </a:r>
            <a:r>
              <a:rPr lang="en-US" sz="1600" dirty="0"/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DDD9F8C-6600-4D60-A26D-FBB2E4AEEE0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1667" t="15764" r="21667" b="2574"/>
          <a:stretch/>
        </p:blipFill>
        <p:spPr>
          <a:xfrm>
            <a:off x="703508" y="2906705"/>
            <a:ext cx="2743200" cy="257016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5676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347666-45C5-4561-828B-1B4B1723B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2400" y="1092114"/>
            <a:ext cx="8229600" cy="1143000"/>
          </a:xfrm>
        </p:spPr>
        <p:txBody>
          <a:bodyPr>
            <a:normAutofit/>
          </a:bodyPr>
          <a:lstStyle/>
          <a:p>
            <a:r>
              <a:rPr lang="en-US" sz="2400" dirty="0"/>
              <a:t>New: Table of Integration with Center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CC46C6-D6E1-4497-A151-FE2175F37E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0834" t="29492" r="8333" b="10265"/>
          <a:stretch/>
        </p:blipFill>
        <p:spPr>
          <a:xfrm>
            <a:off x="381000" y="1828800"/>
            <a:ext cx="8334983" cy="40386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FA6C93B3-7345-46DA-89A4-A4B804617BBD}"/>
              </a:ext>
            </a:extLst>
          </p:cNvPr>
          <p:cNvSpPr txBox="1">
            <a:spLocks/>
          </p:cNvSpPr>
          <p:nvPr/>
        </p:nvSpPr>
        <p:spPr>
          <a:xfrm>
            <a:off x="-342900" y="-88538"/>
            <a:ext cx="9829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Table Examples for Overall Section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82F432-9211-426F-B7D4-445715FDDFE0}"/>
              </a:ext>
            </a:extLst>
          </p:cNvPr>
          <p:cNvSpPr txBox="1"/>
          <p:nvPr/>
        </p:nvSpPr>
        <p:spPr>
          <a:xfrm>
            <a:off x="6230505" y="1371226"/>
            <a:ext cx="11608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NEW!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9394003-8A34-4EDE-9993-EAD4EF11E973}"/>
              </a:ext>
            </a:extLst>
          </p:cNvPr>
          <p:cNvSpPr/>
          <p:nvPr/>
        </p:nvSpPr>
        <p:spPr>
          <a:xfrm>
            <a:off x="539416" y="6150356"/>
            <a:ext cx="8065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Tips for Applicants: </a:t>
            </a:r>
            <a:r>
              <a:rPr lang="en-US" sz="1600" dirty="0">
                <a:hlinkClick r:id="rId3"/>
              </a:rPr>
              <a:t>https://www.niehs.nih.gov/research/supported/centers/srp/funding/rfa/rfa_tips/index.cfm</a:t>
            </a:r>
            <a:r>
              <a:rPr 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96429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13635C-F526-4328-9CB3-FDC671658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Overall Resource Sharing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C5DB0-30EF-406C-A9D3-EE32BEEA6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525963"/>
          </a:xfrm>
        </p:spPr>
        <p:txBody>
          <a:bodyPr>
            <a:normAutofit/>
          </a:bodyPr>
          <a:lstStyle/>
          <a:p>
            <a:r>
              <a:rPr lang="en-US" sz="2400" dirty="0"/>
              <a:t>Current RFA: include a “</a:t>
            </a:r>
            <a:r>
              <a:rPr lang="en-US" sz="2400" i="1" dirty="0"/>
              <a:t>Summary of Center Data Management and Analysis”</a:t>
            </a:r>
            <a:endParaRPr lang="en-US" sz="2400" dirty="0"/>
          </a:p>
          <a:p>
            <a:endParaRPr lang="en-US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DEF8A48-7A94-4E7E-ACB6-78022B3D7CDF}"/>
              </a:ext>
            </a:extLst>
          </p:cNvPr>
          <p:cNvSpPr txBox="1"/>
          <p:nvPr/>
        </p:nvSpPr>
        <p:spPr>
          <a:xfrm>
            <a:off x="381000" y="2362200"/>
            <a:ext cx="7924800" cy="11079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200" b="1" dirty="0"/>
              <a:t>Resource Sharing Plan</a:t>
            </a:r>
          </a:p>
          <a:p>
            <a:pPr marL="800100" lvl="1" indent="-342900">
              <a:buFont typeface="Calibri" panose="020F0502020204030204" pitchFamily="34" charset="0"/>
              <a:buChar char="̶"/>
            </a:pPr>
            <a:r>
              <a:rPr lang="en-US" sz="2200" i="1" dirty="0"/>
              <a:t>Summary of Center Data Management and Analysis</a:t>
            </a:r>
            <a:endParaRPr lang="en-US" sz="2200" dirty="0"/>
          </a:p>
          <a:p>
            <a:endParaRPr lang="en-US" sz="22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1BCB9D6-3CC2-42C5-9EF9-4F9D572C4D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8458" t="61111" r="10572" b="18889"/>
          <a:stretch/>
        </p:blipFill>
        <p:spPr>
          <a:xfrm>
            <a:off x="1600200" y="3200400"/>
            <a:ext cx="6870108" cy="2748043"/>
          </a:xfrm>
          <a:prstGeom prst="rect">
            <a:avLst/>
          </a:prstGeom>
          <a:ln>
            <a:solidFill>
              <a:schemeClr val="accent2">
                <a:shade val="95000"/>
                <a:satMod val="105000"/>
              </a:schemeClr>
            </a:solidFill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35EF6CA-2675-40E2-9CD9-E4262A44C9E2}"/>
              </a:ext>
            </a:extLst>
          </p:cNvPr>
          <p:cNvSpPr txBox="1"/>
          <p:nvPr/>
        </p:nvSpPr>
        <p:spPr>
          <a:xfrm>
            <a:off x="7129683" y="2600791"/>
            <a:ext cx="11608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NEW!</a:t>
            </a:r>
          </a:p>
        </p:txBody>
      </p:sp>
    </p:spTree>
    <p:extLst>
      <p:ext uri="{BB962C8B-B14F-4D97-AF65-F5344CB8AC3E}">
        <p14:creationId xmlns:p14="http://schemas.microsoft.com/office/powerpoint/2010/main" val="4211333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Up-Down Arrow 18"/>
          <p:cNvSpPr/>
          <p:nvPr/>
        </p:nvSpPr>
        <p:spPr>
          <a:xfrm>
            <a:off x="2133600" y="4438649"/>
            <a:ext cx="152400" cy="990600"/>
          </a:xfrm>
          <a:prstGeom prst="upDownArrow">
            <a:avLst/>
          </a:prstGeom>
          <a:solidFill>
            <a:srgbClr val="92D050"/>
          </a:solidFill>
          <a:ln>
            <a:solidFill>
              <a:srgbClr val="74B2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32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9486235"/>
              </p:ext>
            </p:extLst>
          </p:nvPr>
        </p:nvGraphicFramePr>
        <p:xfrm>
          <a:off x="762000" y="1085294"/>
          <a:ext cx="10001250" cy="5586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Up-Down Arrow 17"/>
          <p:cNvSpPr/>
          <p:nvPr/>
        </p:nvSpPr>
        <p:spPr>
          <a:xfrm>
            <a:off x="1447800" y="1314449"/>
            <a:ext cx="152400" cy="914400"/>
          </a:xfrm>
          <a:prstGeom prst="upDownArrow">
            <a:avLst/>
          </a:prstGeom>
          <a:solidFill>
            <a:srgbClr val="7030A0"/>
          </a:solidFill>
          <a:ln>
            <a:solidFill>
              <a:srgbClr val="5525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Up-Down Arrow 13"/>
          <p:cNvSpPr/>
          <p:nvPr/>
        </p:nvSpPr>
        <p:spPr>
          <a:xfrm>
            <a:off x="1143000" y="1314449"/>
            <a:ext cx="152400" cy="3352800"/>
          </a:xfrm>
          <a:prstGeom prst="upDownArrow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Up-Down Arrow 14"/>
          <p:cNvSpPr/>
          <p:nvPr/>
        </p:nvSpPr>
        <p:spPr>
          <a:xfrm>
            <a:off x="1447800" y="2838449"/>
            <a:ext cx="152400" cy="2590800"/>
          </a:xfrm>
          <a:prstGeom prst="upDownArrow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Up-Down Arrow 16"/>
          <p:cNvSpPr/>
          <p:nvPr/>
        </p:nvSpPr>
        <p:spPr>
          <a:xfrm>
            <a:off x="1752600" y="2000249"/>
            <a:ext cx="152400" cy="228600"/>
          </a:xfrm>
          <a:prstGeom prst="upDownArrow">
            <a:avLst/>
          </a:prstGeom>
          <a:solidFill>
            <a:srgbClr val="7030A0"/>
          </a:solidFill>
          <a:ln>
            <a:solidFill>
              <a:srgbClr val="5525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3" name="Text Box 22"/>
          <p:cNvSpPr txBox="1">
            <a:spLocks noChangeArrowheads="1"/>
          </p:cNvSpPr>
          <p:nvPr/>
        </p:nvSpPr>
        <p:spPr bwMode="auto">
          <a:xfrm>
            <a:off x="741363" y="1554162"/>
            <a:ext cx="1724025" cy="369887"/>
          </a:xfrm>
          <a:prstGeom prst="rect">
            <a:avLst/>
          </a:prstGeom>
          <a:solidFill>
            <a:srgbClr val="D3A4FA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</a:rPr>
              <a:t>Health Effects</a:t>
            </a:r>
          </a:p>
        </p:txBody>
      </p:sp>
      <p:sp>
        <p:nvSpPr>
          <p:cNvPr id="1034" name="Text Box 22"/>
          <p:cNvSpPr txBox="1">
            <a:spLocks noChangeArrowheads="1"/>
          </p:cNvSpPr>
          <p:nvPr/>
        </p:nvSpPr>
        <p:spPr bwMode="auto">
          <a:xfrm>
            <a:off x="741363" y="2316162"/>
            <a:ext cx="1570037" cy="369887"/>
          </a:xfrm>
          <a:prstGeom prst="rect">
            <a:avLst/>
          </a:prstGeom>
          <a:solidFill>
            <a:srgbClr val="D3A4FA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</a:rPr>
              <a:t>Epidemiology</a:t>
            </a:r>
          </a:p>
        </p:txBody>
      </p:sp>
      <p:sp>
        <p:nvSpPr>
          <p:cNvPr id="1035" name="Text Box 22"/>
          <p:cNvSpPr txBox="1">
            <a:spLocks noChangeArrowheads="1"/>
          </p:cNvSpPr>
          <p:nvPr/>
        </p:nvSpPr>
        <p:spPr bwMode="auto">
          <a:xfrm>
            <a:off x="685800" y="868362"/>
            <a:ext cx="2819400" cy="369887"/>
          </a:xfrm>
          <a:prstGeom prst="rect">
            <a:avLst/>
          </a:prstGeom>
          <a:solidFill>
            <a:srgbClr val="D3A4FA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Mechanistic Toxicology</a:t>
            </a: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741363" y="4819649"/>
            <a:ext cx="2209800" cy="369888"/>
          </a:xfrm>
          <a:prstGeom prst="rect">
            <a:avLst/>
          </a:prstGeom>
          <a:solidFill>
            <a:srgbClr val="92D050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Fate and Transport</a:t>
            </a: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741363" y="3981449"/>
            <a:ext cx="1697037" cy="369332"/>
          </a:xfrm>
          <a:prstGeom prst="rect">
            <a:avLst/>
          </a:prstGeom>
          <a:solidFill>
            <a:srgbClr val="92D050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Hydrogeology</a:t>
            </a:r>
          </a:p>
        </p:txBody>
      </p:sp>
      <p:sp>
        <p:nvSpPr>
          <p:cNvPr id="13" name="Text Box 23"/>
          <p:cNvSpPr txBox="1">
            <a:spLocks noChangeArrowheads="1"/>
          </p:cNvSpPr>
          <p:nvPr/>
        </p:nvSpPr>
        <p:spPr bwMode="auto">
          <a:xfrm>
            <a:off x="741363" y="5516562"/>
            <a:ext cx="2916237" cy="369887"/>
          </a:xfrm>
          <a:prstGeom prst="rect">
            <a:avLst/>
          </a:prstGeom>
          <a:solidFill>
            <a:srgbClr val="92D050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Remediation  Engineering</a:t>
            </a:r>
          </a:p>
        </p:txBody>
      </p:sp>
      <p:sp>
        <p:nvSpPr>
          <p:cNvPr id="20" name="Up-Down Arrow 19"/>
          <p:cNvSpPr/>
          <p:nvPr/>
        </p:nvSpPr>
        <p:spPr>
          <a:xfrm>
            <a:off x="1752600" y="4438649"/>
            <a:ext cx="152400" cy="304800"/>
          </a:xfrm>
          <a:prstGeom prst="upDownArrow">
            <a:avLst/>
          </a:prstGeom>
          <a:solidFill>
            <a:srgbClr val="92D050"/>
          </a:solidFill>
          <a:ln>
            <a:solidFill>
              <a:srgbClr val="74B2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590800" y="2316162"/>
            <a:ext cx="1632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Biomedical</a:t>
            </a:r>
          </a:p>
          <a:p>
            <a:pPr algn="ctr"/>
            <a:r>
              <a:rPr lang="en-US" b="1" dirty="0"/>
              <a:t>(≥ 2 Projects)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90800" y="3657600"/>
            <a:ext cx="23446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Environmental Science</a:t>
            </a:r>
          </a:p>
          <a:p>
            <a:pPr algn="ctr"/>
            <a:r>
              <a:rPr lang="en-US" b="1" dirty="0"/>
              <a:t>and Engineering</a:t>
            </a:r>
          </a:p>
          <a:p>
            <a:pPr algn="ctr"/>
            <a:r>
              <a:rPr lang="en-US" b="1" dirty="0"/>
              <a:t>(≥ 2 Projects)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P42 Projects</a:t>
            </a: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>
          <a:xfrm>
            <a:off x="6553200" y="5853112"/>
            <a:ext cx="2133600" cy="365125"/>
          </a:xfrm>
        </p:spPr>
        <p:txBody>
          <a:bodyPr/>
          <a:lstStyle/>
          <a:p>
            <a:fld id="{04743E04-BF7C-4DBD-BE87-48AC60790F71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343400" y="1020762"/>
            <a:ext cx="1371600" cy="3565383"/>
          </a:xfrm>
          <a:custGeom>
            <a:avLst/>
            <a:gdLst>
              <a:gd name="connsiteX0" fmla="*/ 0 w 228600"/>
              <a:gd name="connsiteY0" fmla="*/ 0 h 2177257"/>
              <a:gd name="connsiteX1" fmla="*/ 228600 w 228600"/>
              <a:gd name="connsiteY1" fmla="*/ 0 h 2177257"/>
              <a:gd name="connsiteX2" fmla="*/ 228600 w 228600"/>
              <a:gd name="connsiteY2" fmla="*/ 2177257 h 2177257"/>
              <a:gd name="connsiteX3" fmla="*/ 0 w 228600"/>
              <a:gd name="connsiteY3" fmla="*/ 2177257 h 2177257"/>
              <a:gd name="connsiteX4" fmla="*/ 0 w 228600"/>
              <a:gd name="connsiteY4" fmla="*/ 0 h 2177257"/>
              <a:gd name="connsiteX0" fmla="*/ 0 w 228600"/>
              <a:gd name="connsiteY0" fmla="*/ 0 h 2375561"/>
              <a:gd name="connsiteX1" fmla="*/ 228600 w 228600"/>
              <a:gd name="connsiteY1" fmla="*/ 0 h 2375561"/>
              <a:gd name="connsiteX2" fmla="*/ 228600 w 228600"/>
              <a:gd name="connsiteY2" fmla="*/ 2375561 h 2375561"/>
              <a:gd name="connsiteX3" fmla="*/ 0 w 228600"/>
              <a:gd name="connsiteY3" fmla="*/ 2177257 h 2375561"/>
              <a:gd name="connsiteX4" fmla="*/ 0 w 228600"/>
              <a:gd name="connsiteY4" fmla="*/ 0 h 2375561"/>
              <a:gd name="connsiteX0" fmla="*/ 0 w 228600"/>
              <a:gd name="connsiteY0" fmla="*/ 0 h 3565383"/>
              <a:gd name="connsiteX1" fmla="*/ 228600 w 228600"/>
              <a:gd name="connsiteY1" fmla="*/ 0 h 3565383"/>
              <a:gd name="connsiteX2" fmla="*/ 210239 w 228600"/>
              <a:gd name="connsiteY2" fmla="*/ 3565383 h 3565383"/>
              <a:gd name="connsiteX3" fmla="*/ 0 w 228600"/>
              <a:gd name="connsiteY3" fmla="*/ 2177257 h 3565383"/>
              <a:gd name="connsiteX4" fmla="*/ 0 w 228600"/>
              <a:gd name="connsiteY4" fmla="*/ 0 h 3565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" h="3565383">
                <a:moveTo>
                  <a:pt x="0" y="0"/>
                </a:moveTo>
                <a:lnTo>
                  <a:pt x="228600" y="0"/>
                </a:lnTo>
                <a:cubicBezTo>
                  <a:pt x="222480" y="1188461"/>
                  <a:pt x="216359" y="2376922"/>
                  <a:pt x="210239" y="3565383"/>
                </a:cubicBezTo>
                <a:lnTo>
                  <a:pt x="0" y="217725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3806825" y="1504951"/>
            <a:ext cx="5486400" cy="5078313"/>
          </a:xfrm>
          <a:custGeom>
            <a:avLst/>
            <a:gdLst>
              <a:gd name="connsiteX0" fmla="*/ 0 w 5791200"/>
              <a:gd name="connsiteY0" fmla="*/ 0 h 6863417"/>
              <a:gd name="connsiteX1" fmla="*/ 5791200 w 5791200"/>
              <a:gd name="connsiteY1" fmla="*/ 0 h 6863417"/>
              <a:gd name="connsiteX2" fmla="*/ 5791200 w 5791200"/>
              <a:gd name="connsiteY2" fmla="*/ 6863417 h 6863417"/>
              <a:gd name="connsiteX3" fmla="*/ 0 w 5791200"/>
              <a:gd name="connsiteY3" fmla="*/ 6863417 h 6863417"/>
              <a:gd name="connsiteX4" fmla="*/ 0 w 5791200"/>
              <a:gd name="connsiteY4" fmla="*/ 0 h 6863417"/>
              <a:gd name="connsiteX0" fmla="*/ 14514 w 5805714"/>
              <a:gd name="connsiteY0" fmla="*/ 0 h 6863417"/>
              <a:gd name="connsiteX1" fmla="*/ 5805714 w 5805714"/>
              <a:gd name="connsiteY1" fmla="*/ 0 h 6863417"/>
              <a:gd name="connsiteX2" fmla="*/ 5805714 w 5805714"/>
              <a:gd name="connsiteY2" fmla="*/ 6863417 h 6863417"/>
              <a:gd name="connsiteX3" fmla="*/ 0 w 5805714"/>
              <a:gd name="connsiteY3" fmla="*/ 6834388 h 6863417"/>
              <a:gd name="connsiteX4" fmla="*/ 14514 w 5805714"/>
              <a:gd name="connsiteY4" fmla="*/ 0 h 6863417"/>
              <a:gd name="connsiteX0" fmla="*/ 32657 w 5823857"/>
              <a:gd name="connsiteY0" fmla="*/ 0 h 6863417"/>
              <a:gd name="connsiteX1" fmla="*/ 5823857 w 5823857"/>
              <a:gd name="connsiteY1" fmla="*/ 0 h 6863417"/>
              <a:gd name="connsiteX2" fmla="*/ 5823857 w 5823857"/>
              <a:gd name="connsiteY2" fmla="*/ 6863417 h 6863417"/>
              <a:gd name="connsiteX3" fmla="*/ 18143 w 5823857"/>
              <a:gd name="connsiteY3" fmla="*/ 6834388 h 6863417"/>
              <a:gd name="connsiteX4" fmla="*/ 0 w 5823857"/>
              <a:gd name="connsiteY4" fmla="*/ 3166685 h 6863417"/>
              <a:gd name="connsiteX5" fmla="*/ 32657 w 5823857"/>
              <a:gd name="connsiteY5" fmla="*/ 0 h 6863417"/>
              <a:gd name="connsiteX0" fmla="*/ 18142 w 5809342"/>
              <a:gd name="connsiteY0" fmla="*/ 0 h 6863417"/>
              <a:gd name="connsiteX1" fmla="*/ 5809342 w 5809342"/>
              <a:gd name="connsiteY1" fmla="*/ 0 h 6863417"/>
              <a:gd name="connsiteX2" fmla="*/ 5809342 w 5809342"/>
              <a:gd name="connsiteY2" fmla="*/ 6863417 h 6863417"/>
              <a:gd name="connsiteX3" fmla="*/ 3628 w 5809342"/>
              <a:gd name="connsiteY3" fmla="*/ 6834388 h 6863417"/>
              <a:gd name="connsiteX4" fmla="*/ 0 w 5809342"/>
              <a:gd name="connsiteY4" fmla="*/ 2324857 h 6863417"/>
              <a:gd name="connsiteX5" fmla="*/ 18142 w 5809342"/>
              <a:gd name="connsiteY5" fmla="*/ 0 h 6863417"/>
              <a:gd name="connsiteX0" fmla="*/ 14542 w 5805742"/>
              <a:gd name="connsiteY0" fmla="*/ 0 h 6863417"/>
              <a:gd name="connsiteX1" fmla="*/ 5805742 w 5805742"/>
              <a:gd name="connsiteY1" fmla="*/ 0 h 6863417"/>
              <a:gd name="connsiteX2" fmla="*/ 5805742 w 5805742"/>
              <a:gd name="connsiteY2" fmla="*/ 6863417 h 6863417"/>
              <a:gd name="connsiteX3" fmla="*/ 28 w 5805742"/>
              <a:gd name="connsiteY3" fmla="*/ 6834388 h 6863417"/>
              <a:gd name="connsiteX4" fmla="*/ 968857 w 5805742"/>
              <a:gd name="connsiteY4" fmla="*/ 2136172 h 6863417"/>
              <a:gd name="connsiteX5" fmla="*/ 14542 w 5805742"/>
              <a:gd name="connsiteY5" fmla="*/ 0 h 6863417"/>
              <a:gd name="connsiteX0" fmla="*/ 1016027 w 5805742"/>
              <a:gd name="connsiteY0" fmla="*/ 0 h 6863417"/>
              <a:gd name="connsiteX1" fmla="*/ 5805742 w 5805742"/>
              <a:gd name="connsiteY1" fmla="*/ 0 h 6863417"/>
              <a:gd name="connsiteX2" fmla="*/ 5805742 w 5805742"/>
              <a:gd name="connsiteY2" fmla="*/ 6863417 h 6863417"/>
              <a:gd name="connsiteX3" fmla="*/ 28 w 5805742"/>
              <a:gd name="connsiteY3" fmla="*/ 6834388 h 6863417"/>
              <a:gd name="connsiteX4" fmla="*/ 968857 w 5805742"/>
              <a:gd name="connsiteY4" fmla="*/ 2136172 h 6863417"/>
              <a:gd name="connsiteX5" fmla="*/ 1016027 w 5805742"/>
              <a:gd name="connsiteY5" fmla="*/ 0 h 6863417"/>
              <a:gd name="connsiteX0" fmla="*/ 1333066 w 6122781"/>
              <a:gd name="connsiteY0" fmla="*/ 0 h 6863417"/>
              <a:gd name="connsiteX1" fmla="*/ 6122781 w 6122781"/>
              <a:gd name="connsiteY1" fmla="*/ 0 h 6863417"/>
              <a:gd name="connsiteX2" fmla="*/ 6122781 w 6122781"/>
              <a:gd name="connsiteY2" fmla="*/ 6863417 h 6863417"/>
              <a:gd name="connsiteX3" fmla="*/ 317067 w 6122781"/>
              <a:gd name="connsiteY3" fmla="*/ 6834388 h 6863417"/>
              <a:gd name="connsiteX4" fmla="*/ 821438 w 6122781"/>
              <a:gd name="connsiteY4" fmla="*/ 4385885 h 6863417"/>
              <a:gd name="connsiteX5" fmla="*/ 1285896 w 6122781"/>
              <a:gd name="connsiteY5" fmla="*/ 2136172 h 6863417"/>
              <a:gd name="connsiteX6" fmla="*/ 1333066 w 6122781"/>
              <a:gd name="connsiteY6" fmla="*/ 0 h 6863417"/>
              <a:gd name="connsiteX0" fmla="*/ 1189780 w 5979495"/>
              <a:gd name="connsiteY0" fmla="*/ 0 h 6863417"/>
              <a:gd name="connsiteX1" fmla="*/ 5979495 w 5979495"/>
              <a:gd name="connsiteY1" fmla="*/ 0 h 6863417"/>
              <a:gd name="connsiteX2" fmla="*/ 5979495 w 5979495"/>
              <a:gd name="connsiteY2" fmla="*/ 6863417 h 6863417"/>
              <a:gd name="connsiteX3" fmla="*/ 173781 w 5979495"/>
              <a:gd name="connsiteY3" fmla="*/ 6834388 h 6863417"/>
              <a:gd name="connsiteX4" fmla="*/ 2216666 w 5979495"/>
              <a:gd name="connsiteY4" fmla="*/ 3863371 h 6863417"/>
              <a:gd name="connsiteX5" fmla="*/ 1142610 w 5979495"/>
              <a:gd name="connsiteY5" fmla="*/ 2136172 h 6863417"/>
              <a:gd name="connsiteX6" fmla="*/ 1189780 w 5979495"/>
              <a:gd name="connsiteY6" fmla="*/ 0 h 6863417"/>
              <a:gd name="connsiteX0" fmla="*/ 1186954 w 5976669"/>
              <a:gd name="connsiteY0" fmla="*/ 0 h 6863417"/>
              <a:gd name="connsiteX1" fmla="*/ 5976669 w 5976669"/>
              <a:gd name="connsiteY1" fmla="*/ 0 h 6863417"/>
              <a:gd name="connsiteX2" fmla="*/ 5976669 w 5976669"/>
              <a:gd name="connsiteY2" fmla="*/ 6863417 h 6863417"/>
              <a:gd name="connsiteX3" fmla="*/ 170955 w 5976669"/>
              <a:gd name="connsiteY3" fmla="*/ 6834388 h 6863417"/>
              <a:gd name="connsiteX4" fmla="*/ 2269824 w 5976669"/>
              <a:gd name="connsiteY4" fmla="*/ 3511408 h 6863417"/>
              <a:gd name="connsiteX5" fmla="*/ 1139784 w 5976669"/>
              <a:gd name="connsiteY5" fmla="*/ 2136172 h 6863417"/>
              <a:gd name="connsiteX6" fmla="*/ 1186954 w 5976669"/>
              <a:gd name="connsiteY6" fmla="*/ 0 h 6863417"/>
              <a:gd name="connsiteX0" fmla="*/ 1186954 w 5976669"/>
              <a:gd name="connsiteY0" fmla="*/ 0 h 6863417"/>
              <a:gd name="connsiteX1" fmla="*/ 5976669 w 5976669"/>
              <a:gd name="connsiteY1" fmla="*/ 0 h 6863417"/>
              <a:gd name="connsiteX2" fmla="*/ 5976669 w 5976669"/>
              <a:gd name="connsiteY2" fmla="*/ 6863417 h 6863417"/>
              <a:gd name="connsiteX3" fmla="*/ 170955 w 5976669"/>
              <a:gd name="connsiteY3" fmla="*/ 6834388 h 6863417"/>
              <a:gd name="connsiteX4" fmla="*/ 2269824 w 5976669"/>
              <a:gd name="connsiteY4" fmla="*/ 3511408 h 6863417"/>
              <a:gd name="connsiteX5" fmla="*/ 1139784 w 5976669"/>
              <a:gd name="connsiteY5" fmla="*/ 1742801 h 6863417"/>
              <a:gd name="connsiteX6" fmla="*/ 1186954 w 5976669"/>
              <a:gd name="connsiteY6" fmla="*/ 0 h 6863417"/>
              <a:gd name="connsiteX0" fmla="*/ 1186954 w 5976669"/>
              <a:gd name="connsiteY0" fmla="*/ 0 h 6863417"/>
              <a:gd name="connsiteX1" fmla="*/ 5976669 w 5976669"/>
              <a:gd name="connsiteY1" fmla="*/ 0 h 6863417"/>
              <a:gd name="connsiteX2" fmla="*/ 5976669 w 5976669"/>
              <a:gd name="connsiteY2" fmla="*/ 6863417 h 6863417"/>
              <a:gd name="connsiteX3" fmla="*/ 170955 w 5976669"/>
              <a:gd name="connsiteY3" fmla="*/ 6834388 h 6863417"/>
              <a:gd name="connsiteX4" fmla="*/ 2269824 w 5976669"/>
              <a:gd name="connsiteY4" fmla="*/ 3511408 h 6863417"/>
              <a:gd name="connsiteX5" fmla="*/ 1158445 w 5976669"/>
              <a:gd name="connsiteY5" fmla="*/ 1639283 h 6863417"/>
              <a:gd name="connsiteX6" fmla="*/ 1186954 w 5976669"/>
              <a:gd name="connsiteY6" fmla="*/ 0 h 6863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76669" h="6863417">
                <a:moveTo>
                  <a:pt x="1186954" y="0"/>
                </a:moveTo>
                <a:lnTo>
                  <a:pt x="5976669" y="0"/>
                </a:lnTo>
                <a:lnTo>
                  <a:pt x="5976669" y="6863417"/>
                </a:lnTo>
                <a:lnTo>
                  <a:pt x="170955" y="6834388"/>
                </a:lnTo>
                <a:cubicBezTo>
                  <a:pt x="-712602" y="6421466"/>
                  <a:pt x="2108353" y="4294444"/>
                  <a:pt x="2269824" y="3511408"/>
                </a:cubicBezTo>
                <a:cubicBezTo>
                  <a:pt x="2431296" y="2728372"/>
                  <a:pt x="1073174" y="2370264"/>
                  <a:pt x="1158445" y="1639283"/>
                </a:cubicBezTo>
                <a:lnTo>
                  <a:pt x="1186954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spAutoFit/>
          </a:bodyPr>
          <a:lstStyle/>
          <a:p>
            <a:pPr lvl="3">
              <a:buFont typeface="Arial" pitchFamily="34" charset="0"/>
              <a:buChar char="•"/>
            </a:pPr>
            <a:r>
              <a:rPr lang="en-US" dirty="0"/>
              <a:t> Each project is reviewed as stand-alone</a:t>
            </a:r>
          </a:p>
          <a:p>
            <a:pPr lvl="3">
              <a:buFont typeface="Arial" pitchFamily="34" charset="0"/>
              <a:buChar char="•"/>
            </a:pPr>
            <a:r>
              <a:rPr lang="en-US" dirty="0"/>
              <a:t> Basic to application oriented</a:t>
            </a:r>
          </a:p>
          <a:p>
            <a:pPr lvl="3">
              <a:buFont typeface="Arial" pitchFamily="34" charset="0"/>
              <a:buChar char="•"/>
            </a:pPr>
            <a:r>
              <a:rPr lang="en-US" dirty="0"/>
              <a:t> Has an independent testable hypothesis or a logical progression of tasks</a:t>
            </a:r>
          </a:p>
          <a:p>
            <a:pPr lvl="3">
              <a:buFont typeface="Arial" pitchFamily="34" charset="0"/>
              <a:buChar char="•"/>
            </a:pPr>
            <a:r>
              <a:rPr lang="en-US" dirty="0"/>
              <a:t> Relation to SRP mandate(s)</a:t>
            </a:r>
          </a:p>
          <a:p>
            <a:pPr lvl="3">
              <a:buFont typeface="Arial" pitchFamily="34" charset="0"/>
              <a:buChar char="•"/>
            </a:pPr>
            <a:r>
              <a:rPr lang="en-US" dirty="0"/>
              <a:t> Relation to Overall Center</a:t>
            </a:r>
          </a:p>
          <a:p>
            <a:pPr lvl="3">
              <a:buFont typeface="Arial" pitchFamily="34" charset="0"/>
              <a:buChar char="•"/>
            </a:pPr>
            <a:r>
              <a:rPr lang="en-US" dirty="0"/>
              <a:t> Integration with other projects and Cores</a:t>
            </a:r>
          </a:p>
          <a:p>
            <a:pPr lvl="3">
              <a:buFont typeface="Arial" pitchFamily="34" charset="0"/>
              <a:buChar char="•"/>
            </a:pPr>
            <a:r>
              <a:rPr lang="en-US" dirty="0"/>
              <a:t> Resource Sharing Plan</a:t>
            </a:r>
          </a:p>
          <a:p>
            <a:pPr marL="2114550" lvl="4" indent="-285750">
              <a:buFontTx/>
              <a:buChar char="-"/>
            </a:pPr>
            <a:r>
              <a:rPr lang="en-US" dirty="0"/>
              <a:t>Sharing: data, specimens,  technology</a:t>
            </a:r>
          </a:p>
          <a:p>
            <a:pPr marL="2114550" lvl="4" indent="-285750">
              <a:buFontTx/>
              <a:buChar char="-"/>
            </a:pPr>
            <a:r>
              <a:rPr lang="en-US" dirty="0"/>
              <a:t>Data Management Plan (1 paragraph) </a:t>
            </a:r>
            <a:r>
              <a:rPr lang="en-US" b="1" dirty="0">
                <a:solidFill>
                  <a:srgbClr val="FF0000"/>
                </a:solidFill>
              </a:rPr>
              <a:t>NEW!</a:t>
            </a:r>
          </a:p>
          <a:p>
            <a:pPr marL="2114550" lvl="4" indent="-285750">
              <a:buFontTx/>
              <a:buChar char="-"/>
            </a:pPr>
            <a:r>
              <a:rPr lang="en-US" dirty="0"/>
              <a:t>Investigator-initiated research translation (1 paragraph)</a:t>
            </a:r>
          </a:p>
          <a:p>
            <a:pPr lvl="4"/>
            <a:endParaRPr lang="en-US" dirty="0"/>
          </a:p>
          <a:p>
            <a:pPr lvl="4"/>
            <a:endParaRPr lang="en-US" dirty="0"/>
          </a:p>
          <a:p>
            <a:pPr lvl="3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6096000"/>
            <a:ext cx="363625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b="1" dirty="0"/>
              <a:t>Maximum of 6 projects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211CF67-8A09-44E7-A293-7C8029181AC5}"/>
              </a:ext>
            </a:extLst>
          </p:cNvPr>
          <p:cNvSpPr txBox="1"/>
          <p:nvPr/>
        </p:nvSpPr>
        <p:spPr>
          <a:xfrm>
            <a:off x="4245852" y="5780782"/>
            <a:ext cx="4851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Suggested Research and Activities: </a:t>
            </a:r>
            <a:r>
              <a:rPr lang="en-US" sz="1600" dirty="0">
                <a:hlinkClick r:id="rId4"/>
              </a:rPr>
              <a:t>https://www.niehs.nih.gov/research/supported/centers/srp/assets/docs/srp_funding_opps_suggested_research_and_activities_508.pdf</a:t>
            </a:r>
            <a:r>
              <a:rPr 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211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Up-Down Arrow 18"/>
          <p:cNvSpPr/>
          <p:nvPr/>
        </p:nvSpPr>
        <p:spPr>
          <a:xfrm>
            <a:off x="2133600" y="4438649"/>
            <a:ext cx="152400" cy="990600"/>
          </a:xfrm>
          <a:prstGeom prst="upDownArrow">
            <a:avLst/>
          </a:prstGeom>
          <a:solidFill>
            <a:srgbClr val="92D050"/>
          </a:solidFill>
          <a:ln>
            <a:solidFill>
              <a:srgbClr val="74B2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graphicFrame>
        <p:nvGraphicFramePr>
          <p:cNvPr id="32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762000" y="1085294"/>
          <a:ext cx="10001250" cy="5586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Up-Down Arrow 17"/>
          <p:cNvSpPr/>
          <p:nvPr/>
        </p:nvSpPr>
        <p:spPr>
          <a:xfrm>
            <a:off x="1447800" y="1314449"/>
            <a:ext cx="152400" cy="914400"/>
          </a:xfrm>
          <a:prstGeom prst="upDownArrow">
            <a:avLst/>
          </a:prstGeom>
          <a:solidFill>
            <a:srgbClr val="7030A0"/>
          </a:solidFill>
          <a:ln>
            <a:solidFill>
              <a:srgbClr val="5525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" name="Up-Down Arrow 13"/>
          <p:cNvSpPr/>
          <p:nvPr/>
        </p:nvSpPr>
        <p:spPr>
          <a:xfrm>
            <a:off x="1143000" y="1314449"/>
            <a:ext cx="152400" cy="3352800"/>
          </a:xfrm>
          <a:prstGeom prst="upDownArrow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" name="Up-Down Arrow 14"/>
          <p:cNvSpPr/>
          <p:nvPr/>
        </p:nvSpPr>
        <p:spPr>
          <a:xfrm>
            <a:off x="1447800" y="2838449"/>
            <a:ext cx="152400" cy="2590800"/>
          </a:xfrm>
          <a:prstGeom prst="upDownArrow">
            <a:avLst/>
          </a:prstGeom>
          <a:solidFill>
            <a:srgbClr val="FFFF00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" name="Up-Down Arrow 16"/>
          <p:cNvSpPr/>
          <p:nvPr/>
        </p:nvSpPr>
        <p:spPr>
          <a:xfrm>
            <a:off x="1752600" y="2000249"/>
            <a:ext cx="152400" cy="228600"/>
          </a:xfrm>
          <a:prstGeom prst="upDownArrow">
            <a:avLst/>
          </a:prstGeom>
          <a:solidFill>
            <a:srgbClr val="7030A0"/>
          </a:solidFill>
          <a:ln>
            <a:solidFill>
              <a:srgbClr val="5525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033" name="Text Box 22"/>
          <p:cNvSpPr txBox="1">
            <a:spLocks noChangeArrowheads="1"/>
          </p:cNvSpPr>
          <p:nvPr/>
        </p:nvSpPr>
        <p:spPr bwMode="auto">
          <a:xfrm>
            <a:off x="741363" y="1554162"/>
            <a:ext cx="1724025" cy="369887"/>
          </a:xfrm>
          <a:prstGeom prst="rect">
            <a:avLst/>
          </a:prstGeom>
          <a:solidFill>
            <a:srgbClr val="D3A4FA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</a:rPr>
              <a:t>Health Effects</a:t>
            </a:r>
          </a:p>
        </p:txBody>
      </p:sp>
      <p:sp>
        <p:nvSpPr>
          <p:cNvPr id="1034" name="Text Box 22"/>
          <p:cNvSpPr txBox="1">
            <a:spLocks noChangeArrowheads="1"/>
          </p:cNvSpPr>
          <p:nvPr/>
        </p:nvSpPr>
        <p:spPr bwMode="auto">
          <a:xfrm>
            <a:off x="741363" y="2316162"/>
            <a:ext cx="1570037" cy="369887"/>
          </a:xfrm>
          <a:prstGeom prst="rect">
            <a:avLst/>
          </a:prstGeom>
          <a:solidFill>
            <a:srgbClr val="D3A4FA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 wrap="none">
            <a:spAutoFit/>
          </a:bodyPr>
          <a:lstStyle/>
          <a:p>
            <a:pPr algn="ctr"/>
            <a:r>
              <a:rPr lang="en-US">
                <a:solidFill>
                  <a:srgbClr val="000000"/>
                </a:solidFill>
              </a:rPr>
              <a:t>Epidemiology</a:t>
            </a:r>
          </a:p>
        </p:txBody>
      </p:sp>
      <p:sp>
        <p:nvSpPr>
          <p:cNvPr id="1035" name="Text Box 22"/>
          <p:cNvSpPr txBox="1">
            <a:spLocks noChangeArrowheads="1"/>
          </p:cNvSpPr>
          <p:nvPr/>
        </p:nvSpPr>
        <p:spPr bwMode="auto">
          <a:xfrm>
            <a:off x="685800" y="868362"/>
            <a:ext cx="2819400" cy="369887"/>
          </a:xfrm>
          <a:prstGeom prst="rect">
            <a:avLst/>
          </a:prstGeom>
          <a:solidFill>
            <a:srgbClr val="D3A4FA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Mechanistic Toxicology</a:t>
            </a:r>
          </a:p>
        </p:txBody>
      </p:sp>
      <p:sp>
        <p:nvSpPr>
          <p:cNvPr id="11" name="Text Box 18"/>
          <p:cNvSpPr txBox="1">
            <a:spLocks noChangeArrowheads="1"/>
          </p:cNvSpPr>
          <p:nvPr/>
        </p:nvSpPr>
        <p:spPr bwMode="auto">
          <a:xfrm>
            <a:off x="741363" y="4819649"/>
            <a:ext cx="2209800" cy="369888"/>
          </a:xfrm>
          <a:prstGeom prst="rect">
            <a:avLst/>
          </a:prstGeom>
          <a:solidFill>
            <a:srgbClr val="92D050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Fate and Transport</a:t>
            </a: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741363" y="3981449"/>
            <a:ext cx="1697037" cy="369332"/>
          </a:xfrm>
          <a:prstGeom prst="rect">
            <a:avLst/>
          </a:prstGeom>
          <a:solidFill>
            <a:srgbClr val="92D050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Hydrogeology</a:t>
            </a:r>
          </a:p>
        </p:txBody>
      </p:sp>
      <p:sp>
        <p:nvSpPr>
          <p:cNvPr id="13" name="Text Box 23"/>
          <p:cNvSpPr txBox="1">
            <a:spLocks noChangeArrowheads="1"/>
          </p:cNvSpPr>
          <p:nvPr/>
        </p:nvSpPr>
        <p:spPr bwMode="auto">
          <a:xfrm>
            <a:off x="741363" y="5516562"/>
            <a:ext cx="2916237" cy="369887"/>
          </a:xfrm>
          <a:prstGeom prst="rect">
            <a:avLst/>
          </a:prstGeom>
          <a:solidFill>
            <a:srgbClr val="92D050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</a:rPr>
              <a:t>Remediation  Engineering</a:t>
            </a:r>
          </a:p>
        </p:txBody>
      </p:sp>
      <p:sp>
        <p:nvSpPr>
          <p:cNvPr id="20" name="Up-Down Arrow 19"/>
          <p:cNvSpPr/>
          <p:nvPr/>
        </p:nvSpPr>
        <p:spPr>
          <a:xfrm>
            <a:off x="1752600" y="4438649"/>
            <a:ext cx="152400" cy="304800"/>
          </a:xfrm>
          <a:prstGeom prst="upDownArrow">
            <a:avLst/>
          </a:prstGeom>
          <a:solidFill>
            <a:srgbClr val="92D050"/>
          </a:solidFill>
          <a:ln>
            <a:solidFill>
              <a:srgbClr val="74B2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2590800" y="2316162"/>
            <a:ext cx="16321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Biomedical</a:t>
            </a:r>
          </a:p>
          <a:p>
            <a:pPr algn="ctr"/>
            <a:r>
              <a:rPr lang="en-US" b="1" dirty="0"/>
              <a:t>(≥ 2 Projects)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590800" y="3657600"/>
            <a:ext cx="234468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Environmental Science</a:t>
            </a:r>
          </a:p>
          <a:p>
            <a:pPr algn="ctr"/>
            <a:r>
              <a:rPr lang="en-US" b="1" dirty="0"/>
              <a:t>and Engineering</a:t>
            </a:r>
          </a:p>
          <a:p>
            <a:pPr algn="ctr"/>
            <a:r>
              <a:rPr lang="en-US" b="1" dirty="0"/>
              <a:t>(≥ 2 Projects)</a:t>
            </a: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P42 Projects</a:t>
            </a: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>
          <a:xfrm>
            <a:off x="6553200" y="5853112"/>
            <a:ext cx="2133600" cy="365125"/>
          </a:xfrm>
        </p:spPr>
        <p:txBody>
          <a:bodyPr/>
          <a:lstStyle/>
          <a:p>
            <a:fld id="{04743E04-BF7C-4DBD-BE87-48AC60790F71}" type="slidenum">
              <a:rPr lang="en-US" smtClean="0"/>
              <a:pPr/>
              <a:t>17</a:t>
            </a:fld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4343400" y="1020762"/>
            <a:ext cx="1371600" cy="3565383"/>
          </a:xfrm>
          <a:custGeom>
            <a:avLst/>
            <a:gdLst>
              <a:gd name="connsiteX0" fmla="*/ 0 w 228600"/>
              <a:gd name="connsiteY0" fmla="*/ 0 h 2177257"/>
              <a:gd name="connsiteX1" fmla="*/ 228600 w 228600"/>
              <a:gd name="connsiteY1" fmla="*/ 0 h 2177257"/>
              <a:gd name="connsiteX2" fmla="*/ 228600 w 228600"/>
              <a:gd name="connsiteY2" fmla="*/ 2177257 h 2177257"/>
              <a:gd name="connsiteX3" fmla="*/ 0 w 228600"/>
              <a:gd name="connsiteY3" fmla="*/ 2177257 h 2177257"/>
              <a:gd name="connsiteX4" fmla="*/ 0 w 228600"/>
              <a:gd name="connsiteY4" fmla="*/ 0 h 2177257"/>
              <a:gd name="connsiteX0" fmla="*/ 0 w 228600"/>
              <a:gd name="connsiteY0" fmla="*/ 0 h 2375561"/>
              <a:gd name="connsiteX1" fmla="*/ 228600 w 228600"/>
              <a:gd name="connsiteY1" fmla="*/ 0 h 2375561"/>
              <a:gd name="connsiteX2" fmla="*/ 228600 w 228600"/>
              <a:gd name="connsiteY2" fmla="*/ 2375561 h 2375561"/>
              <a:gd name="connsiteX3" fmla="*/ 0 w 228600"/>
              <a:gd name="connsiteY3" fmla="*/ 2177257 h 2375561"/>
              <a:gd name="connsiteX4" fmla="*/ 0 w 228600"/>
              <a:gd name="connsiteY4" fmla="*/ 0 h 2375561"/>
              <a:gd name="connsiteX0" fmla="*/ 0 w 228600"/>
              <a:gd name="connsiteY0" fmla="*/ 0 h 3565383"/>
              <a:gd name="connsiteX1" fmla="*/ 228600 w 228600"/>
              <a:gd name="connsiteY1" fmla="*/ 0 h 3565383"/>
              <a:gd name="connsiteX2" fmla="*/ 210239 w 228600"/>
              <a:gd name="connsiteY2" fmla="*/ 3565383 h 3565383"/>
              <a:gd name="connsiteX3" fmla="*/ 0 w 228600"/>
              <a:gd name="connsiteY3" fmla="*/ 2177257 h 3565383"/>
              <a:gd name="connsiteX4" fmla="*/ 0 w 228600"/>
              <a:gd name="connsiteY4" fmla="*/ 0 h 3565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8600" h="3565383">
                <a:moveTo>
                  <a:pt x="0" y="0"/>
                </a:moveTo>
                <a:lnTo>
                  <a:pt x="228600" y="0"/>
                </a:lnTo>
                <a:cubicBezTo>
                  <a:pt x="222480" y="1188461"/>
                  <a:pt x="216359" y="2376922"/>
                  <a:pt x="210239" y="3565383"/>
                </a:cubicBezTo>
                <a:lnTo>
                  <a:pt x="0" y="2177257"/>
                </a:lnTo>
                <a:lnTo>
                  <a:pt x="0" y="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4017253" y="1165293"/>
            <a:ext cx="4745747" cy="5355312"/>
          </a:xfrm>
          <a:custGeom>
            <a:avLst/>
            <a:gdLst>
              <a:gd name="connsiteX0" fmla="*/ 0 w 5791200"/>
              <a:gd name="connsiteY0" fmla="*/ 0 h 6863417"/>
              <a:gd name="connsiteX1" fmla="*/ 5791200 w 5791200"/>
              <a:gd name="connsiteY1" fmla="*/ 0 h 6863417"/>
              <a:gd name="connsiteX2" fmla="*/ 5791200 w 5791200"/>
              <a:gd name="connsiteY2" fmla="*/ 6863417 h 6863417"/>
              <a:gd name="connsiteX3" fmla="*/ 0 w 5791200"/>
              <a:gd name="connsiteY3" fmla="*/ 6863417 h 6863417"/>
              <a:gd name="connsiteX4" fmla="*/ 0 w 5791200"/>
              <a:gd name="connsiteY4" fmla="*/ 0 h 6863417"/>
              <a:gd name="connsiteX0" fmla="*/ 14514 w 5805714"/>
              <a:gd name="connsiteY0" fmla="*/ 0 h 6863417"/>
              <a:gd name="connsiteX1" fmla="*/ 5805714 w 5805714"/>
              <a:gd name="connsiteY1" fmla="*/ 0 h 6863417"/>
              <a:gd name="connsiteX2" fmla="*/ 5805714 w 5805714"/>
              <a:gd name="connsiteY2" fmla="*/ 6863417 h 6863417"/>
              <a:gd name="connsiteX3" fmla="*/ 0 w 5805714"/>
              <a:gd name="connsiteY3" fmla="*/ 6834388 h 6863417"/>
              <a:gd name="connsiteX4" fmla="*/ 14514 w 5805714"/>
              <a:gd name="connsiteY4" fmla="*/ 0 h 6863417"/>
              <a:gd name="connsiteX0" fmla="*/ 32657 w 5823857"/>
              <a:gd name="connsiteY0" fmla="*/ 0 h 6863417"/>
              <a:gd name="connsiteX1" fmla="*/ 5823857 w 5823857"/>
              <a:gd name="connsiteY1" fmla="*/ 0 h 6863417"/>
              <a:gd name="connsiteX2" fmla="*/ 5823857 w 5823857"/>
              <a:gd name="connsiteY2" fmla="*/ 6863417 h 6863417"/>
              <a:gd name="connsiteX3" fmla="*/ 18143 w 5823857"/>
              <a:gd name="connsiteY3" fmla="*/ 6834388 h 6863417"/>
              <a:gd name="connsiteX4" fmla="*/ 0 w 5823857"/>
              <a:gd name="connsiteY4" fmla="*/ 3166685 h 6863417"/>
              <a:gd name="connsiteX5" fmla="*/ 32657 w 5823857"/>
              <a:gd name="connsiteY5" fmla="*/ 0 h 6863417"/>
              <a:gd name="connsiteX0" fmla="*/ 18142 w 5809342"/>
              <a:gd name="connsiteY0" fmla="*/ 0 h 6863417"/>
              <a:gd name="connsiteX1" fmla="*/ 5809342 w 5809342"/>
              <a:gd name="connsiteY1" fmla="*/ 0 h 6863417"/>
              <a:gd name="connsiteX2" fmla="*/ 5809342 w 5809342"/>
              <a:gd name="connsiteY2" fmla="*/ 6863417 h 6863417"/>
              <a:gd name="connsiteX3" fmla="*/ 3628 w 5809342"/>
              <a:gd name="connsiteY3" fmla="*/ 6834388 h 6863417"/>
              <a:gd name="connsiteX4" fmla="*/ 0 w 5809342"/>
              <a:gd name="connsiteY4" fmla="*/ 2324857 h 6863417"/>
              <a:gd name="connsiteX5" fmla="*/ 18142 w 5809342"/>
              <a:gd name="connsiteY5" fmla="*/ 0 h 6863417"/>
              <a:gd name="connsiteX0" fmla="*/ 14542 w 5805742"/>
              <a:gd name="connsiteY0" fmla="*/ 0 h 6863417"/>
              <a:gd name="connsiteX1" fmla="*/ 5805742 w 5805742"/>
              <a:gd name="connsiteY1" fmla="*/ 0 h 6863417"/>
              <a:gd name="connsiteX2" fmla="*/ 5805742 w 5805742"/>
              <a:gd name="connsiteY2" fmla="*/ 6863417 h 6863417"/>
              <a:gd name="connsiteX3" fmla="*/ 28 w 5805742"/>
              <a:gd name="connsiteY3" fmla="*/ 6834388 h 6863417"/>
              <a:gd name="connsiteX4" fmla="*/ 968857 w 5805742"/>
              <a:gd name="connsiteY4" fmla="*/ 2136172 h 6863417"/>
              <a:gd name="connsiteX5" fmla="*/ 14542 w 5805742"/>
              <a:gd name="connsiteY5" fmla="*/ 0 h 6863417"/>
              <a:gd name="connsiteX0" fmla="*/ 1016027 w 5805742"/>
              <a:gd name="connsiteY0" fmla="*/ 0 h 6863417"/>
              <a:gd name="connsiteX1" fmla="*/ 5805742 w 5805742"/>
              <a:gd name="connsiteY1" fmla="*/ 0 h 6863417"/>
              <a:gd name="connsiteX2" fmla="*/ 5805742 w 5805742"/>
              <a:gd name="connsiteY2" fmla="*/ 6863417 h 6863417"/>
              <a:gd name="connsiteX3" fmla="*/ 28 w 5805742"/>
              <a:gd name="connsiteY3" fmla="*/ 6834388 h 6863417"/>
              <a:gd name="connsiteX4" fmla="*/ 968857 w 5805742"/>
              <a:gd name="connsiteY4" fmla="*/ 2136172 h 6863417"/>
              <a:gd name="connsiteX5" fmla="*/ 1016027 w 5805742"/>
              <a:gd name="connsiteY5" fmla="*/ 0 h 6863417"/>
              <a:gd name="connsiteX0" fmla="*/ 1333066 w 6122781"/>
              <a:gd name="connsiteY0" fmla="*/ 0 h 6863417"/>
              <a:gd name="connsiteX1" fmla="*/ 6122781 w 6122781"/>
              <a:gd name="connsiteY1" fmla="*/ 0 h 6863417"/>
              <a:gd name="connsiteX2" fmla="*/ 6122781 w 6122781"/>
              <a:gd name="connsiteY2" fmla="*/ 6863417 h 6863417"/>
              <a:gd name="connsiteX3" fmla="*/ 317067 w 6122781"/>
              <a:gd name="connsiteY3" fmla="*/ 6834388 h 6863417"/>
              <a:gd name="connsiteX4" fmla="*/ 821438 w 6122781"/>
              <a:gd name="connsiteY4" fmla="*/ 4385885 h 6863417"/>
              <a:gd name="connsiteX5" fmla="*/ 1285896 w 6122781"/>
              <a:gd name="connsiteY5" fmla="*/ 2136172 h 6863417"/>
              <a:gd name="connsiteX6" fmla="*/ 1333066 w 6122781"/>
              <a:gd name="connsiteY6" fmla="*/ 0 h 6863417"/>
              <a:gd name="connsiteX0" fmla="*/ 1189780 w 5979495"/>
              <a:gd name="connsiteY0" fmla="*/ 0 h 6863417"/>
              <a:gd name="connsiteX1" fmla="*/ 5979495 w 5979495"/>
              <a:gd name="connsiteY1" fmla="*/ 0 h 6863417"/>
              <a:gd name="connsiteX2" fmla="*/ 5979495 w 5979495"/>
              <a:gd name="connsiteY2" fmla="*/ 6863417 h 6863417"/>
              <a:gd name="connsiteX3" fmla="*/ 173781 w 5979495"/>
              <a:gd name="connsiteY3" fmla="*/ 6834388 h 6863417"/>
              <a:gd name="connsiteX4" fmla="*/ 2216666 w 5979495"/>
              <a:gd name="connsiteY4" fmla="*/ 3863371 h 6863417"/>
              <a:gd name="connsiteX5" fmla="*/ 1142610 w 5979495"/>
              <a:gd name="connsiteY5" fmla="*/ 2136172 h 6863417"/>
              <a:gd name="connsiteX6" fmla="*/ 1189780 w 5979495"/>
              <a:gd name="connsiteY6" fmla="*/ 0 h 6863417"/>
              <a:gd name="connsiteX0" fmla="*/ 1186954 w 5976669"/>
              <a:gd name="connsiteY0" fmla="*/ 0 h 6863417"/>
              <a:gd name="connsiteX1" fmla="*/ 5976669 w 5976669"/>
              <a:gd name="connsiteY1" fmla="*/ 0 h 6863417"/>
              <a:gd name="connsiteX2" fmla="*/ 5976669 w 5976669"/>
              <a:gd name="connsiteY2" fmla="*/ 6863417 h 6863417"/>
              <a:gd name="connsiteX3" fmla="*/ 170955 w 5976669"/>
              <a:gd name="connsiteY3" fmla="*/ 6834388 h 6863417"/>
              <a:gd name="connsiteX4" fmla="*/ 2269824 w 5976669"/>
              <a:gd name="connsiteY4" fmla="*/ 3511408 h 6863417"/>
              <a:gd name="connsiteX5" fmla="*/ 1139784 w 5976669"/>
              <a:gd name="connsiteY5" fmla="*/ 2136172 h 6863417"/>
              <a:gd name="connsiteX6" fmla="*/ 1186954 w 5976669"/>
              <a:gd name="connsiteY6" fmla="*/ 0 h 6863417"/>
              <a:gd name="connsiteX0" fmla="*/ 1186954 w 5976669"/>
              <a:gd name="connsiteY0" fmla="*/ 0 h 6863417"/>
              <a:gd name="connsiteX1" fmla="*/ 5976669 w 5976669"/>
              <a:gd name="connsiteY1" fmla="*/ 0 h 6863417"/>
              <a:gd name="connsiteX2" fmla="*/ 5976669 w 5976669"/>
              <a:gd name="connsiteY2" fmla="*/ 6863417 h 6863417"/>
              <a:gd name="connsiteX3" fmla="*/ 170955 w 5976669"/>
              <a:gd name="connsiteY3" fmla="*/ 6834388 h 6863417"/>
              <a:gd name="connsiteX4" fmla="*/ 2269824 w 5976669"/>
              <a:gd name="connsiteY4" fmla="*/ 3511408 h 6863417"/>
              <a:gd name="connsiteX5" fmla="*/ 1139784 w 5976669"/>
              <a:gd name="connsiteY5" fmla="*/ 1742801 h 6863417"/>
              <a:gd name="connsiteX6" fmla="*/ 1186954 w 5976669"/>
              <a:gd name="connsiteY6" fmla="*/ 0 h 6863417"/>
              <a:gd name="connsiteX0" fmla="*/ 1186954 w 5976669"/>
              <a:gd name="connsiteY0" fmla="*/ 0 h 6863417"/>
              <a:gd name="connsiteX1" fmla="*/ 5976669 w 5976669"/>
              <a:gd name="connsiteY1" fmla="*/ 0 h 6863417"/>
              <a:gd name="connsiteX2" fmla="*/ 5976669 w 5976669"/>
              <a:gd name="connsiteY2" fmla="*/ 6863417 h 6863417"/>
              <a:gd name="connsiteX3" fmla="*/ 170955 w 5976669"/>
              <a:gd name="connsiteY3" fmla="*/ 6834388 h 6863417"/>
              <a:gd name="connsiteX4" fmla="*/ 2269824 w 5976669"/>
              <a:gd name="connsiteY4" fmla="*/ 3511408 h 6863417"/>
              <a:gd name="connsiteX5" fmla="*/ 1158445 w 5976669"/>
              <a:gd name="connsiteY5" fmla="*/ 1639283 h 6863417"/>
              <a:gd name="connsiteX6" fmla="*/ 1186954 w 5976669"/>
              <a:gd name="connsiteY6" fmla="*/ 0 h 68634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76669" h="6863417">
                <a:moveTo>
                  <a:pt x="1186954" y="0"/>
                </a:moveTo>
                <a:lnTo>
                  <a:pt x="5976669" y="0"/>
                </a:lnTo>
                <a:lnTo>
                  <a:pt x="5976669" y="6863417"/>
                </a:lnTo>
                <a:lnTo>
                  <a:pt x="170955" y="6834388"/>
                </a:lnTo>
                <a:cubicBezTo>
                  <a:pt x="-712602" y="6421466"/>
                  <a:pt x="2108353" y="4294444"/>
                  <a:pt x="2269824" y="3511408"/>
                </a:cubicBezTo>
                <a:cubicBezTo>
                  <a:pt x="2431296" y="2728372"/>
                  <a:pt x="1073174" y="2370264"/>
                  <a:pt x="1158445" y="1639283"/>
                </a:cubicBezTo>
                <a:lnTo>
                  <a:pt x="1186954" y="0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spAutoFit/>
          </a:bodyPr>
          <a:lstStyle/>
          <a:p>
            <a:pPr lvl="3">
              <a:buFont typeface="Arial" pitchFamily="34" charset="0"/>
              <a:buChar char="•"/>
            </a:pPr>
            <a:r>
              <a:rPr lang="en-US" dirty="0"/>
              <a:t> Applications should include at least one ESE project that supports SRP's fourth mandate "basic biological, chemical, and physical methods to reduce the amount and toxicity of hazardous substances”</a:t>
            </a:r>
          </a:p>
          <a:p>
            <a:pPr lvl="3">
              <a:buFont typeface="Arial" pitchFamily="34" charset="0"/>
              <a:buChar char="•"/>
            </a:pPr>
            <a:r>
              <a:rPr lang="en-US" dirty="0"/>
              <a:t>Review RFA section titled “Scope of the SRP Center Grant”</a:t>
            </a:r>
          </a:p>
          <a:p>
            <a:pPr lvl="3">
              <a:buFont typeface="Arial" pitchFamily="34" charset="0"/>
              <a:buChar char="•"/>
            </a:pPr>
            <a:r>
              <a:rPr lang="en-US" dirty="0"/>
              <a:t>Questions if a Project qualifies?  Please contact SRP staff.</a:t>
            </a:r>
          </a:p>
          <a:p>
            <a:pPr lvl="3">
              <a:buFont typeface="Arial" pitchFamily="34" charset="0"/>
              <a:buChar char="•"/>
            </a:pPr>
            <a:endParaRPr lang="en-US" dirty="0"/>
          </a:p>
          <a:p>
            <a:pPr lvl="3">
              <a:buFont typeface="Arial" pitchFamily="34" charset="0"/>
              <a:buChar char="•"/>
            </a:pPr>
            <a:endParaRPr lang="en-US" dirty="0"/>
          </a:p>
          <a:p>
            <a:pPr lvl="3">
              <a:buFont typeface="Arial" pitchFamily="34" charset="0"/>
              <a:buChar char="•"/>
            </a:pPr>
            <a:endParaRPr lang="en-US" dirty="0"/>
          </a:p>
          <a:p>
            <a:pPr lvl="3"/>
            <a:endParaRPr lang="en-US" dirty="0"/>
          </a:p>
          <a:p>
            <a:pPr lvl="3">
              <a:buFont typeface="Arial" pitchFamily="34" charset="0"/>
              <a:buChar char="•"/>
            </a:pPr>
            <a:endParaRPr lang="en-US" dirty="0"/>
          </a:p>
          <a:p>
            <a:pPr lvl="3">
              <a:buFont typeface="Arial" pitchFamily="34" charset="0"/>
              <a:buChar char="•"/>
            </a:pPr>
            <a:endParaRPr lang="en-US" dirty="0"/>
          </a:p>
          <a:p>
            <a:pPr lvl="3">
              <a:buFont typeface="Arial" pitchFamily="34" charset="0"/>
              <a:buChar char="•"/>
            </a:pPr>
            <a:endParaRPr lang="en-US" dirty="0"/>
          </a:p>
          <a:p>
            <a:pPr lvl="3">
              <a:buFont typeface="Arial" pitchFamily="34" charset="0"/>
              <a:buChar char="•"/>
            </a:pP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6096000"/>
            <a:ext cx="3636252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b="1" dirty="0"/>
              <a:t>Maximum of 6 projects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B37F751-64E8-4DDD-BF0A-7375EEEB9EEE}"/>
              </a:ext>
            </a:extLst>
          </p:cNvPr>
          <p:cNvSpPr txBox="1"/>
          <p:nvPr/>
        </p:nvSpPr>
        <p:spPr>
          <a:xfrm>
            <a:off x="4245852" y="5780782"/>
            <a:ext cx="48518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Suggested Research and Activities: </a:t>
            </a:r>
            <a:r>
              <a:rPr lang="en-US" sz="1600" dirty="0">
                <a:hlinkClick r:id="rId4"/>
              </a:rPr>
              <a:t>https://www.niehs.nih.gov/research/supported/centers/srp/assets/docs/srp_funding_opps_suggested_research_and_activities_508.pdf</a:t>
            </a:r>
            <a:r>
              <a:rPr lang="en-US" sz="16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2303209-F72D-4470-A943-30BB49058F2E}"/>
              </a:ext>
            </a:extLst>
          </p:cNvPr>
          <p:cNvSpPr txBox="1"/>
          <p:nvPr/>
        </p:nvSpPr>
        <p:spPr>
          <a:xfrm>
            <a:off x="6328346" y="152400"/>
            <a:ext cx="26228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NEW to ESE Projects!</a:t>
            </a:r>
          </a:p>
        </p:txBody>
      </p:sp>
    </p:spTree>
    <p:extLst>
      <p:ext uri="{BB962C8B-B14F-4D97-AF65-F5344CB8AC3E}">
        <p14:creationId xmlns:p14="http://schemas.microsoft.com/office/powerpoint/2010/main" val="26674328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24386" y="3962400"/>
            <a:ext cx="3128414" cy="276998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900" b="1" dirty="0"/>
              <a:t>Interactions: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1900" dirty="0"/>
              <a:t>Cross-reference interactions between projects and cores.  Should be consistent throughout.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Refer to "</a:t>
            </a:r>
            <a:r>
              <a:rPr lang="en-US" sz="2000" i="1" dirty="0"/>
              <a:t>Table of Integration with Center“ (Overall Section) </a:t>
            </a:r>
            <a:endParaRPr lang="en-US" sz="1900" dirty="0"/>
          </a:p>
        </p:txBody>
      </p:sp>
      <p:sp>
        <p:nvSpPr>
          <p:cNvPr id="7" name="Rectangle 6"/>
          <p:cNvSpPr/>
          <p:nvPr/>
        </p:nvSpPr>
        <p:spPr>
          <a:xfrm>
            <a:off x="3436558" y="4495800"/>
            <a:ext cx="5555042" cy="2139047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900" b="1" dirty="0"/>
              <a:t>Avoid Jargon!</a:t>
            </a:r>
          </a:p>
          <a:p>
            <a:r>
              <a:rPr lang="en-US" sz="1900" dirty="0"/>
              <a:t>P42 Reviewers have broad expertise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900" dirty="0"/>
              <a:t>Write abstracts/titles for a general audience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900" dirty="0"/>
              <a:t>Write Specific Aims for technical experts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900" dirty="0"/>
              <a:t>Define Abbreviations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1900" dirty="0">
                <a:solidFill>
                  <a:schemeClr val="tx1"/>
                </a:solidFill>
              </a:rPr>
              <a:t>Use Plain Language:</a:t>
            </a:r>
            <a:r>
              <a:rPr lang="en-US" sz="1900" dirty="0"/>
              <a:t> </a:t>
            </a:r>
            <a:r>
              <a:rPr lang="en-US" sz="1900" dirty="0">
                <a:hlinkClick r:id="rId3"/>
              </a:rPr>
              <a:t>http://grants.nih.gov/grants/plain_language.htm</a:t>
            </a:r>
            <a:r>
              <a:rPr lang="en-US" sz="1900" dirty="0"/>
              <a:t>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43100" y="1056803"/>
            <a:ext cx="5257800" cy="31700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/>
              <a:t>FOCUS!!!!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Centers should be VERY judicious in assembling research projects.  Center should, with projects, keep a clear focus and not try to do too much!!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Include projects with most solid connection to the Center’s problem-solving theme.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Lean Times: Not too big!  Consider coming in under budget and well under 11-component limit.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98EEA2-ED49-4BCE-AB3D-44075B58D335}"/>
              </a:ext>
            </a:extLst>
          </p:cNvPr>
          <p:cNvSpPr txBox="1"/>
          <p:nvPr/>
        </p:nvSpPr>
        <p:spPr>
          <a:xfrm>
            <a:off x="6397532" y="185746"/>
            <a:ext cx="24972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Important Tips!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C710450-4184-47BB-A52C-A2F30585E732}"/>
              </a:ext>
            </a:extLst>
          </p:cNvPr>
          <p:cNvSpPr txBox="1">
            <a:spLocks/>
          </p:cNvSpPr>
          <p:nvPr/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P42 Projects</a:t>
            </a:r>
          </a:p>
        </p:txBody>
      </p:sp>
    </p:spTree>
    <p:extLst>
      <p:ext uri="{BB962C8B-B14F-4D97-AF65-F5344CB8AC3E}">
        <p14:creationId xmlns:p14="http://schemas.microsoft.com/office/powerpoint/2010/main" val="14605838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442927" y="76200"/>
            <a:ext cx="839627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400" dirty="0">
                <a:latin typeface="Calibri" pitchFamily="34" charset="0"/>
              </a:rPr>
              <a:t>P42 Administrative Core (Required)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1013171" y="1864218"/>
            <a:ext cx="3335694" cy="252992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n-US" b="1" dirty="0"/>
              <a:t>Functions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dirty="0"/>
              <a:t>Planning and coordination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dirty="0"/>
              <a:t>Promote cross-discipline interaction among projects and cores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dirty="0"/>
              <a:t>Oversee fiscal and quality management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dirty="0"/>
              <a:t>Ensures research translation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E3A6B59-BE10-47DB-A73C-198D4C2AFCFC}"/>
              </a:ext>
            </a:extLst>
          </p:cNvPr>
          <p:cNvSpPr txBox="1"/>
          <p:nvPr/>
        </p:nvSpPr>
        <p:spPr>
          <a:xfrm>
            <a:off x="5181600" y="1864218"/>
            <a:ext cx="3415602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rtlCol="0">
            <a:spAutoFit/>
          </a:bodyPr>
          <a:lstStyle/>
          <a:p>
            <a:pPr marL="457200" indent="-457200"/>
            <a:r>
              <a:rPr lang="en-US" b="1" dirty="0"/>
              <a:t>Research Translation </a:t>
            </a:r>
          </a:p>
          <a:p>
            <a:pPr marL="457200" indent="-457200"/>
            <a:r>
              <a:rPr lang="en-US" dirty="0"/>
              <a:t>1. Communication within SRP and to SRP staff</a:t>
            </a:r>
          </a:p>
          <a:p>
            <a:pPr marL="457200" indent="-457200"/>
            <a:r>
              <a:rPr lang="en-US" dirty="0"/>
              <a:t>2. Partnerships with Government Agencies</a:t>
            </a:r>
          </a:p>
          <a:p>
            <a:pPr marL="457200" indent="-457200"/>
            <a:r>
              <a:rPr lang="en-US" dirty="0"/>
              <a:t>3. Technology Transfer</a:t>
            </a:r>
          </a:p>
          <a:p>
            <a:pPr marL="457200" indent="-457200"/>
            <a:r>
              <a:rPr lang="en-US" dirty="0"/>
              <a:t>4. Information Dissemination to Other End-Users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0E79701-A3A0-4446-AC4F-DD738ED9150B}"/>
              </a:ext>
            </a:extLst>
          </p:cNvPr>
          <p:cNvSpPr txBox="1"/>
          <p:nvPr/>
        </p:nvSpPr>
        <p:spPr>
          <a:xfrm>
            <a:off x="779106" y="817315"/>
            <a:ext cx="4097694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Consists (at minimum) of Center Director, </a:t>
            </a:r>
            <a:r>
              <a:rPr lang="en-US" b="1" u="sng" dirty="0"/>
              <a:t>Research Translation Coordinator, and Center Administrator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F3EF312-919E-42A3-B826-716946374D78}"/>
              </a:ext>
            </a:extLst>
          </p:cNvPr>
          <p:cNvSpPr txBox="1"/>
          <p:nvPr/>
        </p:nvSpPr>
        <p:spPr>
          <a:xfrm>
            <a:off x="148921" y="5601113"/>
            <a:ext cx="879291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Suggested Research and Activities: </a:t>
            </a:r>
            <a:r>
              <a:rPr lang="en-US" sz="1400" dirty="0">
                <a:hlinkClick r:id="rId3"/>
              </a:rPr>
              <a:t>https://www.niehs.nih.gov/research/supported/centers/srp/assets/docs/srp_funding_opps_suggested_research_and_activities_508.pdf</a:t>
            </a:r>
            <a:r>
              <a:rPr lang="en-US" sz="1400" dirty="0"/>
              <a:t> </a:t>
            </a:r>
          </a:p>
          <a:p>
            <a:r>
              <a:rPr lang="en-US" sz="1400" dirty="0"/>
              <a:t>SRP Data Collection Tool: </a:t>
            </a:r>
            <a:r>
              <a:rPr lang="en-US" sz="1400" dirty="0">
                <a:hlinkClick r:id="rId4"/>
              </a:rPr>
              <a:t>https://tools.niehs.nih.gov/srp/rtc/index.cfm</a:t>
            </a:r>
            <a:endParaRPr lang="en-US" sz="1400" dirty="0"/>
          </a:p>
          <a:p>
            <a:r>
              <a:rPr lang="en-US" sz="1400" dirty="0"/>
              <a:t>NIH </a:t>
            </a:r>
            <a:r>
              <a:rPr lang="en-US" sz="1400" dirty="0" err="1"/>
              <a:t>CareerTrac</a:t>
            </a:r>
            <a:r>
              <a:rPr lang="en-US" sz="1400" dirty="0"/>
              <a:t> database: </a:t>
            </a:r>
            <a:r>
              <a:rPr lang="en-US" sz="1400" dirty="0">
                <a:hlinkClick r:id="rId5"/>
              </a:rPr>
              <a:t>https://careertrac.niehs.nih.gov/auth/login</a:t>
            </a:r>
            <a:endParaRPr lang="en-US" sz="14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D9251A9-1435-42F2-9D01-80E8EB8E0810}"/>
              </a:ext>
            </a:extLst>
          </p:cNvPr>
          <p:cNvSpPr txBox="1"/>
          <p:nvPr/>
        </p:nvSpPr>
        <p:spPr>
          <a:xfrm>
            <a:off x="5181600" y="1405820"/>
            <a:ext cx="3429000" cy="52322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NEW to Admin Core!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223CD282-9845-48C8-8DED-0C144101FAF7}"/>
              </a:ext>
            </a:extLst>
          </p:cNvPr>
          <p:cNvGrpSpPr/>
          <p:nvPr/>
        </p:nvGrpSpPr>
        <p:grpSpPr>
          <a:xfrm>
            <a:off x="245707" y="4517714"/>
            <a:ext cx="8709528" cy="928274"/>
            <a:chOff x="245707" y="4517714"/>
            <a:chExt cx="8709528" cy="928274"/>
          </a:xfrm>
        </p:grpSpPr>
        <p:sp>
          <p:nvSpPr>
            <p:cNvPr id="13" name="TextBox 12"/>
            <p:cNvSpPr txBox="1"/>
            <p:nvPr/>
          </p:nvSpPr>
          <p:spPr>
            <a:xfrm>
              <a:off x="245707" y="4517714"/>
              <a:ext cx="8709528" cy="923330"/>
            </a:xfrm>
            <a:prstGeom prst="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b="1" dirty="0"/>
                <a:t>Administrative Core identifies Points of Contact (on behalf of the whole Center):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Data Collection Tool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NIH/NIEHS </a:t>
              </a:r>
              <a:r>
                <a:rPr lang="en-US" dirty="0" err="1"/>
                <a:t>CareerTrac</a:t>
              </a:r>
              <a:endParaRPr lang="en-US" dirty="0"/>
            </a:p>
          </p:txBody>
        </p:sp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D65572AF-D046-40AC-8026-25879F55CBA3}"/>
                </a:ext>
              </a:extLst>
            </p:cNvPr>
            <p:cNvSpPr/>
            <p:nvPr/>
          </p:nvSpPr>
          <p:spPr>
            <a:xfrm>
              <a:off x="2819400" y="4799657"/>
              <a:ext cx="612243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/>
                <a:t>SRP-hosted conference calls/webinars on research translation, community engagement, and data management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670458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/>
              <a:t>Funding Opportunity Webinar – </a:t>
            </a:r>
            <a:br>
              <a:rPr lang="en-US" dirty="0"/>
            </a:br>
            <a:r>
              <a:rPr lang="en-US" dirty="0"/>
              <a:t>P42 Center </a:t>
            </a:r>
            <a:r>
              <a:rPr lang="en-US"/>
              <a:t>RFA ES-18-002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905000"/>
            <a:ext cx="8077200" cy="48006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Agenda</a:t>
            </a:r>
          </a:p>
          <a:p>
            <a:r>
              <a:rPr lang="en-US" sz="2400" dirty="0"/>
              <a:t>Welcome and Overview of P42 funding mechanism:     William Suk (SRP Director)</a:t>
            </a:r>
          </a:p>
          <a:p>
            <a:r>
              <a:rPr lang="en-US" sz="2400" dirty="0"/>
              <a:t>P42 RFA </a:t>
            </a:r>
          </a:p>
          <a:p>
            <a:pPr lvl="1"/>
            <a:r>
              <a:rPr lang="en-US" sz="2400" dirty="0"/>
              <a:t>General Information: Heather Henry, Danielle Carlin and Michelle Heacock, and Brittany Trottier</a:t>
            </a:r>
          </a:p>
          <a:p>
            <a:pPr lvl="1"/>
            <a:r>
              <a:rPr lang="en-US" sz="2400" dirty="0"/>
              <a:t>Review Criteria: Janice Allen (Scientific Review Officer)</a:t>
            </a:r>
          </a:p>
          <a:p>
            <a:pPr lvl="1"/>
            <a:r>
              <a:rPr lang="en-US" sz="2400" dirty="0"/>
              <a:t>Budget: Lisa Archer-Edwards (Grants Management Officer)</a:t>
            </a:r>
          </a:p>
          <a:p>
            <a:r>
              <a:rPr lang="en-US" sz="2400" dirty="0"/>
              <a:t>Question / Answer</a:t>
            </a:r>
          </a:p>
        </p:txBody>
      </p:sp>
    </p:spTree>
    <p:extLst>
      <p:ext uri="{BB962C8B-B14F-4D97-AF65-F5344CB8AC3E}">
        <p14:creationId xmlns:p14="http://schemas.microsoft.com/office/powerpoint/2010/main" val="272855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>
          <a:xfrm>
            <a:off x="6553200" y="6340475"/>
            <a:ext cx="2133600" cy="365125"/>
          </a:xfrm>
        </p:spPr>
        <p:txBody>
          <a:bodyPr/>
          <a:lstStyle/>
          <a:p>
            <a:fld id="{04743E04-BF7C-4DBD-BE87-48AC60790F71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A43A6B1-680D-4ACC-87EC-151DAA351A93}"/>
              </a:ext>
            </a:extLst>
          </p:cNvPr>
          <p:cNvSpPr/>
          <p:nvPr/>
        </p:nvSpPr>
        <p:spPr>
          <a:xfrm>
            <a:off x="5291279" y="1186936"/>
            <a:ext cx="3418847" cy="193899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b="1" dirty="0"/>
              <a:t>Anticipated EAC Members*</a:t>
            </a:r>
          </a:p>
          <a:p>
            <a:r>
              <a:rPr lang="en-US" sz="2000" dirty="0"/>
              <a:t>Academics </a:t>
            </a:r>
            <a:r>
              <a:rPr lang="en-US" sz="2000" i="1" u="sng" dirty="0"/>
              <a:t>(biomedical AND environmental science and engineering</a:t>
            </a:r>
            <a:r>
              <a:rPr lang="en-US" sz="2000" i="1" dirty="0"/>
              <a:t>),</a:t>
            </a:r>
            <a:r>
              <a:rPr lang="en-US" sz="2000" dirty="0"/>
              <a:t> Stakeholders, EPA/ATSDR, Industry,  Community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A12B457-887F-4D28-8DFC-65D251254024}"/>
              </a:ext>
            </a:extLst>
          </p:cNvPr>
          <p:cNvSpPr/>
          <p:nvPr/>
        </p:nvSpPr>
        <p:spPr>
          <a:xfrm>
            <a:off x="304800" y="1094604"/>
            <a:ext cx="4724400" cy="415498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en-US" sz="2000" b="1" dirty="0"/>
              <a:t>External Advisory Committee (EAC)</a:t>
            </a:r>
          </a:p>
          <a:p>
            <a:pPr marL="285750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000" dirty="0"/>
              <a:t>Provides Guidance to Director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000" dirty="0"/>
              <a:t>Scientific Merit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000" dirty="0"/>
              <a:t>Relevance, sharing of data, integration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000" dirty="0"/>
              <a:t>Effectiveness of research translation, community engagement, training activities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000" dirty="0"/>
              <a:t>Discussion of projects that should be continued, modified, or discontinued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endParaRPr lang="en-US" sz="20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2E4CD5C-88F0-4AE6-B036-6BEE9C196E56}"/>
              </a:ext>
            </a:extLst>
          </p:cNvPr>
          <p:cNvSpPr txBox="1"/>
          <p:nvPr/>
        </p:nvSpPr>
        <p:spPr>
          <a:xfrm>
            <a:off x="5291279" y="3251537"/>
            <a:ext cx="3465500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i="1" dirty="0"/>
              <a:t>*New Applicants: include expertise of potential EAC members, </a:t>
            </a:r>
            <a:r>
              <a:rPr lang="en-US" sz="2000" b="1" i="1" u="sng" dirty="0"/>
              <a:t>not names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8D2BE411-AFAE-40A7-B122-6D94D99747CB}"/>
              </a:ext>
            </a:extLst>
          </p:cNvPr>
          <p:cNvSpPr/>
          <p:nvPr/>
        </p:nvSpPr>
        <p:spPr>
          <a:xfrm>
            <a:off x="442927" y="76200"/>
            <a:ext cx="839627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400" dirty="0">
                <a:latin typeface="Calibri" pitchFamily="34" charset="0"/>
              </a:rPr>
              <a:t>P42 Administrative Core (Required)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BA85F54-9231-4EB9-8369-20F9F088B087}"/>
              </a:ext>
            </a:extLst>
          </p:cNvPr>
          <p:cNvSpPr/>
          <p:nvPr/>
        </p:nvSpPr>
        <p:spPr>
          <a:xfrm>
            <a:off x="921762" y="5375197"/>
            <a:ext cx="7438601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00" dirty="0"/>
              <a:t>Administrative Core not to exceed $150,000 Direct Costs; Center Director must commit a minimum of 1.8 person months</a:t>
            </a:r>
          </a:p>
        </p:txBody>
      </p:sp>
    </p:spTree>
    <p:extLst>
      <p:ext uri="{BB962C8B-B14F-4D97-AF65-F5344CB8AC3E}">
        <p14:creationId xmlns:p14="http://schemas.microsoft.com/office/powerpoint/2010/main" val="31921098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Content Placeholder 2"/>
          <p:cNvSpPr txBox="1">
            <a:spLocks/>
          </p:cNvSpPr>
          <p:nvPr/>
        </p:nvSpPr>
        <p:spPr>
          <a:xfrm>
            <a:off x="276809" y="800357"/>
            <a:ext cx="4419600" cy="76882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vert="horz" lIns="91440" tIns="45720" rIns="91440" bIns="45720" rtlCol="0">
            <a:noAutofit/>
          </a:bodyPr>
          <a:lstStyle/>
          <a:p>
            <a:pPr lvl="0">
              <a:spcBef>
                <a:spcPct val="20000"/>
              </a:spcBef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Graduate and</a:t>
            </a:r>
            <a:r>
              <a:rPr kumimoji="0" lang="en-US" sz="20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 Post-doctoral 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level c</a:t>
            </a:r>
            <a:r>
              <a:rPr lang="en-US" sz="2000" b="1" dirty="0">
                <a:solidFill>
                  <a:schemeClr val="bg1"/>
                </a:solidFill>
              </a:rPr>
              <a:t>ross-disciplinary training</a:t>
            </a:r>
          </a:p>
          <a:p>
            <a:pPr lvl="0">
              <a:spcBef>
                <a:spcPct val="20000"/>
              </a:spcBef>
            </a:pP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8286750" y="342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253482" y="208511"/>
            <a:ext cx="857258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latin typeface="Calibri" pitchFamily="34" charset="0"/>
              </a:rPr>
              <a:t>P42 Research Experience and Training Coordination Core (Required)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835601" y="6000559"/>
            <a:ext cx="2971800" cy="70788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/>
              <a:t>Not to exceed $100,000 Direct Costs</a:t>
            </a:r>
          </a:p>
        </p:txBody>
      </p:sp>
      <p:sp>
        <p:nvSpPr>
          <p:cNvPr id="6" name="Rectangle 5"/>
          <p:cNvSpPr/>
          <p:nvPr/>
        </p:nvSpPr>
        <p:spPr>
          <a:xfrm>
            <a:off x="251927" y="1600200"/>
            <a:ext cx="5320862" cy="378565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000" dirty="0"/>
              <a:t>Functions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Promote interactions between biomedical and environmental science and engineering trainees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Professional development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Promote involvement in Community Engagement and research translation, etc. (not mandatory but encouraged)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Promote interaction with Data Management and Analysis Core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sz="2000" dirty="0"/>
              <a:t>Provide information about trainees and their activities to the SRP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824715" y="4648200"/>
            <a:ext cx="2971800" cy="120032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/>
              <a:t>For renewals, inquiring Reviewers want to know about past trainee successes (i.e., Trainee List)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18B13EE-EE4B-496F-8400-773C7591DDE3}"/>
              </a:ext>
            </a:extLst>
          </p:cNvPr>
          <p:cNvSpPr txBox="1"/>
          <p:nvPr/>
        </p:nvSpPr>
        <p:spPr>
          <a:xfrm>
            <a:off x="4800600" y="681335"/>
            <a:ext cx="42931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NEW title BUT similar functions!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6AC000-A3CE-4867-B18D-658D7C49CF1D}"/>
              </a:ext>
            </a:extLst>
          </p:cNvPr>
          <p:cNvSpPr txBox="1"/>
          <p:nvPr/>
        </p:nvSpPr>
        <p:spPr>
          <a:xfrm>
            <a:off x="5824715" y="1309043"/>
            <a:ext cx="2960914" cy="31700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000" dirty="0"/>
              <a:t>Activities:  tailored curricula development, selected coursework, cross-disciplinary lab experiences, seminar series, journal clubs, workshops/conferences related to professional development, and travel to scientific meetings, etc.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0668701-4EFF-407B-B392-00AFA6374B54}"/>
              </a:ext>
            </a:extLst>
          </p:cNvPr>
          <p:cNvSpPr/>
          <p:nvPr/>
        </p:nvSpPr>
        <p:spPr>
          <a:xfrm>
            <a:off x="229459" y="5416874"/>
            <a:ext cx="53433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NIH </a:t>
            </a:r>
            <a:r>
              <a:rPr lang="en-US" dirty="0" err="1"/>
              <a:t>CareerTrac</a:t>
            </a:r>
            <a:r>
              <a:rPr lang="en-US" dirty="0"/>
              <a:t> database: </a:t>
            </a:r>
            <a:r>
              <a:rPr lang="en-US" dirty="0">
                <a:hlinkClick r:id="rId3"/>
              </a:rPr>
              <a:t>https://careertrac.niehs.nih.gov/auth/login</a:t>
            </a:r>
            <a:endParaRPr lang="en-US" dirty="0"/>
          </a:p>
          <a:p>
            <a:r>
              <a:rPr lang="en-US" dirty="0"/>
              <a:t>SPAN Leadership Committee: </a:t>
            </a:r>
            <a:r>
              <a:rPr lang="en-US" dirty="0">
                <a:hlinkClick r:id="rId4"/>
              </a:rPr>
              <a:t>https://www.niehs.nih.gov/research/supported/centers/srp/training/spa/committee/index.cfm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813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8286750" y="3429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30892" y="304800"/>
            <a:ext cx="90131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4400" dirty="0">
                <a:latin typeface="Calibri" pitchFamily="34" charset="0"/>
              </a:rPr>
              <a:t>P42 Research Support Core (Optional)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22</a:t>
            </a:fld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00037" y="3174428"/>
            <a:ext cx="3362325" cy="339169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</a:pPr>
            <a:r>
              <a:rPr lang="en-US" sz="1600" dirty="0"/>
              <a:t>Pros and Cons of RSC 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600" dirty="0"/>
              <a:t>Pros:</a:t>
            </a: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600" dirty="0"/>
              <a:t>Excellent Interactions/Integration</a:t>
            </a: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600" dirty="0"/>
              <a:t>Opportunities for Training</a:t>
            </a: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600" dirty="0"/>
              <a:t>Assurance of Quality 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600" dirty="0"/>
              <a:t>Cons: </a:t>
            </a: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600" dirty="0"/>
              <a:t>May not be critical (if facilities already available)</a:t>
            </a:r>
          </a:p>
          <a:p>
            <a:pPr marL="1200150" lvl="2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1600" dirty="0"/>
              <a:t>11 component limit</a:t>
            </a:r>
          </a:p>
        </p:txBody>
      </p:sp>
      <p:sp>
        <p:nvSpPr>
          <p:cNvPr id="9" name="Rectangle 8"/>
          <p:cNvSpPr/>
          <p:nvPr/>
        </p:nvSpPr>
        <p:spPr>
          <a:xfrm>
            <a:off x="5391149" y="5924490"/>
            <a:ext cx="3499889" cy="40011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000" dirty="0"/>
              <a:t>RSCs do not have a set budget. 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00B5FE3-B455-4A23-A07F-BF02F436B6F6}"/>
              </a:ext>
            </a:extLst>
          </p:cNvPr>
          <p:cNvSpPr/>
          <p:nvPr/>
        </p:nvSpPr>
        <p:spPr>
          <a:xfrm>
            <a:off x="837313" y="1827687"/>
            <a:ext cx="3499431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dirty="0"/>
              <a:t>Laboratory facilities, analytical chemistry, '-omics' support, or analytical equipment and services; does not typically include research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9835CAA-A3C3-4C71-BC9D-DCF247F9FEC0}"/>
              </a:ext>
            </a:extLst>
          </p:cNvPr>
          <p:cNvSpPr/>
          <p:nvPr/>
        </p:nvSpPr>
        <p:spPr>
          <a:xfrm>
            <a:off x="4013058" y="4604980"/>
            <a:ext cx="361661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Reference "Table of Research Support and Data Management and Analysis Core Utilization," described in the Overall component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AACD2A-2487-42D7-AF41-C4564743F263}"/>
              </a:ext>
            </a:extLst>
          </p:cNvPr>
          <p:cNvSpPr/>
          <p:nvPr/>
        </p:nvSpPr>
        <p:spPr>
          <a:xfrm>
            <a:off x="4604789" y="1074241"/>
            <a:ext cx="4286250" cy="3416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Core is a resource to the Center as a whole.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the Core's centralized services will produce an economy of effort and/or savings in overall costs compared to their inclusion as part of each project in the Center.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Research Support Cores that provide analytical and quantitative services to the applicant's Center should include a Quality Assurance Section (</a:t>
            </a:r>
            <a:r>
              <a:rPr lang="en-US" dirty="0">
                <a:hlinkClick r:id="rId3"/>
              </a:rPr>
              <a:t>https://www.epa.gov/quality</a:t>
            </a:r>
            <a:r>
              <a:rPr lang="en-US" dirty="0"/>
              <a:t>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CD008B-0189-444F-ADFB-A08DF5985D0D}"/>
              </a:ext>
            </a:extLst>
          </p:cNvPr>
          <p:cNvSpPr txBox="1"/>
          <p:nvPr/>
        </p:nvSpPr>
        <p:spPr>
          <a:xfrm>
            <a:off x="483580" y="1141825"/>
            <a:ext cx="3151568" cy="646331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Provides centralized services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Shared by at least 2 projects</a:t>
            </a:r>
          </a:p>
        </p:txBody>
      </p:sp>
    </p:spTree>
    <p:extLst>
      <p:ext uri="{BB962C8B-B14F-4D97-AF65-F5344CB8AC3E}">
        <p14:creationId xmlns:p14="http://schemas.microsoft.com/office/powerpoint/2010/main" val="304112231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713" y="934447"/>
            <a:ext cx="4930479" cy="2762479"/>
          </a:xfr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marL="0" indent="0">
              <a:buNone/>
            </a:pPr>
            <a:r>
              <a:rPr lang="en-US" sz="1800" b="1" dirty="0"/>
              <a:t>Functions: 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Ensure bidirectional communication between the CEC and the community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Direct best practices and activities in community engagement for prevention and/or intervention</a:t>
            </a:r>
          </a:p>
          <a:p>
            <a:pPr>
              <a:spcBef>
                <a:spcPts val="0"/>
              </a:spcBef>
            </a:pPr>
            <a:r>
              <a:rPr lang="en-US" sz="1800" dirty="0"/>
              <a:t>Provide potential solutions to communities to reduce or mitigate the impact of hazardous substance exposure (SRP Mandate #4)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0"/>
            <a:ext cx="98298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P42 Community Engagement Core (Required)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905750" y="24384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7713" y="3953589"/>
            <a:ext cx="4572000" cy="258532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Target communities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SRP defines target communities as those impacted by hazardous substances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Examples: local government groups, Tribal councils/communities, community service groups, non-governmental organizations working closely with a community, economically disadvantaged, and  environmental justice communities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7473793" y="4971871"/>
            <a:ext cx="1477410" cy="120032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/>
              <a:t>Core not to exceed $100,000 Direct Costs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311479" y="887053"/>
            <a:ext cx="3639724" cy="397031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/>
              <a:t>Include: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dirty="0"/>
              <a:t>Description of the proposed intervention and prevention activities with communities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Description of how CEC fits into Center theme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Timeline with milestones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Plan to measure and verify outcomes (e.g., a logic model)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u="sng" dirty="0"/>
              <a:t>Approach/methodology for surveys and/or sample collection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Process to guarantee effective bi-directional exchange of needs, recommendations, and results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CF600E4-7BB2-4699-B71A-FEFE0A926DFC}"/>
              </a:ext>
            </a:extLst>
          </p:cNvPr>
          <p:cNvSpPr/>
          <p:nvPr/>
        </p:nvSpPr>
        <p:spPr>
          <a:xfrm>
            <a:off x="4974771" y="6027003"/>
            <a:ext cx="38970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Suggested Research and Activities: </a:t>
            </a:r>
            <a:r>
              <a:rPr lang="en-US" sz="1200" dirty="0">
                <a:hlinkClick r:id="rId3"/>
              </a:rPr>
              <a:t>https://www.niehs.nih.gov/research/supported/centers/srp/assets/docs/srp_funding_opps_suggested_research_and_activities_508.pdf</a:t>
            </a:r>
            <a:r>
              <a:rPr lang="en-US" sz="1200" dirty="0"/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A8851A-F67B-4EBD-9C78-63F30352D7D1}"/>
              </a:ext>
            </a:extLst>
          </p:cNvPr>
          <p:cNvSpPr/>
          <p:nvPr/>
        </p:nvSpPr>
        <p:spPr>
          <a:xfrm>
            <a:off x="4999639" y="4964429"/>
            <a:ext cx="2373086" cy="1077218"/>
          </a:xfrm>
          <a:prstGeom prst="rect">
            <a:avLst/>
          </a:prstGeom>
          <a:ln>
            <a:solidFill>
              <a:schemeClr val="accent4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en-US" sz="1600" b="1" dirty="0"/>
              <a:t>Provide Point of Contact </a:t>
            </a:r>
          </a:p>
          <a:p>
            <a:r>
              <a:rPr lang="en-US" sz="1600" dirty="0"/>
              <a:t>SRP-hosted conference calls/webinars on community engagement </a:t>
            </a:r>
          </a:p>
        </p:txBody>
      </p:sp>
    </p:spTree>
    <p:extLst>
      <p:ext uri="{BB962C8B-B14F-4D97-AF65-F5344CB8AC3E}">
        <p14:creationId xmlns:p14="http://schemas.microsoft.com/office/powerpoint/2010/main" val="1955778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B029D1-0A67-4D47-9358-186E54CE5A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76200"/>
            <a:ext cx="8839200" cy="1143000"/>
          </a:xfrm>
        </p:spPr>
        <p:txBody>
          <a:bodyPr>
            <a:noAutofit/>
          </a:bodyPr>
          <a:lstStyle/>
          <a:p>
            <a:pPr algn="l"/>
            <a:r>
              <a:rPr lang="en-US" sz="3200" dirty="0"/>
              <a:t>P42 Data Management and Analysis Core (Required)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AFFCDE-7ACE-4D93-8505-D087F66B16D9}"/>
              </a:ext>
            </a:extLst>
          </p:cNvPr>
          <p:cNvSpPr txBox="1"/>
          <p:nvPr/>
        </p:nvSpPr>
        <p:spPr>
          <a:xfrm>
            <a:off x="457200" y="969575"/>
            <a:ext cx="8305800" cy="258532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Purposes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Support the management and integration of data assets across the Center, irrespective of dataset size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Establish, coordinate, and monitor processes for data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 with project/core leaders to ensure high data quality through lifecycle of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Identify opportunities for integrating project/core-generated data with other existing datasets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Foster and enable interoperability of data between BMR and ESE projects to accelerate impact of Center's research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21D085-7ECA-4D94-90FD-5CEAC4E89A38}"/>
              </a:ext>
            </a:extLst>
          </p:cNvPr>
          <p:cNvSpPr/>
          <p:nvPr/>
        </p:nvSpPr>
        <p:spPr>
          <a:xfrm>
            <a:off x="152400" y="6172200"/>
            <a:ext cx="8763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Data sharing policies: </a:t>
            </a:r>
            <a:r>
              <a:rPr lang="en-US" dirty="0">
                <a:hlinkClick r:id="rId3"/>
              </a:rPr>
              <a:t>https://grants.nih.gov/policy/sharing.htm</a:t>
            </a:r>
            <a:r>
              <a:rPr lang="en-US" dirty="0"/>
              <a:t>; </a:t>
            </a:r>
            <a:r>
              <a:rPr lang="en-US" dirty="0">
                <a:hlinkClick r:id="rId4"/>
              </a:rPr>
              <a:t>https://fairsharing.org/</a:t>
            </a:r>
            <a:r>
              <a:rPr lang="en-US" dirty="0"/>
              <a:t> </a:t>
            </a:r>
          </a:p>
          <a:p>
            <a:r>
              <a:rPr lang="en-US" dirty="0"/>
              <a:t>SRP Data Collection Tool: </a:t>
            </a:r>
            <a:r>
              <a:rPr lang="en-US" dirty="0">
                <a:hlinkClick r:id="rId5"/>
              </a:rPr>
              <a:t>https://tools.niehs.nih.gov/srp/rtc/index.cfm</a:t>
            </a:r>
            <a:endParaRPr lang="en-US" dirty="0"/>
          </a:p>
          <a:p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E155309-0589-4E5E-965F-AEE43B238174}"/>
              </a:ext>
            </a:extLst>
          </p:cNvPr>
          <p:cNvSpPr/>
          <p:nvPr/>
        </p:nvSpPr>
        <p:spPr>
          <a:xfrm>
            <a:off x="152400" y="3657600"/>
            <a:ext cx="4572000" cy="1200329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r>
              <a:rPr lang="en-US" dirty="0"/>
              <a:t>Comprehensive data management plan</a:t>
            </a:r>
          </a:p>
          <a:p>
            <a:pPr marL="342900" indent="-342900">
              <a:buAutoNum type="arabicParenR"/>
            </a:pPr>
            <a:r>
              <a:rPr lang="en-US" dirty="0"/>
              <a:t>coordination with projects and cores</a:t>
            </a:r>
          </a:p>
          <a:p>
            <a:pPr marL="342900" indent="-342900">
              <a:buAutoNum type="arabicParenR"/>
            </a:pPr>
            <a:r>
              <a:rPr lang="en-US" dirty="0"/>
              <a:t>fostering data sharing and interoperability</a:t>
            </a:r>
          </a:p>
          <a:p>
            <a:pPr marL="342900" indent="-342900">
              <a:buAutoNum type="arabicParenR"/>
            </a:pPr>
            <a:r>
              <a:rPr lang="en-US" dirty="0"/>
              <a:t>data quality assurance and quality control.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A733739-E3AF-4760-886E-2F1CE81E5087}"/>
              </a:ext>
            </a:extLst>
          </p:cNvPr>
          <p:cNvSpPr txBox="1"/>
          <p:nvPr/>
        </p:nvSpPr>
        <p:spPr>
          <a:xfrm>
            <a:off x="146957" y="5093780"/>
            <a:ext cx="5894614" cy="1077218"/>
          </a:xfrm>
          <a:prstGeom prst="rect">
            <a:avLst/>
          </a:prstGeom>
          <a:ln>
            <a:solidFill>
              <a:srgbClr val="FFC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/>
              <a:t>Provides Points of Contact (in Relation to Overall Center)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Data Collection Tool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SRP-hosted conference calls/webinars data management and analysis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8AF363-283E-4247-942B-26E265ACB4CC}"/>
              </a:ext>
            </a:extLst>
          </p:cNvPr>
          <p:cNvSpPr txBox="1"/>
          <p:nvPr/>
        </p:nvSpPr>
        <p:spPr>
          <a:xfrm>
            <a:off x="5448300" y="3432610"/>
            <a:ext cx="3467100" cy="2031325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May also include additional functionalities of biostatistics, bioinformatics, geographical information systems, and computational modeling, etc.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Note: Not required to create a repository for the Center’s data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6C30DAC-9CB4-40B9-9A68-912657B5C086}"/>
              </a:ext>
            </a:extLst>
          </p:cNvPr>
          <p:cNvSpPr txBox="1"/>
          <p:nvPr/>
        </p:nvSpPr>
        <p:spPr>
          <a:xfrm>
            <a:off x="3657600" y="10180"/>
            <a:ext cx="21608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NEW CORE!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DBA14CF-7DD3-444F-A8E0-2C324F5B9C61}"/>
              </a:ext>
            </a:extLst>
          </p:cNvPr>
          <p:cNvSpPr txBox="1"/>
          <p:nvPr/>
        </p:nvSpPr>
        <p:spPr>
          <a:xfrm>
            <a:off x="5791200" y="5666161"/>
            <a:ext cx="3203826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DMAC does not have set budget</a:t>
            </a:r>
          </a:p>
        </p:txBody>
      </p:sp>
    </p:spTree>
    <p:extLst>
      <p:ext uri="{BB962C8B-B14F-4D97-AF65-F5344CB8AC3E}">
        <p14:creationId xmlns:p14="http://schemas.microsoft.com/office/powerpoint/2010/main" val="20028837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2" descr="https://www.chesapeakebay.net/images/blog/oct_18_17_1800-01thumb.jpg">
            <a:hlinkClick r:id="rId3"/>
            <a:extLst>
              <a:ext uri="{FF2B5EF4-FFF2-40B4-BE49-F238E27FC236}">
                <a16:creationId xmlns:a16="http://schemas.microsoft.com/office/drawing/2014/main" id="{6C584D8A-3984-48AA-BFD4-0BB4DF83C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653" y="4159923"/>
            <a:ext cx="1917105" cy="127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Down Arrow 36">
            <a:extLst>
              <a:ext uri="{FF2B5EF4-FFF2-40B4-BE49-F238E27FC236}">
                <a16:creationId xmlns:a16="http://schemas.microsoft.com/office/drawing/2014/main" id="{1FBEAD5D-ACD0-41F2-8CFC-BBDCB41DDB2C}"/>
              </a:ext>
            </a:extLst>
          </p:cNvPr>
          <p:cNvSpPr/>
          <p:nvPr/>
        </p:nvSpPr>
        <p:spPr>
          <a:xfrm>
            <a:off x="4269818" y="5257800"/>
            <a:ext cx="533400" cy="855729"/>
          </a:xfrm>
          <a:prstGeom prst="down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Up-Down Arrow 26">
            <a:extLst>
              <a:ext uri="{FF2B5EF4-FFF2-40B4-BE49-F238E27FC236}">
                <a16:creationId xmlns:a16="http://schemas.microsoft.com/office/drawing/2014/main" id="{8D16876A-6F4C-4D77-ABA0-F8EE3418E3D9}"/>
              </a:ext>
            </a:extLst>
          </p:cNvPr>
          <p:cNvSpPr/>
          <p:nvPr/>
        </p:nvSpPr>
        <p:spPr>
          <a:xfrm>
            <a:off x="4295262" y="2438400"/>
            <a:ext cx="503757" cy="111369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Up-Down Arrow 26"/>
          <p:cNvSpPr/>
          <p:nvPr/>
        </p:nvSpPr>
        <p:spPr>
          <a:xfrm rot="18214157">
            <a:off x="5629415" y="2115532"/>
            <a:ext cx="503757" cy="2116393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Up-Down Arrow 2"/>
          <p:cNvSpPr/>
          <p:nvPr/>
        </p:nvSpPr>
        <p:spPr>
          <a:xfrm rot="3101904">
            <a:off x="3297986" y="2140076"/>
            <a:ext cx="503757" cy="220825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Bent-Up Arrow 64"/>
          <p:cNvSpPr/>
          <p:nvPr/>
        </p:nvSpPr>
        <p:spPr>
          <a:xfrm flipH="1">
            <a:off x="1295400" y="5715000"/>
            <a:ext cx="3200400" cy="838200"/>
          </a:xfrm>
          <a:prstGeom prst="bentUpArrow">
            <a:avLst>
              <a:gd name="adj1" fmla="val 21267"/>
              <a:gd name="adj2" fmla="val 25000"/>
              <a:gd name="adj3" fmla="val 2500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Bent-Up Arrow 42"/>
          <p:cNvSpPr/>
          <p:nvPr/>
        </p:nvSpPr>
        <p:spPr>
          <a:xfrm>
            <a:off x="5257800" y="5638800"/>
            <a:ext cx="2514600" cy="914400"/>
          </a:xfrm>
          <a:prstGeom prst="bentUpArrow">
            <a:avLst>
              <a:gd name="adj1" fmla="val 21267"/>
              <a:gd name="adj2" fmla="val 25000"/>
              <a:gd name="adj3" fmla="val 2500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own Arrow 36"/>
          <p:cNvSpPr/>
          <p:nvPr/>
        </p:nvSpPr>
        <p:spPr>
          <a:xfrm>
            <a:off x="4305300" y="3990874"/>
            <a:ext cx="533400" cy="781085"/>
          </a:xfrm>
          <a:prstGeom prst="down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31" name="Picture 26" descr="http://www.sentrysafetysupply.com/images/sentry-prod-images/Tyvek-QC54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35000"/>
                    </a14:imgEffect>
                  </a14:imgLayer>
                </a14:imgProps>
              </a:ext>
            </a:extLst>
          </a:blip>
          <a:srcRect l="28799" r="28000" b="25159"/>
          <a:stretch>
            <a:fillRect/>
          </a:stretch>
        </p:blipFill>
        <p:spPr bwMode="auto">
          <a:xfrm>
            <a:off x="1483761" y="4419600"/>
            <a:ext cx="726038" cy="1256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9" name="Text Box 22"/>
          <p:cNvSpPr txBox="1">
            <a:spLocks noChangeArrowheads="1"/>
          </p:cNvSpPr>
          <p:nvPr/>
        </p:nvSpPr>
        <p:spPr bwMode="auto">
          <a:xfrm>
            <a:off x="6869338" y="3573203"/>
            <a:ext cx="1595424" cy="707886"/>
          </a:xfrm>
          <a:prstGeom prst="rect">
            <a:avLst/>
          </a:prstGeom>
          <a:solidFill>
            <a:srgbClr val="FFFF99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Community </a:t>
            </a:r>
          </a:p>
          <a:p>
            <a:pPr algn="ctr"/>
            <a:r>
              <a:rPr lang="en-US" sz="2000" b="1" dirty="0">
                <a:solidFill>
                  <a:schemeClr val="bg1"/>
                </a:solidFill>
              </a:rPr>
              <a:t>Engagement</a:t>
            </a:r>
          </a:p>
        </p:txBody>
      </p:sp>
      <p:pic>
        <p:nvPicPr>
          <p:cNvPr id="21532" name="Picture 28" descr="http://cache2.asset-cache.net/xc/2927710.jpg?v=1&amp;c=IWSAsset&amp;k=2&amp;d=17A4AD9FDB9CF1934A2752006EF5F0EDB21AEE308718B212B01E70F2B326997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3000"/>
                    </a14:imgEffect>
                    <a14:imgEffect>
                      <a14:brightnessContrast bright="42000"/>
                    </a14:imgEffect>
                  </a14:imgLayer>
                </a14:imgProps>
              </a:ext>
            </a:extLst>
          </a:blip>
          <a:srcRect l="24792" t="28424" r="34193" b="20071"/>
          <a:stretch>
            <a:fillRect/>
          </a:stretch>
        </p:blipFill>
        <p:spPr bwMode="auto">
          <a:xfrm>
            <a:off x="838200" y="4419600"/>
            <a:ext cx="673554" cy="1256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33" name="Text Box 22"/>
          <p:cNvSpPr txBox="1">
            <a:spLocks noChangeArrowheads="1"/>
          </p:cNvSpPr>
          <p:nvPr/>
        </p:nvSpPr>
        <p:spPr bwMode="auto">
          <a:xfrm>
            <a:off x="295482" y="3406118"/>
            <a:ext cx="2286000" cy="1015663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Administrative  (includes research translation)</a:t>
            </a:r>
          </a:p>
        </p:txBody>
      </p:sp>
      <p:pic>
        <p:nvPicPr>
          <p:cNvPr id="21513" name="Picture 13" descr="silic_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61000"/>
                    </a14:imgEffect>
                  </a14:imgLayer>
                </a14:imgProps>
              </a:ext>
            </a:extLst>
          </a:blip>
          <a:srcRect b="23334"/>
          <a:stretch>
            <a:fillRect/>
          </a:stretch>
        </p:blipFill>
        <p:spPr bwMode="auto">
          <a:xfrm>
            <a:off x="1905000" y="1295400"/>
            <a:ext cx="1494357" cy="1390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2" descr="21dwight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bright="38000"/>
                    </a14:imgEffect>
                  </a14:imgLayer>
                </a14:imgProps>
              </a:ext>
            </a:extLst>
          </a:blip>
          <a:srcRect l="8758"/>
          <a:stretch>
            <a:fillRect/>
          </a:stretch>
        </p:blipFill>
        <p:spPr bwMode="auto">
          <a:xfrm>
            <a:off x="7279862" y="1298882"/>
            <a:ext cx="1604018" cy="1449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15" descr="Water Pollution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bright="64000"/>
                    </a14:imgEffect>
                  </a14:imgLayer>
                </a14:imgProps>
              </a:ext>
            </a:extLst>
          </a:blip>
          <a:srcRect l="12099" r="7243"/>
          <a:stretch>
            <a:fillRect/>
          </a:stretch>
        </p:blipFill>
        <p:spPr bwMode="auto">
          <a:xfrm>
            <a:off x="5499169" y="1295400"/>
            <a:ext cx="1663631" cy="142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40"/>
          <p:cNvSpPr txBox="1"/>
          <p:nvPr/>
        </p:nvSpPr>
        <p:spPr>
          <a:xfrm>
            <a:off x="3676631" y="4790974"/>
            <a:ext cx="1905000" cy="584775"/>
          </a:xfrm>
          <a:prstGeom prst="rect">
            <a:avLst/>
          </a:prstGeom>
          <a:gradFill>
            <a:gsLst>
              <a:gs pos="0">
                <a:schemeClr val="accent2">
                  <a:shade val="51000"/>
                  <a:satMod val="130000"/>
                  <a:lumMod val="48000"/>
                  <a:lumOff val="52000"/>
                </a:schemeClr>
              </a:gs>
              <a:gs pos="80000">
                <a:schemeClr val="accent2">
                  <a:shade val="93000"/>
                  <a:satMod val="130000"/>
                </a:schemeClr>
              </a:gs>
              <a:gs pos="100000">
                <a:schemeClr val="accent2">
                  <a:shade val="94000"/>
                  <a:satMod val="135000"/>
                </a:schemeClr>
              </a:gs>
            </a:gsLst>
          </a:gra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Problem</a:t>
            </a:r>
          </a:p>
        </p:txBody>
      </p:sp>
      <p:pic>
        <p:nvPicPr>
          <p:cNvPr id="64516" name="Picture 4" descr="[These children are developmentally impaired as a result of lead poisoning.  Haina, Dominican Republic. (Photo by Blacksmith Institute.)]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64000"/>
                    </a14:imgEffect>
                  </a14:imgLayer>
                </a14:imgProps>
              </a:ext>
            </a:extLst>
          </a:blip>
          <a:srcRect t="30901"/>
          <a:stretch>
            <a:fillRect/>
          </a:stretch>
        </p:blipFill>
        <p:spPr bwMode="auto">
          <a:xfrm>
            <a:off x="228600" y="1295400"/>
            <a:ext cx="1573696" cy="1447800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6" name="TextBox 35"/>
          <p:cNvSpPr txBox="1"/>
          <p:nvPr/>
        </p:nvSpPr>
        <p:spPr>
          <a:xfrm>
            <a:off x="3606548" y="6113529"/>
            <a:ext cx="1905000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Solution</a:t>
            </a:r>
          </a:p>
        </p:txBody>
      </p:sp>
      <p:sp>
        <p:nvSpPr>
          <p:cNvPr id="21515" name="Text Box 18"/>
          <p:cNvSpPr txBox="1">
            <a:spLocks noChangeArrowheads="1"/>
          </p:cNvSpPr>
          <p:nvPr/>
        </p:nvSpPr>
        <p:spPr bwMode="auto">
          <a:xfrm>
            <a:off x="6383957" y="2286381"/>
            <a:ext cx="2355815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Environmental Science and Engineering </a:t>
            </a:r>
          </a:p>
        </p:txBody>
      </p:sp>
      <p:sp>
        <p:nvSpPr>
          <p:cNvPr id="21523" name="Text Box 22"/>
          <p:cNvSpPr txBox="1">
            <a:spLocks noChangeArrowheads="1"/>
          </p:cNvSpPr>
          <p:nvPr/>
        </p:nvSpPr>
        <p:spPr bwMode="auto">
          <a:xfrm>
            <a:off x="853061" y="2413850"/>
            <a:ext cx="1828800" cy="70788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Biomedical Science</a:t>
            </a:r>
          </a:p>
        </p:txBody>
      </p:sp>
      <p:sp>
        <p:nvSpPr>
          <p:cNvPr id="68" name="Title 1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P42 Multi-Project Centers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04800" y="5257800"/>
            <a:ext cx="2467214" cy="36933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Superfund Stakeholders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267692" y="5269468"/>
            <a:ext cx="2647969" cy="369332"/>
          </a:xfrm>
          <a:prstGeom prst="rect">
            <a:avLst/>
          </a:prstGeom>
          <a:solidFill>
            <a:srgbClr val="FFFF9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Stakeholder Communities</a:t>
            </a: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25</a:t>
            </a:fld>
            <a:endParaRPr lang="en-US"/>
          </a:p>
        </p:txBody>
      </p:sp>
      <p:sp>
        <p:nvSpPr>
          <p:cNvPr id="4" name="Up-Down Arrow 3"/>
          <p:cNvSpPr/>
          <p:nvPr/>
        </p:nvSpPr>
        <p:spPr>
          <a:xfrm rot="3726349">
            <a:off x="6011650" y="4062013"/>
            <a:ext cx="484632" cy="1473890"/>
          </a:xfrm>
          <a:prstGeom prst="up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Up-Down Arrow 27"/>
          <p:cNvSpPr/>
          <p:nvPr/>
        </p:nvSpPr>
        <p:spPr>
          <a:xfrm rot="17951671">
            <a:off x="2804929" y="4126349"/>
            <a:ext cx="484632" cy="1438016"/>
          </a:xfrm>
          <a:prstGeom prst="up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Box 22">
            <a:extLst>
              <a:ext uri="{FF2B5EF4-FFF2-40B4-BE49-F238E27FC236}">
                <a16:creationId xmlns:a16="http://schemas.microsoft.com/office/drawing/2014/main" id="{F9BACD05-B6A8-4145-9F7F-FCA123188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5740" y="3560651"/>
            <a:ext cx="22860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chemeClr val="bg1"/>
                </a:solidFill>
              </a:rPr>
              <a:t>Data Management and Analysis</a:t>
            </a: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BA87BE06-A6F4-4FE3-AB4A-896A1310C128}"/>
              </a:ext>
            </a:extLst>
          </p:cNvPr>
          <p:cNvSpPr/>
          <p:nvPr/>
        </p:nvSpPr>
        <p:spPr>
          <a:xfrm>
            <a:off x="2801661" y="2168887"/>
            <a:ext cx="3534159" cy="1079067"/>
          </a:xfrm>
          <a:prstGeom prst="leftRight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Research and Training</a:t>
            </a:r>
          </a:p>
          <a:p>
            <a:pPr algn="ctr"/>
            <a:endParaRPr lang="en-US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AB313018-C4A1-4E94-AC5E-31F07EB9BC3A}"/>
              </a:ext>
            </a:extLst>
          </p:cNvPr>
          <p:cNvSpPr txBox="1"/>
          <p:nvPr/>
        </p:nvSpPr>
        <p:spPr>
          <a:xfrm>
            <a:off x="3134413" y="4419600"/>
            <a:ext cx="2732987" cy="707886"/>
          </a:xfrm>
          <a:prstGeom prst="rect">
            <a:avLst/>
          </a:prstGeom>
          <a:ln w="381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* Addressing Important Problem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66947BF-0667-45E0-9786-B92DD2905E3E}"/>
              </a:ext>
            </a:extLst>
          </p:cNvPr>
          <p:cNvSpPr txBox="1"/>
          <p:nvPr/>
        </p:nvSpPr>
        <p:spPr>
          <a:xfrm>
            <a:off x="1219200" y="1524000"/>
            <a:ext cx="6745839" cy="400110"/>
          </a:xfrm>
          <a:prstGeom prst="rect">
            <a:avLst/>
          </a:prstGeom>
          <a:ln w="381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* Projects and Cores Uniformly Meritorious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1F3C0BBB-C026-400C-B6B2-7277BB41CF09}"/>
              </a:ext>
            </a:extLst>
          </p:cNvPr>
          <p:cNvSpPr txBox="1"/>
          <p:nvPr/>
        </p:nvSpPr>
        <p:spPr>
          <a:xfrm>
            <a:off x="1999180" y="2819400"/>
            <a:ext cx="4935020" cy="1323439"/>
          </a:xfrm>
          <a:prstGeom prst="rect">
            <a:avLst/>
          </a:prstGeom>
          <a:ln w="381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* Integration, Interaction, Synergy:</a:t>
            </a:r>
          </a:p>
          <a:p>
            <a:pPr marL="285750" indent="-285750" algn="ctr">
              <a:buFontTx/>
              <a:buChar char="-"/>
            </a:pPr>
            <a:r>
              <a:rPr lang="en-US" sz="2000" b="1" dirty="0"/>
              <a:t>Biomedical and Environmental Science &amp; Engineering</a:t>
            </a:r>
          </a:p>
          <a:p>
            <a:pPr marL="285750" indent="-285750" algn="ctr">
              <a:buFontTx/>
              <a:buChar char="-"/>
            </a:pPr>
            <a:r>
              <a:rPr lang="en-US" sz="2000" b="1" dirty="0"/>
              <a:t>Projects and Cores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56E63F67-1972-4DD6-828A-9E2715CA88E7}"/>
              </a:ext>
            </a:extLst>
          </p:cNvPr>
          <p:cNvSpPr txBox="1"/>
          <p:nvPr/>
        </p:nvSpPr>
        <p:spPr>
          <a:xfrm>
            <a:off x="2590800" y="5410200"/>
            <a:ext cx="3781188" cy="707886"/>
          </a:xfrm>
          <a:prstGeom prst="rect">
            <a:avLst/>
          </a:prstGeom>
          <a:ln w="38100"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* Aids Stakeholders in Effective Decision-Making</a:t>
            </a:r>
          </a:p>
        </p:txBody>
      </p:sp>
    </p:spTree>
    <p:extLst>
      <p:ext uri="{BB962C8B-B14F-4D97-AF65-F5344CB8AC3E}">
        <p14:creationId xmlns:p14="http://schemas.microsoft.com/office/powerpoint/2010/main" val="3493474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E543C4B-9590-4219-B25B-4BC586794DE9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762000" y="4343400"/>
            <a:ext cx="7620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JANICE ALLEN, PHD – SRO </a:t>
            </a:r>
            <a:r>
              <a:rPr lang="en-US" sz="2400" b="1" dirty="0">
                <a:solidFill>
                  <a:srgbClr val="7030A0"/>
                </a:solidFill>
              </a:rPr>
              <a:t>(984-287-3232)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LAURA THOMAS, PHD – SRO </a:t>
            </a:r>
            <a:r>
              <a:rPr lang="en-US" sz="2400" b="1" dirty="0">
                <a:solidFill>
                  <a:srgbClr val="7030A0"/>
                </a:solidFill>
              </a:rPr>
              <a:t>(984-287-3328)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DEBORAH JONES – ESA </a:t>
            </a:r>
            <a:r>
              <a:rPr lang="en-US" sz="2400" b="1" dirty="0">
                <a:solidFill>
                  <a:srgbClr val="7030A0"/>
                </a:solidFill>
              </a:rPr>
              <a:t>(984-287-3275)</a:t>
            </a:r>
          </a:p>
          <a:p>
            <a:pPr algn="ctr"/>
            <a:endParaRPr lang="en-US" sz="2400" b="1" dirty="0">
              <a:solidFill>
                <a:srgbClr val="C00000"/>
              </a:solidFill>
            </a:endParaRP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2019 P42 REVIEW</a:t>
            </a: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1371600" y="228600"/>
            <a:ext cx="7391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2053" name="Picture 4" descr="Title Pag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914400"/>
            <a:ext cx="66960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2362200"/>
            <a:ext cx="9144000" cy="18034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400" dirty="0">
                <a:solidFill>
                  <a:schemeClr val="tx1"/>
                </a:solidFill>
              </a:rPr>
              <a:t>“</a:t>
            </a:r>
            <a:r>
              <a:rPr lang="en-US" sz="4400" b="1" dirty="0">
                <a:solidFill>
                  <a:schemeClr val="tx1"/>
                </a:solidFill>
              </a:rPr>
              <a:t>NIEHS SCIENTIFIC PEER REVIEW</a:t>
            </a:r>
            <a:r>
              <a:rPr lang="en-US" sz="4400" dirty="0">
                <a:solidFill>
                  <a:schemeClr val="tx1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4786248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0" name="Straight Arrow Connector 69"/>
          <p:cNvCxnSpPr/>
          <p:nvPr/>
        </p:nvCxnSpPr>
        <p:spPr>
          <a:xfrm rot="5400000">
            <a:off x="1209675" y="5438775"/>
            <a:ext cx="362744" cy="794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Arrow Connector 70"/>
          <p:cNvCxnSpPr/>
          <p:nvPr/>
        </p:nvCxnSpPr>
        <p:spPr>
          <a:xfrm rot="5400000">
            <a:off x="7639050" y="5362575"/>
            <a:ext cx="362744" cy="794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7239000" y="121920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1524000" y="1647825"/>
            <a:ext cx="5867400" cy="0"/>
          </a:xfrm>
          <a:prstGeom prst="line">
            <a:avLst/>
          </a:prstGeom>
          <a:noFill/>
          <a:ln w="15875">
            <a:solidFill>
              <a:schemeClr val="accent2"/>
            </a:solidFill>
            <a:round/>
            <a:headEnd/>
            <a:tailEnd/>
          </a:ln>
          <a:effectLst/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3" name="Oval 9"/>
          <p:cNvSpPr>
            <a:spLocks noChangeArrowheads="1"/>
          </p:cNvSpPr>
          <p:nvPr/>
        </p:nvSpPr>
        <p:spPr bwMode="auto">
          <a:xfrm>
            <a:off x="7010400" y="2133600"/>
            <a:ext cx="1981200" cy="7620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>
                    <a:lumMod val="85000"/>
                    <a:lumOff val="15000"/>
                  </a:srgbClr>
                </a:solidFill>
                <a:latin typeface="Calibri" pitchFamily="34" charset="0"/>
              </a:rPr>
              <a:t>Non-responsive</a:t>
            </a:r>
            <a:endParaRPr lang="en-US" sz="1400" b="1" dirty="0">
              <a:solidFill>
                <a:srgbClr val="000000">
                  <a:lumMod val="85000"/>
                  <a:lumOff val="15000"/>
                </a:srgbClr>
              </a:solidFill>
              <a:latin typeface="Calibri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00">
                    <a:lumMod val="85000"/>
                    <a:lumOff val="15000"/>
                  </a:srgbClr>
                </a:solidFill>
                <a:latin typeface="Calibri" pitchFamily="34" charset="0"/>
              </a:rPr>
              <a:t>(return to applicant)</a:t>
            </a:r>
          </a:p>
        </p:txBody>
      </p:sp>
      <p:sp>
        <p:nvSpPr>
          <p:cNvPr id="15" name="Oval 11"/>
          <p:cNvSpPr>
            <a:spLocks noChangeArrowheads="1"/>
          </p:cNvSpPr>
          <p:nvPr/>
        </p:nvSpPr>
        <p:spPr bwMode="auto">
          <a:xfrm>
            <a:off x="152400" y="2209800"/>
            <a:ext cx="1600200" cy="457200"/>
          </a:xfrm>
          <a:prstGeom prst="ellipse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00000">
                    <a:lumMod val="85000"/>
                    <a:lumOff val="15000"/>
                  </a:srgbClr>
                </a:solidFill>
              </a:rPr>
              <a:t>Responsive</a:t>
            </a:r>
          </a:p>
        </p:txBody>
      </p:sp>
      <p:sp>
        <p:nvSpPr>
          <p:cNvPr id="17" name="Rectangle 13"/>
          <p:cNvSpPr>
            <a:spLocks noChangeArrowheads="1"/>
          </p:cNvSpPr>
          <p:nvPr/>
        </p:nvSpPr>
        <p:spPr bwMode="auto">
          <a:xfrm>
            <a:off x="457200" y="3124200"/>
            <a:ext cx="7924800" cy="457200"/>
          </a:xfrm>
          <a:prstGeom prst="rect">
            <a:avLst/>
          </a:prstGeom>
          <a:solidFill>
            <a:schemeClr val="accent3">
              <a:lumMod val="65000"/>
            </a:schemeClr>
          </a:solidFill>
          <a:ln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chemeClr val="bg1"/>
                </a:solidFill>
                <a:latin typeface="Calibri" pitchFamily="34" charset="0"/>
              </a:rPr>
              <a:t>Review Committee </a:t>
            </a:r>
          </a:p>
        </p:txBody>
      </p:sp>
      <p:sp>
        <p:nvSpPr>
          <p:cNvPr id="24" name="Oval 20"/>
          <p:cNvSpPr>
            <a:spLocks noChangeArrowheads="1"/>
          </p:cNvSpPr>
          <p:nvPr/>
        </p:nvSpPr>
        <p:spPr bwMode="auto">
          <a:xfrm>
            <a:off x="457200" y="4724400"/>
            <a:ext cx="1905000" cy="609600"/>
          </a:xfrm>
          <a:prstGeom prst="ellipse">
            <a:avLst/>
          </a:prstGeom>
          <a:solidFill>
            <a:schemeClr val="accent4">
              <a:lumMod val="75000"/>
              <a:lumOff val="25000"/>
            </a:schemeClr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</a:rPr>
              <a:t>Discussed</a:t>
            </a:r>
          </a:p>
        </p:txBody>
      </p:sp>
      <p:sp>
        <p:nvSpPr>
          <p:cNvPr id="28" name="Oval 24"/>
          <p:cNvSpPr>
            <a:spLocks noChangeArrowheads="1"/>
          </p:cNvSpPr>
          <p:nvPr/>
        </p:nvSpPr>
        <p:spPr bwMode="auto">
          <a:xfrm>
            <a:off x="3819523" y="5638800"/>
            <a:ext cx="2200277" cy="1066800"/>
          </a:xfrm>
          <a:prstGeom prst="ellipse">
            <a:avLst/>
          </a:prstGeom>
          <a:solidFill>
            <a:srgbClr val="5E4878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</a:rPr>
              <a:t>Funding decisions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</a:rPr>
              <a:t>and awards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</a:rPr>
              <a:t>(DECEMBER, 2019)</a:t>
            </a:r>
          </a:p>
        </p:txBody>
      </p:sp>
      <p:sp>
        <p:nvSpPr>
          <p:cNvPr id="29" name="Oval 25"/>
          <p:cNvSpPr>
            <a:spLocks noChangeArrowheads="1"/>
          </p:cNvSpPr>
          <p:nvPr/>
        </p:nvSpPr>
        <p:spPr bwMode="auto">
          <a:xfrm>
            <a:off x="457200" y="5715000"/>
            <a:ext cx="1600200" cy="9525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</a:rPr>
              <a:t>Summary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</a:rPr>
              <a:t>Statements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000000">
                  <a:lumMod val="75000"/>
                  <a:lumOff val="25000"/>
                </a:srgbClr>
              </a:solidFill>
              <a:latin typeface="Calibri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152400" y="1390650"/>
            <a:ext cx="1676400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10000"/>
                </a:solidFill>
                <a:latin typeface="Calibri" pitchFamily="34" charset="0"/>
              </a:rPr>
              <a:t>Letters of Intent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2"/>
                </a:solidFill>
                <a:latin typeface="Calibri" pitchFamily="34" charset="0"/>
              </a:rPr>
              <a:t>NOVEMBER 19, 2018</a:t>
            </a:r>
          </a:p>
        </p:txBody>
      </p:sp>
      <p:cxnSp>
        <p:nvCxnSpPr>
          <p:cNvPr id="37" name="Straight Arrow Connector 36"/>
          <p:cNvCxnSpPr/>
          <p:nvPr/>
        </p:nvCxnSpPr>
        <p:spPr>
          <a:xfrm rot="10800000" flipV="1">
            <a:off x="5817870" y="1752600"/>
            <a:ext cx="1440180" cy="228600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rot="10800000" flipV="1">
            <a:off x="1771651" y="1905000"/>
            <a:ext cx="1400175" cy="447675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5743575" y="2124075"/>
            <a:ext cx="1190625" cy="381000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>
            <a:off x="1828800" y="2514600"/>
            <a:ext cx="1981200" cy="533400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/>
          <p:nvPr/>
        </p:nvCxnSpPr>
        <p:spPr>
          <a:xfrm rot="5400000">
            <a:off x="4390231" y="3780631"/>
            <a:ext cx="362744" cy="794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/>
          <p:cNvCxnSpPr/>
          <p:nvPr/>
        </p:nvCxnSpPr>
        <p:spPr>
          <a:xfrm rot="10800000" flipV="1">
            <a:off x="2381250" y="4591050"/>
            <a:ext cx="830580" cy="381000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Oval 25"/>
          <p:cNvSpPr>
            <a:spLocks noChangeArrowheads="1"/>
          </p:cNvSpPr>
          <p:nvPr/>
        </p:nvSpPr>
        <p:spPr bwMode="auto">
          <a:xfrm>
            <a:off x="2133600" y="5650923"/>
            <a:ext cx="1470025" cy="1054677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</a:rPr>
              <a:t>NAEHS Council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7030A0"/>
                </a:solidFill>
                <a:latin typeface="Calibri" pitchFamily="34" charset="0"/>
              </a:rPr>
              <a:t>(OCT 2019)</a:t>
            </a:r>
          </a:p>
        </p:txBody>
      </p:sp>
      <p:sp>
        <p:nvSpPr>
          <p:cNvPr id="63" name="Rectangle 62"/>
          <p:cNvSpPr/>
          <p:nvPr/>
        </p:nvSpPr>
        <p:spPr>
          <a:xfrm>
            <a:off x="6934200" y="5943600"/>
            <a:ext cx="2209800" cy="914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62" name="Oval 25"/>
          <p:cNvSpPr>
            <a:spLocks noChangeArrowheads="1"/>
          </p:cNvSpPr>
          <p:nvPr/>
        </p:nvSpPr>
        <p:spPr bwMode="auto">
          <a:xfrm>
            <a:off x="7086600" y="5715000"/>
            <a:ext cx="1600200" cy="914400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</a:rPr>
              <a:t>Summary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00000">
                    <a:lumMod val="75000"/>
                    <a:lumOff val="25000"/>
                  </a:srgbClr>
                </a:solidFill>
                <a:latin typeface="Calibri" pitchFamily="34" charset="0"/>
              </a:rPr>
              <a:t>Statements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1600" b="1" dirty="0">
              <a:solidFill>
                <a:srgbClr val="000000">
                  <a:lumMod val="75000"/>
                  <a:lumOff val="25000"/>
                </a:srgbClr>
              </a:solidFill>
              <a:latin typeface="Calibri" pitchFamily="34" charset="0"/>
            </a:endParaRPr>
          </a:p>
        </p:txBody>
      </p:sp>
      <p:cxnSp>
        <p:nvCxnSpPr>
          <p:cNvPr id="65" name="Straight Arrow Connector 64"/>
          <p:cNvCxnSpPr/>
          <p:nvPr/>
        </p:nvCxnSpPr>
        <p:spPr>
          <a:xfrm>
            <a:off x="5715000" y="4591050"/>
            <a:ext cx="832104" cy="384048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Oval 20"/>
          <p:cNvSpPr>
            <a:spLocks noChangeArrowheads="1"/>
          </p:cNvSpPr>
          <p:nvPr/>
        </p:nvSpPr>
        <p:spPr bwMode="auto">
          <a:xfrm>
            <a:off x="6705600" y="4724400"/>
            <a:ext cx="2209800" cy="609600"/>
          </a:xfrm>
          <a:prstGeom prst="ellipse">
            <a:avLst/>
          </a:prstGeom>
          <a:solidFill>
            <a:schemeClr val="accent4">
              <a:lumMod val="75000"/>
              <a:lumOff val="25000"/>
            </a:schemeClr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</a:rPr>
              <a:t>Not - Discussed</a:t>
            </a:r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86800" cy="838200"/>
          </a:xfrm>
        </p:spPr>
        <p:txBody>
          <a:bodyPr>
            <a:noAutofit/>
          </a:bodyPr>
          <a:lstStyle/>
          <a:p>
            <a:r>
              <a:rPr lang="en-US" dirty="0"/>
              <a:t>The Peer Review Process</a:t>
            </a: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2819400" y="1828800"/>
            <a:ext cx="2895600" cy="381000"/>
          </a:xfrm>
          <a:prstGeom prst="rect">
            <a:avLst/>
          </a:prstGeom>
          <a:solidFill>
            <a:srgbClr val="92D050"/>
          </a:solidFill>
          <a:ln>
            <a:headEnd/>
            <a:tailEnd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010000"/>
                </a:solidFill>
                <a:latin typeface="Calibri" pitchFamily="34" charset="0"/>
              </a:rPr>
              <a:t>Administrative Review</a:t>
            </a:r>
          </a:p>
        </p:txBody>
      </p:sp>
      <p:sp>
        <p:nvSpPr>
          <p:cNvPr id="25" name="Rectangle 21"/>
          <p:cNvSpPr>
            <a:spLocks noChangeArrowheads="1"/>
          </p:cNvSpPr>
          <p:nvPr/>
        </p:nvSpPr>
        <p:spPr bwMode="auto">
          <a:xfrm>
            <a:off x="2209800" y="4038600"/>
            <a:ext cx="4724400" cy="6858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  <a:headEnd/>
            <a:tailEnd/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FFFFFF"/>
                </a:solidFill>
                <a:latin typeface="Calibri" pitchFamily="34" charset="0"/>
              </a:rPr>
              <a:t>Peer Review Meeting </a:t>
            </a:r>
            <a:r>
              <a:rPr lang="en-US" sz="2400" b="1" dirty="0">
                <a:solidFill>
                  <a:srgbClr val="FFFF00"/>
                </a:solidFill>
                <a:latin typeface="Calibri" pitchFamily="34" charset="0"/>
              </a:rPr>
              <a:t>(MAY, 2019)</a:t>
            </a:r>
          </a:p>
        </p:txBody>
      </p:sp>
      <p:sp>
        <p:nvSpPr>
          <p:cNvPr id="35" name="Rectangle 6"/>
          <p:cNvSpPr>
            <a:spLocks noChangeArrowheads="1"/>
          </p:cNvSpPr>
          <p:nvPr/>
        </p:nvSpPr>
        <p:spPr bwMode="auto">
          <a:xfrm>
            <a:off x="7086600" y="1380719"/>
            <a:ext cx="1866088" cy="5334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rgbClr val="010000"/>
                </a:solidFill>
                <a:latin typeface="Calibri" pitchFamily="34" charset="0"/>
              </a:rPr>
              <a:t>Receive Applications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2"/>
                </a:solidFill>
                <a:latin typeface="Calibri" pitchFamily="34" charset="0"/>
              </a:rPr>
              <a:t>DECEMBER 19, 2018</a:t>
            </a:r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>
          <a:xfrm>
            <a:off x="6553200" y="6324601"/>
            <a:ext cx="2133600" cy="152400"/>
          </a:xfrm>
        </p:spPr>
        <p:txBody>
          <a:bodyPr/>
          <a:lstStyle/>
          <a:p>
            <a:fld id="{04743E04-BF7C-4DBD-BE87-48AC60790F71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20759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33400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en-US" sz="2400" b="1" dirty="0"/>
              <a:t>Submission of Letter of Intent (LOI):</a:t>
            </a:r>
          </a:p>
          <a:p>
            <a:pPr lvl="1"/>
            <a:r>
              <a:rPr lang="en-US" sz="2400" dirty="0"/>
              <a:t>Assists in review planning </a:t>
            </a:r>
          </a:p>
          <a:p>
            <a:pPr lvl="1"/>
            <a:r>
              <a:rPr lang="en-US" sz="2400" dirty="0"/>
              <a:t>Email to </a:t>
            </a:r>
            <a:r>
              <a:rPr lang="en-US" sz="2400" b="1" dirty="0">
                <a:solidFill>
                  <a:srgbClr val="FF0000"/>
                </a:solidFill>
              </a:rPr>
              <a:t>Dr. Janice Allen </a:t>
            </a:r>
            <a:r>
              <a:rPr lang="en-US" sz="2400" dirty="0"/>
              <a:t>at </a:t>
            </a:r>
            <a:r>
              <a:rPr lang="en-US" sz="2400" u="sng" dirty="0">
                <a:solidFill>
                  <a:srgbClr val="3333FF"/>
                </a:solidFill>
              </a:rPr>
              <a:t>allen9</a:t>
            </a:r>
            <a:r>
              <a:rPr lang="en-US" sz="2400" dirty="0">
                <a:solidFill>
                  <a:srgbClr val="3333FF"/>
                </a:solidFill>
                <a:hlinkClick r:id="rId3"/>
              </a:rPr>
              <a:t>@niehs.nih.gov</a:t>
            </a:r>
            <a:r>
              <a:rPr lang="en-US" sz="2400" dirty="0">
                <a:solidFill>
                  <a:srgbClr val="3333FF"/>
                </a:solidFill>
              </a:rPr>
              <a:t>  </a:t>
            </a:r>
            <a:r>
              <a:rPr lang="en-US" sz="2400" b="1" dirty="0"/>
              <a:t>Requested by </a:t>
            </a:r>
            <a:r>
              <a:rPr lang="en-US" sz="2400" b="1" dirty="0">
                <a:solidFill>
                  <a:srgbClr val="FF0000"/>
                </a:solidFill>
              </a:rPr>
              <a:t>NOVEMBER 19, 2018 </a:t>
            </a:r>
            <a:r>
              <a:rPr lang="en-US" sz="2400" b="1" dirty="0"/>
              <a:t>(not required, but HIGHLY recommended)</a:t>
            </a:r>
          </a:p>
          <a:p>
            <a:r>
              <a:rPr lang="en-US" sz="2400" dirty="0"/>
              <a:t> </a:t>
            </a:r>
            <a:r>
              <a:rPr lang="en-US" sz="2400" b="1" dirty="0"/>
              <a:t>Include in the LOI:</a:t>
            </a:r>
          </a:p>
          <a:p>
            <a:pPr lvl="1"/>
            <a:r>
              <a:rPr lang="en-US" sz="2400" dirty="0"/>
              <a:t>Descriptive title of the Overall Center</a:t>
            </a:r>
          </a:p>
          <a:p>
            <a:pPr lvl="2"/>
            <a:r>
              <a:rPr lang="en-US" dirty="0"/>
              <a:t>Brief description of the research proposed in the Center</a:t>
            </a:r>
          </a:p>
          <a:p>
            <a:pPr lvl="2"/>
            <a:r>
              <a:rPr lang="en-US" dirty="0"/>
              <a:t>Include the title of each Research Project and  Core</a:t>
            </a:r>
          </a:p>
          <a:p>
            <a:pPr lvl="1"/>
            <a:r>
              <a:rPr lang="en-US" sz="2400" dirty="0"/>
              <a:t>Name, address, and telephone number of the PD(s)/PI(s)</a:t>
            </a:r>
          </a:p>
          <a:p>
            <a:pPr lvl="1"/>
            <a:r>
              <a:rPr lang="en-US" sz="2400" dirty="0"/>
              <a:t>Names of key personnel (Project and Core Leaders)</a:t>
            </a:r>
          </a:p>
          <a:p>
            <a:pPr lvl="1"/>
            <a:r>
              <a:rPr lang="en-US" sz="2400" dirty="0"/>
              <a:t>Names of any participating institutions</a:t>
            </a:r>
          </a:p>
          <a:p>
            <a:pPr lvl="1"/>
            <a:endParaRPr lang="en-US" sz="2000" dirty="0"/>
          </a:p>
        </p:txBody>
      </p:sp>
      <p:sp>
        <p:nvSpPr>
          <p:cNvPr id="4" name="Title 29"/>
          <p:cNvSpPr txBox="1">
            <a:spLocks/>
          </p:cNvSpPr>
          <p:nvPr/>
        </p:nvSpPr>
        <p:spPr>
          <a:xfrm>
            <a:off x="304800" y="228600"/>
            <a:ext cx="8686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Pre-Submission of P42 Application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8825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P42 Peer Review Process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534400" cy="3048000"/>
          </a:xfrm>
        </p:spPr>
        <p:txBody>
          <a:bodyPr>
            <a:noAutofit/>
          </a:bodyPr>
          <a:lstStyle/>
          <a:p>
            <a:r>
              <a:rPr lang="en-US" sz="2400" b="1" dirty="0"/>
              <a:t>Review Criteria are in the solicitation:  </a:t>
            </a:r>
            <a:r>
              <a:rPr lang="en-US" sz="2200" b="1" dirty="0">
                <a:hlinkClick r:id="rId3"/>
              </a:rPr>
              <a:t>http://grants.nih.gov/grants/guide/rfa-files/RFA-ES-15-019.html</a:t>
            </a:r>
            <a:endParaRPr lang="en-US" sz="2200" b="1" dirty="0"/>
          </a:p>
          <a:p>
            <a:pPr marL="0" indent="0">
              <a:buNone/>
            </a:pPr>
            <a:r>
              <a:rPr lang="en-US" sz="2200" b="1" dirty="0"/>
              <a:t> </a:t>
            </a:r>
          </a:p>
          <a:p>
            <a:r>
              <a:rPr lang="en-US" sz="2400" b="1" dirty="0"/>
              <a:t>Review of the Individual Research Projects, Cores</a:t>
            </a:r>
          </a:p>
          <a:p>
            <a:endParaRPr lang="en-US" sz="2400" b="1" dirty="0"/>
          </a:p>
          <a:p>
            <a:r>
              <a:rPr lang="en-US" sz="2400" b="1" dirty="0"/>
              <a:t>Review the Overall Center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6708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108" name="Rectangle 7"/>
          <p:cNvSpPr>
            <a:spLocks noChangeArrowheads="1"/>
          </p:cNvSpPr>
          <p:nvPr/>
        </p:nvSpPr>
        <p:spPr bwMode="auto">
          <a:xfrm>
            <a:off x="381000" y="1047929"/>
            <a:ext cx="2057400" cy="9906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1800"/>
          </a:p>
        </p:txBody>
      </p:sp>
      <p:pic>
        <p:nvPicPr>
          <p:cNvPr id="132099" name="Picture 2" descr="cover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75" y="838200"/>
            <a:ext cx="298132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2100" name="Picture 4" descr="tear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-462496">
            <a:off x="790329" y="1238071"/>
            <a:ext cx="3181350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Rectangle 15"/>
          <p:cNvSpPr/>
          <p:nvPr/>
        </p:nvSpPr>
        <p:spPr>
          <a:xfrm>
            <a:off x="1143000" y="103139"/>
            <a:ext cx="6705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n-US" sz="4400" dirty="0"/>
              <a:t>SRP Mandates under SARA</a:t>
            </a:r>
          </a:p>
        </p:txBody>
      </p:sp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3581400" y="1903882"/>
            <a:ext cx="5257800" cy="440184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2075" tIns="46038" rIns="92075" bIns="46038">
            <a:spAutoFit/>
          </a:bodyPr>
          <a:lstStyle/>
          <a:p>
            <a:pPr eaLnBrk="0" hangingPunct="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70000"/>
            </a:pPr>
            <a:r>
              <a:rPr lang="en-US" sz="2000" dirty="0">
                <a:latin typeface="Calibri" charset="0"/>
              </a:rPr>
              <a:t>Development of:</a:t>
            </a:r>
          </a:p>
          <a:p>
            <a:pPr marL="739775" lvl="2" indent="-336550" eaLnBrk="0" hangingPunct="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</a:pPr>
            <a:r>
              <a:rPr lang="en-US" sz="2000" dirty="0">
                <a:latin typeface="Calibri" charset="0"/>
              </a:rPr>
              <a:t>Advanced techniques for the detection, assessment, and evaluation of the human health effects of hazardous substances </a:t>
            </a:r>
          </a:p>
          <a:p>
            <a:pPr marL="739775" lvl="2" indent="-336550" eaLnBrk="0" hangingPunct="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</a:pPr>
            <a:r>
              <a:rPr lang="en-US" sz="2000" dirty="0">
                <a:latin typeface="Calibri" charset="0"/>
              </a:rPr>
              <a:t>Methods to assess the risks to human health presented by hazardous substances</a:t>
            </a:r>
          </a:p>
          <a:p>
            <a:pPr marL="739775" lvl="2" indent="-336550" eaLnBrk="0" hangingPunct="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</a:pPr>
            <a:r>
              <a:rPr lang="en-US" sz="2000" dirty="0">
                <a:latin typeface="Calibri" charset="0"/>
              </a:rPr>
              <a:t>Methods and technologies to detect hazardous substances in the environment</a:t>
            </a:r>
          </a:p>
          <a:p>
            <a:pPr marL="739775" lvl="2" indent="-336550" eaLnBrk="0" hangingPunct="0"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00000"/>
              <a:buFont typeface="Arial" pitchFamily="34" charset="0"/>
              <a:buChar char="•"/>
            </a:pPr>
            <a:r>
              <a:rPr lang="en-US" sz="2000" dirty="0">
                <a:latin typeface="Calibri" charset="0"/>
              </a:rPr>
              <a:t>Basic biological, chemical, and physical methods to reduce the amount  and toxicity of hazardous substances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6553200" y="6032679"/>
            <a:ext cx="2133600" cy="365125"/>
          </a:xfrm>
        </p:spPr>
        <p:txBody>
          <a:bodyPr/>
          <a:lstStyle/>
          <a:p>
            <a:fld id="{04743E04-BF7C-4DBD-BE87-48AC60790F7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3276600" y="762000"/>
            <a:ext cx="5791200" cy="1015663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sz="2000" u="sng" dirty="0">
                <a:latin typeface="Calibri" charset="0"/>
              </a:rPr>
              <a:t>University-based</a:t>
            </a:r>
            <a:r>
              <a:rPr lang="en-US" sz="2000" dirty="0">
                <a:latin typeface="Calibri" charset="0"/>
              </a:rPr>
              <a:t> basic research program established in 1986 under Superfund Amendments Reauthorization Act (SARA)</a:t>
            </a:r>
            <a:endParaRPr lang="en-US" sz="2000" dirty="0"/>
          </a:p>
        </p:txBody>
      </p:sp>
      <p:sp>
        <p:nvSpPr>
          <p:cNvPr id="11" name="Right Arrow 10"/>
          <p:cNvSpPr/>
          <p:nvPr/>
        </p:nvSpPr>
        <p:spPr>
          <a:xfrm>
            <a:off x="1752600" y="2419529"/>
            <a:ext cx="2362200" cy="76200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Health Effects</a:t>
            </a:r>
          </a:p>
        </p:txBody>
      </p:sp>
      <p:sp>
        <p:nvSpPr>
          <p:cNvPr id="12" name="Right Arrow 11"/>
          <p:cNvSpPr/>
          <p:nvPr/>
        </p:nvSpPr>
        <p:spPr>
          <a:xfrm>
            <a:off x="1752600" y="3410129"/>
            <a:ext cx="2362200" cy="762000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Assessing Risks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1752600" y="4400729"/>
            <a:ext cx="2362200" cy="76200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Detection</a:t>
            </a:r>
          </a:p>
        </p:txBody>
      </p:sp>
      <p:sp>
        <p:nvSpPr>
          <p:cNvPr id="14" name="Right Arrow 13"/>
          <p:cNvSpPr/>
          <p:nvPr/>
        </p:nvSpPr>
        <p:spPr>
          <a:xfrm>
            <a:off x="1752600" y="5315129"/>
            <a:ext cx="2362200" cy="762000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/>
              <a:t>Remediation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1E5267B-E5C8-4390-9248-44E73EDC42C5}"/>
              </a:ext>
            </a:extLst>
          </p:cNvPr>
          <p:cNvSpPr txBox="1"/>
          <p:nvPr/>
        </p:nvSpPr>
        <p:spPr>
          <a:xfrm>
            <a:off x="457200" y="6501766"/>
            <a:ext cx="769582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SRP Mandates: </a:t>
            </a:r>
            <a:r>
              <a:rPr lang="en-US" sz="1400" dirty="0">
                <a:hlinkClick r:id="rId5"/>
              </a:rPr>
              <a:t>https://www.niehs.nih.gov/research/supported/centers/srp/about/program/index.cfm</a:t>
            </a:r>
            <a:r>
              <a:rPr lang="en-US" sz="1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792568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04800" y="4160837"/>
            <a:ext cx="4876800" cy="114735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04800" y="1493837"/>
            <a:ext cx="4876800" cy="255270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Research Projects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46237"/>
            <a:ext cx="4800600" cy="4525963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Significance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Investigator(s)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Innovation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Approach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Environment</a:t>
            </a:r>
          </a:p>
          <a:p>
            <a:pPr>
              <a:buNone/>
            </a:pPr>
            <a:endParaRPr lang="en-US" sz="2400" dirty="0"/>
          </a:p>
          <a:p>
            <a:r>
              <a:rPr lang="en-US" sz="2400" b="1" dirty="0">
                <a:solidFill>
                  <a:schemeClr val="bg1"/>
                </a:solidFill>
              </a:rPr>
              <a:t>Contribution to SRP Center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Other Specific Criteria*</a:t>
            </a:r>
          </a:p>
        </p:txBody>
      </p:sp>
      <p:sp>
        <p:nvSpPr>
          <p:cNvPr id="4" name="Right Brace 3"/>
          <p:cNvSpPr/>
          <p:nvPr/>
        </p:nvSpPr>
        <p:spPr>
          <a:xfrm>
            <a:off x="2438400" y="1646237"/>
            <a:ext cx="533400" cy="2209800"/>
          </a:xfrm>
          <a:prstGeom prst="rightBrac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84286" y="1880759"/>
            <a:ext cx="1638300" cy="1815882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NIH’s Five Review Criteria</a:t>
            </a:r>
          </a:p>
          <a:p>
            <a:pPr algn="ctr"/>
            <a:r>
              <a:rPr lang="en-US" sz="2000" i="1" dirty="0"/>
              <a:t>(criterion scores 10-90)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72890" y="2438400"/>
            <a:ext cx="2078133" cy="95410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800" dirty="0"/>
              <a:t>Impact Score</a:t>
            </a:r>
          </a:p>
          <a:p>
            <a:pPr algn="ctr"/>
            <a:r>
              <a:rPr lang="en-US" sz="2800" dirty="0"/>
              <a:t>(10-90)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738585" y="3551269"/>
            <a:ext cx="31006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/>
              <a:t>Each Project is reviewed.  </a:t>
            </a:r>
          </a:p>
          <a:p>
            <a:r>
              <a:rPr lang="en-US" b="1" i="1" dirty="0"/>
              <a:t>Each Receives Criterion Scores and written critiques. </a:t>
            </a:r>
            <a:r>
              <a:rPr lang="en-US" b="1" i="1" dirty="0">
                <a:solidFill>
                  <a:srgbClr val="FF0000"/>
                </a:solidFill>
              </a:rPr>
              <a:t>Note-Applications not discussed will NOT receive an overall impact score (</a:t>
            </a:r>
            <a:r>
              <a:rPr lang="en-US" b="1" i="1" dirty="0" err="1">
                <a:solidFill>
                  <a:srgbClr val="FF0000"/>
                </a:solidFill>
              </a:rPr>
              <a:t>e.g</a:t>
            </a:r>
            <a:r>
              <a:rPr lang="en-US" b="1" i="1" dirty="0">
                <a:solidFill>
                  <a:srgbClr val="FF0000"/>
                </a:solidFill>
              </a:rPr>
              <a:t> Center , individual Projects, and Cores).</a:t>
            </a:r>
            <a:endParaRPr lang="en-US" b="1" i="1" dirty="0"/>
          </a:p>
          <a:p>
            <a:endParaRPr lang="en-US" i="1" dirty="0"/>
          </a:p>
        </p:txBody>
      </p:sp>
      <p:sp>
        <p:nvSpPr>
          <p:cNvPr id="9" name="Right Brace 8"/>
          <p:cNvSpPr/>
          <p:nvPr/>
        </p:nvSpPr>
        <p:spPr>
          <a:xfrm>
            <a:off x="5212443" y="1371600"/>
            <a:ext cx="526142" cy="4084638"/>
          </a:xfrm>
          <a:prstGeom prst="rightBrace">
            <a:avLst>
              <a:gd name="adj1" fmla="val 0"/>
              <a:gd name="adj2" fmla="val 50000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52400" y="5983069"/>
            <a:ext cx="8763000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7030A0"/>
                </a:solidFill>
              </a:rPr>
              <a:t>*</a:t>
            </a:r>
            <a:r>
              <a:rPr lang="en-US" b="1" u="sng" dirty="0">
                <a:solidFill>
                  <a:srgbClr val="7030A0"/>
                </a:solidFill>
              </a:rPr>
              <a:t>Note</a:t>
            </a:r>
            <a:r>
              <a:rPr lang="en-US" b="1" dirty="0">
                <a:solidFill>
                  <a:srgbClr val="7030A0"/>
                </a:solidFill>
              </a:rPr>
              <a:t>: Human Subjects, Animal Care, and Biohazards can be considered in the overall score. Budget Concerns are not considered in score.</a:t>
            </a:r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7769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304800" y="1523999"/>
            <a:ext cx="5181600" cy="3657601"/>
          </a:xfrm>
          <a:prstGeom prst="rect">
            <a:avLst/>
          </a:prstGeom>
          <a:solidFill>
            <a:srgbClr val="5E4878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Cores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646238"/>
            <a:ext cx="5223329" cy="1295400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Contribution to SRP Center</a:t>
            </a:r>
          </a:p>
          <a:p>
            <a:r>
              <a:rPr lang="en-US" sz="2400" b="1" dirty="0">
                <a:solidFill>
                  <a:schemeClr val="bg1"/>
                </a:solidFill>
              </a:rPr>
              <a:t>Other Criteria Specific to Each Core</a:t>
            </a:r>
          </a:p>
          <a:p>
            <a:pPr lvl="1"/>
            <a:r>
              <a:rPr lang="en-US" sz="2000" b="1" dirty="0">
                <a:solidFill>
                  <a:schemeClr val="bg1"/>
                </a:solidFill>
              </a:rPr>
              <a:t>Administrative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Data Management and Analysis 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Community Engagement 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Research Experience and Training Coordination </a:t>
            </a:r>
          </a:p>
          <a:p>
            <a:pPr lvl="1"/>
            <a:r>
              <a:rPr lang="en-US" sz="2000" dirty="0">
                <a:solidFill>
                  <a:schemeClr val="bg1"/>
                </a:solidFill>
              </a:rPr>
              <a:t>Research Support </a:t>
            </a:r>
            <a:endParaRPr lang="en-US" sz="2000" b="1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r>
              <a:rPr lang="en-US" sz="2000" b="1" dirty="0">
                <a:solidFill>
                  <a:schemeClr val="bg1"/>
                </a:solidFill>
              </a:rPr>
              <a:t>(see RFA for specific criteria)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53494" y="2779693"/>
            <a:ext cx="2116926" cy="95410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Impact Score</a:t>
            </a:r>
          </a:p>
          <a:p>
            <a:pPr algn="ctr"/>
            <a:r>
              <a:rPr lang="en-US" sz="2800" b="1" dirty="0"/>
              <a:t>(10-90)</a:t>
            </a:r>
          </a:p>
        </p:txBody>
      </p:sp>
      <p:sp>
        <p:nvSpPr>
          <p:cNvPr id="9" name="Right Brace 8"/>
          <p:cNvSpPr/>
          <p:nvPr/>
        </p:nvSpPr>
        <p:spPr>
          <a:xfrm>
            <a:off x="5341258" y="1447800"/>
            <a:ext cx="526142" cy="3886200"/>
          </a:xfrm>
          <a:prstGeom prst="rightBrace">
            <a:avLst>
              <a:gd name="adj1" fmla="val 0"/>
              <a:gd name="adj2" fmla="val 50000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0107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-152400"/>
            <a:ext cx="7772400" cy="1470025"/>
          </a:xfrm>
        </p:spPr>
        <p:txBody>
          <a:bodyPr/>
          <a:lstStyle/>
          <a:p>
            <a:r>
              <a:rPr lang="en-US" b="1" dirty="0"/>
              <a:t>Overall Center</a:t>
            </a:r>
          </a:p>
        </p:txBody>
      </p:sp>
      <p:sp>
        <p:nvSpPr>
          <p:cNvPr id="6" name="Right Brace 5"/>
          <p:cNvSpPr/>
          <p:nvPr/>
        </p:nvSpPr>
        <p:spPr>
          <a:xfrm>
            <a:off x="6096000" y="1219200"/>
            <a:ext cx="685800" cy="3581400"/>
          </a:xfrm>
          <a:prstGeom prst="rightBrace">
            <a:avLst>
              <a:gd name="adj1" fmla="val 101666"/>
              <a:gd name="adj2" fmla="val 41324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extBox 22"/>
          <p:cNvSpPr txBox="1"/>
          <p:nvPr/>
        </p:nvSpPr>
        <p:spPr>
          <a:xfrm>
            <a:off x="6858000" y="2362200"/>
            <a:ext cx="2133600" cy="830997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Final Score (Range: 10-90)</a:t>
            </a:r>
          </a:p>
        </p:txBody>
      </p:sp>
      <p:sp>
        <p:nvSpPr>
          <p:cNvPr id="21" name="Slide Number Placeholder 20"/>
          <p:cNvSpPr>
            <a:spLocks noGrp="1"/>
          </p:cNvSpPr>
          <p:nvPr>
            <p:ph type="sldNum" sz="quarter" idx="12"/>
          </p:nvPr>
        </p:nvSpPr>
        <p:spPr>
          <a:xfrm>
            <a:off x="6096000" y="6356350"/>
            <a:ext cx="2133600" cy="365125"/>
          </a:xfrm>
        </p:spPr>
        <p:txBody>
          <a:bodyPr/>
          <a:lstStyle/>
          <a:p>
            <a:fld id="{04743E04-BF7C-4DBD-BE87-48AC60790F71}" type="slidenum">
              <a:rPr lang="en-US" smtClean="0"/>
              <a:pPr/>
              <a:t>32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28600" y="1905000"/>
            <a:ext cx="6096000" cy="24006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>
                <a:latin typeface="Arial" pitchFamily="34" charset="0"/>
                <a:cs typeface="Arial" pitchFamily="34" charset="0"/>
              </a:rPr>
              <a:t>Addresses a critical problem relevant to the SRP</a:t>
            </a:r>
          </a:p>
          <a:p>
            <a:endParaRPr lang="en-US" b="1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Relevance/Merit of Projects and Cores (scientific gain)</a:t>
            </a: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Collaboration/Integration/Synergy</a:t>
            </a:r>
          </a:p>
          <a:p>
            <a:endParaRPr lang="en-US" b="1" dirty="0">
              <a:latin typeface="Arial" pitchFamily="34" charset="0"/>
              <a:cs typeface="Arial" pitchFamily="34" charset="0"/>
            </a:endParaRP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Leadership</a:t>
            </a:r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3734275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 txBox="1">
            <a:spLocks noChangeArrowheads="1"/>
          </p:cNvSpPr>
          <p:nvPr/>
        </p:nvSpPr>
        <p:spPr bwMode="auto">
          <a:xfrm>
            <a:off x="304800" y="359920"/>
            <a:ext cx="8686799" cy="85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kern="0" dirty="0">
                <a:latin typeface="+mj-lt"/>
              </a:rPr>
              <a:t>Helpful Hints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kern="0" dirty="0">
              <a:latin typeface="+mj-lt"/>
            </a:endParaRP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609600" y="1789112"/>
            <a:ext cx="7620000" cy="3621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5425" indent="-2254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134679"/>
              </a:buClr>
              <a:buFontTx/>
              <a:buChar char="•"/>
              <a:defRPr/>
            </a:pPr>
            <a:r>
              <a:rPr lang="en-US" sz="2400" b="1" kern="0" dirty="0">
                <a:solidFill>
                  <a:srgbClr val="000000"/>
                </a:solidFill>
                <a:latin typeface="Calibri" pitchFamily="34" charset="0"/>
              </a:rPr>
              <a:t>Read and understand the Funding Announcement</a:t>
            </a:r>
          </a:p>
          <a:p>
            <a:pPr marL="225425" indent="-2254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134679"/>
              </a:buClr>
              <a:buFontTx/>
              <a:buChar char="•"/>
              <a:defRPr/>
            </a:pPr>
            <a:r>
              <a:rPr lang="en-US" sz="2400" b="1" kern="0" dirty="0">
                <a:solidFill>
                  <a:srgbClr val="000000"/>
                </a:solidFill>
                <a:latin typeface="Calibri" pitchFamily="34" charset="0"/>
              </a:rPr>
              <a:t>Contact </a:t>
            </a:r>
            <a:r>
              <a:rPr lang="en-US" sz="2400" b="1" u="sng" kern="0" dirty="0">
                <a:solidFill>
                  <a:srgbClr val="000000"/>
                </a:solidFill>
                <a:latin typeface="Calibri" pitchFamily="34" charset="0"/>
              </a:rPr>
              <a:t>Program Staff</a:t>
            </a:r>
            <a:r>
              <a:rPr lang="en-US" sz="2400" b="1" kern="0" dirty="0">
                <a:solidFill>
                  <a:srgbClr val="000000"/>
                </a:solidFill>
                <a:latin typeface="Calibri" pitchFamily="34" charset="0"/>
              </a:rPr>
              <a:t> for clarification of scientific matters and </a:t>
            </a:r>
            <a:r>
              <a:rPr lang="en-US" sz="2400" b="1" u="sng" kern="0" dirty="0">
                <a:solidFill>
                  <a:srgbClr val="000000"/>
                </a:solidFill>
                <a:latin typeface="Calibri" pitchFamily="34" charset="0"/>
              </a:rPr>
              <a:t>Grants Management Staff </a:t>
            </a:r>
            <a:r>
              <a:rPr lang="en-US" sz="2400" b="1" kern="0" dirty="0">
                <a:solidFill>
                  <a:srgbClr val="000000"/>
                </a:solidFill>
                <a:latin typeface="Calibri" pitchFamily="34" charset="0"/>
              </a:rPr>
              <a:t>for budget issues.</a:t>
            </a:r>
          </a:p>
          <a:p>
            <a:pPr marL="225425" indent="-2254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134679"/>
              </a:buClr>
              <a:buFontTx/>
              <a:buChar char="•"/>
              <a:defRPr/>
            </a:pPr>
            <a:r>
              <a:rPr lang="en-US" sz="2400" b="1" kern="0" dirty="0">
                <a:solidFill>
                  <a:srgbClr val="000000"/>
                </a:solidFill>
                <a:latin typeface="Calibri" pitchFamily="34" charset="0"/>
              </a:rPr>
              <a:t>Follow the guidelines: page limits, font size, and so forth </a:t>
            </a:r>
          </a:p>
          <a:p>
            <a:pPr marL="225425" indent="-2254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134679"/>
              </a:buClr>
              <a:buFontTx/>
              <a:buChar char="•"/>
              <a:defRPr/>
            </a:pPr>
            <a:r>
              <a:rPr lang="en-US" sz="2400" b="1" kern="0" dirty="0">
                <a:solidFill>
                  <a:srgbClr val="000000"/>
                </a:solidFill>
                <a:latin typeface="Calibri" pitchFamily="34" charset="0"/>
              </a:rPr>
              <a:t>Start early………</a:t>
            </a:r>
            <a:r>
              <a:rPr lang="en-US" sz="2400" b="1" kern="0" dirty="0">
                <a:solidFill>
                  <a:srgbClr val="FF0000"/>
                </a:solidFill>
                <a:latin typeface="Calibri" pitchFamily="34" charset="0"/>
              </a:rPr>
              <a:t>because:</a:t>
            </a:r>
          </a:p>
          <a:p>
            <a:pPr marL="800100" lvl="1" indent="-34290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134679"/>
              </a:buClr>
              <a:buFont typeface="Wingdings" panose="05000000000000000000" pitchFamily="2" charset="2"/>
              <a:buChar char="ü"/>
              <a:defRPr/>
            </a:pPr>
            <a:r>
              <a:rPr lang="en-US" sz="2400" b="1" kern="0" dirty="0">
                <a:solidFill>
                  <a:srgbClr val="FF0000"/>
                </a:solidFill>
                <a:latin typeface="Calibri" pitchFamily="34" charset="0"/>
              </a:rPr>
              <a:t>Any mistakes made with electronic submission (i.e., ASSIST) may cause your application to be returned without further deliberation by NIEHS Review staff.</a:t>
            </a:r>
          </a:p>
          <a:p>
            <a:pPr marL="225425" indent="-2254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134679"/>
              </a:buClr>
              <a:buFontTx/>
              <a:buChar char="•"/>
              <a:defRPr/>
            </a:pPr>
            <a:endParaRPr lang="en-US" sz="2400" kern="0" dirty="0">
              <a:solidFill>
                <a:srgbClr val="000000"/>
              </a:solidFill>
              <a:latin typeface="Calibri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92722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26"/>
          <p:cNvSpPr txBox="1">
            <a:spLocks noChangeArrowheads="1"/>
          </p:cNvSpPr>
          <p:nvPr/>
        </p:nvSpPr>
        <p:spPr bwMode="auto">
          <a:xfrm>
            <a:off x="304800" y="359920"/>
            <a:ext cx="8686799" cy="85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4400" b="1" kern="0" dirty="0" err="1">
                <a:solidFill>
                  <a:prstClr val="black"/>
                </a:solidFill>
              </a:rPr>
              <a:t>Grantsmanship</a:t>
            </a:r>
            <a:r>
              <a:rPr lang="en-US" sz="4400" b="1" kern="0" dirty="0">
                <a:solidFill>
                  <a:prstClr val="black"/>
                </a:solidFill>
              </a:rPr>
              <a:t> Issues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en-US" sz="3600" kern="0" dirty="0">
              <a:solidFill>
                <a:prstClr val="black"/>
              </a:solidFill>
            </a:endParaRPr>
          </a:p>
        </p:txBody>
      </p:sp>
      <p:sp>
        <p:nvSpPr>
          <p:cNvPr id="5" name="Rectangle 1027"/>
          <p:cNvSpPr txBox="1">
            <a:spLocks noChangeArrowheads="1"/>
          </p:cNvSpPr>
          <p:nvPr/>
        </p:nvSpPr>
        <p:spPr bwMode="auto">
          <a:xfrm>
            <a:off x="609600" y="1789112"/>
            <a:ext cx="7620000" cy="36210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225425" indent="-2254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134679"/>
              </a:buClr>
              <a:buFontTx/>
              <a:buChar char="•"/>
              <a:defRPr/>
            </a:pPr>
            <a:r>
              <a:rPr lang="en-US" sz="2400" b="1" kern="0" dirty="0">
                <a:solidFill>
                  <a:srgbClr val="000000"/>
                </a:solidFill>
              </a:rPr>
              <a:t>Be clear and concise….don’t expect reviewers to “know what you mean.”</a:t>
            </a:r>
          </a:p>
          <a:p>
            <a:pPr marL="225425" indent="-2254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134679"/>
              </a:buClr>
              <a:buFontTx/>
              <a:buChar char="•"/>
              <a:defRPr/>
            </a:pPr>
            <a:r>
              <a:rPr lang="en-US" sz="2400" b="1" kern="0" dirty="0">
                <a:solidFill>
                  <a:srgbClr val="000000"/>
                </a:solidFill>
              </a:rPr>
              <a:t>All the components are important.  One weak research project will impact the overall score.  Extraneous or unnecessary cores will reduce cohesiveness of the center.</a:t>
            </a:r>
          </a:p>
          <a:p>
            <a:pPr marL="225425" indent="-2254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134679"/>
              </a:buClr>
              <a:buFontTx/>
              <a:buChar char="•"/>
              <a:defRPr/>
            </a:pPr>
            <a:r>
              <a:rPr lang="en-US" sz="2400" b="1" kern="0" dirty="0">
                <a:solidFill>
                  <a:srgbClr val="000000"/>
                </a:solidFill>
              </a:rPr>
              <a:t>Too many projects…application sinks under its own weight.</a:t>
            </a:r>
          </a:p>
          <a:p>
            <a:pPr marL="225425" indent="-225425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134679"/>
              </a:buClr>
              <a:buFontTx/>
              <a:buChar char="•"/>
              <a:defRPr/>
            </a:pPr>
            <a:r>
              <a:rPr lang="en-US" sz="2400" b="1" kern="0" dirty="0">
                <a:solidFill>
                  <a:srgbClr val="000000"/>
                </a:solidFill>
              </a:rPr>
              <a:t>Inadequate time allowed to prepare application.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7865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211" b="6249"/>
          <a:stretch/>
        </p:blipFill>
        <p:spPr bwMode="auto">
          <a:xfrm>
            <a:off x="727630" y="3626069"/>
            <a:ext cx="5253463" cy="33738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b="1" dirty="0"/>
              <a:t>P42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</p:spPr>
        <p:txBody>
          <a:bodyPr/>
          <a:lstStyle/>
          <a:p>
            <a:r>
              <a:rPr lang="en-US" sz="2400" b="1" dirty="0">
                <a:solidFill>
                  <a:srgbClr val="FF0000"/>
                </a:solidFill>
              </a:rPr>
              <a:t>RFA Webpage</a:t>
            </a:r>
            <a:endParaRPr lang="en-US" sz="2200" b="1" dirty="0">
              <a:solidFill>
                <a:srgbClr val="FF0000"/>
              </a:solidFill>
            </a:endParaRPr>
          </a:p>
          <a:p>
            <a:pPr lvl="1"/>
            <a:r>
              <a:rPr lang="en-US" sz="2000" b="1" dirty="0"/>
              <a:t>Suggested Research and Activities - Numerous areas of general interest as well as specific needs identified by stakeholders</a:t>
            </a:r>
          </a:p>
          <a:p>
            <a:pPr lvl="1"/>
            <a:r>
              <a:rPr lang="en-US" sz="2000" b="1" dirty="0"/>
              <a:t>Tips for Applicants – electronic submission, what to include, etc. </a:t>
            </a:r>
          </a:p>
          <a:p>
            <a:pPr lvl="1"/>
            <a:r>
              <a:rPr lang="en-US" sz="2000" b="1" dirty="0"/>
              <a:t>Additional Resources – Links to EPA, ATSDR, information to aid in community engagement activities, and other helpful websites  </a:t>
            </a:r>
          </a:p>
          <a:p>
            <a:pPr lvl="1"/>
            <a:r>
              <a:rPr lang="en-US" sz="2000" b="1" dirty="0"/>
              <a:t>Program Contacts</a:t>
            </a:r>
          </a:p>
          <a:p>
            <a:pPr lvl="1"/>
            <a:endParaRPr lang="en-US" sz="2000" dirty="0"/>
          </a:p>
          <a:p>
            <a:pPr lvl="1"/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725961" y="4648200"/>
            <a:ext cx="4189439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Also see “Current P42 Grantees:” </a:t>
            </a:r>
            <a:r>
              <a:rPr lang="en-US" sz="1400" dirty="0">
                <a:hlinkClick r:id="rId4"/>
              </a:rPr>
              <a:t>http://tools.niehs.nih.gov/srp/programs/index267.cfm</a:t>
            </a:r>
            <a:r>
              <a:rPr lang="en-US" sz="1400" dirty="0"/>
              <a:t>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354362" y="3886200"/>
            <a:ext cx="5562599" cy="58477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1"/>
            <a:r>
              <a:rPr lang="en-US" b="1" dirty="0"/>
              <a:t>RFA Webpage: </a:t>
            </a:r>
            <a:r>
              <a:rPr lang="en-US" sz="1400" dirty="0">
                <a:hlinkClick r:id="rId5"/>
              </a:rPr>
              <a:t>http://www.niehs.nih.gov/research/supported/srp/funding/rfa/index.cfm</a:t>
            </a:r>
            <a:r>
              <a:rPr lang="en-US" sz="1400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41540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" t="17262" r="26782" b="21830"/>
          <a:stretch/>
        </p:blipFill>
        <p:spPr bwMode="auto">
          <a:xfrm>
            <a:off x="838200" y="762000"/>
            <a:ext cx="7351987" cy="4805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60321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7" t="17697" r="26760" b="12515"/>
          <a:stretch/>
        </p:blipFill>
        <p:spPr bwMode="auto">
          <a:xfrm>
            <a:off x="838199" y="762000"/>
            <a:ext cx="7375901" cy="55164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085442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0" t="17198" r="27002" b="12705"/>
          <a:stretch/>
        </p:blipFill>
        <p:spPr bwMode="auto">
          <a:xfrm>
            <a:off x="762000" y="685800"/>
            <a:ext cx="7467600" cy="5650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995684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t="17110" r="26804" b="12693"/>
          <a:stretch/>
        </p:blipFill>
        <p:spPr bwMode="auto">
          <a:xfrm>
            <a:off x="838200" y="304800"/>
            <a:ext cx="7873931" cy="5928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057400" y="1524000"/>
            <a:ext cx="580608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P42</a:t>
            </a:r>
          </a:p>
        </p:txBody>
      </p:sp>
    </p:spTree>
    <p:extLst>
      <p:ext uri="{BB962C8B-B14F-4D97-AF65-F5344CB8AC3E}">
        <p14:creationId xmlns:p14="http://schemas.microsoft.com/office/powerpoint/2010/main" val="39477591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/>
              <a:t>SRP Strategic Plan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200"/>
            <a:ext cx="8229600" cy="4525963"/>
          </a:xfrm>
        </p:spPr>
        <p:txBody>
          <a:bodyPr>
            <a:noAutofit/>
          </a:bodyPr>
          <a:lstStyle/>
          <a:p>
            <a:r>
              <a:rPr lang="en-US" sz="1800" dirty="0"/>
              <a:t>Relevance</a:t>
            </a:r>
          </a:p>
          <a:p>
            <a:pPr lvl="1"/>
            <a:r>
              <a:rPr lang="en-US" sz="1800" dirty="0"/>
              <a:t>Interaction with stakeholders</a:t>
            </a:r>
          </a:p>
          <a:p>
            <a:pPr lvl="1"/>
            <a:r>
              <a:rPr lang="en-US" sz="1800" dirty="0"/>
              <a:t>Problem-based, solution-oriented research</a:t>
            </a:r>
          </a:p>
          <a:p>
            <a:pPr lvl="1"/>
            <a:r>
              <a:rPr lang="en-US" sz="1800" dirty="0"/>
              <a:t>Critical research areas</a:t>
            </a:r>
          </a:p>
          <a:p>
            <a:r>
              <a:rPr lang="en-US" sz="1800" dirty="0"/>
              <a:t>Impact</a:t>
            </a:r>
          </a:p>
          <a:p>
            <a:r>
              <a:rPr lang="en-US" sz="1800" dirty="0"/>
              <a:t>Innovation</a:t>
            </a:r>
          </a:p>
          <a:p>
            <a:pPr lvl="2"/>
            <a:endParaRPr lang="en-US" sz="1800" dirty="0"/>
          </a:p>
          <a:p>
            <a:pPr lvl="1"/>
            <a:endParaRPr lang="en-US" sz="1800" dirty="0"/>
          </a:p>
        </p:txBody>
      </p:sp>
      <p:sp>
        <p:nvSpPr>
          <p:cNvPr id="4" name="Rectangle 3"/>
          <p:cNvSpPr/>
          <p:nvPr/>
        </p:nvSpPr>
        <p:spPr>
          <a:xfrm>
            <a:off x="152400" y="6134792"/>
            <a:ext cx="8839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/>
              <a:t>SRP Strategic Plan: </a:t>
            </a:r>
            <a:r>
              <a:rPr lang="en-US" sz="1600" dirty="0">
                <a:hlinkClick r:id="rId3"/>
              </a:rPr>
              <a:t>https://www.niehs.nih.gov/research/supported/centers/srp/about/register/index.cfm</a:t>
            </a:r>
            <a:endParaRPr lang="en-US" sz="1600" dirty="0"/>
          </a:p>
          <a:p>
            <a:r>
              <a:rPr lang="en-US" sz="1600" dirty="0"/>
              <a:t>SRP Website: </a:t>
            </a:r>
            <a:r>
              <a:rPr lang="en-US" sz="1600" dirty="0">
                <a:hlinkClick r:id="rId4"/>
              </a:rPr>
              <a:t>https://www.niehs.nih.gov/research/supported/centers/srp/index.cfm</a:t>
            </a:r>
            <a:r>
              <a:rPr lang="en-US" sz="1600" dirty="0"/>
              <a:t> </a:t>
            </a:r>
          </a:p>
          <a:p>
            <a:r>
              <a:rPr lang="en-US" sz="1600" dirty="0"/>
              <a:t>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3350620"/>
            <a:ext cx="8001000" cy="2616101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SRP Stakeholders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US Environmental Protection Agency (USEPA)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Agency for Toxic Substances and Disease Registry (ATSDR)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National Oceanic and Atmospheric Administration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U.S. Geological Survey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U.S. Department of Defense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U.S. Department of Energy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Other federal agencies, state, local, and tribal entities responsible for sites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Individuals and communities living near hazardous waste sites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19800" y="1544678"/>
            <a:ext cx="2339840" cy="200918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497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9" t="17699" r="26537" b="12970"/>
          <a:stretch/>
        </p:blipFill>
        <p:spPr bwMode="auto">
          <a:xfrm>
            <a:off x="838200" y="685800"/>
            <a:ext cx="7330500" cy="5463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886459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7" t="17898" r="27164" b="12480"/>
          <a:stretch/>
        </p:blipFill>
        <p:spPr bwMode="auto">
          <a:xfrm>
            <a:off x="914400" y="838200"/>
            <a:ext cx="7375387" cy="5584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9821473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8" t="17905" r="26778" b="12531"/>
          <a:stretch/>
        </p:blipFill>
        <p:spPr bwMode="auto">
          <a:xfrm>
            <a:off x="838200" y="806669"/>
            <a:ext cx="7333593" cy="5500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06501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" t="17262" r="26715" b="12599"/>
          <a:stretch/>
        </p:blipFill>
        <p:spPr bwMode="auto">
          <a:xfrm>
            <a:off x="914400" y="738621"/>
            <a:ext cx="7239000" cy="5477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045870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2" t="17099" r="26684" b="12612"/>
          <a:stretch/>
        </p:blipFill>
        <p:spPr bwMode="auto">
          <a:xfrm>
            <a:off x="843453" y="609600"/>
            <a:ext cx="7581859" cy="5732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45214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9" t="17376" r="26655" b="12649"/>
          <a:stretch/>
        </p:blipFill>
        <p:spPr bwMode="auto">
          <a:xfrm>
            <a:off x="1143000" y="685800"/>
            <a:ext cx="7430511" cy="5583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8412575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4" t="16930" r="26845" b="12459"/>
          <a:stretch/>
        </p:blipFill>
        <p:spPr bwMode="auto">
          <a:xfrm>
            <a:off x="1066800" y="564242"/>
            <a:ext cx="7154830" cy="5455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589738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</p:spPr>
        <p:txBody>
          <a:bodyPr/>
          <a:lstStyle/>
          <a:p>
            <a:fld id="{1E543C4B-9590-4219-B25B-4BC586794DE9}" type="slidenum">
              <a:rPr lang="en-US" smtClean="0"/>
              <a:pPr/>
              <a:t>47</a:t>
            </a:fld>
            <a:endParaRPr lang="en-US" dirty="0"/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761999" y="2743200"/>
            <a:ext cx="8067675" cy="3600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rgbClr val="C00000"/>
                </a:solidFill>
              </a:rPr>
              <a:t>JANICE ALLEN, PHD – SRO </a:t>
            </a:r>
            <a:r>
              <a:rPr lang="en-US" sz="2400" b="1" dirty="0">
                <a:solidFill>
                  <a:srgbClr val="7030A0"/>
                </a:solidFill>
              </a:rPr>
              <a:t>(984-287-3232)</a:t>
            </a:r>
          </a:p>
          <a:p>
            <a:pPr algn="ctr"/>
            <a:r>
              <a:rPr lang="en-US" sz="2000" b="1" dirty="0"/>
              <a:t>allen9@niehs.nih.gov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LAURA THOMAS, PHD – SRO </a:t>
            </a:r>
            <a:r>
              <a:rPr lang="en-US" sz="2400" b="1" dirty="0">
                <a:solidFill>
                  <a:srgbClr val="7030A0"/>
                </a:solidFill>
              </a:rPr>
              <a:t>(984-287-3328)</a:t>
            </a:r>
          </a:p>
          <a:p>
            <a:pPr algn="ctr"/>
            <a:r>
              <a:rPr lang="en-US" sz="2000" b="1" dirty="0"/>
              <a:t>Laura.Thomas@nih.gov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DEBORAH JONES – ESA </a:t>
            </a:r>
            <a:r>
              <a:rPr lang="en-US" sz="2400" b="1" dirty="0">
                <a:solidFill>
                  <a:srgbClr val="7030A0"/>
                </a:solidFill>
              </a:rPr>
              <a:t>(984-287-3275)</a:t>
            </a:r>
          </a:p>
          <a:p>
            <a:pPr algn="ctr"/>
            <a:r>
              <a:rPr lang="en-US" sz="2000" b="1" dirty="0"/>
              <a:t>jonesdebo@mail.nih.gov</a:t>
            </a: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Alfonso R. Latoni – Chief of SRB </a:t>
            </a:r>
            <a:r>
              <a:rPr lang="en-US" sz="2400" b="1" dirty="0">
                <a:solidFill>
                  <a:srgbClr val="7030A0"/>
                </a:solidFill>
              </a:rPr>
              <a:t>(984-287-3279)</a:t>
            </a:r>
          </a:p>
          <a:p>
            <a:pPr algn="ctr"/>
            <a:r>
              <a:rPr lang="en-US" sz="2000" b="1" dirty="0"/>
              <a:t>Alfonso.Latoni@nih.gov</a:t>
            </a:r>
          </a:p>
          <a:p>
            <a:pPr algn="ctr"/>
            <a:endParaRPr lang="en-US" sz="2400" b="1" dirty="0">
              <a:solidFill>
                <a:srgbClr val="C00000"/>
              </a:solidFill>
            </a:endParaRPr>
          </a:p>
          <a:p>
            <a:pPr algn="ctr"/>
            <a:r>
              <a:rPr lang="en-US" sz="2400" b="1" dirty="0">
                <a:solidFill>
                  <a:srgbClr val="C00000"/>
                </a:solidFill>
              </a:rPr>
              <a:t>2019 P42 REVIEW</a:t>
            </a: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1371600" y="228600"/>
            <a:ext cx="73914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r"/>
            <a:endParaRPr lang="en-US" sz="1800" dirty="0">
              <a:solidFill>
                <a:schemeClr val="bg1"/>
              </a:solidFill>
            </a:endParaRPr>
          </a:p>
        </p:txBody>
      </p:sp>
      <p:pic>
        <p:nvPicPr>
          <p:cNvPr id="2053" name="Picture 4" descr="Title Page Imag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914400"/>
            <a:ext cx="66960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4" name="Rectangle 5"/>
          <p:cNvSpPr>
            <a:spLocks noGrp="1" noChangeArrowheads="1"/>
          </p:cNvSpPr>
          <p:nvPr>
            <p:ph type="title"/>
          </p:nvPr>
        </p:nvSpPr>
        <p:spPr>
          <a:xfrm>
            <a:off x="0" y="1219200"/>
            <a:ext cx="9144000" cy="1341437"/>
          </a:xfrm>
        </p:spPr>
        <p:txBody>
          <a:bodyPr>
            <a:normAutofit/>
          </a:bodyPr>
          <a:lstStyle/>
          <a:p>
            <a:pPr algn="ctr" eaLnBrk="1" hangingPunct="1"/>
            <a:r>
              <a:rPr lang="en-US" sz="4400" dirty="0">
                <a:solidFill>
                  <a:schemeClr val="tx1"/>
                </a:solidFill>
              </a:rPr>
              <a:t>“</a:t>
            </a:r>
            <a:r>
              <a:rPr lang="en-US" b="1" dirty="0"/>
              <a:t>QUESTIONS</a:t>
            </a:r>
            <a:r>
              <a:rPr lang="en-US" sz="4400" b="1" dirty="0">
                <a:solidFill>
                  <a:schemeClr val="tx1"/>
                </a:solidFill>
              </a:rPr>
              <a:t>?</a:t>
            </a:r>
            <a:r>
              <a:rPr lang="en-US" sz="4400" dirty="0">
                <a:solidFill>
                  <a:schemeClr val="tx1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714994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481387"/>
            <a:ext cx="7772400" cy="1362075"/>
          </a:xfrm>
        </p:spPr>
        <p:txBody>
          <a:bodyPr>
            <a:normAutofit fontScale="90000"/>
          </a:bodyPr>
          <a:lstStyle/>
          <a:p>
            <a:r>
              <a:rPr lang="en-US" dirty="0"/>
              <a:t>NIEHS Grants Management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Lisa </a:t>
            </a:r>
            <a:r>
              <a:rPr lang="en-US" dirty="0" err="1"/>
              <a:t>edwards</a:t>
            </a:r>
            <a:r>
              <a:rPr lang="en-US" dirty="0"/>
              <a:t>, </a:t>
            </a:r>
            <a:r>
              <a:rPr lang="en-US" dirty="0" err="1"/>
              <a:t>mBa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981200"/>
            <a:ext cx="7772400" cy="1500187"/>
          </a:xfrm>
        </p:spPr>
        <p:txBody>
          <a:bodyPr>
            <a:normAutofit/>
          </a:bodyPr>
          <a:lstStyle/>
          <a:p>
            <a:r>
              <a:rPr lang="en-US" sz="4400" dirty="0"/>
              <a:t>Budget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5853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68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0"/>
            <a:ext cx="9067800" cy="1371600"/>
          </a:xfrm>
        </p:spPr>
        <p:txBody>
          <a:bodyPr>
            <a:normAutofit/>
          </a:bodyPr>
          <a:lstStyle/>
          <a:p>
            <a:r>
              <a:rPr lang="en-US" sz="4000" dirty="0"/>
              <a:t>Electronic Budget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81000" y="914400"/>
            <a:ext cx="8305800" cy="36009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lvl="1" indent="-342900">
              <a:buFont typeface="Arial" pitchFamily="34" charset="0"/>
              <a:buChar char="•"/>
            </a:pPr>
            <a:r>
              <a:rPr lang="en-US" sz="2400" dirty="0"/>
              <a:t>Prepare the Application using ASSIST: </a:t>
            </a:r>
            <a:r>
              <a:rPr lang="en-US" dirty="0">
                <a:hlinkClick r:id="rId3"/>
              </a:rPr>
              <a:t>https://grants.nih.gov/grants/how-to-apply-application-guide/prepare-to-apply-and-register/submission-options/assist.htm</a:t>
            </a:r>
            <a:r>
              <a:rPr lang="en-US" dirty="0"/>
              <a:t>  </a:t>
            </a:r>
            <a:r>
              <a:rPr lang="en-US" sz="2400" dirty="0"/>
              <a:t> </a:t>
            </a:r>
          </a:p>
          <a:p>
            <a:pPr marL="342900" lvl="1" indent="-342900">
              <a:buFont typeface="Arial" pitchFamily="34" charset="0"/>
              <a:buChar char="•"/>
            </a:pPr>
            <a:r>
              <a:rPr lang="en-US" sz="2400" dirty="0"/>
              <a:t>Webinar for Applicants:  Electronic Submission Process of Multi-Project Applications </a:t>
            </a:r>
            <a:r>
              <a:rPr lang="en-US" dirty="0">
                <a:hlinkClick r:id="rId4"/>
              </a:rPr>
              <a:t>https://grants.nih.gov/grants/webinar_docs/webinar_20130813.htm</a:t>
            </a:r>
            <a:r>
              <a:rPr lang="en-US" dirty="0"/>
              <a:t> </a:t>
            </a:r>
            <a:endParaRPr lang="en-US" sz="2000" dirty="0"/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SF424 (R&amp;R) Detailed Budget forms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400" dirty="0"/>
              <a:t>Budget data </a:t>
            </a:r>
            <a:r>
              <a:rPr lang="en-US" sz="2400" u="sng" dirty="0"/>
              <a:t>collected</a:t>
            </a:r>
            <a:r>
              <a:rPr lang="en-US" sz="2400" dirty="0"/>
              <a:t> at component and </a:t>
            </a:r>
            <a:r>
              <a:rPr lang="en-US" sz="2400" dirty="0" err="1"/>
              <a:t>subaward</a:t>
            </a:r>
            <a:r>
              <a:rPr lang="en-US" sz="2400" dirty="0"/>
              <a:t> levels only</a:t>
            </a:r>
          </a:p>
          <a:p>
            <a:pPr lvl="1"/>
            <a:r>
              <a:rPr lang="en-US" sz="2400" dirty="0"/>
              <a:t>Component and </a:t>
            </a:r>
            <a:r>
              <a:rPr lang="en-US" sz="2400" dirty="0" err="1"/>
              <a:t>subaward</a:t>
            </a:r>
            <a:r>
              <a:rPr lang="en-US" sz="2400" dirty="0"/>
              <a:t> budget data used to auto-calculate “Cumulative” (Composite) budget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fld id="{04743E04-BF7C-4DBD-BE87-48AC60790F71}" type="slidenum">
              <a:rPr lang="en-US" smtClean="0"/>
              <a:pPr/>
              <a:t>49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914400" y="5808703"/>
            <a:ext cx="6934200" cy="3810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dk1"/>
                </a:solidFill>
              </a:rPr>
              <a:t>Budget</a:t>
            </a:r>
            <a:r>
              <a:rPr lang="en-US" dirty="0"/>
              <a:t> pages required for parent site and all consortium sites</a:t>
            </a:r>
          </a:p>
        </p:txBody>
      </p:sp>
    </p:spTree>
    <p:extLst>
      <p:ext uri="{BB962C8B-B14F-4D97-AF65-F5344CB8AC3E}">
        <p14:creationId xmlns:p14="http://schemas.microsoft.com/office/powerpoint/2010/main" val="14346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686800" cy="1362075"/>
          </a:xfrm>
        </p:spPr>
        <p:txBody>
          <a:bodyPr>
            <a:no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RFA-ES-18-002</a:t>
            </a:r>
            <a:br>
              <a:rPr lang="en-US" sz="2400" dirty="0"/>
            </a:br>
            <a:r>
              <a:rPr lang="en-US" sz="2400" dirty="0"/>
              <a:t>Superfund Hazardous Substance Research and Training Program (P42)</a:t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2609671"/>
            <a:ext cx="3124200" cy="120032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lvl="1"/>
            <a:r>
              <a:rPr lang="en-US" b="1" dirty="0">
                <a:solidFill>
                  <a:prstClr val="white"/>
                </a:solidFill>
              </a:rPr>
              <a:t>Improve public health by supporting integrative, multi-disciplinary research.</a:t>
            </a:r>
          </a:p>
          <a:p>
            <a:pPr marL="0" lvl="1"/>
            <a:endParaRPr lang="en-US" b="1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572000" y="1994118"/>
            <a:ext cx="4114800" cy="1477328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Provide sound science, data, information, and knowledge to inform the risk assessment and remediation management processes.</a:t>
            </a:r>
          </a:p>
          <a:p>
            <a:r>
              <a:rPr lang="en-US" b="1" dirty="0">
                <a:solidFill>
                  <a:prstClr val="white"/>
                </a:solidFill>
              </a:rPr>
              <a:t> </a:t>
            </a:r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algn="ctr">
              <a:spcBef>
                <a:spcPct val="0"/>
              </a:spcBef>
              <a:defRPr/>
            </a:pPr>
            <a:r>
              <a:rPr lang="en-US" sz="4400" dirty="0">
                <a:solidFill>
                  <a:prstClr val="white"/>
                </a:solidFill>
              </a:rPr>
              <a:t>P42 Multi-Project Centers</a:t>
            </a:r>
          </a:p>
        </p:txBody>
      </p:sp>
      <p:sp>
        <p:nvSpPr>
          <p:cNvPr id="9" name="Rectangle 8"/>
          <p:cNvSpPr/>
          <p:nvPr/>
        </p:nvSpPr>
        <p:spPr>
          <a:xfrm>
            <a:off x="2590800" y="3676471"/>
            <a:ext cx="4572000" cy="120032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>
                <a:solidFill>
                  <a:prstClr val="white"/>
                </a:solidFill>
              </a:rPr>
              <a:t>Bring expertise of multiple biomedical and environmental science and engineering disciplines to address scientific uncertainties facing the National Superfund Program.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481B509-8441-4EAC-9991-0C6BC9D3B2B0}"/>
              </a:ext>
            </a:extLst>
          </p:cNvPr>
          <p:cNvSpPr/>
          <p:nvPr/>
        </p:nvSpPr>
        <p:spPr>
          <a:xfrm>
            <a:off x="304800" y="5057596"/>
            <a:ext cx="85344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P42 RFA Website: </a:t>
            </a:r>
            <a:r>
              <a:rPr lang="en-US" sz="1400" dirty="0">
                <a:hlinkClick r:id="rId3"/>
              </a:rPr>
              <a:t>https://www.niehs.nih.gov/research/supported/centers/srp/funding/rfa/index.cfm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RFA-ES-18-002: </a:t>
            </a:r>
            <a:r>
              <a:rPr lang="en-US" sz="1400" dirty="0">
                <a:hlinkClick r:id="rId4"/>
              </a:rPr>
              <a:t>https://grants.nih.gov/grants/guide/rfa-files/RFA-ES-18-002.html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Suggested Research and Activities Document: </a:t>
            </a:r>
            <a:r>
              <a:rPr lang="en-US" sz="1400" dirty="0">
                <a:hlinkClick r:id="rId5"/>
              </a:rPr>
              <a:t>https://www.niehs.nih.gov/research/supported/centers/srp/assets/docs/srp_funding_opps_suggested_research_and_activities_508.pdf</a:t>
            </a:r>
            <a:r>
              <a:rPr lang="en-US" sz="1400" dirty="0"/>
              <a:t>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Tips for Applicants: </a:t>
            </a:r>
            <a:r>
              <a:rPr lang="en-US" sz="1400" dirty="0">
                <a:hlinkClick r:id="rId6"/>
              </a:rPr>
              <a:t>https://www.niehs.nih.gov/research/supported/centers/srp/funding/rfa/rfa_tips/index.cfm</a:t>
            </a:r>
            <a:endParaRPr lang="en-US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Additional Resources: </a:t>
            </a:r>
            <a:r>
              <a:rPr lang="en-US" sz="1400" dirty="0">
                <a:hlinkClick r:id="rId7"/>
              </a:rPr>
              <a:t>https://www.niehs.nih.gov/research/supported/centers/srp/funding/rfa/rfa_resources/index.cfm</a:t>
            </a:r>
            <a:r>
              <a:rPr lang="en-US" sz="1400" dirty="0"/>
              <a:t>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08562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4862513" y="1255713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endParaRPr lang="en-US" sz="1800" b="1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61944" y="14498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Budget Preparation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42644" y="6139934"/>
            <a:ext cx="606820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dirty="0"/>
              <a:t>*Just in Time: Request for information required prior to award.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50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339686" y="1100314"/>
            <a:ext cx="8499513" cy="470898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Form Pages, Approvals, Other Support, Notices</a:t>
            </a:r>
          </a:p>
          <a:p>
            <a:endParaRPr lang="en-US" sz="2400" dirty="0"/>
          </a:p>
          <a:p>
            <a:r>
              <a:rPr lang="en-US" sz="2400" dirty="0"/>
              <a:t>Forms </a:t>
            </a:r>
            <a:r>
              <a:rPr lang="en-US" dirty="0"/>
              <a:t>(</a:t>
            </a:r>
            <a:r>
              <a:rPr lang="en-US" dirty="0">
                <a:hlinkClick r:id="rId3"/>
              </a:rPr>
              <a:t>http://grants.nih.gov/grants/forms.htm</a:t>
            </a:r>
            <a:r>
              <a:rPr lang="en-US" dirty="0"/>
              <a:t>) </a:t>
            </a:r>
            <a:endParaRPr lang="en-US" sz="2400" dirty="0"/>
          </a:p>
          <a:p>
            <a:pPr lvl="1"/>
            <a:r>
              <a:rPr lang="en-US" sz="2000" dirty="0"/>
              <a:t>SF424 (R&amp;R) electronic submission</a:t>
            </a:r>
          </a:p>
          <a:p>
            <a:pPr lvl="1"/>
            <a:endParaRPr lang="en-US" sz="2000" dirty="0"/>
          </a:p>
          <a:p>
            <a:r>
              <a:rPr lang="en-US" sz="2400" dirty="0"/>
              <a:t>Approvals</a:t>
            </a:r>
          </a:p>
          <a:p>
            <a:pPr lvl="1"/>
            <a:r>
              <a:rPr lang="en-US" sz="2000" dirty="0"/>
              <a:t>IACUC Approval (Vertebrate Animals)</a:t>
            </a:r>
          </a:p>
          <a:p>
            <a:pPr lvl="1"/>
            <a:r>
              <a:rPr lang="en-US" sz="2000" dirty="0"/>
              <a:t>IRB Approval (Human Subjects)</a:t>
            </a:r>
          </a:p>
          <a:p>
            <a:pPr lvl="1"/>
            <a:r>
              <a:rPr lang="en-US" sz="2000" dirty="0"/>
              <a:t>Begin process at time of application, but final approval will be requested for Just In Time*</a:t>
            </a:r>
          </a:p>
          <a:p>
            <a:pPr lvl="1"/>
            <a:endParaRPr lang="en-US" sz="2000" dirty="0"/>
          </a:p>
          <a:p>
            <a:r>
              <a:rPr lang="en-US" sz="2400" dirty="0"/>
              <a:t>Other Support</a:t>
            </a:r>
          </a:p>
          <a:p>
            <a:pPr lvl="1"/>
            <a:r>
              <a:rPr lang="en-US" sz="2000" dirty="0"/>
              <a:t>“0%”, “Varies”, “As Needed”, etc., are not acceptable</a:t>
            </a:r>
          </a:p>
          <a:p>
            <a:pPr lvl="1"/>
            <a:r>
              <a:rPr lang="en-US" sz="2000" dirty="0"/>
              <a:t>Total time commitment cannot exceed 12 calendar months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257800" y="1622425"/>
            <a:ext cx="3429000" cy="181588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Important Notices</a:t>
            </a:r>
            <a:endParaRPr lang="en-US" sz="2400" dirty="0"/>
          </a:p>
          <a:p>
            <a:pPr algn="ctr"/>
            <a:endParaRPr lang="en-US" sz="800" dirty="0"/>
          </a:p>
          <a:p>
            <a:pPr>
              <a:buFont typeface="Arial" pitchFamily="34" charset="0"/>
              <a:buChar char="•"/>
            </a:pPr>
            <a:r>
              <a:rPr lang="en-US" dirty="0"/>
              <a:t>  Revised Grants Policy Statement: </a:t>
            </a:r>
            <a:r>
              <a:rPr lang="en-US" sz="1200" dirty="0">
                <a:hlinkClick r:id="rId4"/>
              </a:rPr>
              <a:t>https://grants.nih.gov/policy/nihgps/index.htm</a:t>
            </a:r>
            <a:r>
              <a:rPr lang="en-US" sz="1200" dirty="0"/>
              <a:t>   </a:t>
            </a:r>
            <a:endParaRPr lang="en-US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endParaRPr lang="en-US" sz="800" dirty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en-US" dirty="0">
                <a:solidFill>
                  <a:schemeClr val="tx1"/>
                </a:solidFill>
              </a:rPr>
              <a:t>  Salary caps: </a:t>
            </a:r>
            <a:r>
              <a:rPr lang="en-US" dirty="0"/>
              <a:t>NOT-OD-18-137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sz="1200" dirty="0">
                <a:solidFill>
                  <a:schemeClr val="tx1"/>
                </a:solidFill>
                <a:hlinkClick r:id="rId5"/>
              </a:rPr>
              <a:t>http://grants1.nih.gov/grants/policy/salcap_summary.htm</a:t>
            </a:r>
            <a:r>
              <a:rPr lang="en-US" sz="1200" dirty="0">
                <a:solidFill>
                  <a:schemeClr val="tx1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24027725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4864100" y="3505200"/>
            <a:ext cx="3886200" cy="2708434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/>
              <a:t>Travel to Annual Meeting</a:t>
            </a:r>
          </a:p>
          <a:p>
            <a:endParaRPr lang="en-US" sz="800" b="1" i="1" dirty="0"/>
          </a:p>
          <a:p>
            <a:r>
              <a:rPr lang="en-US" b="1" i="1" dirty="0"/>
              <a:t>Administrative Core Budget</a:t>
            </a:r>
            <a:r>
              <a:rPr lang="en-US" b="1" i="1" dirty="0">
                <a:solidFill>
                  <a:schemeClr val="tx1"/>
                </a:solidFill>
              </a:rPr>
              <a:t>:</a:t>
            </a:r>
            <a:r>
              <a:rPr lang="en-US" b="1" i="1" dirty="0">
                <a:solidFill>
                  <a:srgbClr val="FF0000"/>
                </a:solidFill>
              </a:rPr>
              <a:t> </a:t>
            </a:r>
            <a:r>
              <a:rPr lang="en-US" dirty="0"/>
              <a:t>Funds for travel by appropriate staff (i.e., Center Director, Center Administrator, and four trainees) to attend the Superfund Research Program three-day annual meeting shall be included in the Administrative Core’s budget for each year. </a:t>
            </a:r>
            <a:endParaRPr lang="en-US" sz="800" b="1" i="1" dirty="0"/>
          </a:p>
        </p:txBody>
      </p:sp>
      <p:sp>
        <p:nvSpPr>
          <p:cNvPr id="5" name="TextBox 4"/>
          <p:cNvSpPr txBox="1"/>
          <p:nvPr/>
        </p:nvSpPr>
        <p:spPr>
          <a:xfrm>
            <a:off x="381000" y="3505200"/>
            <a:ext cx="4267200" cy="2708434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1"/>
            <a:r>
              <a:rPr lang="en-US" b="1" dirty="0"/>
              <a:t>Escalation</a:t>
            </a:r>
          </a:p>
          <a:p>
            <a:pPr marL="0" lvl="1"/>
            <a:r>
              <a:rPr lang="en-US" dirty="0">
                <a:solidFill>
                  <a:schemeClr val="tx1"/>
                </a:solidFill>
              </a:rPr>
              <a:t>Budgets submitted in subsequent years may request an escalation on recurring direct costs.  (Note: Currently NIH does provide an escalation in subsequent years)</a:t>
            </a:r>
          </a:p>
          <a:p>
            <a:pPr marL="0" lvl="1"/>
            <a:endParaRPr lang="en-US" sz="800" b="1" dirty="0"/>
          </a:p>
          <a:p>
            <a:pPr marL="0" lvl="1"/>
            <a:r>
              <a:rPr lang="en-US" b="1" dirty="0"/>
              <a:t>Must be justified:</a:t>
            </a:r>
          </a:p>
          <a:p>
            <a:pPr marL="0" lvl="1">
              <a:buFont typeface="Arial" pitchFamily="34" charset="0"/>
              <a:buChar char="•"/>
            </a:pPr>
            <a:r>
              <a:rPr lang="en-US" dirty="0"/>
              <a:t>  Is the amount of escalation requested supported by institutional policies?   </a:t>
            </a:r>
          </a:p>
          <a:p>
            <a:pPr marL="0" lvl="1">
              <a:buFont typeface="Arial" pitchFamily="34" charset="0"/>
              <a:buChar char="•"/>
            </a:pPr>
            <a:r>
              <a:rPr lang="en-US" dirty="0"/>
              <a:t>  Is the amount clearly stated?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16987"/>
          </a:xfrm>
        </p:spPr>
        <p:txBody>
          <a:bodyPr/>
          <a:lstStyle/>
          <a:p>
            <a:r>
              <a:rPr lang="en-US" dirty="0"/>
              <a:t>Budget Preparation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51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990600" y="1143000"/>
            <a:ext cx="7010400" cy="215443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b="1" dirty="0"/>
              <a:t>Non-Modular</a:t>
            </a:r>
          </a:p>
          <a:p>
            <a:endParaRPr lang="en-US" sz="800" b="1" dirty="0"/>
          </a:p>
          <a:p>
            <a:r>
              <a:rPr lang="en-US" b="1" dirty="0"/>
              <a:t>Provide detailed categorical budgets</a:t>
            </a:r>
          </a:p>
          <a:p>
            <a:pPr>
              <a:buFontTx/>
              <a:buChar char="•"/>
            </a:pPr>
            <a:r>
              <a:rPr lang="en-US" dirty="0"/>
              <a:t> Each Project</a:t>
            </a:r>
          </a:p>
          <a:p>
            <a:pPr>
              <a:buFontTx/>
              <a:buChar char="•"/>
            </a:pPr>
            <a:r>
              <a:rPr lang="en-US" dirty="0"/>
              <a:t> Each Core </a:t>
            </a:r>
            <a:r>
              <a:rPr lang="en-US" b="1" dirty="0">
                <a:solidFill>
                  <a:srgbClr val="FF0000"/>
                </a:solidFill>
              </a:rPr>
              <a:t>(Note – RETCC (training core) uses a “Core” component budget, not the NRSA form used in the past)</a:t>
            </a:r>
          </a:p>
          <a:p>
            <a:pPr>
              <a:buFontTx/>
              <a:buChar char="•"/>
            </a:pPr>
            <a:r>
              <a:rPr lang="en-US" dirty="0"/>
              <a:t> Each </a:t>
            </a:r>
            <a:r>
              <a:rPr lang="en-US" dirty="0" err="1"/>
              <a:t>Subaward</a:t>
            </a:r>
            <a:r>
              <a:rPr lang="en-US" dirty="0"/>
              <a:t>/Consortium (Note: SF424 will not allow </a:t>
            </a:r>
            <a:r>
              <a:rPr lang="en-US" dirty="0" err="1"/>
              <a:t>Subawards</a:t>
            </a:r>
            <a:r>
              <a:rPr lang="en-US" dirty="0"/>
              <a:t> on </a:t>
            </a:r>
            <a:r>
              <a:rPr lang="en-US" dirty="0" err="1"/>
              <a:t>Subawards</a:t>
            </a:r>
            <a:r>
              <a:rPr lang="en-US" dirty="0"/>
              <a:t>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90600" y="6400800"/>
            <a:ext cx="7010400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/>
              <a:t>Escalation in </a:t>
            </a:r>
            <a:r>
              <a:rPr lang="en-US" dirty="0" err="1"/>
              <a:t>outyears</a:t>
            </a:r>
            <a:r>
              <a:rPr lang="en-US" dirty="0"/>
              <a:t> will be removed at the time of award.</a:t>
            </a:r>
          </a:p>
        </p:txBody>
      </p:sp>
    </p:spTree>
    <p:extLst>
      <p:ext uri="{BB962C8B-B14F-4D97-AF65-F5344CB8AC3E}">
        <p14:creationId xmlns:p14="http://schemas.microsoft.com/office/powerpoint/2010/main" val="38976996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Budget Preparation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219200"/>
            <a:ext cx="8610600" cy="54864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2400" dirty="0"/>
              <a:t>Parent Grant Direct Costs</a:t>
            </a:r>
          </a:p>
          <a:p>
            <a:pPr lvl="1"/>
            <a:r>
              <a:rPr lang="en-US" sz="1900" dirty="0"/>
              <a:t>Consideration of </a:t>
            </a:r>
            <a:r>
              <a:rPr lang="en-US" sz="1900" i="1" dirty="0"/>
              <a:t>equipment</a:t>
            </a:r>
            <a:r>
              <a:rPr lang="en-US" sz="1900" dirty="0"/>
              <a:t> in the out-years will be based upon justification and availability of funds</a:t>
            </a:r>
          </a:p>
          <a:p>
            <a:r>
              <a:rPr lang="en-US" sz="2400" dirty="0" err="1"/>
              <a:t>Subawards</a:t>
            </a:r>
            <a:r>
              <a:rPr lang="en-US" sz="2400" dirty="0"/>
              <a:t>/Consortium</a:t>
            </a:r>
          </a:p>
          <a:p>
            <a:pPr lvl="1"/>
            <a:r>
              <a:rPr lang="en-US" sz="1900" dirty="0"/>
              <a:t>must follow same guidelines as parent; </a:t>
            </a:r>
            <a:r>
              <a:rPr lang="en-US" sz="1900" u="sng" dirty="0">
                <a:solidFill>
                  <a:schemeClr val="tx1"/>
                </a:solidFill>
              </a:rPr>
              <a:t>budget pages required and should follow associated project or core</a:t>
            </a:r>
          </a:p>
          <a:p>
            <a:pPr lvl="1"/>
            <a:r>
              <a:rPr lang="en-US" sz="1900" dirty="0" err="1"/>
              <a:t>Subawards</a:t>
            </a:r>
            <a:r>
              <a:rPr lang="en-US" sz="1900" dirty="0"/>
              <a:t>/consortium direct costs are included in the parent grant Subtotal Direct Costs, which may be subject to budget caps</a:t>
            </a:r>
          </a:p>
          <a:p>
            <a:pPr lvl="1"/>
            <a:r>
              <a:rPr lang="en-US" sz="1900" dirty="0"/>
              <a:t>F&amp;A of </a:t>
            </a:r>
            <a:r>
              <a:rPr lang="en-US" sz="1900" dirty="0" err="1"/>
              <a:t>subawards</a:t>
            </a:r>
            <a:r>
              <a:rPr lang="en-US" sz="1900" dirty="0"/>
              <a:t>/consortium is included in Total direct Costs of parent grant, but will not count against budget cap</a:t>
            </a:r>
          </a:p>
          <a:p>
            <a:r>
              <a:rPr lang="en-US" sz="2400" dirty="0"/>
              <a:t>Budget Justifications (</a:t>
            </a:r>
            <a:r>
              <a:rPr lang="en-US" sz="2000" dirty="0"/>
              <a:t>Be detailed and specific)</a:t>
            </a:r>
          </a:p>
          <a:p>
            <a:pPr lvl="2"/>
            <a:r>
              <a:rPr lang="en-US" sz="1900" dirty="0"/>
              <a:t>Are all costs itemized?</a:t>
            </a:r>
          </a:p>
          <a:p>
            <a:pPr lvl="2"/>
            <a:r>
              <a:rPr lang="en-US" sz="1900" u="sng" dirty="0">
                <a:solidFill>
                  <a:schemeClr val="tx1"/>
                </a:solidFill>
              </a:rPr>
              <a:t>Are all additions and changes in subsequent/future years fully justified and identified clearly; specifically changes in personnel effort?</a:t>
            </a:r>
            <a:endParaRPr lang="en-US" sz="1900" u="sng" dirty="0">
              <a:solidFill>
                <a:srgbClr val="0000FF"/>
              </a:solidFill>
            </a:endParaRPr>
          </a:p>
          <a:p>
            <a:pPr marL="457200" lvl="1" indent="0">
              <a:buNone/>
            </a:pPr>
            <a:endParaRPr lang="en-US" sz="2000" dirty="0"/>
          </a:p>
          <a:p>
            <a:pPr lvl="2"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53806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53</a:t>
            </a:fld>
            <a:endParaRPr 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3999" cy="70675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4265892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R&amp;R Budget Sections A &amp; B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9E65-BC98-483A-8DDE-40B0893A437C}" type="slidenum">
              <a:rPr lang="en-US" smtClean="0"/>
              <a:pPr/>
              <a:t>54</a:t>
            </a:fld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6400"/>
            <a:ext cx="8229600" cy="403860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b="1" dirty="0"/>
              <a:t>Personnel separated into 2 sections:</a:t>
            </a:r>
          </a:p>
          <a:p>
            <a:pPr>
              <a:lnSpc>
                <a:spcPct val="90000"/>
              </a:lnSpc>
            </a:pPr>
            <a:r>
              <a:rPr lang="en-US" sz="2400" b="1" dirty="0"/>
              <a:t>A.  Senior/Key Person</a:t>
            </a:r>
          </a:p>
          <a:p>
            <a:pPr marL="800100" lvl="1" indent="-342900">
              <a:lnSpc>
                <a:spcPct val="90000"/>
              </a:lnSpc>
              <a:buFont typeface="Courier New" pitchFamily="49" charset="0"/>
              <a:buChar char="o"/>
            </a:pPr>
            <a:r>
              <a:rPr lang="en-US" sz="2000" dirty="0"/>
              <a:t>First field must be completed, even if person on a component given role of “Project Leader” and not PD/PI</a:t>
            </a:r>
          </a:p>
          <a:p>
            <a:pPr lvl="1">
              <a:lnSpc>
                <a:spcPct val="90000"/>
              </a:lnSpc>
            </a:pPr>
            <a:endParaRPr lang="en-US" sz="1600" dirty="0"/>
          </a:p>
          <a:p>
            <a:pPr>
              <a:lnSpc>
                <a:spcPct val="90000"/>
              </a:lnSpc>
            </a:pPr>
            <a:r>
              <a:rPr lang="en-US" sz="2400" b="1" dirty="0"/>
              <a:t>B.  Other Personnel</a:t>
            </a:r>
          </a:p>
          <a:p>
            <a:pPr marL="800100" lvl="1" indent="-342900">
              <a:lnSpc>
                <a:spcPct val="90000"/>
              </a:lnSpc>
              <a:buFont typeface="Courier New" pitchFamily="49" charset="0"/>
              <a:buChar char="o"/>
            </a:pPr>
            <a:r>
              <a:rPr lang="en-US" sz="2000" dirty="0"/>
              <a:t>Postdocs, Grad Students, Undergrads:  Only number of personnel required (not specific names)</a:t>
            </a:r>
          </a:p>
          <a:p>
            <a:pPr marL="0" lvl="1" indent="0">
              <a:buNone/>
            </a:pPr>
            <a:endParaRPr lang="en-US" sz="2000" dirty="0"/>
          </a:p>
          <a:p>
            <a:pPr marL="0" lvl="1" indent="0">
              <a:buNone/>
            </a:pPr>
            <a:r>
              <a:rPr lang="en-US" sz="2000" dirty="0">
                <a:solidFill>
                  <a:schemeClr val="tx1"/>
                </a:solidFill>
                <a:latin typeface="Arial" charset="0"/>
              </a:rPr>
              <a:t>*Include only personnel employed by (e.g., receiving salary from) your organization.</a:t>
            </a:r>
          </a:p>
          <a:p>
            <a:pPr>
              <a:buNone/>
            </a:pPr>
            <a:endParaRPr lang="en-US" sz="1000" dirty="0"/>
          </a:p>
          <a:p>
            <a:pPr lvl="2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32505011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187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799" y="129363"/>
            <a:ext cx="6433015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91880" name="Text Box 8"/>
          <p:cNvSpPr txBox="1">
            <a:spLocks noChangeArrowheads="1"/>
          </p:cNvSpPr>
          <p:nvPr/>
        </p:nvSpPr>
        <p:spPr bwMode="auto">
          <a:xfrm>
            <a:off x="5638800" y="1752600"/>
            <a:ext cx="2576513" cy="143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solidFill>
                  <a:schemeClr val="accent2"/>
                </a:solidFill>
              </a:rPr>
              <a:t>R&amp;R Budget </a:t>
            </a:r>
          </a:p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solidFill>
                  <a:schemeClr val="accent2"/>
                </a:solidFill>
              </a:rPr>
              <a:t>Sections C - E</a:t>
            </a:r>
          </a:p>
          <a:p>
            <a:pPr algn="ctr"/>
            <a:endParaRPr lang="en-US" dirty="0"/>
          </a:p>
        </p:txBody>
      </p:sp>
      <p:sp>
        <p:nvSpPr>
          <p:cNvPr id="591881" name="Oval 9"/>
          <p:cNvSpPr>
            <a:spLocks noChangeArrowheads="1"/>
          </p:cNvSpPr>
          <p:nvPr/>
        </p:nvSpPr>
        <p:spPr bwMode="auto">
          <a:xfrm>
            <a:off x="381000" y="4343400"/>
            <a:ext cx="3429000" cy="5334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91882" name="Oval 10"/>
          <p:cNvSpPr>
            <a:spLocks noChangeArrowheads="1"/>
          </p:cNvSpPr>
          <p:nvPr/>
        </p:nvSpPr>
        <p:spPr bwMode="auto">
          <a:xfrm>
            <a:off x="228600" y="5029200"/>
            <a:ext cx="2362200" cy="12192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9E65-BC98-483A-8DDE-40B0893A437C}" type="slidenum">
              <a:rPr lang="en-US" smtClean="0"/>
              <a:pPr/>
              <a:t>55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838200" y="2004835"/>
            <a:ext cx="3276600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/>
              <a:t>Itemize up to 100 pieces of equipment. If more, include total dollars in line 11 and provide details in the Additional Equipment attachment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00160" y="5361801"/>
            <a:ext cx="1638300" cy="27699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/>
              <a:t>Not required for P42</a:t>
            </a:r>
          </a:p>
        </p:txBody>
      </p:sp>
    </p:spTree>
    <p:extLst>
      <p:ext uri="{BB962C8B-B14F-4D97-AF65-F5344CB8AC3E}">
        <p14:creationId xmlns:p14="http://schemas.microsoft.com/office/powerpoint/2010/main" val="324972730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R&amp;R Budget Sections C - E</a:t>
            </a:r>
          </a:p>
        </p:txBody>
      </p:sp>
      <p:sp>
        <p:nvSpPr>
          <p:cNvPr id="55296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752600"/>
            <a:ext cx="8686800" cy="4724400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9E65-BC98-483A-8DDE-40B0893A437C}" type="slidenum">
              <a:rPr lang="en-US" smtClean="0"/>
              <a:pPr/>
              <a:t>56</a:t>
            </a:fld>
            <a:endParaRPr lang="en-US" dirty="0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381000" y="1371600"/>
            <a:ext cx="8229600" cy="22860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Item D, Travel</a:t>
            </a:r>
            <a:endParaRPr lang="en-US" sz="2400" dirty="0"/>
          </a:p>
          <a:p>
            <a:pPr lvl="1">
              <a:buFont typeface="Courier New" pitchFamily="49" charset="0"/>
              <a:buChar char="o"/>
            </a:pPr>
            <a:r>
              <a:rPr lang="en-US" sz="2400" dirty="0"/>
              <a:t>424 form differentiates between foreign and domestic travel</a:t>
            </a:r>
          </a:p>
        </p:txBody>
      </p:sp>
    </p:spTree>
    <p:extLst>
      <p:ext uri="{BB962C8B-B14F-4D97-AF65-F5344CB8AC3E}">
        <p14:creationId xmlns:p14="http://schemas.microsoft.com/office/powerpoint/2010/main" val="252742407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361" name="Rectangle 9"/>
          <p:cNvSpPr>
            <a:spLocks noChangeArrowheads="1"/>
          </p:cNvSpPr>
          <p:nvPr/>
        </p:nvSpPr>
        <p:spPr bwMode="auto">
          <a:xfrm>
            <a:off x="5638800" y="0"/>
            <a:ext cx="3048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en-US" sz="3200" b="1" dirty="0">
                <a:solidFill>
                  <a:schemeClr val="accent2"/>
                </a:solidFill>
              </a:rPr>
              <a:t>R&amp;R Budget</a:t>
            </a:r>
          </a:p>
          <a:p>
            <a:pPr eaLnBrk="0" hangingPunct="0"/>
            <a:r>
              <a:rPr lang="en-US" sz="3200" b="1" dirty="0">
                <a:solidFill>
                  <a:schemeClr val="accent2"/>
                </a:solidFill>
              </a:rPr>
              <a:t>Sections F - K</a:t>
            </a:r>
          </a:p>
        </p:txBody>
      </p:sp>
      <p:pic>
        <p:nvPicPr>
          <p:cNvPr id="484364" name="Picture 1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152400"/>
            <a:ext cx="5181600" cy="67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9E65-BC98-483A-8DDE-40B0893A437C}" type="slidenum">
              <a:rPr lang="en-US" smtClean="0"/>
              <a:pPr/>
              <a:t>57</a:t>
            </a:fld>
            <a:endParaRPr lang="en-US" dirty="0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3886200" y="1969532"/>
            <a:ext cx="6858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4724400" y="1646366"/>
            <a:ext cx="3276600" cy="646331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200" b="1" dirty="0" err="1"/>
              <a:t>Subaward</a:t>
            </a:r>
            <a:r>
              <a:rPr lang="en-US" sz="1200" b="1" dirty="0"/>
              <a:t>/Consortium/Contractual Cost not pre-populated. Include both Total Direct and Indirect cost</a:t>
            </a:r>
          </a:p>
        </p:txBody>
      </p:sp>
    </p:spTree>
    <p:extLst>
      <p:ext uri="{BB962C8B-B14F-4D97-AF65-F5344CB8AC3E}">
        <p14:creationId xmlns:p14="http://schemas.microsoft.com/office/powerpoint/2010/main" val="104862354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R&amp;R Budget Sections F-K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299E65-BC98-483A-8DDE-40B0893A437C}" type="slidenum">
              <a:rPr lang="en-US" smtClean="0"/>
              <a:pPr/>
              <a:t>58</a:t>
            </a:fld>
            <a:endParaRPr lang="en-US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28600" y="1219200"/>
            <a:ext cx="8690473" cy="51816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b="1" dirty="0"/>
              <a:t>Tuition remission 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Include in Item F, Other Direct Costs (boxes 8, 9 or 10) </a:t>
            </a:r>
          </a:p>
          <a:p>
            <a:r>
              <a:rPr lang="en-US" sz="2400" b="1" dirty="0"/>
              <a:t>Supplies</a:t>
            </a:r>
            <a:r>
              <a:rPr lang="en-US" sz="2200" dirty="0"/>
              <a:t>	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Not a major line item on 424 budgets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Included as line F.1 (Other Direct Costs: Materials and Supplies)</a:t>
            </a:r>
          </a:p>
          <a:p>
            <a:r>
              <a:rPr lang="en-US" sz="2400" b="1" dirty="0"/>
              <a:t>Alteration and Renovations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Not a major line item on 424 budgets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Included as line F.7 (Other Direct Costs: Alterations and Renovations)</a:t>
            </a:r>
          </a:p>
          <a:p>
            <a:r>
              <a:rPr lang="en-US" sz="2400" b="1" dirty="0"/>
              <a:t>Inpatient and Outpatient Care Costs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424 does not include as major / minor line item</a:t>
            </a:r>
          </a:p>
          <a:p>
            <a:pPr lvl="1">
              <a:buFont typeface="Courier New" pitchFamily="49" charset="0"/>
              <a:buChar char="o"/>
            </a:pPr>
            <a:r>
              <a:rPr lang="en-US" sz="2200" dirty="0"/>
              <a:t>Current instructions require inserting in fields F.8-F.10 (Other Direct Costs: Other Costs)</a:t>
            </a:r>
          </a:p>
        </p:txBody>
      </p:sp>
    </p:spTree>
    <p:extLst>
      <p:ext uri="{BB962C8B-B14F-4D97-AF65-F5344CB8AC3E}">
        <p14:creationId xmlns:p14="http://schemas.microsoft.com/office/powerpoint/2010/main" val="328245154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59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3" r="25836" b="25026"/>
          <a:stretch/>
        </p:blipFill>
        <p:spPr bwMode="auto">
          <a:xfrm>
            <a:off x="914400" y="0"/>
            <a:ext cx="7401561" cy="708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7626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Dates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/>
          </a:bodyPr>
          <a:lstStyle/>
          <a:p>
            <a:r>
              <a:rPr lang="en-US" dirty="0"/>
              <a:t>Open Date (Earliest Submission Date): November 19, 2018</a:t>
            </a:r>
          </a:p>
          <a:p>
            <a:r>
              <a:rPr lang="en-US" dirty="0"/>
              <a:t>Letter of Intent Due Date(s): November 19, 2018 </a:t>
            </a:r>
          </a:p>
          <a:p>
            <a:r>
              <a:rPr lang="en-US" dirty="0"/>
              <a:t>Application Due Date(s): December 19, 2018, by 5:00 PM Eastern Time</a:t>
            </a:r>
          </a:p>
          <a:p>
            <a:r>
              <a:rPr lang="en-US" dirty="0"/>
              <a:t>Scientific Merit Review: May 2019 </a:t>
            </a:r>
          </a:p>
          <a:p>
            <a:r>
              <a:rPr lang="en-US" dirty="0"/>
              <a:t>Advisory Council Review: October 2019 </a:t>
            </a:r>
          </a:p>
          <a:p>
            <a:r>
              <a:rPr lang="en-US" dirty="0"/>
              <a:t>Earliest Start Date: December 1, 2019</a:t>
            </a:r>
          </a:p>
        </p:txBody>
      </p:sp>
    </p:spTree>
    <p:extLst>
      <p:ext uri="{BB962C8B-B14F-4D97-AF65-F5344CB8AC3E}">
        <p14:creationId xmlns:p14="http://schemas.microsoft.com/office/powerpoint/2010/main" val="189349943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0" t="1440" r="2934" b="69338"/>
          <a:stretch/>
        </p:blipFill>
        <p:spPr bwMode="auto">
          <a:xfrm>
            <a:off x="152400" y="152400"/>
            <a:ext cx="8991600" cy="4332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0243694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525963"/>
          </a:xfrm>
        </p:spPr>
        <p:txBody>
          <a:bodyPr>
            <a:normAutofit/>
          </a:bodyPr>
          <a:lstStyle/>
          <a:p>
            <a:r>
              <a:rPr lang="en-US" sz="1800" dirty="0"/>
              <a:t>SF424 (R&amp;R) Application and Electronic Submission Information” webpage:</a:t>
            </a:r>
          </a:p>
          <a:p>
            <a:pPr lvl="1"/>
            <a:r>
              <a:rPr lang="en-US" sz="1800" dirty="0">
                <a:hlinkClick r:id="rId3"/>
              </a:rPr>
              <a:t>http://grants.nih.gov/grants/funding/424/index.htm#inst</a:t>
            </a:r>
            <a:endParaRPr lang="en-US" sz="1800" dirty="0"/>
          </a:p>
          <a:p>
            <a:r>
              <a:rPr lang="en-US" sz="1800" dirty="0"/>
              <a:t>Applying Electronically to Multi-project Applications:</a:t>
            </a:r>
          </a:p>
          <a:p>
            <a:pPr lvl="1"/>
            <a:r>
              <a:rPr lang="en-US" sz="1800" dirty="0">
                <a:hlinkClick r:id="rId4"/>
              </a:rPr>
              <a:t>http://grants.nih.gov/grants/ElectronicReceipt/com_index.htm</a:t>
            </a:r>
            <a:r>
              <a:rPr lang="en-US" sz="1800" dirty="0"/>
              <a:t> </a:t>
            </a:r>
          </a:p>
          <a:p>
            <a:r>
              <a:rPr lang="en-US" sz="1800" dirty="0"/>
              <a:t>Help with ASSIST</a:t>
            </a:r>
          </a:p>
          <a:p>
            <a:pPr lvl="1"/>
            <a:r>
              <a:rPr lang="en-US" sz="1800" dirty="0">
                <a:hlinkClick r:id="rId5"/>
              </a:rPr>
              <a:t>http://grants.nih.gov/grants/ElectronicReceipt/assist.htm</a:t>
            </a:r>
            <a:r>
              <a:rPr lang="en-US" sz="1800" dirty="0"/>
              <a:t> </a:t>
            </a:r>
          </a:p>
          <a:p>
            <a:r>
              <a:rPr lang="en-US" sz="1800" dirty="0"/>
              <a:t>“New” NIH Biographical Sketch Format: </a:t>
            </a:r>
            <a:r>
              <a:rPr lang="en-US" sz="1800" dirty="0">
                <a:hlinkClick r:id="rId6"/>
              </a:rPr>
              <a:t>https://grants.nih.gov/grants/guide/notice-files/not-od-16-080.html</a:t>
            </a:r>
            <a:r>
              <a:rPr lang="en-US" sz="1800" dirty="0"/>
              <a:t> </a:t>
            </a:r>
          </a:p>
          <a:p>
            <a:r>
              <a:rPr lang="en-US" sz="1800" dirty="0"/>
              <a:t>NIH Guidance on Rigor and Reproducibility: </a:t>
            </a:r>
            <a:r>
              <a:rPr lang="en-US" sz="1800" dirty="0">
                <a:hlinkClick r:id="rId7"/>
              </a:rPr>
              <a:t>http://grants.nih.gov/reproducibility/index.htm</a:t>
            </a:r>
            <a:r>
              <a:rPr lang="en-US" sz="1800" dirty="0"/>
              <a:t> </a:t>
            </a:r>
          </a:p>
          <a:p>
            <a:pPr lvl="1"/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81000" y="4538663"/>
            <a:ext cx="8610600" cy="193833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b="1" dirty="0"/>
              <a:t>eRA Commons - </a:t>
            </a:r>
            <a:r>
              <a:rPr lang="en-US" dirty="0">
                <a:hlinkClick r:id="rId8"/>
              </a:rPr>
              <a:t>https://commons.era.nih.gov/commons/index.jsp</a:t>
            </a:r>
            <a:r>
              <a:rPr lang="en-US" dirty="0"/>
              <a:t>  </a:t>
            </a:r>
          </a:p>
          <a:p>
            <a:pPr>
              <a:defRPr/>
            </a:pPr>
            <a:r>
              <a:rPr lang="en-US" dirty="0"/>
              <a:t>Registered PD/PIs can check assignment/contact information, review outcome, and other important information. </a:t>
            </a:r>
          </a:p>
          <a:p>
            <a:pPr>
              <a:defRPr/>
            </a:pPr>
            <a:endParaRPr lang="en-US" sz="900" dirty="0"/>
          </a:p>
          <a:p>
            <a:pPr>
              <a:defRPr/>
            </a:pPr>
            <a:r>
              <a:rPr lang="en-US" b="1" dirty="0"/>
              <a:t>eRA Commons Help Desk:</a:t>
            </a:r>
          </a:p>
          <a:p>
            <a:pPr>
              <a:defRPr/>
            </a:pPr>
            <a:r>
              <a:rPr lang="en-US" dirty="0"/>
              <a:t>Hours: Mon-Fri, 7AM-8PM EDT/EST; Web: </a:t>
            </a:r>
            <a:r>
              <a:rPr lang="en-US" dirty="0">
                <a:hlinkClick r:id="rId9"/>
              </a:rPr>
              <a:t>http://grants.nih.gov/support/</a:t>
            </a:r>
            <a:r>
              <a:rPr lang="en-US" dirty="0"/>
              <a:t>;  Toll-free: 1-866-504-9552. Phone: 301-402-7469</a:t>
            </a:r>
          </a:p>
        </p:txBody>
      </p:sp>
    </p:spTree>
    <p:extLst>
      <p:ext uri="{BB962C8B-B14F-4D97-AF65-F5344CB8AC3E}">
        <p14:creationId xmlns:p14="http://schemas.microsoft.com/office/powerpoint/2010/main" val="1745466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229600" cy="2362200"/>
          </a:xfrm>
        </p:spPr>
        <p:txBody>
          <a:bodyPr>
            <a:noAutofit/>
          </a:bodyPr>
          <a:lstStyle/>
          <a:p>
            <a:pPr eaLnBrk="1" hangingPunct="1">
              <a:lnSpc>
                <a:spcPct val="80000"/>
              </a:lnSpc>
            </a:pPr>
            <a:r>
              <a:rPr lang="en-US" sz="2000" b="1" dirty="0"/>
              <a:t>Submit Application EARLY!!!</a:t>
            </a:r>
          </a:p>
          <a:p>
            <a:pPr eaLnBrk="1" hangingPunct="1">
              <a:lnSpc>
                <a:spcPct val="80000"/>
              </a:lnSpc>
            </a:pPr>
            <a:endParaRPr lang="en-US" sz="2000" b="1" dirty="0"/>
          </a:p>
          <a:p>
            <a:pPr eaLnBrk="1" hangingPunct="1">
              <a:lnSpc>
                <a:spcPct val="80000"/>
              </a:lnSpc>
            </a:pPr>
            <a:r>
              <a:rPr lang="en-US" sz="2000" b="1" dirty="0"/>
              <a:t>NIEHS Contacts on RFA</a:t>
            </a:r>
            <a:endParaRPr lang="en-US" sz="2000" b="1" i="1" dirty="0"/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800" i="1" dirty="0"/>
              <a:t>Program Officers (contacts for initial consultation):</a:t>
            </a:r>
          </a:p>
          <a:p>
            <a:pPr lvl="1">
              <a:spcBef>
                <a:spcPts val="600"/>
              </a:spcBef>
            </a:pPr>
            <a:r>
              <a:rPr lang="en-US" sz="1800" i="1" dirty="0"/>
              <a:t>Danielle Carlin (</a:t>
            </a:r>
            <a:r>
              <a:rPr lang="en-US" sz="1800" i="1" dirty="0">
                <a:hlinkClick r:id="rId3"/>
              </a:rPr>
              <a:t>danielle.carlin@nih.gov</a:t>
            </a:r>
            <a:r>
              <a:rPr lang="en-US" sz="1800" i="1" dirty="0"/>
              <a:t>)</a:t>
            </a:r>
          </a:p>
          <a:p>
            <a:pPr lvl="1">
              <a:spcBef>
                <a:spcPts val="600"/>
              </a:spcBef>
            </a:pPr>
            <a:r>
              <a:rPr lang="en-US" sz="1800" i="1" dirty="0"/>
              <a:t>Michelle Heacock (</a:t>
            </a:r>
            <a:r>
              <a:rPr lang="en-US" sz="1800" i="1" dirty="0">
                <a:hlinkClick r:id="rId4"/>
              </a:rPr>
              <a:t>HeacockM@niehs.nih.gov</a:t>
            </a:r>
            <a:r>
              <a:rPr lang="en-US" sz="1800" i="1" dirty="0"/>
              <a:t>) </a:t>
            </a:r>
          </a:p>
          <a:p>
            <a:pPr lvl="1">
              <a:spcBef>
                <a:spcPts val="600"/>
              </a:spcBef>
            </a:pPr>
            <a:r>
              <a:rPr lang="en-US" sz="1800" i="1" dirty="0"/>
              <a:t>Heather Henry (</a:t>
            </a:r>
            <a:r>
              <a:rPr lang="en-US" sz="1800" i="1" dirty="0">
                <a:hlinkClick r:id="rId5"/>
              </a:rPr>
              <a:t>henryh@niehs.nih.gov</a:t>
            </a:r>
            <a:r>
              <a:rPr lang="en-US" sz="1800" i="1" dirty="0"/>
              <a:t>) 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800" i="1" dirty="0"/>
              <a:t>SRP Director William Suk (</a:t>
            </a:r>
            <a:r>
              <a:rPr lang="en-US" sz="1800" i="1" dirty="0">
                <a:hlinkClick r:id="rId6"/>
              </a:rPr>
              <a:t>suk@niehs.nih.gov</a:t>
            </a:r>
            <a:r>
              <a:rPr lang="en-US" sz="1800" i="1" dirty="0"/>
              <a:t>)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800" i="1" dirty="0"/>
              <a:t>SRP Health Specialist, Brittany Trottier (</a:t>
            </a:r>
            <a:r>
              <a:rPr lang="en-US" sz="1800" i="1" dirty="0">
                <a:hlinkClick r:id="rId7"/>
              </a:rPr>
              <a:t>brittany.trottier@nih.gov</a:t>
            </a:r>
            <a:r>
              <a:rPr lang="en-US" sz="1800" i="1" dirty="0"/>
              <a:t>) </a:t>
            </a:r>
          </a:p>
          <a:p>
            <a:pPr marL="457200" lvl="1" indent="0">
              <a:spcBef>
                <a:spcPts val="600"/>
              </a:spcBef>
              <a:buNone/>
            </a:pPr>
            <a:endParaRPr lang="en-US" sz="1800" i="1" dirty="0"/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800" i="1" dirty="0"/>
              <a:t>Scientific Review Officer, Janice Allen (</a:t>
            </a:r>
            <a:r>
              <a:rPr lang="en-US" sz="1800" i="1" dirty="0">
                <a:solidFill>
                  <a:schemeClr val="accent2">
                    <a:lumMod val="75000"/>
                  </a:schemeClr>
                </a:solidFill>
                <a:hlinkClick r:id="rId8"/>
              </a:rPr>
              <a:t>allen9@niehs.nih.gov</a:t>
            </a:r>
            <a:r>
              <a:rPr lang="en-US" sz="1800" i="1" dirty="0"/>
              <a:t>)</a:t>
            </a:r>
          </a:p>
          <a:p>
            <a:pPr marL="457200" lvl="1" indent="0">
              <a:spcBef>
                <a:spcPts val="600"/>
              </a:spcBef>
              <a:buNone/>
            </a:pPr>
            <a:endParaRPr lang="en-US" sz="1800" i="1" dirty="0"/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800" i="1" dirty="0"/>
              <a:t>Grants Management Officer, Lisa Archer-Edwards (</a:t>
            </a:r>
            <a:r>
              <a:rPr lang="en-US" sz="1800" i="1" dirty="0">
                <a:hlinkClick r:id="rId9"/>
              </a:rPr>
              <a:t>archer3@niehs.nih.gov</a:t>
            </a:r>
            <a:r>
              <a:rPr lang="en-US" sz="1800" i="1" dirty="0"/>
              <a:t>)</a:t>
            </a:r>
          </a:p>
          <a:p>
            <a:pPr eaLnBrk="1" hangingPunct="1">
              <a:lnSpc>
                <a:spcPct val="80000"/>
              </a:lnSpc>
            </a:pPr>
            <a:endParaRPr lang="en-US" sz="1800" i="1" dirty="0"/>
          </a:p>
          <a:p>
            <a:pPr eaLnBrk="1" hangingPunct="1">
              <a:lnSpc>
                <a:spcPct val="80000"/>
              </a:lnSpc>
            </a:pPr>
            <a:endParaRPr lang="en-US" sz="1800" i="1" dirty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62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6869" y="5852533"/>
            <a:ext cx="1568006" cy="10054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609600" y="762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/>
              <a:t>P42 Multi-Project Centers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2CC684-6F89-4A21-8A44-E2FADC9E3FCE}"/>
              </a:ext>
            </a:extLst>
          </p:cNvPr>
          <p:cNvSpPr/>
          <p:nvPr/>
        </p:nvSpPr>
        <p:spPr>
          <a:xfrm>
            <a:off x="609600" y="6135469"/>
            <a:ext cx="7924800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1200" b="1" dirty="0"/>
              <a:t>Link to RFA: </a:t>
            </a:r>
            <a:r>
              <a:rPr lang="en-US" sz="1200" b="1" dirty="0">
                <a:hlinkClick r:id="rId11"/>
              </a:rPr>
              <a:t>https://grants.nih.gov/grants/guide/rfa-files/RFA-ES-18-002.html</a:t>
            </a:r>
            <a:r>
              <a:rPr lang="en-US" sz="1200" b="1" dirty="0"/>
              <a:t> </a:t>
            </a:r>
          </a:p>
          <a:p>
            <a:pPr algn="ctr"/>
            <a:r>
              <a:rPr lang="en-US" sz="1200" b="1" dirty="0"/>
              <a:t>Link to RFA Information Page: </a:t>
            </a:r>
          </a:p>
          <a:p>
            <a:pPr algn="ctr"/>
            <a:r>
              <a:rPr lang="en-US" sz="1200" b="1" dirty="0">
                <a:hlinkClick r:id="rId12"/>
              </a:rPr>
              <a:t>https://www.niehs.nih.gov/research/supported/centers/srp/funding/rfa/index.cfm</a:t>
            </a:r>
            <a:r>
              <a:rPr lang="en-US" sz="12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39568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NIEHS in the Eveni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" y="0"/>
            <a:ext cx="10934700" cy="6888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itle 1"/>
          <p:cNvSpPr>
            <a:spLocks noGrp="1"/>
          </p:cNvSpPr>
          <p:nvPr>
            <p:ph type="title"/>
          </p:nvPr>
        </p:nvSpPr>
        <p:spPr>
          <a:xfrm>
            <a:off x="76200" y="1524000"/>
            <a:ext cx="9372600" cy="1143000"/>
          </a:xfrm>
        </p:spPr>
        <p:txBody>
          <a:bodyPr>
            <a:normAutofit fontScale="90000"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Thank You!</a:t>
            </a:r>
            <a:br>
              <a:rPr lang="en-US" dirty="0">
                <a:solidFill>
                  <a:schemeClr val="bg1"/>
                </a:solidFill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7892" name="Content Placeholder 3"/>
          <p:cNvSpPr>
            <a:spLocks noGrp="1"/>
          </p:cNvSpPr>
          <p:nvPr>
            <p:ph idx="1"/>
          </p:nvPr>
        </p:nvSpPr>
        <p:spPr>
          <a:xfrm>
            <a:off x="2952750" y="685800"/>
            <a:ext cx="4114800" cy="762000"/>
          </a:xfrm>
        </p:spPr>
        <p:txBody>
          <a:bodyPr>
            <a:normAutofit fontScale="92500" lnSpcReduction="20000"/>
          </a:bodyPr>
          <a:lstStyle/>
          <a:p>
            <a:pPr marL="0" indent="0">
              <a:buFont typeface="Arial" charset="0"/>
              <a:buNone/>
            </a:pPr>
            <a:r>
              <a:rPr lang="en-US" sz="5400">
                <a:solidFill>
                  <a:schemeClr val="bg1"/>
                </a:solidFill>
              </a:rPr>
              <a:t>QUESTIONS??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9800" y="4800600"/>
            <a:ext cx="5791200" cy="175432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lvl="1"/>
            <a:r>
              <a:rPr lang="en-US" dirty="0"/>
              <a:t>Questions not covered during seminar will be answered off-line and posted on P42 Funding Opportunity Webpage:</a:t>
            </a:r>
          </a:p>
          <a:p>
            <a:pPr marL="0" lvl="1"/>
            <a:r>
              <a:rPr lang="en-US" dirty="0">
                <a:hlinkClick r:id="rId4"/>
              </a:rPr>
              <a:t>http://www.niehs.nih.gov/research/supported/dert/programs/srp/funding/rfa/index.cfm</a:t>
            </a:r>
            <a:r>
              <a:rPr lang="en-US" dirty="0"/>
              <a:t> </a:t>
            </a:r>
          </a:p>
          <a:p>
            <a:pPr marL="0" lvl="1"/>
            <a:endParaRPr lang="en-US" sz="800" dirty="0"/>
          </a:p>
          <a:p>
            <a:r>
              <a:rPr lang="en-US" sz="1400" b="1" dirty="0"/>
              <a:t>Audio Archive </a:t>
            </a:r>
            <a:r>
              <a:rPr lang="en-US" sz="1400" dirty="0"/>
              <a:t>will be available in approximately 4 weeks and are accessible from the above website.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3143250" y="2743200"/>
            <a:ext cx="3733800" cy="172416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400" dirty="0"/>
              <a:t>Acknowledgements: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en-US" sz="2400" dirty="0"/>
              <a:t>EPA’s CLU-In.org</a:t>
            </a:r>
            <a:endParaRPr lang="en-US" sz="2400" dirty="0">
              <a:solidFill>
                <a:srgbClr val="000000"/>
              </a:solidFill>
            </a:endParaRPr>
          </a:p>
          <a:p>
            <a:pPr>
              <a:spcBef>
                <a:spcPct val="0"/>
              </a:spcBef>
              <a:buNone/>
              <a:defRPr/>
            </a:pPr>
            <a:r>
              <a:rPr lang="en-US" sz="2400" dirty="0">
                <a:solidFill>
                  <a:srgbClr val="000000"/>
                </a:solidFill>
              </a:rPr>
              <a:t>Jean Balent, EPA TIFSD</a:t>
            </a:r>
          </a:p>
          <a:p>
            <a:pPr>
              <a:spcBef>
                <a:spcPct val="0"/>
              </a:spcBef>
              <a:buNone/>
              <a:defRPr/>
            </a:pPr>
            <a:r>
              <a:rPr lang="en-US" sz="2400" dirty="0">
                <a:solidFill>
                  <a:srgbClr val="000000"/>
                </a:solidFill>
              </a:rPr>
              <a:t>Sara Amolegbe, MDB Inc.</a:t>
            </a:r>
          </a:p>
          <a:p>
            <a:pPr>
              <a:spcBef>
                <a:spcPct val="0"/>
              </a:spcBef>
              <a:buNone/>
              <a:defRPr/>
            </a:pP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452744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416675"/>
            <a:ext cx="2133600" cy="365125"/>
          </a:xfrm>
        </p:spPr>
        <p:txBody>
          <a:bodyPr/>
          <a:lstStyle/>
          <a:p>
            <a:fld id="{04743E04-BF7C-4DBD-BE87-48AC60790F71}" type="slidenum">
              <a:rPr lang="en-US" smtClean="0"/>
              <a:pPr/>
              <a:t>64</a:t>
            </a:fld>
            <a:endParaRPr lang="en-US" dirty="0"/>
          </a:p>
        </p:txBody>
      </p:sp>
      <p:grpSp>
        <p:nvGrpSpPr>
          <p:cNvPr id="27" name="Group 26"/>
          <p:cNvGrpSpPr/>
          <p:nvPr/>
        </p:nvGrpSpPr>
        <p:grpSpPr>
          <a:xfrm>
            <a:off x="5257800" y="1676400"/>
            <a:ext cx="2971800" cy="2895600"/>
            <a:chOff x="4953000" y="1676400"/>
            <a:chExt cx="2971800" cy="2895600"/>
          </a:xfrm>
        </p:grpSpPr>
        <p:sp>
          <p:nvSpPr>
            <p:cNvPr id="5" name="Rectangle 4"/>
            <p:cNvSpPr/>
            <p:nvPr/>
          </p:nvSpPr>
          <p:spPr>
            <a:xfrm>
              <a:off x="4953000" y="1676400"/>
              <a:ext cx="2971800" cy="2895600"/>
            </a:xfrm>
            <a:prstGeom prst="rect">
              <a:avLst/>
            </a:prstGeom>
            <a:ln>
              <a:solidFill>
                <a:srgbClr val="9933FF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486400" y="1840468"/>
              <a:ext cx="18372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Theme of Center</a:t>
              </a:r>
            </a:p>
          </p:txBody>
        </p:sp>
        <p:sp>
          <p:nvSpPr>
            <p:cNvPr id="7" name="Curved Down Arrow 6"/>
            <p:cNvSpPr/>
            <p:nvPr/>
          </p:nvSpPr>
          <p:spPr>
            <a:xfrm>
              <a:off x="5486400" y="2209800"/>
              <a:ext cx="1981200" cy="745406"/>
            </a:xfrm>
            <a:prstGeom prst="curvedDownArrow">
              <a:avLst/>
            </a:prstGeom>
            <a:solidFill>
              <a:srgbClr val="99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Curved Down Arrow 7"/>
            <p:cNvSpPr/>
            <p:nvPr/>
          </p:nvSpPr>
          <p:spPr>
            <a:xfrm flipH="1" flipV="1">
              <a:off x="5410200" y="3276600"/>
              <a:ext cx="1981200" cy="822528"/>
            </a:xfrm>
            <a:prstGeom prst="curvedDownArrow">
              <a:avLst/>
            </a:prstGeom>
            <a:solidFill>
              <a:srgbClr val="9966FF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334000" y="4126468"/>
              <a:ext cx="2248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Impacted Community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615670" y="2983468"/>
              <a:ext cx="16233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cap="all" dirty="0"/>
                <a:t>bidirectional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85800" y="1676400"/>
            <a:ext cx="3352800" cy="2895600"/>
            <a:chOff x="914400" y="1676400"/>
            <a:chExt cx="3352800" cy="2895600"/>
          </a:xfrm>
        </p:grpSpPr>
        <p:sp>
          <p:nvSpPr>
            <p:cNvPr id="11" name="Rectangle 10"/>
            <p:cNvSpPr/>
            <p:nvPr/>
          </p:nvSpPr>
          <p:spPr>
            <a:xfrm>
              <a:off x="914400" y="1676400"/>
              <a:ext cx="3352800" cy="2895600"/>
            </a:xfrm>
            <a:prstGeom prst="rect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108373" y="1752600"/>
              <a:ext cx="1041054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00" b="1" dirty="0"/>
                <a:t>Research Products</a:t>
              </a:r>
            </a:p>
          </p:txBody>
        </p:sp>
        <p:sp>
          <p:nvSpPr>
            <p:cNvPr id="13" name="Curved Down Arrow 12"/>
            <p:cNvSpPr/>
            <p:nvPr/>
          </p:nvSpPr>
          <p:spPr>
            <a:xfrm rot="5400000" flipH="1">
              <a:off x="2945825" y="2172157"/>
              <a:ext cx="1512331" cy="825618"/>
            </a:xfrm>
            <a:prstGeom prst="curvedDownArrow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" name="Curved Down Arrow 13"/>
            <p:cNvSpPr/>
            <p:nvPr/>
          </p:nvSpPr>
          <p:spPr>
            <a:xfrm rot="5400000" flipV="1">
              <a:off x="792264" y="2255736"/>
              <a:ext cx="1524000" cy="822528"/>
            </a:xfrm>
            <a:prstGeom prst="curvedDownArrow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905000" y="2971800"/>
              <a:ext cx="1447800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700" b="1" dirty="0"/>
                <a:t>Appropriate Application</a:t>
              </a:r>
            </a:p>
          </p:txBody>
        </p:sp>
        <p:sp>
          <p:nvSpPr>
            <p:cNvPr id="17" name="Down Arrow 16"/>
            <p:cNvSpPr/>
            <p:nvPr/>
          </p:nvSpPr>
          <p:spPr>
            <a:xfrm>
              <a:off x="2370609" y="3627336"/>
              <a:ext cx="516582" cy="561661"/>
            </a:xfrm>
            <a:prstGeom prst="downArrow">
              <a:avLst/>
            </a:prstGeom>
            <a:solidFill>
              <a:srgbClr val="0070C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068683" y="2450068"/>
              <a:ext cx="11204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/>
                <a:t>ITERATIVE</a:t>
              </a: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2076890" y="4191000"/>
              <a:ext cx="1069524" cy="3539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700" b="1" dirty="0"/>
                <a:t>End-users</a:t>
              </a: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304800" y="228600"/>
            <a:ext cx="4038600" cy="1384995"/>
          </a:xfrm>
          <a:prstGeom prst="rect">
            <a:avLst/>
          </a:prstGeom>
          <a:solidFill>
            <a:srgbClr val="0070C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Administrative Core’s research translation function 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52400" y="4724400"/>
            <a:ext cx="4572000" cy="2123658"/>
          </a:xfrm>
          <a:prstGeom prst="rect">
            <a:avLst/>
          </a:prstGeom>
          <a:solidFill>
            <a:srgbClr val="0070C0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200" b="1" dirty="0">
                <a:solidFill>
                  <a:schemeClr val="bg1"/>
                </a:solidFill>
              </a:rPr>
              <a:t>Initiated by the research translation coordinator or Project Leader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b="1" dirty="0">
                <a:solidFill>
                  <a:schemeClr val="bg1"/>
                </a:solidFill>
              </a:rPr>
              <a:t>Based on research “product”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b="1" dirty="0">
                <a:solidFill>
                  <a:schemeClr val="bg1"/>
                </a:solidFill>
              </a:rPr>
              <a:t>Opportunistic and rapid response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200" b="1" dirty="0">
                <a:solidFill>
                  <a:schemeClr val="bg1"/>
                </a:solidFill>
              </a:rPr>
              <a:t>Critical role reporting successes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4914122" y="4575943"/>
            <a:ext cx="4114800" cy="2246769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Partnership-driven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Bidirectional with impacted community(</a:t>
            </a:r>
            <a:r>
              <a:rPr lang="en-US" sz="2000" b="1" dirty="0" err="1">
                <a:solidFill>
                  <a:schemeClr val="bg1"/>
                </a:solidFill>
              </a:rPr>
              <a:t>ies</a:t>
            </a:r>
            <a:r>
              <a:rPr lang="en-US" sz="2000" b="1" dirty="0">
                <a:solidFill>
                  <a:schemeClr val="bg1"/>
                </a:solidFill>
              </a:rPr>
              <a:t>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Finite/Defined Activities focuses on Prevention/Intervention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en-US" sz="2000" b="1" dirty="0">
                <a:solidFill>
                  <a:schemeClr val="bg1"/>
                </a:solidFill>
              </a:rPr>
              <a:t>Activities should have the goal of reducing exposures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4914122" y="462454"/>
            <a:ext cx="3962400" cy="89255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Community Engagement</a:t>
            </a:r>
          </a:p>
          <a:p>
            <a:pPr algn="ctr"/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02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www.chesapeakebay.net/images/blog/oct_18_17_1800-01thumb.jpg">
            <a:hlinkClick r:id="rId3"/>
            <a:extLst>
              <a:ext uri="{FF2B5EF4-FFF2-40B4-BE49-F238E27FC236}">
                <a16:creationId xmlns:a16="http://schemas.microsoft.com/office/drawing/2014/main" id="{E093AAFF-1650-4F3C-BC46-4E5D15C78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8653" y="4159923"/>
            <a:ext cx="1917105" cy="1278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Down Arrow 36">
            <a:extLst>
              <a:ext uri="{FF2B5EF4-FFF2-40B4-BE49-F238E27FC236}">
                <a16:creationId xmlns:a16="http://schemas.microsoft.com/office/drawing/2014/main" id="{1FBEAD5D-ACD0-41F2-8CFC-BBDCB41DDB2C}"/>
              </a:ext>
            </a:extLst>
          </p:cNvPr>
          <p:cNvSpPr/>
          <p:nvPr/>
        </p:nvSpPr>
        <p:spPr>
          <a:xfrm>
            <a:off x="4269818" y="5257800"/>
            <a:ext cx="533400" cy="855729"/>
          </a:xfrm>
          <a:prstGeom prst="down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Up-Down Arrow 26">
            <a:extLst>
              <a:ext uri="{FF2B5EF4-FFF2-40B4-BE49-F238E27FC236}">
                <a16:creationId xmlns:a16="http://schemas.microsoft.com/office/drawing/2014/main" id="{8D16876A-6F4C-4D77-ABA0-F8EE3418E3D9}"/>
              </a:ext>
            </a:extLst>
          </p:cNvPr>
          <p:cNvSpPr/>
          <p:nvPr/>
        </p:nvSpPr>
        <p:spPr>
          <a:xfrm>
            <a:off x="4295262" y="2315309"/>
            <a:ext cx="503757" cy="1113691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Up-Down Arrow 26"/>
          <p:cNvSpPr/>
          <p:nvPr/>
        </p:nvSpPr>
        <p:spPr>
          <a:xfrm rot="18214157">
            <a:off x="5463122" y="1805596"/>
            <a:ext cx="503757" cy="2515552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Up-Down Arrow 2"/>
          <p:cNvSpPr/>
          <p:nvPr/>
        </p:nvSpPr>
        <p:spPr>
          <a:xfrm rot="3101904">
            <a:off x="3404892" y="1919414"/>
            <a:ext cx="503757" cy="248070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Bent-Up Arrow 64"/>
          <p:cNvSpPr/>
          <p:nvPr/>
        </p:nvSpPr>
        <p:spPr>
          <a:xfrm flipH="1">
            <a:off x="1295400" y="5715000"/>
            <a:ext cx="3200400" cy="838200"/>
          </a:xfrm>
          <a:prstGeom prst="bentUpArrow">
            <a:avLst>
              <a:gd name="adj1" fmla="val 21267"/>
              <a:gd name="adj2" fmla="val 25000"/>
              <a:gd name="adj3" fmla="val 2500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Bent-Up Arrow 42"/>
          <p:cNvSpPr/>
          <p:nvPr/>
        </p:nvSpPr>
        <p:spPr>
          <a:xfrm>
            <a:off x="5257800" y="5638800"/>
            <a:ext cx="2514600" cy="914400"/>
          </a:xfrm>
          <a:prstGeom prst="bentUpArrow">
            <a:avLst>
              <a:gd name="adj1" fmla="val 21267"/>
              <a:gd name="adj2" fmla="val 25000"/>
              <a:gd name="adj3" fmla="val 25000"/>
            </a:avLst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Down Arrow 36"/>
          <p:cNvSpPr/>
          <p:nvPr/>
        </p:nvSpPr>
        <p:spPr>
          <a:xfrm>
            <a:off x="4305300" y="3990874"/>
            <a:ext cx="533400" cy="781085"/>
          </a:xfrm>
          <a:prstGeom prst="down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31" name="Picture 26" descr="http://www.sentrysafetysupply.com/images/sentry-prod-images/Tyvek-QC5417.jpg"/>
          <p:cNvPicPr>
            <a:picLocks noChangeAspect="1" noChangeArrowheads="1"/>
          </p:cNvPicPr>
          <p:nvPr/>
        </p:nvPicPr>
        <p:blipFill>
          <a:blip r:embed="rId5" cstate="print"/>
          <a:srcRect l="28799" r="28000" b="25159"/>
          <a:stretch>
            <a:fillRect/>
          </a:stretch>
        </p:blipFill>
        <p:spPr bwMode="auto">
          <a:xfrm>
            <a:off x="1483761" y="4419600"/>
            <a:ext cx="726038" cy="1256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19" name="Text Box 22"/>
          <p:cNvSpPr txBox="1">
            <a:spLocks noChangeArrowheads="1"/>
          </p:cNvSpPr>
          <p:nvPr/>
        </p:nvSpPr>
        <p:spPr bwMode="auto">
          <a:xfrm>
            <a:off x="6869338" y="3573203"/>
            <a:ext cx="1595424" cy="707886"/>
          </a:xfrm>
          <a:prstGeom prst="rect">
            <a:avLst/>
          </a:prstGeom>
          <a:solidFill>
            <a:srgbClr val="FFFF99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</a:rPr>
              <a:t>Community </a:t>
            </a:r>
          </a:p>
          <a:p>
            <a:pPr algn="ctr"/>
            <a:r>
              <a:rPr lang="en-US" sz="2000" b="1" dirty="0">
                <a:solidFill>
                  <a:srgbClr val="000000"/>
                </a:solidFill>
              </a:rPr>
              <a:t>Engagement</a:t>
            </a:r>
          </a:p>
        </p:txBody>
      </p:sp>
      <p:pic>
        <p:nvPicPr>
          <p:cNvPr id="21532" name="Picture 28" descr="http://cache2.asset-cache.net/xc/2927710.jpg?v=1&amp;c=IWSAsset&amp;k=2&amp;d=17A4AD9FDB9CF1934A2752006EF5F0EDB21AEE308718B212B01E70F2B3269972"/>
          <p:cNvPicPr>
            <a:picLocks noChangeAspect="1" noChangeArrowheads="1"/>
          </p:cNvPicPr>
          <p:nvPr/>
        </p:nvPicPr>
        <p:blipFill>
          <a:blip r:embed="rId6" cstate="print"/>
          <a:srcRect l="24792" t="28424" r="34193" b="20071"/>
          <a:stretch>
            <a:fillRect/>
          </a:stretch>
        </p:blipFill>
        <p:spPr bwMode="auto">
          <a:xfrm>
            <a:off x="838200" y="4419600"/>
            <a:ext cx="673554" cy="12567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33" name="Text Box 22"/>
          <p:cNvSpPr txBox="1">
            <a:spLocks noChangeArrowheads="1"/>
          </p:cNvSpPr>
          <p:nvPr/>
        </p:nvSpPr>
        <p:spPr bwMode="auto">
          <a:xfrm>
            <a:off x="295482" y="3406118"/>
            <a:ext cx="2286000" cy="1015663"/>
          </a:xfrm>
          <a:prstGeom prst="rect">
            <a:avLst/>
          </a:prstGeom>
          <a:solidFill>
            <a:srgbClr val="FF9900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</a:rPr>
              <a:t>Administrative  (includes research translation)</a:t>
            </a:r>
          </a:p>
        </p:txBody>
      </p:sp>
      <p:pic>
        <p:nvPicPr>
          <p:cNvPr id="21513" name="Picture 13" descr="silic_10"/>
          <p:cNvPicPr>
            <a:picLocks noChangeAspect="1" noChangeArrowheads="1"/>
          </p:cNvPicPr>
          <p:nvPr/>
        </p:nvPicPr>
        <p:blipFill>
          <a:blip r:embed="rId7" cstate="print"/>
          <a:srcRect b="23334"/>
          <a:stretch>
            <a:fillRect/>
          </a:stretch>
        </p:blipFill>
        <p:spPr bwMode="auto">
          <a:xfrm>
            <a:off x="1905000" y="1295400"/>
            <a:ext cx="1494357" cy="13907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8" name="Picture 2" descr="21dwight"/>
          <p:cNvPicPr>
            <a:picLocks noChangeAspect="1" noChangeArrowheads="1"/>
          </p:cNvPicPr>
          <p:nvPr/>
        </p:nvPicPr>
        <p:blipFill>
          <a:blip r:embed="rId8" cstate="print"/>
          <a:srcRect l="8758"/>
          <a:stretch>
            <a:fillRect/>
          </a:stretch>
        </p:blipFill>
        <p:spPr bwMode="auto">
          <a:xfrm>
            <a:off x="7279862" y="1298882"/>
            <a:ext cx="1604018" cy="14492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14" name="Picture 15" descr="Water Pollution"/>
          <p:cNvPicPr>
            <a:picLocks noChangeAspect="1" noChangeArrowheads="1"/>
          </p:cNvPicPr>
          <p:nvPr/>
        </p:nvPicPr>
        <p:blipFill>
          <a:blip r:embed="rId9" cstate="print"/>
          <a:srcRect l="12099" r="7243"/>
          <a:stretch>
            <a:fillRect/>
          </a:stretch>
        </p:blipFill>
        <p:spPr bwMode="auto">
          <a:xfrm>
            <a:off x="5499169" y="1295400"/>
            <a:ext cx="1663631" cy="142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TextBox 40"/>
          <p:cNvSpPr txBox="1"/>
          <p:nvPr/>
        </p:nvSpPr>
        <p:spPr>
          <a:xfrm>
            <a:off x="3676631" y="4790974"/>
            <a:ext cx="1905000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Problem</a:t>
            </a:r>
          </a:p>
        </p:txBody>
      </p:sp>
      <p:pic>
        <p:nvPicPr>
          <p:cNvPr id="64516" name="Picture 4" descr="[These children are developmentally impaired as a result of lead poisoning.  Haina, Dominican Republic. (Photo by Blacksmith Institute.)]"/>
          <p:cNvPicPr>
            <a:picLocks noChangeAspect="1" noChangeArrowheads="1"/>
          </p:cNvPicPr>
          <p:nvPr/>
        </p:nvPicPr>
        <p:blipFill>
          <a:blip r:embed="rId10" cstate="print"/>
          <a:srcRect t="30901"/>
          <a:stretch>
            <a:fillRect/>
          </a:stretch>
        </p:blipFill>
        <p:spPr bwMode="auto">
          <a:xfrm>
            <a:off x="228600" y="1295400"/>
            <a:ext cx="1573696" cy="1447800"/>
          </a:xfrm>
          <a:prstGeom prst="rect">
            <a:avLst/>
          </a:prstGeom>
          <a:noFill/>
        </p:spPr>
      </p:pic>
      <p:sp>
        <p:nvSpPr>
          <p:cNvPr id="36" name="TextBox 35"/>
          <p:cNvSpPr txBox="1"/>
          <p:nvPr/>
        </p:nvSpPr>
        <p:spPr>
          <a:xfrm>
            <a:off x="3606548" y="6113529"/>
            <a:ext cx="1905000" cy="584775"/>
          </a:xfrm>
          <a:prstGeom prst="rect">
            <a:avLst/>
          </a:prstGeom>
          <a:solidFill>
            <a:srgbClr val="00B05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200" dirty="0"/>
              <a:t>Solution</a:t>
            </a:r>
          </a:p>
        </p:txBody>
      </p:sp>
      <p:sp>
        <p:nvSpPr>
          <p:cNvPr id="21515" name="Text Box 18"/>
          <p:cNvSpPr txBox="1">
            <a:spLocks noChangeArrowheads="1"/>
          </p:cNvSpPr>
          <p:nvPr/>
        </p:nvSpPr>
        <p:spPr bwMode="auto">
          <a:xfrm>
            <a:off x="6383957" y="2286381"/>
            <a:ext cx="2355815" cy="1015663"/>
          </a:xfrm>
          <a:prstGeom prst="rect">
            <a:avLst/>
          </a:prstGeom>
          <a:solidFill>
            <a:srgbClr val="92D050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</a:rPr>
              <a:t>Environmental Science and Engineering </a:t>
            </a:r>
          </a:p>
        </p:txBody>
      </p:sp>
      <p:sp>
        <p:nvSpPr>
          <p:cNvPr id="21523" name="Text Box 22"/>
          <p:cNvSpPr txBox="1">
            <a:spLocks noChangeArrowheads="1"/>
          </p:cNvSpPr>
          <p:nvPr/>
        </p:nvSpPr>
        <p:spPr bwMode="auto">
          <a:xfrm>
            <a:off x="853061" y="2413850"/>
            <a:ext cx="1828800" cy="707886"/>
          </a:xfrm>
          <a:prstGeom prst="rect">
            <a:avLst/>
          </a:prstGeom>
          <a:solidFill>
            <a:srgbClr val="D3A4FA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</a:rPr>
              <a:t>Biomedical Science</a:t>
            </a:r>
          </a:p>
        </p:txBody>
      </p:sp>
      <p:sp>
        <p:nvSpPr>
          <p:cNvPr id="68" name="Title 1"/>
          <p:cNvSpPr txBox="1">
            <a:spLocks/>
          </p:cNvSpPr>
          <p:nvPr/>
        </p:nvSpPr>
        <p:spPr>
          <a:xfrm>
            <a:off x="457200" y="274638"/>
            <a:ext cx="8229600" cy="71596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P42 Multi-Project Centers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304800" y="5345668"/>
            <a:ext cx="2467214" cy="369332"/>
          </a:xfrm>
          <a:prstGeom prst="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Superfund Stakeholders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6267692" y="5269468"/>
            <a:ext cx="2647969" cy="369332"/>
          </a:xfrm>
          <a:prstGeom prst="rect">
            <a:avLst/>
          </a:prstGeom>
          <a:solidFill>
            <a:srgbClr val="FFFF99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Stakeholder Communities</a:t>
            </a: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4" name="Up-Down Arrow 3"/>
          <p:cNvSpPr/>
          <p:nvPr/>
        </p:nvSpPr>
        <p:spPr>
          <a:xfrm rot="3726349">
            <a:off x="6011650" y="4062013"/>
            <a:ext cx="484632" cy="1473890"/>
          </a:xfrm>
          <a:prstGeom prst="up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Up-Down Arrow 27"/>
          <p:cNvSpPr/>
          <p:nvPr/>
        </p:nvSpPr>
        <p:spPr>
          <a:xfrm rot="17951671">
            <a:off x="2804929" y="4126349"/>
            <a:ext cx="484632" cy="1438016"/>
          </a:xfrm>
          <a:prstGeom prst="upDownArrow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 Box 22">
            <a:extLst>
              <a:ext uri="{FF2B5EF4-FFF2-40B4-BE49-F238E27FC236}">
                <a16:creationId xmlns:a16="http://schemas.microsoft.com/office/drawing/2014/main" id="{F9BACD05-B6A8-4145-9F7F-FCA1231886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5740" y="3560651"/>
            <a:ext cx="2286000" cy="707886"/>
          </a:xfrm>
          <a:prstGeom prst="rect">
            <a:avLst/>
          </a:prstGeom>
          <a:solidFill>
            <a:srgbClr val="00B0F0"/>
          </a:solidFill>
          <a:ln w="9525" algn="ctr">
            <a:noFill/>
            <a:miter lim="800000"/>
            <a:headEnd/>
            <a:tailEnd/>
          </a:ln>
          <a:effectLst>
            <a:prstShdw prst="shdw17" dist="53882" dir="2700000">
              <a:srgbClr val="7F6296"/>
            </a:prst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000000"/>
                </a:solidFill>
              </a:rPr>
              <a:t>Data Management and Analysis</a:t>
            </a:r>
          </a:p>
        </p:txBody>
      </p:sp>
      <p:sp>
        <p:nvSpPr>
          <p:cNvPr id="6" name="Arrow: Left-Right 5">
            <a:extLst>
              <a:ext uri="{FF2B5EF4-FFF2-40B4-BE49-F238E27FC236}">
                <a16:creationId xmlns:a16="http://schemas.microsoft.com/office/drawing/2014/main" id="{BA87BE06-A6F4-4FE3-AB4A-896A1310C128}"/>
              </a:ext>
            </a:extLst>
          </p:cNvPr>
          <p:cNvSpPr/>
          <p:nvPr/>
        </p:nvSpPr>
        <p:spPr>
          <a:xfrm>
            <a:off x="2801661" y="1981200"/>
            <a:ext cx="3534159" cy="1079067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bg1"/>
              </a:solidFill>
            </a:endParaRP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Research and Training</a:t>
            </a: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0861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49486"/>
            <a:ext cx="8229600" cy="1143000"/>
          </a:xfrm>
        </p:spPr>
        <p:txBody>
          <a:bodyPr/>
          <a:lstStyle/>
          <a:p>
            <a:r>
              <a:rPr lang="en-US" dirty="0"/>
              <a:t>P42 Multi-Project Centers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342879" y="831904"/>
            <a:ext cx="45913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Scope of the SRP Center Grant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6164" y="1530046"/>
            <a:ext cx="4343400" cy="298543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b="1" dirty="0"/>
              <a:t>SRP Mandates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/>
              <a:t>  Advanced techniques for the detection, assessment, and evaluation of the effect of hazardous substances on </a:t>
            </a:r>
            <a:r>
              <a:rPr lang="en-US" b="1" dirty="0">
                <a:solidFill>
                  <a:srgbClr val="00B050"/>
                </a:solidFill>
              </a:rPr>
              <a:t>human health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/>
              <a:t>  Methods to assess the </a:t>
            </a:r>
            <a:r>
              <a:rPr lang="en-US" b="1" dirty="0">
                <a:solidFill>
                  <a:srgbClr val="00B050"/>
                </a:solidFill>
              </a:rPr>
              <a:t>risks</a:t>
            </a:r>
            <a:r>
              <a:rPr lang="en-US" sz="1600" dirty="0"/>
              <a:t> to human health presented by hazardous substances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/>
              <a:t>  Methods and technologies to </a:t>
            </a:r>
            <a:r>
              <a:rPr lang="en-US" b="1" dirty="0">
                <a:solidFill>
                  <a:srgbClr val="00B050"/>
                </a:solidFill>
              </a:rPr>
              <a:t>detect</a:t>
            </a:r>
            <a:r>
              <a:rPr lang="en-US" sz="1600" b="1" dirty="0"/>
              <a:t> </a:t>
            </a:r>
            <a:r>
              <a:rPr lang="en-US" sz="1600" dirty="0"/>
              <a:t>hazardous substances in the environment</a:t>
            </a:r>
          </a:p>
          <a:p>
            <a:pPr>
              <a:buFont typeface="Arial" pitchFamily="34" charset="0"/>
              <a:buChar char="•"/>
            </a:pPr>
            <a:r>
              <a:rPr lang="en-US" sz="1600" dirty="0"/>
              <a:t>  Basic biological, chemical, and physical methods to </a:t>
            </a:r>
            <a:r>
              <a:rPr lang="en-US" b="1" dirty="0">
                <a:solidFill>
                  <a:srgbClr val="00B050"/>
                </a:solidFill>
              </a:rPr>
              <a:t>reduce the amount and toxicity</a:t>
            </a:r>
            <a:r>
              <a:rPr lang="en-US" sz="1600" b="1" dirty="0"/>
              <a:t> </a:t>
            </a:r>
            <a:r>
              <a:rPr lang="en-US" sz="1600" dirty="0"/>
              <a:t>of hazardous substances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48200" y="1558786"/>
            <a:ext cx="4332514" cy="1354217"/>
          </a:xfrm>
          <a:prstGeom prst="rect">
            <a:avLst/>
          </a:prstGeom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SRP’s Strategic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Relevance: </a:t>
            </a:r>
            <a:r>
              <a:rPr lang="en-US" sz="1600" dirty="0"/>
              <a:t>to Superfund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Impact: </a:t>
            </a:r>
            <a:r>
              <a:rPr lang="en-US" sz="1600" dirty="0"/>
              <a:t>to Stakeholders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/>
              <a:t>Innovation: </a:t>
            </a:r>
            <a:r>
              <a:rPr lang="en-US" sz="1600" dirty="0"/>
              <a:t>Trans-disciplinary/Paradigm-shifting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221333" y="4690401"/>
            <a:ext cx="4308231" cy="1200329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5000"/>
                  <a:lumOff val="95000"/>
                </a:schemeClr>
              </a:gs>
              <a:gs pos="74000">
                <a:schemeClr val="accent4">
                  <a:lumMod val="45000"/>
                  <a:lumOff val="55000"/>
                </a:schemeClr>
              </a:gs>
              <a:gs pos="83000">
                <a:schemeClr val="accent4">
                  <a:lumMod val="45000"/>
                  <a:lumOff val="55000"/>
                </a:schemeClr>
              </a:gs>
              <a:gs pos="100000">
                <a:schemeClr val="accent4">
                  <a:lumMod val="30000"/>
                  <a:lumOff val="70000"/>
                </a:schemeClr>
              </a:gs>
            </a:gsLst>
            <a:lin ang="5400000" scaled="1"/>
            <a:tileRect/>
          </a:gradFill>
          <a:ln>
            <a:solidFill>
              <a:schemeClr val="accent2">
                <a:shade val="95000"/>
                <a:satMod val="105000"/>
              </a:schemeClr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Programmatic Balance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1"/>
                </a:solidFill>
              </a:rPr>
              <a:t>See Current Grantees: </a:t>
            </a:r>
            <a:r>
              <a:rPr lang="en-US" dirty="0">
                <a:solidFill>
                  <a:schemeClr val="tx1"/>
                </a:solidFill>
                <a:hlinkClick r:id="rId3"/>
              </a:rPr>
              <a:t>http://tools.niehs.nih.gov/srp/programs/index267.cfm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590800" y="5947282"/>
            <a:ext cx="3581400" cy="83099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Broad Scope – </a:t>
            </a:r>
          </a:p>
          <a:p>
            <a:pPr algn="ctr"/>
            <a:r>
              <a:rPr lang="en-US" sz="1600" b="1" dirty="0"/>
              <a:t>Ultimately should be a clear link to Superfund.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648200" y="4567291"/>
            <a:ext cx="4332514" cy="132343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/>
              <a:t>Suggested Research Topics and Activities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High priority areas for SRP Stakeholders</a:t>
            </a:r>
          </a:p>
          <a:p>
            <a:r>
              <a:rPr lang="en-US" sz="1600" dirty="0">
                <a:hlinkClick r:id="rId4"/>
              </a:rPr>
              <a:t>https://www.niehs.nih.gov/research/supported/centers/srp/assets/docs/srp_funding_opps_suggested_research_and_activities_508.pdf</a:t>
            </a:r>
            <a:endParaRPr lang="en-US" sz="1600" dirty="0"/>
          </a:p>
        </p:txBody>
      </p:sp>
      <p:sp>
        <p:nvSpPr>
          <p:cNvPr id="12" name="TextBox 11"/>
          <p:cNvSpPr txBox="1"/>
          <p:nvPr/>
        </p:nvSpPr>
        <p:spPr>
          <a:xfrm>
            <a:off x="4641501" y="3038678"/>
            <a:ext cx="4343400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600" b="1" dirty="0"/>
              <a:t>Not Required: Superfund Site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51BF6B5-BEF1-40D4-AC50-26A054631EFD}"/>
              </a:ext>
            </a:extLst>
          </p:cNvPr>
          <p:cNvSpPr/>
          <p:nvPr/>
        </p:nvSpPr>
        <p:spPr>
          <a:xfrm>
            <a:off x="4648200" y="3453825"/>
            <a:ext cx="4332513" cy="10772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1600" b="1" dirty="0"/>
              <a:t>CERCLA Substances/Hazardous Substances: </a:t>
            </a:r>
            <a:r>
              <a:rPr lang="en-US" sz="1600" dirty="0">
                <a:hlinkClick r:id="rId5"/>
              </a:rPr>
              <a:t>https://www.atsdr.cdc.gov/SPL/index.html</a:t>
            </a:r>
            <a:r>
              <a:rPr lang="en-US" sz="1600" dirty="0"/>
              <a:t>; </a:t>
            </a:r>
          </a:p>
          <a:p>
            <a:r>
              <a:rPr lang="en-US" sz="1600" dirty="0">
                <a:hlinkClick r:id="rId6"/>
              </a:rPr>
              <a:t>https://www.niehs.nih.gov/research/supported/centers/srp/funding/rfa/rfa_resources/index.cfm</a:t>
            </a:r>
            <a:r>
              <a:rPr lang="en-US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517139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Straight Connector 36"/>
          <p:cNvCxnSpPr/>
          <p:nvPr/>
        </p:nvCxnSpPr>
        <p:spPr>
          <a:xfrm>
            <a:off x="1752600" y="2782669"/>
            <a:ext cx="68580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flipV="1">
            <a:off x="1906924" y="4804120"/>
            <a:ext cx="609600" cy="30480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Elbow Connector 40"/>
          <p:cNvCxnSpPr>
            <a:cxnSpLocks/>
            <a:endCxn id="26" idx="1"/>
          </p:cNvCxnSpPr>
          <p:nvPr/>
        </p:nvCxnSpPr>
        <p:spPr>
          <a:xfrm flipV="1">
            <a:off x="3952802" y="1705542"/>
            <a:ext cx="1200106" cy="286436"/>
          </a:xfrm>
          <a:prstGeom prst="bentConnector3">
            <a:avLst>
              <a:gd name="adj1" fmla="val 50000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Elbow Connector 43"/>
          <p:cNvCxnSpPr/>
          <p:nvPr/>
        </p:nvCxnSpPr>
        <p:spPr>
          <a:xfrm flipV="1">
            <a:off x="4591095" y="2357735"/>
            <a:ext cx="1200105" cy="424934"/>
          </a:xfrm>
          <a:prstGeom prst="bentConnector3">
            <a:avLst>
              <a:gd name="adj1" fmla="val 30158"/>
            </a:avLst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5410200" y="3087469"/>
            <a:ext cx="5334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5715000" y="4001869"/>
            <a:ext cx="5334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5562600" y="4992469"/>
            <a:ext cx="533400" cy="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3088619"/>
              </p:ext>
            </p:extLst>
          </p:nvPr>
        </p:nvGraphicFramePr>
        <p:xfrm>
          <a:off x="392306" y="1671935"/>
          <a:ext cx="10001250" cy="5586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5924504" y="2822138"/>
            <a:ext cx="2533696" cy="646331"/>
          </a:xfrm>
          <a:prstGeom prst="rect">
            <a:avLst/>
          </a:prstGeom>
          <a:solidFill>
            <a:srgbClr val="9966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Community Engagement Core (CEC)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152908" y="1382376"/>
            <a:ext cx="3305292" cy="646331"/>
          </a:xfrm>
          <a:prstGeom prst="rect">
            <a:avLst/>
          </a:prstGeom>
          <a:solidFill>
            <a:srgbClr val="0594FF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Administrative Core (includes research translation)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5627029" y="2088803"/>
            <a:ext cx="3382182" cy="64633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Data Management and Analysis Core (DMAC) 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03192" y="2477869"/>
            <a:ext cx="1435393" cy="646331"/>
          </a:xfrm>
          <a:prstGeom prst="rect">
            <a:avLst/>
          </a:prstGeom>
          <a:solidFill>
            <a:srgbClr val="CC99FF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Biomedical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(≥ 2 Projects)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52401" y="4349283"/>
            <a:ext cx="1754524" cy="1200329"/>
          </a:xfrm>
          <a:prstGeom prst="rect">
            <a:avLst/>
          </a:prstGeom>
          <a:solidFill>
            <a:srgbClr val="92D050"/>
          </a:solid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Environmental Science and Engineering</a:t>
            </a:r>
          </a:p>
          <a:p>
            <a:pPr algn="ctr"/>
            <a:r>
              <a:rPr lang="en-US" b="1" dirty="0">
                <a:solidFill>
                  <a:schemeClr val="tx1"/>
                </a:solidFill>
              </a:rPr>
              <a:t>(≥ 2 Projects)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010400" y="3468469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30" name="TextBox 29"/>
          <p:cNvSpPr txBox="1"/>
          <p:nvPr/>
        </p:nvSpPr>
        <p:spPr>
          <a:xfrm>
            <a:off x="6043246" y="3685401"/>
            <a:ext cx="2514600" cy="923330"/>
          </a:xfrm>
          <a:prstGeom prst="rect">
            <a:avLst/>
          </a:prstGeom>
          <a:solidFill>
            <a:srgbClr val="FF0000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Research Experience Training Coordination Core (RETCC)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943600" y="4687669"/>
            <a:ext cx="1905000" cy="646331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Research Support Core(s)</a:t>
            </a:r>
          </a:p>
        </p:txBody>
      </p:sp>
      <p:sp>
        <p:nvSpPr>
          <p:cNvPr id="19" name="Right Brace 18"/>
          <p:cNvSpPr/>
          <p:nvPr/>
        </p:nvSpPr>
        <p:spPr>
          <a:xfrm>
            <a:off x="7848600" y="4608731"/>
            <a:ext cx="152400" cy="801469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8077200" y="4851737"/>
            <a:ext cx="983667" cy="36933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/>
              <a:t>optional</a:t>
            </a:r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457200" y="75741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P42 Multi-Project Centers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16317" y="698838"/>
            <a:ext cx="83562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All Components Interacting, Addressing Problem 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04800" y="6073914"/>
            <a:ext cx="7239000" cy="707886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/>
            <a:r>
              <a:rPr lang="en-US" sz="2000" b="1" dirty="0"/>
              <a:t>New, Renewal Proposals, and Resubmissions: up to $1.75M/year direct costs for 5 years</a:t>
            </a:r>
          </a:p>
        </p:txBody>
      </p:sp>
      <p:sp>
        <p:nvSpPr>
          <p:cNvPr id="35" name="Slide Number Placeholder 3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743E04-BF7C-4DBD-BE87-48AC60790F71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7318120" y="5525869"/>
            <a:ext cx="1683767" cy="646331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/>
              <a:t>Total: 8 - 11 Components</a:t>
            </a:r>
          </a:p>
        </p:txBody>
      </p:sp>
    </p:spTree>
    <p:extLst>
      <p:ext uri="{BB962C8B-B14F-4D97-AF65-F5344CB8AC3E}">
        <p14:creationId xmlns:p14="http://schemas.microsoft.com/office/powerpoint/2010/main" val="295079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5800</TotalTime>
  <Words>5168</Words>
  <Application>Microsoft Office PowerPoint</Application>
  <PresentationFormat>On-screen Show (4:3)</PresentationFormat>
  <Paragraphs>737</Paragraphs>
  <Slides>64</Slides>
  <Notes>63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70" baseType="lpstr">
      <vt:lpstr>ＭＳ Ｐゴシック</vt:lpstr>
      <vt:lpstr>Arial</vt:lpstr>
      <vt:lpstr>Calibri</vt:lpstr>
      <vt:lpstr>Courier New</vt:lpstr>
      <vt:lpstr>Wingdings</vt:lpstr>
      <vt:lpstr>Office Theme</vt:lpstr>
      <vt:lpstr>Welcome to the CLU-IN Internet Seminar </vt:lpstr>
      <vt:lpstr>Funding Opportunity Webinar –  P42 Center RFA ES-18-002</vt:lpstr>
      <vt:lpstr>PowerPoint Presentation</vt:lpstr>
      <vt:lpstr>SRP Strategic Plan</vt:lpstr>
      <vt:lpstr>RFA-ES-18-002 Superfund Hazardous Substance Research and Training Program (P42) </vt:lpstr>
      <vt:lpstr>Key Dates</vt:lpstr>
      <vt:lpstr>PowerPoint Presentation</vt:lpstr>
      <vt:lpstr>P42 Multi-Project Centers</vt:lpstr>
      <vt:lpstr>PowerPoint Presentation</vt:lpstr>
      <vt:lpstr>Cost Limitations (Direct)</vt:lpstr>
      <vt:lpstr>PowerPoint Presentation</vt:lpstr>
      <vt:lpstr>Overall Component</vt:lpstr>
      <vt:lpstr>Table Examples for Overall Section</vt:lpstr>
      <vt:lpstr>New: Table of Integration with Center</vt:lpstr>
      <vt:lpstr>Overall Resource Sharing Plan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P42 Community Engagement Core (Required)</vt:lpstr>
      <vt:lpstr>P42 Data Management and Analysis Core (Required)</vt:lpstr>
      <vt:lpstr>PowerPoint Presentation</vt:lpstr>
      <vt:lpstr>“NIEHS SCIENTIFIC PEER REVIEW”</vt:lpstr>
      <vt:lpstr>The Peer Review Process</vt:lpstr>
      <vt:lpstr>PowerPoint Presentation</vt:lpstr>
      <vt:lpstr>P42 Peer Review Process</vt:lpstr>
      <vt:lpstr>Research Projects</vt:lpstr>
      <vt:lpstr>Cores</vt:lpstr>
      <vt:lpstr>Overall Center</vt:lpstr>
      <vt:lpstr>PowerPoint Presentation</vt:lpstr>
      <vt:lpstr>PowerPoint Presentation</vt:lpstr>
      <vt:lpstr>P42 Resources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“QUESTIONS?”</vt:lpstr>
      <vt:lpstr>NIEHS Grants Management  Lisa edwards, mBa</vt:lpstr>
      <vt:lpstr>Electronic Budget</vt:lpstr>
      <vt:lpstr>PowerPoint Presentation</vt:lpstr>
      <vt:lpstr>Budget Preparation</vt:lpstr>
      <vt:lpstr>Budget Preparation</vt:lpstr>
      <vt:lpstr>PowerPoint Presentation</vt:lpstr>
      <vt:lpstr>R&amp;R Budget Sections A &amp; B</vt:lpstr>
      <vt:lpstr>PowerPoint Presentation</vt:lpstr>
      <vt:lpstr>R&amp;R Budget Sections C - E</vt:lpstr>
      <vt:lpstr>PowerPoint Presentation</vt:lpstr>
      <vt:lpstr>R&amp;R Budget Sections F-K</vt:lpstr>
      <vt:lpstr>PowerPoint Presentation</vt:lpstr>
      <vt:lpstr>PowerPoint Presentation</vt:lpstr>
      <vt:lpstr>Resources</vt:lpstr>
      <vt:lpstr>PowerPoint Presentation</vt:lpstr>
      <vt:lpstr>Thank You! </vt:lpstr>
      <vt:lpstr>PowerPoint Presentation</vt:lpstr>
    </vt:vector>
  </TitlesOfParts>
  <Company>NIEHS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NIEHS</dc:creator>
  <cp:lastModifiedBy>Sara Amolegbe</cp:lastModifiedBy>
  <cp:revision>194</cp:revision>
  <cp:lastPrinted>2015-12-01T13:38:17Z</cp:lastPrinted>
  <dcterms:created xsi:type="dcterms:W3CDTF">2015-11-09T15:29:57Z</dcterms:created>
  <dcterms:modified xsi:type="dcterms:W3CDTF">2018-07-23T13:37:05Z</dcterms:modified>
</cp:coreProperties>
</file>