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68" r:id="rId2"/>
    <p:sldId id="269" r:id="rId3"/>
    <p:sldId id="270" r:id="rId4"/>
    <p:sldId id="271" r:id="rId5"/>
    <p:sldId id="272" r:id="rId6"/>
    <p:sldId id="274" r:id="rId7"/>
    <p:sldId id="277" r:id="rId8"/>
    <p:sldId id="279" r:id="rId9"/>
    <p:sldId id="280" r:id="rId10"/>
    <p:sldId id="259" r:id="rId11"/>
    <p:sldId id="260" r:id="rId12"/>
    <p:sldId id="287" r:id="rId13"/>
    <p:sldId id="261" r:id="rId14"/>
    <p:sldId id="266" r:id="rId15"/>
    <p:sldId id="281" r:id="rId16"/>
    <p:sldId id="282" r:id="rId17"/>
    <p:sldId id="283" r:id="rId18"/>
    <p:sldId id="284" r:id="rId19"/>
    <p:sldId id="285" r:id="rId20"/>
    <p:sldId id="286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62118EB-91E1-E34D-9B79-5CAF5C85815B}">
          <p14:sldIdLst>
            <p14:sldId id="268"/>
            <p14:sldId id="269"/>
            <p14:sldId id="270"/>
            <p14:sldId id="271"/>
            <p14:sldId id="272"/>
            <p14:sldId id="274"/>
            <p14:sldId id="277"/>
            <p14:sldId id="279"/>
            <p14:sldId id="280"/>
            <p14:sldId id="259"/>
            <p14:sldId id="260"/>
            <p14:sldId id="287"/>
            <p14:sldId id="261"/>
            <p14:sldId id="266"/>
            <p14:sldId id="281"/>
            <p14:sldId id="282"/>
            <p14:sldId id="283"/>
            <p14:sldId id="284"/>
            <p14:sldId id="285"/>
            <p14:sldId id="28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2571" autoAdjust="0"/>
  </p:normalViewPr>
  <p:slideViewPr>
    <p:cSldViewPr snapToGrid="0" snapToObjects="1">
      <p:cViewPr varScale="1">
        <p:scale>
          <a:sx n="80" d="100"/>
          <a:sy n="80" d="100"/>
        </p:scale>
        <p:origin x="136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0582CD-7BE1-0547-B82B-E5A701CEDE4F}" type="datetimeFigureOut">
              <a:rPr lang="en-US" smtClean="0"/>
              <a:pPr/>
              <a:t>8/22/2018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7E2085-96E8-D147-AE04-E19B74D2082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978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E2085-96E8-D147-AE04-E19B74D2082F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5535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E2085-96E8-D147-AE04-E19B74D2082F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7680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E2085-96E8-D147-AE04-E19B74D2082F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31294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E2085-96E8-D147-AE04-E19B74D2082F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48064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E2085-96E8-D147-AE04-E19B74D2082F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27205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E2085-96E8-D147-AE04-E19B74D2082F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1866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E2085-96E8-D147-AE04-E19B74D2082F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5274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298C0-BEF1-454B-B6DA-650960187B7E}" type="datetimeFigureOut">
              <a:rPr lang="en-US" smtClean="0"/>
              <a:pPr/>
              <a:t>8/22/2018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ABF29-53B7-D249-80C0-918F920A155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432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298C0-BEF1-454B-B6DA-650960187B7E}" type="datetimeFigureOut">
              <a:rPr lang="en-US" smtClean="0"/>
              <a:pPr/>
              <a:t>8/22/2018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ABF29-53B7-D249-80C0-918F920A155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87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298C0-BEF1-454B-B6DA-650960187B7E}" type="datetimeFigureOut">
              <a:rPr lang="en-US" smtClean="0"/>
              <a:pPr/>
              <a:t>8/22/2018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ABF29-53B7-D249-80C0-918F920A155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594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298C0-BEF1-454B-B6DA-650960187B7E}" type="datetimeFigureOut">
              <a:rPr lang="en-US" smtClean="0"/>
              <a:pPr/>
              <a:t>8/22/2018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ABF29-53B7-D249-80C0-918F920A155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240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298C0-BEF1-454B-B6DA-650960187B7E}" type="datetimeFigureOut">
              <a:rPr lang="en-US" smtClean="0"/>
              <a:pPr/>
              <a:t>8/22/2018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ABF29-53B7-D249-80C0-918F920A155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064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298C0-BEF1-454B-B6DA-650960187B7E}" type="datetimeFigureOut">
              <a:rPr lang="en-US" smtClean="0"/>
              <a:pPr/>
              <a:t>8/22/2018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ABF29-53B7-D249-80C0-918F920A155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533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298C0-BEF1-454B-B6DA-650960187B7E}" type="datetimeFigureOut">
              <a:rPr lang="en-US" smtClean="0"/>
              <a:pPr/>
              <a:t>8/22/2018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ABF29-53B7-D249-80C0-918F920A155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432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298C0-BEF1-454B-B6DA-650960187B7E}" type="datetimeFigureOut">
              <a:rPr lang="en-US" smtClean="0"/>
              <a:pPr/>
              <a:t>8/22/2018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ABF29-53B7-D249-80C0-918F920A155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178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298C0-BEF1-454B-B6DA-650960187B7E}" type="datetimeFigureOut">
              <a:rPr lang="en-US" smtClean="0"/>
              <a:pPr/>
              <a:t>8/22/2018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ABF29-53B7-D249-80C0-918F920A155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096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298C0-BEF1-454B-B6DA-650960187B7E}" type="datetimeFigureOut">
              <a:rPr lang="en-US" smtClean="0"/>
              <a:pPr/>
              <a:t>8/22/2018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ABF29-53B7-D249-80C0-918F920A155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525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298C0-BEF1-454B-B6DA-650960187B7E}" type="datetimeFigureOut">
              <a:rPr lang="en-US" smtClean="0"/>
              <a:pPr/>
              <a:t>8/22/2018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ABF29-53B7-D249-80C0-918F920A155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353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298C0-BEF1-454B-B6DA-650960187B7E}" type="datetimeFigureOut">
              <a:rPr lang="en-US" smtClean="0"/>
              <a:pPr/>
              <a:t>8/22/2018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7ABF29-53B7-D249-80C0-918F920A155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776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microsoft.com/office/2007/relationships/hdphoto" Target="../media/hdphoto4.wdp"/><Relationship Id="rId18" Type="http://schemas.openxmlformats.org/officeDocument/2006/relationships/image" Target="../media/image40.jpeg"/><Relationship Id="rId3" Type="http://schemas.openxmlformats.org/officeDocument/2006/relationships/image" Target="../media/image28.png"/><Relationship Id="rId21" Type="http://schemas.openxmlformats.org/officeDocument/2006/relationships/image" Target="../media/image43.jpeg"/><Relationship Id="rId7" Type="http://schemas.openxmlformats.org/officeDocument/2006/relationships/image" Target="../media/image31.emf"/><Relationship Id="rId12" Type="http://schemas.openxmlformats.org/officeDocument/2006/relationships/image" Target="../media/image35.png"/><Relationship Id="rId17" Type="http://schemas.openxmlformats.org/officeDocument/2006/relationships/image" Target="../media/image39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8.jpeg"/><Relationship Id="rId20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34.png"/><Relationship Id="rId5" Type="http://schemas.openxmlformats.org/officeDocument/2006/relationships/image" Target="../media/image29.png"/><Relationship Id="rId15" Type="http://schemas.openxmlformats.org/officeDocument/2006/relationships/image" Target="../media/image37.png"/><Relationship Id="rId23" Type="http://schemas.openxmlformats.org/officeDocument/2006/relationships/image" Target="../media/image45.png"/><Relationship Id="rId10" Type="http://schemas.openxmlformats.org/officeDocument/2006/relationships/image" Target="../media/image33.jpeg"/><Relationship Id="rId19" Type="http://schemas.openxmlformats.org/officeDocument/2006/relationships/image" Target="../media/image41.jpeg"/><Relationship Id="rId4" Type="http://schemas.microsoft.com/office/2007/relationships/hdphoto" Target="../media/hdphoto2.wdp"/><Relationship Id="rId9" Type="http://schemas.microsoft.com/office/2007/relationships/hdphoto" Target="../media/hdphoto3.wdp"/><Relationship Id="rId14" Type="http://schemas.openxmlformats.org/officeDocument/2006/relationships/image" Target="../media/image36.png"/><Relationship Id="rId22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microsoft.com/office/2007/relationships/hdphoto" Target="../media/hdphoto4.wdp"/><Relationship Id="rId18" Type="http://schemas.openxmlformats.org/officeDocument/2006/relationships/image" Target="../media/image40.jpeg"/><Relationship Id="rId3" Type="http://schemas.openxmlformats.org/officeDocument/2006/relationships/image" Target="../media/image28.png"/><Relationship Id="rId21" Type="http://schemas.openxmlformats.org/officeDocument/2006/relationships/image" Target="../media/image43.jpeg"/><Relationship Id="rId7" Type="http://schemas.openxmlformats.org/officeDocument/2006/relationships/image" Target="../media/image31.emf"/><Relationship Id="rId12" Type="http://schemas.openxmlformats.org/officeDocument/2006/relationships/image" Target="../media/image35.png"/><Relationship Id="rId17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8.jpeg"/><Relationship Id="rId20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34.png"/><Relationship Id="rId5" Type="http://schemas.openxmlformats.org/officeDocument/2006/relationships/image" Target="../media/image29.png"/><Relationship Id="rId15" Type="http://schemas.openxmlformats.org/officeDocument/2006/relationships/image" Target="../media/image37.png"/><Relationship Id="rId10" Type="http://schemas.openxmlformats.org/officeDocument/2006/relationships/image" Target="../media/image33.jpeg"/><Relationship Id="rId19" Type="http://schemas.openxmlformats.org/officeDocument/2006/relationships/image" Target="../media/image41.jpeg"/><Relationship Id="rId4" Type="http://schemas.microsoft.com/office/2007/relationships/hdphoto" Target="../media/hdphoto2.wdp"/><Relationship Id="rId9" Type="http://schemas.microsoft.com/office/2007/relationships/hdphoto" Target="../media/hdphoto3.wdp"/><Relationship Id="rId1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jpe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tiff"/><Relationship Id="rId4" Type="http://schemas.openxmlformats.org/officeDocument/2006/relationships/image" Target="../media/image5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image" Target="../media/image66.jpeg"/><Relationship Id="rId7" Type="http://schemas.openxmlformats.org/officeDocument/2006/relationships/image" Target="../media/image69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hyperlink" Target="https://vimeo.com/205932046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tiff"/><Relationship Id="rId2" Type="http://schemas.openxmlformats.org/officeDocument/2006/relationships/image" Target="../media/image71.tif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jpeg"/><Relationship Id="rId7" Type="http://schemas.openxmlformats.org/officeDocument/2006/relationships/image" Target="../media/image17.em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emf"/><Relationship Id="rId5" Type="http://schemas.openxmlformats.org/officeDocument/2006/relationships/image" Target="../media/image15.emf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emf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6.png"/><Relationship Id="rId4" Type="http://schemas.openxmlformats.org/officeDocument/2006/relationships/image" Target="../media/image2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7673" y="4974587"/>
            <a:ext cx="3593832" cy="980426"/>
          </a:xfrm>
          <a:prstGeom prst="rect">
            <a:avLst/>
          </a:prstGeom>
        </p:spPr>
      </p:pic>
      <p:pic>
        <p:nvPicPr>
          <p:cNvPr id="3" name="Picture 8" descr="NIEHS_SRP_Log_horz_2C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1724" y="4974587"/>
            <a:ext cx="4022788" cy="835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8DB68CC-AE6F-7642-8CC8-477916FD090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519" y="405113"/>
            <a:ext cx="8093986" cy="39220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276299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8814" y="207963"/>
            <a:ext cx="7161736" cy="1143000"/>
          </a:xfrm>
        </p:spPr>
        <p:txBody>
          <a:bodyPr>
            <a:noAutofit/>
          </a:bodyPr>
          <a:lstStyle/>
          <a:p>
            <a:r>
              <a:rPr lang="en-US" sz="2800" b="1" dirty="0"/>
              <a:t>Project 4: Mechanisms and Consequences of Evolved Adaptation to Environmental Pollution</a:t>
            </a:r>
            <a:br>
              <a:rPr lang="en-US" sz="2800" b="1" dirty="0"/>
            </a:br>
            <a:r>
              <a:rPr lang="en-US" sz="2000" b="1" dirty="0"/>
              <a:t>PI – Di Giulio, Co-PI- Hinton</a:t>
            </a:r>
            <a:br>
              <a:rPr lang="en-US" sz="2000" b="1" dirty="0"/>
            </a:br>
            <a:r>
              <a:rPr lang="en-US" sz="2000" b="1" dirty="0"/>
              <a:t>Trainees - Jordan Kozal and Casey Lindberg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998" y="1766390"/>
            <a:ext cx="7274552" cy="4659562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The phenomenon </a:t>
            </a:r>
            <a:r>
              <a:rPr lang="en-US" dirty="0">
                <a:solidFill>
                  <a:srgbClr val="00B050"/>
                </a:solidFill>
              </a:rPr>
              <a:t>pollution driving evolution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has implications for environmental health and management in terms of genetic diversity, organisms’ abilities to adapt to environmental changes such as warming, and understanding future risks posed by contamination. 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en-US" dirty="0"/>
              <a:t>Linking effects of specific chemicals and mixtures to </a:t>
            </a:r>
            <a:r>
              <a:rPr lang="en-US" dirty="0">
                <a:solidFill>
                  <a:srgbClr val="00B050"/>
                </a:solidFill>
              </a:rPr>
              <a:t>cardiovascular and nervous systems</a:t>
            </a:r>
            <a:r>
              <a:rPr lang="en-US" dirty="0"/>
              <a:t>, yields great relevance to human and ecological health.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"/>
            <a:ext cx="166163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mummichog.jpg"/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022908" y="6036295"/>
            <a:ext cx="2028901" cy="8217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ummichog.jpg"/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831908" y="2874456"/>
            <a:ext cx="2028901" cy="82170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530" y="3705630"/>
            <a:ext cx="2538149" cy="1903612"/>
          </a:xfrm>
          <a:prstGeom prst="rect">
            <a:avLst/>
          </a:prstGeom>
          <a:ln w="76200" cmpd="tri"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69031" y="3391477"/>
            <a:ext cx="280008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latin typeface="Garamond"/>
                <a:cs typeface="Garamond"/>
              </a:rPr>
              <a:t>Atlantic Wood Industries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6048" y="1068217"/>
            <a:ext cx="26727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dirty="0">
                <a:latin typeface="Garamond"/>
                <a:cs typeface="Garamond"/>
              </a:rPr>
              <a:t>The Elizabeth River, VA</a:t>
            </a:r>
            <a:r>
              <a:rPr lang="en-US" b="1" i="1" dirty="0">
                <a:latin typeface="Garamond"/>
                <a:cs typeface="Garamond"/>
              </a:rPr>
              <a:t> </a:t>
            </a:r>
            <a:r>
              <a:rPr lang="en-US" b="1" dirty="0">
                <a:latin typeface="Garamond"/>
                <a:cs typeface="Garamond"/>
              </a:rPr>
              <a:t> 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116530" y="1377992"/>
            <a:ext cx="2528219" cy="1905311"/>
            <a:chOff x="-5697916" y="2367428"/>
            <a:chExt cx="4973193" cy="3747887"/>
          </a:xfrm>
        </p:grpSpPr>
        <p:sp>
          <p:nvSpPr>
            <p:cNvPr id="19" name="Rectangle 18"/>
            <p:cNvSpPr/>
            <p:nvPr/>
          </p:nvSpPr>
          <p:spPr>
            <a:xfrm>
              <a:off x="-5422791" y="2510562"/>
              <a:ext cx="4613193" cy="1169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endParaRPr lang="en-US" sz="3500" dirty="0">
                <a:solidFill>
                  <a:srgbClr val="000090"/>
                </a:solidFill>
                <a:latin typeface="Garamond"/>
                <a:cs typeface="Garamond"/>
              </a:endParaRPr>
            </a:p>
            <a:p>
              <a:pPr lvl="0" algn="ctr"/>
              <a:endParaRPr lang="en-US" sz="3500" dirty="0">
                <a:solidFill>
                  <a:srgbClr val="000090"/>
                </a:solidFill>
                <a:latin typeface="Garamond"/>
                <a:cs typeface="Garamond"/>
              </a:endParaRPr>
            </a:p>
          </p:txBody>
        </p:sp>
        <p:grpSp>
          <p:nvGrpSpPr>
            <p:cNvPr id="20" name="Group 22"/>
            <p:cNvGrpSpPr/>
            <p:nvPr/>
          </p:nvGrpSpPr>
          <p:grpSpPr>
            <a:xfrm>
              <a:off x="-5697916" y="2367428"/>
              <a:ext cx="4973193" cy="3747887"/>
              <a:chOff x="4455426" y="0"/>
              <a:chExt cx="4973193" cy="3747887"/>
            </a:xfrm>
          </p:grpSpPr>
          <p:pic>
            <p:nvPicPr>
              <p:cNvPr id="26" name="Picture 25" descr="Screen Shot 2015-09-14 at 3.39.58 PM.png"/>
              <p:cNvPicPr>
                <a:picLocks noChangeAspect="1"/>
              </p:cNvPicPr>
              <p:nvPr/>
            </p:nvPicPr>
            <p:blipFill rotWithShape="1"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455426" y="0"/>
                <a:ext cx="4973193" cy="3747887"/>
              </a:xfrm>
              <a:prstGeom prst="rect">
                <a:avLst/>
              </a:prstGeom>
              <a:ln w="38100" cmpd="sng">
                <a:noFill/>
              </a:ln>
            </p:spPr>
          </p:pic>
          <p:sp>
            <p:nvSpPr>
              <p:cNvPr id="22" name="Freeform 21"/>
              <p:cNvSpPr/>
              <p:nvPr/>
            </p:nvSpPr>
            <p:spPr>
              <a:xfrm>
                <a:off x="7057959" y="1733038"/>
                <a:ext cx="1091069" cy="1229243"/>
              </a:xfrm>
              <a:custGeom>
                <a:avLst/>
                <a:gdLst>
                  <a:gd name="connsiteX0" fmla="*/ 443087 w 1033776"/>
                  <a:gd name="connsiteY0" fmla="*/ 1040159 h 1064807"/>
                  <a:gd name="connsiteX1" fmla="*/ 359406 w 1033776"/>
                  <a:gd name="connsiteY1" fmla="*/ 1064770 h 1064807"/>
                  <a:gd name="connsiteX2" fmla="*/ 310181 w 1033776"/>
                  <a:gd name="connsiteY2" fmla="*/ 1035237 h 1064807"/>
                  <a:gd name="connsiteX3" fmla="*/ 270802 w 1033776"/>
                  <a:gd name="connsiteY3" fmla="*/ 1020470 h 1064807"/>
                  <a:gd name="connsiteX4" fmla="*/ 211733 w 1033776"/>
                  <a:gd name="connsiteY4" fmla="*/ 995858 h 1064807"/>
                  <a:gd name="connsiteX5" fmla="*/ 123130 w 1033776"/>
                  <a:gd name="connsiteY5" fmla="*/ 971247 h 1064807"/>
                  <a:gd name="connsiteX6" fmla="*/ 93595 w 1033776"/>
                  <a:gd name="connsiteY6" fmla="*/ 936790 h 1064807"/>
                  <a:gd name="connsiteX7" fmla="*/ 88673 w 1033776"/>
                  <a:gd name="connsiteY7" fmla="*/ 902334 h 1064807"/>
                  <a:gd name="connsiteX8" fmla="*/ 98518 w 1033776"/>
                  <a:gd name="connsiteY8" fmla="*/ 872801 h 1064807"/>
                  <a:gd name="connsiteX9" fmla="*/ 113285 w 1033776"/>
                  <a:gd name="connsiteY9" fmla="*/ 838344 h 1064807"/>
                  <a:gd name="connsiteX10" fmla="*/ 113285 w 1033776"/>
                  <a:gd name="connsiteY10" fmla="*/ 838344 h 1064807"/>
                  <a:gd name="connsiteX11" fmla="*/ 132975 w 1033776"/>
                  <a:gd name="connsiteY11" fmla="*/ 813733 h 1064807"/>
                  <a:gd name="connsiteX12" fmla="*/ 132975 w 1033776"/>
                  <a:gd name="connsiteY12" fmla="*/ 759588 h 1064807"/>
                  <a:gd name="connsiteX13" fmla="*/ 123130 w 1033776"/>
                  <a:gd name="connsiteY13" fmla="*/ 715287 h 1064807"/>
                  <a:gd name="connsiteX14" fmla="*/ 108362 w 1033776"/>
                  <a:gd name="connsiteY14" fmla="*/ 656219 h 1064807"/>
                  <a:gd name="connsiteX15" fmla="*/ 108362 w 1033776"/>
                  <a:gd name="connsiteY15" fmla="*/ 611918 h 1064807"/>
                  <a:gd name="connsiteX16" fmla="*/ 113285 w 1033776"/>
                  <a:gd name="connsiteY16" fmla="*/ 552851 h 1064807"/>
                  <a:gd name="connsiteX17" fmla="*/ 49294 w 1033776"/>
                  <a:gd name="connsiteY17" fmla="*/ 538084 h 1064807"/>
                  <a:gd name="connsiteX18" fmla="*/ 69 w 1033776"/>
                  <a:gd name="connsiteY18" fmla="*/ 528239 h 1064807"/>
                  <a:gd name="connsiteX19" fmla="*/ 39449 w 1033776"/>
                  <a:gd name="connsiteY19" fmla="*/ 488861 h 1064807"/>
                  <a:gd name="connsiteX20" fmla="*/ 78828 w 1033776"/>
                  <a:gd name="connsiteY20" fmla="*/ 429793 h 1064807"/>
                  <a:gd name="connsiteX21" fmla="*/ 113285 w 1033776"/>
                  <a:gd name="connsiteY21" fmla="*/ 380570 h 1064807"/>
                  <a:gd name="connsiteX22" fmla="*/ 157587 w 1033776"/>
                  <a:gd name="connsiteY22" fmla="*/ 365803 h 1064807"/>
                  <a:gd name="connsiteX23" fmla="*/ 192044 w 1033776"/>
                  <a:gd name="connsiteY23" fmla="*/ 331347 h 1064807"/>
                  <a:gd name="connsiteX24" fmla="*/ 192044 w 1033776"/>
                  <a:gd name="connsiteY24" fmla="*/ 282124 h 1064807"/>
                  <a:gd name="connsiteX25" fmla="*/ 157587 w 1033776"/>
                  <a:gd name="connsiteY25" fmla="*/ 227979 h 1064807"/>
                  <a:gd name="connsiteX26" fmla="*/ 157587 w 1033776"/>
                  <a:gd name="connsiteY26" fmla="*/ 198445 h 1064807"/>
                  <a:gd name="connsiteX27" fmla="*/ 177276 w 1033776"/>
                  <a:gd name="connsiteY27" fmla="*/ 159066 h 1064807"/>
                  <a:gd name="connsiteX28" fmla="*/ 192044 w 1033776"/>
                  <a:gd name="connsiteY28" fmla="*/ 134455 h 1064807"/>
                  <a:gd name="connsiteX29" fmla="*/ 147742 w 1033776"/>
                  <a:gd name="connsiteY29" fmla="*/ 95076 h 1064807"/>
                  <a:gd name="connsiteX30" fmla="*/ 123130 w 1033776"/>
                  <a:gd name="connsiteY30" fmla="*/ 65543 h 1064807"/>
                  <a:gd name="connsiteX31" fmla="*/ 142819 w 1033776"/>
                  <a:gd name="connsiteY31" fmla="*/ 16320 h 1064807"/>
                  <a:gd name="connsiteX32" fmla="*/ 162509 w 1033776"/>
                  <a:gd name="connsiteY32" fmla="*/ 1553 h 1064807"/>
                  <a:gd name="connsiteX33" fmla="*/ 231423 w 1033776"/>
                  <a:gd name="connsiteY33" fmla="*/ 1553 h 1064807"/>
                  <a:gd name="connsiteX34" fmla="*/ 305259 w 1033776"/>
                  <a:gd name="connsiteY34" fmla="*/ 11397 h 1064807"/>
                  <a:gd name="connsiteX35" fmla="*/ 443087 w 1033776"/>
                  <a:gd name="connsiteY35" fmla="*/ 26164 h 1064807"/>
                  <a:gd name="connsiteX36" fmla="*/ 580914 w 1033776"/>
                  <a:gd name="connsiteY36" fmla="*/ 26164 h 1064807"/>
                  <a:gd name="connsiteX37" fmla="*/ 635061 w 1033776"/>
                  <a:gd name="connsiteY37" fmla="*/ 40931 h 1064807"/>
                  <a:gd name="connsiteX38" fmla="*/ 689207 w 1033776"/>
                  <a:gd name="connsiteY38" fmla="*/ 26164 h 1064807"/>
                  <a:gd name="connsiteX39" fmla="*/ 782733 w 1033776"/>
                  <a:gd name="connsiteY39" fmla="*/ 21242 h 1064807"/>
                  <a:gd name="connsiteX40" fmla="*/ 822113 w 1033776"/>
                  <a:gd name="connsiteY40" fmla="*/ 50776 h 1064807"/>
                  <a:gd name="connsiteX41" fmla="*/ 871337 w 1033776"/>
                  <a:gd name="connsiteY41" fmla="*/ 75387 h 1064807"/>
                  <a:gd name="connsiteX42" fmla="*/ 920561 w 1033776"/>
                  <a:gd name="connsiteY42" fmla="*/ 75387 h 1064807"/>
                  <a:gd name="connsiteX43" fmla="*/ 969785 w 1033776"/>
                  <a:gd name="connsiteY43" fmla="*/ 85232 h 1064807"/>
                  <a:gd name="connsiteX44" fmla="*/ 1033776 w 1033776"/>
                  <a:gd name="connsiteY44" fmla="*/ 104921 h 1064807"/>
                  <a:gd name="connsiteX45" fmla="*/ 1033776 w 1033776"/>
                  <a:gd name="connsiteY45" fmla="*/ 104921 h 1064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033776" h="1064807">
                    <a:moveTo>
                      <a:pt x="443087" y="1040159"/>
                    </a:moveTo>
                    <a:cubicBezTo>
                      <a:pt x="412322" y="1052874"/>
                      <a:pt x="381557" y="1065590"/>
                      <a:pt x="359406" y="1064770"/>
                    </a:cubicBezTo>
                    <a:cubicBezTo>
                      <a:pt x="337255" y="1063950"/>
                      <a:pt x="324948" y="1042620"/>
                      <a:pt x="310181" y="1035237"/>
                    </a:cubicBezTo>
                    <a:cubicBezTo>
                      <a:pt x="295414" y="1027854"/>
                      <a:pt x="287210" y="1027033"/>
                      <a:pt x="270802" y="1020470"/>
                    </a:cubicBezTo>
                    <a:cubicBezTo>
                      <a:pt x="254394" y="1013907"/>
                      <a:pt x="236345" y="1004062"/>
                      <a:pt x="211733" y="995858"/>
                    </a:cubicBezTo>
                    <a:cubicBezTo>
                      <a:pt x="187121" y="987654"/>
                      <a:pt x="142820" y="981092"/>
                      <a:pt x="123130" y="971247"/>
                    </a:cubicBezTo>
                    <a:cubicBezTo>
                      <a:pt x="103440" y="961402"/>
                      <a:pt x="99338" y="948275"/>
                      <a:pt x="93595" y="936790"/>
                    </a:cubicBezTo>
                    <a:cubicBezTo>
                      <a:pt x="87852" y="925304"/>
                      <a:pt x="87852" y="912999"/>
                      <a:pt x="88673" y="902334"/>
                    </a:cubicBezTo>
                    <a:cubicBezTo>
                      <a:pt x="89494" y="891669"/>
                      <a:pt x="94416" y="883466"/>
                      <a:pt x="98518" y="872801"/>
                    </a:cubicBezTo>
                    <a:cubicBezTo>
                      <a:pt x="102620" y="862136"/>
                      <a:pt x="113285" y="838344"/>
                      <a:pt x="113285" y="838344"/>
                    </a:cubicBezTo>
                    <a:lnTo>
                      <a:pt x="113285" y="838344"/>
                    </a:lnTo>
                    <a:cubicBezTo>
                      <a:pt x="116567" y="834242"/>
                      <a:pt x="129693" y="826859"/>
                      <a:pt x="132975" y="813733"/>
                    </a:cubicBezTo>
                    <a:cubicBezTo>
                      <a:pt x="136257" y="800607"/>
                      <a:pt x="134616" y="775996"/>
                      <a:pt x="132975" y="759588"/>
                    </a:cubicBezTo>
                    <a:cubicBezTo>
                      <a:pt x="131334" y="743180"/>
                      <a:pt x="127232" y="732515"/>
                      <a:pt x="123130" y="715287"/>
                    </a:cubicBezTo>
                    <a:cubicBezTo>
                      <a:pt x="119028" y="698059"/>
                      <a:pt x="110823" y="673447"/>
                      <a:pt x="108362" y="656219"/>
                    </a:cubicBezTo>
                    <a:cubicBezTo>
                      <a:pt x="105901" y="638991"/>
                      <a:pt x="107542" y="629146"/>
                      <a:pt x="108362" y="611918"/>
                    </a:cubicBezTo>
                    <a:cubicBezTo>
                      <a:pt x="109182" y="594690"/>
                      <a:pt x="123130" y="565157"/>
                      <a:pt x="113285" y="552851"/>
                    </a:cubicBezTo>
                    <a:cubicBezTo>
                      <a:pt x="103440" y="540545"/>
                      <a:pt x="68163" y="542186"/>
                      <a:pt x="49294" y="538084"/>
                    </a:cubicBezTo>
                    <a:cubicBezTo>
                      <a:pt x="30425" y="533982"/>
                      <a:pt x="1710" y="536443"/>
                      <a:pt x="69" y="528239"/>
                    </a:cubicBezTo>
                    <a:cubicBezTo>
                      <a:pt x="-1572" y="520035"/>
                      <a:pt x="26322" y="505269"/>
                      <a:pt x="39449" y="488861"/>
                    </a:cubicBezTo>
                    <a:cubicBezTo>
                      <a:pt x="52576" y="472453"/>
                      <a:pt x="66522" y="447841"/>
                      <a:pt x="78828" y="429793"/>
                    </a:cubicBezTo>
                    <a:cubicBezTo>
                      <a:pt x="91134" y="411745"/>
                      <a:pt x="100159" y="391235"/>
                      <a:pt x="113285" y="380570"/>
                    </a:cubicBezTo>
                    <a:cubicBezTo>
                      <a:pt x="126411" y="369905"/>
                      <a:pt x="144461" y="374007"/>
                      <a:pt x="157587" y="365803"/>
                    </a:cubicBezTo>
                    <a:cubicBezTo>
                      <a:pt x="170713" y="357599"/>
                      <a:pt x="186301" y="345294"/>
                      <a:pt x="192044" y="331347"/>
                    </a:cubicBezTo>
                    <a:cubicBezTo>
                      <a:pt x="197787" y="317400"/>
                      <a:pt x="197787" y="299352"/>
                      <a:pt x="192044" y="282124"/>
                    </a:cubicBezTo>
                    <a:cubicBezTo>
                      <a:pt x="186301" y="264896"/>
                      <a:pt x="163330" y="241926"/>
                      <a:pt x="157587" y="227979"/>
                    </a:cubicBezTo>
                    <a:cubicBezTo>
                      <a:pt x="151844" y="214032"/>
                      <a:pt x="154305" y="209930"/>
                      <a:pt x="157587" y="198445"/>
                    </a:cubicBezTo>
                    <a:cubicBezTo>
                      <a:pt x="160868" y="186959"/>
                      <a:pt x="171533" y="169731"/>
                      <a:pt x="177276" y="159066"/>
                    </a:cubicBezTo>
                    <a:cubicBezTo>
                      <a:pt x="183019" y="148401"/>
                      <a:pt x="196966" y="145120"/>
                      <a:pt x="192044" y="134455"/>
                    </a:cubicBezTo>
                    <a:cubicBezTo>
                      <a:pt x="187122" y="123790"/>
                      <a:pt x="159228" y="106561"/>
                      <a:pt x="147742" y="95076"/>
                    </a:cubicBezTo>
                    <a:cubicBezTo>
                      <a:pt x="136256" y="83591"/>
                      <a:pt x="123950" y="78669"/>
                      <a:pt x="123130" y="65543"/>
                    </a:cubicBezTo>
                    <a:cubicBezTo>
                      <a:pt x="122310" y="52417"/>
                      <a:pt x="136256" y="26985"/>
                      <a:pt x="142819" y="16320"/>
                    </a:cubicBezTo>
                    <a:cubicBezTo>
                      <a:pt x="149382" y="5655"/>
                      <a:pt x="147742" y="4014"/>
                      <a:pt x="162509" y="1553"/>
                    </a:cubicBezTo>
                    <a:cubicBezTo>
                      <a:pt x="177276" y="-908"/>
                      <a:pt x="207631" y="-88"/>
                      <a:pt x="231423" y="1553"/>
                    </a:cubicBezTo>
                    <a:cubicBezTo>
                      <a:pt x="255215" y="3194"/>
                      <a:pt x="305259" y="11397"/>
                      <a:pt x="305259" y="11397"/>
                    </a:cubicBezTo>
                    <a:cubicBezTo>
                      <a:pt x="340536" y="15499"/>
                      <a:pt x="397144" y="23703"/>
                      <a:pt x="443087" y="26164"/>
                    </a:cubicBezTo>
                    <a:cubicBezTo>
                      <a:pt x="489030" y="28625"/>
                      <a:pt x="548918" y="23703"/>
                      <a:pt x="580914" y="26164"/>
                    </a:cubicBezTo>
                    <a:cubicBezTo>
                      <a:pt x="612910" y="28625"/>
                      <a:pt x="617012" y="40931"/>
                      <a:pt x="635061" y="40931"/>
                    </a:cubicBezTo>
                    <a:cubicBezTo>
                      <a:pt x="653110" y="40931"/>
                      <a:pt x="664595" y="29446"/>
                      <a:pt x="689207" y="26164"/>
                    </a:cubicBezTo>
                    <a:cubicBezTo>
                      <a:pt x="713819" y="22882"/>
                      <a:pt x="760582" y="17140"/>
                      <a:pt x="782733" y="21242"/>
                    </a:cubicBezTo>
                    <a:cubicBezTo>
                      <a:pt x="804884" y="25344"/>
                      <a:pt x="807346" y="41752"/>
                      <a:pt x="822113" y="50776"/>
                    </a:cubicBezTo>
                    <a:cubicBezTo>
                      <a:pt x="836880" y="59800"/>
                      <a:pt x="854929" y="71285"/>
                      <a:pt x="871337" y="75387"/>
                    </a:cubicBezTo>
                    <a:cubicBezTo>
                      <a:pt x="887745" y="79489"/>
                      <a:pt x="904153" y="73746"/>
                      <a:pt x="920561" y="75387"/>
                    </a:cubicBezTo>
                    <a:cubicBezTo>
                      <a:pt x="936969" y="77028"/>
                      <a:pt x="950916" y="80310"/>
                      <a:pt x="969785" y="85232"/>
                    </a:cubicBezTo>
                    <a:cubicBezTo>
                      <a:pt x="988654" y="90154"/>
                      <a:pt x="1033776" y="104921"/>
                      <a:pt x="1033776" y="104921"/>
                    </a:cubicBezTo>
                    <a:lnTo>
                      <a:pt x="1033776" y="104921"/>
                    </a:lnTo>
                  </a:path>
                </a:pathLst>
              </a:custGeom>
              <a:ln w="38100" cmpd="sng">
                <a:solidFill>
                  <a:srgbClr val="3366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Freeform 22"/>
              <p:cNvSpPr/>
              <p:nvPr/>
            </p:nvSpPr>
            <p:spPr>
              <a:xfrm>
                <a:off x="6784108" y="1439343"/>
                <a:ext cx="420813" cy="289805"/>
              </a:xfrm>
              <a:custGeom>
                <a:avLst/>
                <a:gdLst>
                  <a:gd name="connsiteX0" fmla="*/ 398716 w 398716"/>
                  <a:gd name="connsiteY0" fmla="*/ 251038 h 251038"/>
                  <a:gd name="connsiteX1" fmla="*/ 344569 w 398716"/>
                  <a:gd name="connsiteY1" fmla="*/ 221504 h 251038"/>
                  <a:gd name="connsiteX2" fmla="*/ 285500 w 398716"/>
                  <a:gd name="connsiteY2" fmla="*/ 211659 h 251038"/>
                  <a:gd name="connsiteX3" fmla="*/ 226431 w 398716"/>
                  <a:gd name="connsiteY3" fmla="*/ 142747 h 251038"/>
                  <a:gd name="connsiteX4" fmla="*/ 172285 w 398716"/>
                  <a:gd name="connsiteY4" fmla="*/ 103369 h 251038"/>
                  <a:gd name="connsiteX5" fmla="*/ 123061 w 398716"/>
                  <a:gd name="connsiteY5" fmla="*/ 78757 h 251038"/>
                  <a:gd name="connsiteX6" fmla="*/ 54147 w 398716"/>
                  <a:gd name="connsiteY6" fmla="*/ 63990 h 251038"/>
                  <a:gd name="connsiteX7" fmla="*/ 24612 w 398716"/>
                  <a:gd name="connsiteY7" fmla="*/ 19689 h 251038"/>
                  <a:gd name="connsiteX8" fmla="*/ 0 w 398716"/>
                  <a:gd name="connsiteY8" fmla="*/ 0 h 251038"/>
                  <a:gd name="connsiteX9" fmla="*/ 0 w 398716"/>
                  <a:gd name="connsiteY9" fmla="*/ 0 h 25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98716" h="251038">
                    <a:moveTo>
                      <a:pt x="398716" y="251038"/>
                    </a:moveTo>
                    <a:cubicBezTo>
                      <a:pt x="381077" y="239552"/>
                      <a:pt x="363438" y="228067"/>
                      <a:pt x="344569" y="221504"/>
                    </a:cubicBezTo>
                    <a:cubicBezTo>
                      <a:pt x="325700" y="214941"/>
                      <a:pt x="305190" y="224785"/>
                      <a:pt x="285500" y="211659"/>
                    </a:cubicBezTo>
                    <a:cubicBezTo>
                      <a:pt x="265810" y="198533"/>
                      <a:pt x="245300" y="160795"/>
                      <a:pt x="226431" y="142747"/>
                    </a:cubicBezTo>
                    <a:cubicBezTo>
                      <a:pt x="207562" y="124699"/>
                      <a:pt x="189513" y="114034"/>
                      <a:pt x="172285" y="103369"/>
                    </a:cubicBezTo>
                    <a:cubicBezTo>
                      <a:pt x="155057" y="92704"/>
                      <a:pt x="142751" y="85320"/>
                      <a:pt x="123061" y="78757"/>
                    </a:cubicBezTo>
                    <a:cubicBezTo>
                      <a:pt x="103371" y="72194"/>
                      <a:pt x="70555" y="73835"/>
                      <a:pt x="54147" y="63990"/>
                    </a:cubicBezTo>
                    <a:cubicBezTo>
                      <a:pt x="37739" y="54145"/>
                      <a:pt x="33636" y="30354"/>
                      <a:pt x="24612" y="19689"/>
                    </a:cubicBezTo>
                    <a:cubicBezTo>
                      <a:pt x="15588" y="9024"/>
                      <a:pt x="0" y="0"/>
                      <a:pt x="0" y="0"/>
                    </a:cubicBezTo>
                    <a:lnTo>
                      <a:pt x="0" y="0"/>
                    </a:lnTo>
                  </a:path>
                </a:pathLst>
              </a:custGeom>
              <a:ln w="38100" cmpd="sng">
                <a:solidFill>
                  <a:srgbClr val="3366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Freeform 23"/>
              <p:cNvSpPr/>
              <p:nvPr/>
            </p:nvSpPr>
            <p:spPr>
              <a:xfrm>
                <a:off x="6452527" y="1538254"/>
                <a:ext cx="474111" cy="227298"/>
              </a:xfrm>
              <a:custGeom>
                <a:avLst/>
                <a:gdLst>
                  <a:gd name="connsiteX0" fmla="*/ 0 w 449215"/>
                  <a:gd name="connsiteY0" fmla="*/ 196892 h 196892"/>
                  <a:gd name="connsiteX1" fmla="*/ 63991 w 449215"/>
                  <a:gd name="connsiteY1" fmla="*/ 187047 h 196892"/>
                  <a:gd name="connsiteX2" fmla="*/ 103370 w 449215"/>
                  <a:gd name="connsiteY2" fmla="*/ 137824 h 196892"/>
                  <a:gd name="connsiteX3" fmla="*/ 132905 w 449215"/>
                  <a:gd name="connsiteY3" fmla="*/ 103368 h 196892"/>
                  <a:gd name="connsiteX4" fmla="*/ 172284 w 449215"/>
                  <a:gd name="connsiteY4" fmla="*/ 88601 h 196892"/>
                  <a:gd name="connsiteX5" fmla="*/ 246120 w 449215"/>
                  <a:gd name="connsiteY5" fmla="*/ 59067 h 196892"/>
                  <a:gd name="connsiteX6" fmla="*/ 359336 w 449215"/>
                  <a:gd name="connsiteY6" fmla="*/ 54145 h 196892"/>
                  <a:gd name="connsiteX7" fmla="*/ 443017 w 449215"/>
                  <a:gd name="connsiteY7" fmla="*/ 9844 h 196892"/>
                  <a:gd name="connsiteX8" fmla="*/ 443017 w 449215"/>
                  <a:gd name="connsiteY8" fmla="*/ 0 h 196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9215" h="196892">
                    <a:moveTo>
                      <a:pt x="0" y="196892"/>
                    </a:moveTo>
                    <a:cubicBezTo>
                      <a:pt x="23381" y="196892"/>
                      <a:pt x="46763" y="196892"/>
                      <a:pt x="63991" y="187047"/>
                    </a:cubicBezTo>
                    <a:cubicBezTo>
                      <a:pt x="81219" y="177202"/>
                      <a:pt x="91884" y="151770"/>
                      <a:pt x="103370" y="137824"/>
                    </a:cubicBezTo>
                    <a:cubicBezTo>
                      <a:pt x="114856" y="123878"/>
                      <a:pt x="121419" y="111572"/>
                      <a:pt x="132905" y="103368"/>
                    </a:cubicBezTo>
                    <a:cubicBezTo>
                      <a:pt x="144391" y="95164"/>
                      <a:pt x="172284" y="88601"/>
                      <a:pt x="172284" y="88601"/>
                    </a:cubicBezTo>
                    <a:cubicBezTo>
                      <a:pt x="191153" y="81218"/>
                      <a:pt x="214945" y="64810"/>
                      <a:pt x="246120" y="59067"/>
                    </a:cubicBezTo>
                    <a:cubicBezTo>
                      <a:pt x="277295" y="53324"/>
                      <a:pt x="326520" y="62349"/>
                      <a:pt x="359336" y="54145"/>
                    </a:cubicBezTo>
                    <a:cubicBezTo>
                      <a:pt x="392152" y="45941"/>
                      <a:pt x="429070" y="18868"/>
                      <a:pt x="443017" y="9844"/>
                    </a:cubicBezTo>
                    <a:cubicBezTo>
                      <a:pt x="456964" y="820"/>
                      <a:pt x="443017" y="0"/>
                      <a:pt x="443017" y="0"/>
                    </a:cubicBezTo>
                  </a:path>
                </a:pathLst>
              </a:custGeom>
              <a:ln w="38100" cmpd="sng">
                <a:solidFill>
                  <a:srgbClr val="3366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cxnSp>
        <p:nvCxnSpPr>
          <p:cNvPr id="44" name="Straight Connector 43"/>
          <p:cNvCxnSpPr/>
          <p:nvPr/>
        </p:nvCxnSpPr>
        <p:spPr>
          <a:xfrm>
            <a:off x="2831908" y="2109710"/>
            <a:ext cx="739458" cy="7529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rot="5400000">
            <a:off x="2820502" y="3698860"/>
            <a:ext cx="739458" cy="7529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16530" y="2829153"/>
            <a:ext cx="1877714" cy="338554"/>
          </a:xfrm>
          <a:prstGeom prst="rect">
            <a:avLst/>
          </a:prstGeom>
          <a:noFill/>
          <a:ln w="38100" cmpd="sng">
            <a:noFill/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Garamond"/>
                <a:cs typeface="Garamond"/>
              </a:rPr>
              <a:t>Southern branch </a:t>
            </a:r>
          </a:p>
        </p:txBody>
      </p:sp>
      <p:sp>
        <p:nvSpPr>
          <p:cNvPr id="46" name="Rectangle 45"/>
          <p:cNvSpPr/>
          <p:nvPr/>
        </p:nvSpPr>
        <p:spPr>
          <a:xfrm>
            <a:off x="3654901" y="2464290"/>
            <a:ext cx="166531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dirty="0">
                <a:latin typeface="Garamond"/>
                <a:cs typeface="Garamond"/>
              </a:rPr>
              <a:t>Atlantic killifish </a:t>
            </a:r>
          </a:p>
          <a:p>
            <a:r>
              <a:rPr lang="en-US" sz="1500" dirty="0">
                <a:latin typeface="Garamond"/>
                <a:cs typeface="Garamond"/>
              </a:rPr>
              <a:t>(</a:t>
            </a:r>
            <a:r>
              <a:rPr lang="en-US" sz="1500" i="1" dirty="0" err="1">
                <a:latin typeface="Garamond"/>
                <a:cs typeface="Garamond"/>
              </a:rPr>
              <a:t>Fundulus</a:t>
            </a:r>
            <a:r>
              <a:rPr lang="en-US" sz="1500" i="1" dirty="0">
                <a:latin typeface="Garamond"/>
                <a:cs typeface="Garamond"/>
              </a:rPr>
              <a:t> </a:t>
            </a:r>
            <a:r>
              <a:rPr lang="en-US" sz="1500" i="1" dirty="0" err="1">
                <a:latin typeface="Garamond"/>
                <a:cs typeface="Garamond"/>
              </a:rPr>
              <a:t>heteroclitus</a:t>
            </a:r>
            <a:r>
              <a:rPr lang="en-US" sz="1500" dirty="0">
                <a:latin typeface="Garamond"/>
                <a:cs typeface="Garamond"/>
              </a:rPr>
              <a:t>)</a:t>
            </a:r>
            <a:endParaRPr lang="en-US" sz="1500" dirty="0"/>
          </a:p>
        </p:txBody>
      </p:sp>
      <p:sp>
        <p:nvSpPr>
          <p:cNvPr id="47" name="Rectangle 46"/>
          <p:cNvSpPr/>
          <p:nvPr/>
        </p:nvSpPr>
        <p:spPr>
          <a:xfrm>
            <a:off x="3566731" y="3696161"/>
            <a:ext cx="122868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dirty="0">
                <a:latin typeface="Garamond"/>
                <a:cs typeface="Garamond"/>
              </a:rPr>
              <a:t>PAH resistance</a:t>
            </a:r>
          </a:p>
        </p:txBody>
      </p:sp>
      <p:cxnSp>
        <p:nvCxnSpPr>
          <p:cNvPr id="49" name="Straight Connector 48"/>
          <p:cNvCxnSpPr/>
          <p:nvPr/>
        </p:nvCxnSpPr>
        <p:spPr>
          <a:xfrm flipV="1">
            <a:off x="4607590" y="1292901"/>
            <a:ext cx="497573" cy="10929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V="1">
            <a:off x="5356850" y="2183374"/>
            <a:ext cx="1059967" cy="9529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 rot="17739444">
            <a:off x="4087337" y="1594176"/>
            <a:ext cx="1249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Organismal </a:t>
            </a:r>
          </a:p>
        </p:txBody>
      </p:sp>
      <p:sp>
        <p:nvSpPr>
          <p:cNvPr id="64" name="TextBox 63"/>
          <p:cNvSpPr txBox="1"/>
          <p:nvPr/>
        </p:nvSpPr>
        <p:spPr>
          <a:xfrm rot="19080000">
            <a:off x="4989416" y="2386804"/>
            <a:ext cx="1475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Organ/Tissue </a:t>
            </a:r>
          </a:p>
        </p:txBody>
      </p:sp>
      <p:sp>
        <p:nvSpPr>
          <p:cNvPr id="66" name="TextBox 65"/>
          <p:cNvSpPr txBox="1"/>
          <p:nvPr/>
        </p:nvSpPr>
        <p:spPr>
          <a:xfrm rot="3955263">
            <a:off x="4370566" y="4009199"/>
            <a:ext cx="1188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Molecular </a:t>
            </a:r>
          </a:p>
        </p:txBody>
      </p:sp>
      <p:sp>
        <p:nvSpPr>
          <p:cNvPr id="68" name="TextBox 67"/>
          <p:cNvSpPr txBox="1"/>
          <p:nvPr/>
        </p:nvSpPr>
        <p:spPr>
          <a:xfrm rot="180000">
            <a:off x="5840927" y="3311582"/>
            <a:ext cx="947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Cellular </a:t>
            </a:r>
          </a:p>
        </p:txBody>
      </p:sp>
      <p:cxnSp>
        <p:nvCxnSpPr>
          <p:cNvPr id="72" name="Straight Connector 71"/>
          <p:cNvCxnSpPr/>
          <p:nvPr/>
        </p:nvCxnSpPr>
        <p:spPr>
          <a:xfrm flipH="1" flipV="1">
            <a:off x="5423196" y="3575701"/>
            <a:ext cx="1707754" cy="1299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6" name="Group 75"/>
          <p:cNvGrpSpPr/>
          <p:nvPr/>
        </p:nvGrpSpPr>
        <p:grpSpPr>
          <a:xfrm>
            <a:off x="4296883" y="4687113"/>
            <a:ext cx="2119934" cy="2125427"/>
            <a:chOff x="5138240" y="2900446"/>
            <a:chExt cx="4228700" cy="4097823"/>
          </a:xfrm>
        </p:grpSpPr>
        <p:pic>
          <p:nvPicPr>
            <p:cNvPr id="77" name="Picture 76" descr="AHR_figure.pdf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662" r="4966" b="10184"/>
            <a:stretch>
              <a:fillRect/>
            </a:stretch>
          </p:blipFill>
          <p:spPr>
            <a:xfrm>
              <a:off x="5138240" y="2900446"/>
              <a:ext cx="4228700" cy="3922531"/>
            </a:xfrm>
            <a:prstGeom prst="rect">
              <a:avLst/>
            </a:prstGeom>
          </p:spPr>
        </p:pic>
        <p:sp>
          <p:nvSpPr>
            <p:cNvPr id="78" name="Left Arrow 77"/>
            <p:cNvSpPr/>
            <p:nvPr/>
          </p:nvSpPr>
          <p:spPr>
            <a:xfrm>
              <a:off x="7370172" y="4504163"/>
              <a:ext cx="417238" cy="439260"/>
            </a:xfrm>
            <a:prstGeom prst="leftArrow">
              <a:avLst/>
            </a:prstGeom>
            <a:solidFill>
              <a:srgbClr val="FF0000"/>
            </a:solidFill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Multiply 78"/>
            <p:cNvSpPr/>
            <p:nvPr/>
          </p:nvSpPr>
          <p:spPr>
            <a:xfrm>
              <a:off x="6697681" y="4723793"/>
              <a:ext cx="439481" cy="416410"/>
            </a:xfrm>
            <a:prstGeom prst="mathMultiply">
              <a:avLst/>
            </a:prstGeom>
            <a:solidFill>
              <a:srgbClr val="FF0000"/>
            </a:solidFill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80" name="Picture 79"/>
            <p:cNvPicPr>
              <a:picLocks noChangeAspect="1"/>
            </p:cNvPicPr>
            <p:nvPr/>
          </p:nvPicPr>
          <p:blipFill>
            <a:blip r:embed="rId8" cstate="screen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5464506" y="5901020"/>
              <a:ext cx="1097249" cy="1097249"/>
            </a:xfrm>
            <a:prstGeom prst="rect">
              <a:avLst/>
            </a:prstGeom>
          </p:spPr>
        </p:pic>
      </p:grpSp>
      <p:grpSp>
        <p:nvGrpSpPr>
          <p:cNvPr id="89" name="Group 88"/>
          <p:cNvGrpSpPr/>
          <p:nvPr/>
        </p:nvGrpSpPr>
        <p:grpSpPr>
          <a:xfrm>
            <a:off x="4609145" y="11569"/>
            <a:ext cx="1682979" cy="1535809"/>
            <a:chOff x="5481757" y="444494"/>
            <a:chExt cx="1682979" cy="1535809"/>
          </a:xfrm>
        </p:grpSpPr>
        <p:grpSp>
          <p:nvGrpSpPr>
            <p:cNvPr id="82" name="Group 81"/>
            <p:cNvGrpSpPr/>
            <p:nvPr/>
          </p:nvGrpSpPr>
          <p:grpSpPr>
            <a:xfrm>
              <a:off x="5558477" y="721202"/>
              <a:ext cx="1606259" cy="1259101"/>
              <a:chOff x="392906" y="1832647"/>
              <a:chExt cx="5956844" cy="4669403"/>
            </a:xfrm>
          </p:grpSpPr>
          <p:pic>
            <p:nvPicPr>
              <p:cNvPr id="83" name="Picture 7"/>
              <p:cNvPicPr>
                <a:picLocks noChangeAspect="1" noChangeArrowheads="1"/>
              </p:cNvPicPr>
              <p:nvPr/>
            </p:nvPicPr>
            <p:blipFill rotWithShape="1"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392906" y="1832647"/>
                <a:ext cx="5715000" cy="2622773"/>
              </a:xfrm>
              <a:prstGeom prst="rect">
                <a:avLst/>
              </a:prstGeom>
              <a:ln w="38100" cap="sq">
                <a:solidFill>
                  <a:srgbClr val="000000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4" name="Picture 83"/>
              <p:cNvPicPr>
                <a:picLocks noChangeAspect="1"/>
              </p:cNvPicPr>
              <p:nvPr/>
            </p:nvPicPr>
            <p:blipFill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568455" y="3982762"/>
                <a:ext cx="3781295" cy="2519288"/>
              </a:xfrm>
              <a:prstGeom prst="rect">
                <a:avLst/>
              </a:prstGeom>
              <a:ln w="38100" cap="sq">
                <a:solidFill>
                  <a:srgbClr val="000000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</p:pic>
          <p:cxnSp>
            <p:nvCxnSpPr>
              <p:cNvPr id="85" name="Straight Connector 84"/>
              <p:cNvCxnSpPr/>
              <p:nvPr/>
            </p:nvCxnSpPr>
            <p:spPr>
              <a:xfrm flipH="1" flipV="1">
                <a:off x="1832463" y="3044794"/>
                <a:ext cx="735992" cy="937968"/>
              </a:xfrm>
              <a:prstGeom prst="line">
                <a:avLst/>
              </a:prstGeom>
              <a:ln>
                <a:solidFill>
                  <a:srgbClr val="CCFFCC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/>
              <p:cNvCxnSpPr/>
              <p:nvPr/>
            </p:nvCxnSpPr>
            <p:spPr>
              <a:xfrm flipH="1" flipV="1">
                <a:off x="2568455" y="2923019"/>
                <a:ext cx="3781295" cy="1059743"/>
              </a:xfrm>
              <a:prstGeom prst="line">
                <a:avLst/>
              </a:prstGeom>
              <a:ln>
                <a:solidFill>
                  <a:srgbClr val="CCFFCC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87" name="Picture 86" descr="mummichog.jpg"/>
              <p:cNvPicPr>
                <a:picLocks noChangeAspect="1"/>
              </p:cNvPicPr>
              <p:nvPr/>
            </p:nvPicPr>
            <p:blipFill>
              <a:blip r:embed="rId12" cstate="screen"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ackgroundRemoval t="9877" b="89877" l="3500" r="97900">
                            <a14:backgroundMark x1="51800" y1="55556" x2="51800" y2="55556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034180" y="4997976"/>
                <a:ext cx="1226770" cy="511803"/>
              </a:xfrm>
              <a:prstGeom prst="rect">
                <a:avLst/>
              </a:prstGeom>
            </p:spPr>
          </p:pic>
        </p:grpSp>
        <p:sp>
          <p:nvSpPr>
            <p:cNvPr id="88" name="TextBox 87"/>
            <p:cNvSpPr txBox="1"/>
            <p:nvPr/>
          </p:nvSpPr>
          <p:spPr>
            <a:xfrm>
              <a:off x="5481757" y="444494"/>
              <a:ext cx="16236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swim tunnel </a:t>
              </a:r>
            </a:p>
          </p:txBody>
        </p:sp>
      </p:grpSp>
      <p:pic>
        <p:nvPicPr>
          <p:cNvPr id="69" name="Picture 6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423097" y="3087323"/>
            <a:ext cx="1321934" cy="1413312"/>
          </a:xfrm>
          <a:prstGeom prst="rect">
            <a:avLst/>
          </a:prstGeom>
        </p:spPr>
      </p:pic>
      <p:sp>
        <p:nvSpPr>
          <p:cNvPr id="70" name="TextBox 69"/>
          <p:cNvSpPr txBox="1"/>
          <p:nvPr/>
        </p:nvSpPr>
        <p:spPr>
          <a:xfrm>
            <a:off x="7812847" y="4390599"/>
            <a:ext cx="135487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Bioenergetics:  Extracellular </a:t>
            </a:r>
          </a:p>
          <a:p>
            <a:r>
              <a:rPr lang="en-US" sz="1100" dirty="0"/>
              <a:t>flux analyzer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5815687" y="4233209"/>
            <a:ext cx="1938435" cy="801809"/>
            <a:chOff x="3857143" y="5963858"/>
            <a:chExt cx="1938435" cy="801809"/>
          </a:xfrm>
        </p:grpSpPr>
        <p:pic>
          <p:nvPicPr>
            <p:cNvPr id="60" name="Picture 10" descr="https://kidscancer.uchicago.edu/sites/pedscancer.uchicago.edu/files/styles/galleryimage/public/uploads/images/zebrafish3.png?itok=xZ6WiQor"/>
            <p:cNvPicPr>
              <a:picLocks noChangeAspect="1" noChangeArrowheads="1"/>
            </p:cNvPicPr>
            <p:nvPr/>
          </p:nvPicPr>
          <p:blipFill rotWithShape="1"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857143" y="5963858"/>
              <a:ext cx="1339548" cy="4204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2" name="Rectangle 61"/>
            <p:cNvSpPr/>
            <p:nvPr/>
          </p:nvSpPr>
          <p:spPr>
            <a:xfrm>
              <a:off x="4130268" y="6304002"/>
              <a:ext cx="166531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 err="1">
                  <a:latin typeface="Garamond"/>
                  <a:cs typeface="Garamond"/>
                </a:rPr>
                <a:t>Zebrafish</a:t>
              </a:r>
              <a:endParaRPr lang="en-US" sz="1200" dirty="0">
                <a:latin typeface="Garamond"/>
                <a:cs typeface="Garamond"/>
              </a:endParaRPr>
            </a:p>
            <a:p>
              <a:r>
                <a:rPr lang="en-US" sz="1200" dirty="0">
                  <a:latin typeface="Garamond"/>
                  <a:cs typeface="Garamond"/>
                </a:rPr>
                <a:t>(</a:t>
              </a:r>
              <a:r>
                <a:rPr lang="en-US" sz="1200" i="1" dirty="0" err="1">
                  <a:latin typeface="Garamond"/>
                  <a:cs typeface="Garamond"/>
                </a:rPr>
                <a:t>Danio</a:t>
              </a:r>
              <a:r>
                <a:rPr lang="en-US" sz="1200" i="1" dirty="0">
                  <a:latin typeface="Garamond"/>
                  <a:cs typeface="Garamond"/>
                </a:rPr>
                <a:t> </a:t>
              </a:r>
              <a:r>
                <a:rPr lang="en-US" sz="1200" i="1" dirty="0" err="1">
                  <a:latin typeface="Garamond"/>
                  <a:cs typeface="Garamond"/>
                </a:rPr>
                <a:t>rerio</a:t>
              </a:r>
              <a:r>
                <a:rPr lang="en-US" sz="1200" dirty="0">
                  <a:latin typeface="Garamond"/>
                  <a:cs typeface="Garamond"/>
                </a:rPr>
                <a:t>)</a:t>
              </a:r>
              <a:endParaRPr lang="en-US" sz="1200" dirty="0"/>
            </a:p>
          </p:txBody>
        </p:sp>
      </p:grpSp>
      <p:cxnSp>
        <p:nvCxnSpPr>
          <p:cNvPr id="63" name="Straight Connector 62"/>
          <p:cNvCxnSpPr/>
          <p:nvPr/>
        </p:nvCxnSpPr>
        <p:spPr>
          <a:xfrm flipH="1">
            <a:off x="6283771" y="5117397"/>
            <a:ext cx="228716" cy="3974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 flipV="1">
            <a:off x="7259838" y="4500635"/>
            <a:ext cx="360120" cy="16160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H="1" flipV="1">
            <a:off x="4568607" y="3784354"/>
            <a:ext cx="396032" cy="90275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3" name="Group 32"/>
          <p:cNvGrpSpPr/>
          <p:nvPr/>
        </p:nvGrpSpPr>
        <p:grpSpPr>
          <a:xfrm>
            <a:off x="6524392" y="1087495"/>
            <a:ext cx="2407683" cy="1908702"/>
            <a:chOff x="6636033" y="1427419"/>
            <a:chExt cx="2407683" cy="1908702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4753" y="2385145"/>
              <a:ext cx="1218963" cy="950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7" name="Picture 3" descr="D:\Microscope Seagate Backup\Noah Liberman\20-1-10x.png"/>
            <p:cNvPicPr>
              <a:picLocks noChangeAspect="1" noChangeArrowheads="1"/>
            </p:cNvPicPr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20792" y="1427419"/>
              <a:ext cx="1188720" cy="9509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C:\Users\mc131\Box Sync\Home Folder\Sync\Hinton Lab\Publications\Brown et al 2017 - ERSE Swimming Fundulus\Images\KC 1% hemopericardium 10x.png"/>
            <p:cNvPicPr>
              <a:picLocks noChangeAspect="1" noChangeArrowheads="1"/>
            </p:cNvPicPr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6033" y="2385145"/>
              <a:ext cx="1188720" cy="9509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32" name="Picture 8" descr="Figure 1: deformed hearts in killifish"/>
          <p:cNvPicPr>
            <a:picLocks noChangeAspect="1" noChangeArrowheads="1"/>
          </p:cNvPicPr>
          <p:nvPr/>
        </p:nvPicPr>
        <p:blipFill rotWithShape="1"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209254" y="288615"/>
            <a:ext cx="699500" cy="695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8" descr="Figure 1: deformed hearts in killifish"/>
          <p:cNvPicPr>
            <a:picLocks noChangeAspect="1" noChangeArrowheads="1"/>
          </p:cNvPicPr>
          <p:nvPr/>
        </p:nvPicPr>
        <p:blipFill rotWithShape="1"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55628" y="282843"/>
            <a:ext cx="720397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TextBox 56"/>
          <p:cNvSpPr txBox="1"/>
          <p:nvPr/>
        </p:nvSpPr>
        <p:spPr>
          <a:xfrm>
            <a:off x="6460460" y="0"/>
            <a:ext cx="16236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morphology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7754122" y="738940"/>
            <a:ext cx="33725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 rot="2801616">
            <a:off x="2724040" y="2255049"/>
            <a:ext cx="10807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Fish collections </a:t>
            </a:r>
          </a:p>
        </p:txBody>
      </p:sp>
      <p:sp>
        <p:nvSpPr>
          <p:cNvPr id="67" name="TextBox 66"/>
          <p:cNvSpPr txBox="1"/>
          <p:nvPr/>
        </p:nvSpPr>
        <p:spPr>
          <a:xfrm rot="18968820">
            <a:off x="2812973" y="3912910"/>
            <a:ext cx="5224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ERSE 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69031" y="5292497"/>
            <a:ext cx="938857" cy="338554"/>
          </a:xfrm>
          <a:prstGeom prst="rect">
            <a:avLst/>
          </a:prstGeom>
          <a:noFill/>
          <a:ln w="38100" cmpd="sng">
            <a:noFill/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Garamond"/>
                <a:cs typeface="Garamond"/>
              </a:rPr>
              <a:t>creosote</a:t>
            </a:r>
          </a:p>
        </p:txBody>
      </p:sp>
      <p:pic>
        <p:nvPicPr>
          <p:cNvPr id="3" name="Picture 2" descr="Figure 1"/>
          <p:cNvPicPr>
            <a:picLocks noChangeAspect="1" noChangeArrowheads="1"/>
          </p:cNvPicPr>
          <p:nvPr/>
        </p:nvPicPr>
        <p:blipFill rotWithShape="1"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320792" y="6140728"/>
            <a:ext cx="1711970" cy="580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4" name="Straight Connector 73"/>
          <p:cNvCxnSpPr/>
          <p:nvPr/>
        </p:nvCxnSpPr>
        <p:spPr>
          <a:xfrm>
            <a:off x="7014998" y="5036502"/>
            <a:ext cx="704354" cy="7949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 rot="2893168">
            <a:off x="6892532" y="5131471"/>
            <a:ext cx="1224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Behavioral </a:t>
            </a:r>
          </a:p>
        </p:txBody>
      </p:sp>
      <p:sp>
        <p:nvSpPr>
          <p:cNvPr id="81" name="TextBox 80"/>
          <p:cNvSpPr txBox="1"/>
          <p:nvPr/>
        </p:nvSpPr>
        <p:spPr>
          <a:xfrm rot="2850328">
            <a:off x="6785768" y="5353505"/>
            <a:ext cx="99097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Neurotoxicity </a:t>
            </a:r>
          </a:p>
        </p:txBody>
      </p:sp>
      <p:cxnSp>
        <p:nvCxnSpPr>
          <p:cNvPr id="90" name="Straight Arrow Connector 89"/>
          <p:cNvCxnSpPr/>
          <p:nvPr/>
        </p:nvCxnSpPr>
        <p:spPr>
          <a:xfrm>
            <a:off x="8091372" y="725174"/>
            <a:ext cx="108050" cy="4825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2601601" y="-165100"/>
            <a:ext cx="6720199" cy="72643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1" name="Picture 2"/>
          <p:cNvPicPr>
            <a:picLocks noChangeAspect="1" noChangeArrowheads="1"/>
          </p:cNvPicPr>
          <p:nvPr/>
        </p:nvPicPr>
        <p:blipFill rotWithShape="1"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51352" y="1191327"/>
            <a:ext cx="2580431" cy="5126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" name="Picture 2"/>
          <p:cNvPicPr>
            <a:picLocks noChangeAspect="1" noChangeArrowheads="1"/>
          </p:cNvPicPr>
          <p:nvPr/>
        </p:nvPicPr>
        <p:blipFill rotWithShape="1"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56993" y="1318035"/>
            <a:ext cx="2317626" cy="5126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846358" y="294266"/>
            <a:ext cx="47194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Polycyclic Aromatic Hydrocarbons (PAHs)</a:t>
            </a:r>
          </a:p>
        </p:txBody>
      </p:sp>
    </p:spTree>
    <p:extLst>
      <p:ext uri="{BB962C8B-B14F-4D97-AF65-F5344CB8AC3E}">
        <p14:creationId xmlns:p14="http://schemas.microsoft.com/office/powerpoint/2010/main" val="30783709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ummichog.jpg"/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831908" y="2874456"/>
            <a:ext cx="2028901" cy="82170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530" y="3705630"/>
            <a:ext cx="2538149" cy="1903612"/>
          </a:xfrm>
          <a:prstGeom prst="rect">
            <a:avLst/>
          </a:prstGeom>
          <a:ln w="76200" cmpd="tri"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69031" y="3391477"/>
            <a:ext cx="280008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latin typeface="Garamond"/>
                <a:cs typeface="Garamond"/>
              </a:rPr>
              <a:t>Atlantic Wood Industries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6048" y="1068217"/>
            <a:ext cx="26727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dirty="0">
                <a:latin typeface="Garamond"/>
                <a:cs typeface="Garamond"/>
              </a:rPr>
              <a:t>The Elizabeth River, VA</a:t>
            </a:r>
            <a:r>
              <a:rPr lang="en-US" b="1" i="1" dirty="0">
                <a:latin typeface="Garamond"/>
                <a:cs typeface="Garamond"/>
              </a:rPr>
              <a:t> </a:t>
            </a:r>
            <a:r>
              <a:rPr lang="en-US" b="1" dirty="0">
                <a:latin typeface="Garamond"/>
                <a:cs typeface="Garamond"/>
              </a:rPr>
              <a:t> 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116530" y="1377992"/>
            <a:ext cx="2528219" cy="1905311"/>
            <a:chOff x="-5697916" y="2367428"/>
            <a:chExt cx="4973193" cy="3747887"/>
          </a:xfrm>
        </p:grpSpPr>
        <p:sp>
          <p:nvSpPr>
            <p:cNvPr id="19" name="Rectangle 18"/>
            <p:cNvSpPr/>
            <p:nvPr/>
          </p:nvSpPr>
          <p:spPr>
            <a:xfrm>
              <a:off x="-5422791" y="2510562"/>
              <a:ext cx="4613193" cy="1169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endParaRPr lang="en-US" sz="3500" dirty="0">
                <a:solidFill>
                  <a:srgbClr val="000090"/>
                </a:solidFill>
                <a:latin typeface="Garamond"/>
                <a:cs typeface="Garamond"/>
              </a:endParaRPr>
            </a:p>
            <a:p>
              <a:pPr lvl="0" algn="ctr"/>
              <a:endParaRPr lang="en-US" sz="3500" dirty="0">
                <a:solidFill>
                  <a:srgbClr val="000090"/>
                </a:solidFill>
                <a:latin typeface="Garamond"/>
                <a:cs typeface="Garamond"/>
              </a:endParaRPr>
            </a:p>
          </p:txBody>
        </p:sp>
        <p:grpSp>
          <p:nvGrpSpPr>
            <p:cNvPr id="20" name="Group 22"/>
            <p:cNvGrpSpPr/>
            <p:nvPr/>
          </p:nvGrpSpPr>
          <p:grpSpPr>
            <a:xfrm>
              <a:off x="-5697916" y="2367428"/>
              <a:ext cx="4973193" cy="3747887"/>
              <a:chOff x="4455426" y="0"/>
              <a:chExt cx="4973193" cy="3747887"/>
            </a:xfrm>
          </p:grpSpPr>
          <p:pic>
            <p:nvPicPr>
              <p:cNvPr id="26" name="Picture 25" descr="Screen Shot 2015-09-14 at 3.39.58 PM.png"/>
              <p:cNvPicPr>
                <a:picLocks noChangeAspect="1"/>
              </p:cNvPicPr>
              <p:nvPr/>
            </p:nvPicPr>
            <p:blipFill rotWithShape="1"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455426" y="0"/>
                <a:ext cx="4973193" cy="3747887"/>
              </a:xfrm>
              <a:prstGeom prst="rect">
                <a:avLst/>
              </a:prstGeom>
              <a:ln w="38100" cmpd="sng">
                <a:noFill/>
              </a:ln>
            </p:spPr>
          </p:pic>
          <p:sp>
            <p:nvSpPr>
              <p:cNvPr id="22" name="Freeform 21"/>
              <p:cNvSpPr/>
              <p:nvPr/>
            </p:nvSpPr>
            <p:spPr>
              <a:xfrm>
                <a:off x="7057959" y="1733038"/>
                <a:ext cx="1091069" cy="1229243"/>
              </a:xfrm>
              <a:custGeom>
                <a:avLst/>
                <a:gdLst>
                  <a:gd name="connsiteX0" fmla="*/ 443087 w 1033776"/>
                  <a:gd name="connsiteY0" fmla="*/ 1040159 h 1064807"/>
                  <a:gd name="connsiteX1" fmla="*/ 359406 w 1033776"/>
                  <a:gd name="connsiteY1" fmla="*/ 1064770 h 1064807"/>
                  <a:gd name="connsiteX2" fmla="*/ 310181 w 1033776"/>
                  <a:gd name="connsiteY2" fmla="*/ 1035237 h 1064807"/>
                  <a:gd name="connsiteX3" fmla="*/ 270802 w 1033776"/>
                  <a:gd name="connsiteY3" fmla="*/ 1020470 h 1064807"/>
                  <a:gd name="connsiteX4" fmla="*/ 211733 w 1033776"/>
                  <a:gd name="connsiteY4" fmla="*/ 995858 h 1064807"/>
                  <a:gd name="connsiteX5" fmla="*/ 123130 w 1033776"/>
                  <a:gd name="connsiteY5" fmla="*/ 971247 h 1064807"/>
                  <a:gd name="connsiteX6" fmla="*/ 93595 w 1033776"/>
                  <a:gd name="connsiteY6" fmla="*/ 936790 h 1064807"/>
                  <a:gd name="connsiteX7" fmla="*/ 88673 w 1033776"/>
                  <a:gd name="connsiteY7" fmla="*/ 902334 h 1064807"/>
                  <a:gd name="connsiteX8" fmla="*/ 98518 w 1033776"/>
                  <a:gd name="connsiteY8" fmla="*/ 872801 h 1064807"/>
                  <a:gd name="connsiteX9" fmla="*/ 113285 w 1033776"/>
                  <a:gd name="connsiteY9" fmla="*/ 838344 h 1064807"/>
                  <a:gd name="connsiteX10" fmla="*/ 113285 w 1033776"/>
                  <a:gd name="connsiteY10" fmla="*/ 838344 h 1064807"/>
                  <a:gd name="connsiteX11" fmla="*/ 132975 w 1033776"/>
                  <a:gd name="connsiteY11" fmla="*/ 813733 h 1064807"/>
                  <a:gd name="connsiteX12" fmla="*/ 132975 w 1033776"/>
                  <a:gd name="connsiteY12" fmla="*/ 759588 h 1064807"/>
                  <a:gd name="connsiteX13" fmla="*/ 123130 w 1033776"/>
                  <a:gd name="connsiteY13" fmla="*/ 715287 h 1064807"/>
                  <a:gd name="connsiteX14" fmla="*/ 108362 w 1033776"/>
                  <a:gd name="connsiteY14" fmla="*/ 656219 h 1064807"/>
                  <a:gd name="connsiteX15" fmla="*/ 108362 w 1033776"/>
                  <a:gd name="connsiteY15" fmla="*/ 611918 h 1064807"/>
                  <a:gd name="connsiteX16" fmla="*/ 113285 w 1033776"/>
                  <a:gd name="connsiteY16" fmla="*/ 552851 h 1064807"/>
                  <a:gd name="connsiteX17" fmla="*/ 49294 w 1033776"/>
                  <a:gd name="connsiteY17" fmla="*/ 538084 h 1064807"/>
                  <a:gd name="connsiteX18" fmla="*/ 69 w 1033776"/>
                  <a:gd name="connsiteY18" fmla="*/ 528239 h 1064807"/>
                  <a:gd name="connsiteX19" fmla="*/ 39449 w 1033776"/>
                  <a:gd name="connsiteY19" fmla="*/ 488861 h 1064807"/>
                  <a:gd name="connsiteX20" fmla="*/ 78828 w 1033776"/>
                  <a:gd name="connsiteY20" fmla="*/ 429793 h 1064807"/>
                  <a:gd name="connsiteX21" fmla="*/ 113285 w 1033776"/>
                  <a:gd name="connsiteY21" fmla="*/ 380570 h 1064807"/>
                  <a:gd name="connsiteX22" fmla="*/ 157587 w 1033776"/>
                  <a:gd name="connsiteY22" fmla="*/ 365803 h 1064807"/>
                  <a:gd name="connsiteX23" fmla="*/ 192044 w 1033776"/>
                  <a:gd name="connsiteY23" fmla="*/ 331347 h 1064807"/>
                  <a:gd name="connsiteX24" fmla="*/ 192044 w 1033776"/>
                  <a:gd name="connsiteY24" fmla="*/ 282124 h 1064807"/>
                  <a:gd name="connsiteX25" fmla="*/ 157587 w 1033776"/>
                  <a:gd name="connsiteY25" fmla="*/ 227979 h 1064807"/>
                  <a:gd name="connsiteX26" fmla="*/ 157587 w 1033776"/>
                  <a:gd name="connsiteY26" fmla="*/ 198445 h 1064807"/>
                  <a:gd name="connsiteX27" fmla="*/ 177276 w 1033776"/>
                  <a:gd name="connsiteY27" fmla="*/ 159066 h 1064807"/>
                  <a:gd name="connsiteX28" fmla="*/ 192044 w 1033776"/>
                  <a:gd name="connsiteY28" fmla="*/ 134455 h 1064807"/>
                  <a:gd name="connsiteX29" fmla="*/ 147742 w 1033776"/>
                  <a:gd name="connsiteY29" fmla="*/ 95076 h 1064807"/>
                  <a:gd name="connsiteX30" fmla="*/ 123130 w 1033776"/>
                  <a:gd name="connsiteY30" fmla="*/ 65543 h 1064807"/>
                  <a:gd name="connsiteX31" fmla="*/ 142819 w 1033776"/>
                  <a:gd name="connsiteY31" fmla="*/ 16320 h 1064807"/>
                  <a:gd name="connsiteX32" fmla="*/ 162509 w 1033776"/>
                  <a:gd name="connsiteY32" fmla="*/ 1553 h 1064807"/>
                  <a:gd name="connsiteX33" fmla="*/ 231423 w 1033776"/>
                  <a:gd name="connsiteY33" fmla="*/ 1553 h 1064807"/>
                  <a:gd name="connsiteX34" fmla="*/ 305259 w 1033776"/>
                  <a:gd name="connsiteY34" fmla="*/ 11397 h 1064807"/>
                  <a:gd name="connsiteX35" fmla="*/ 443087 w 1033776"/>
                  <a:gd name="connsiteY35" fmla="*/ 26164 h 1064807"/>
                  <a:gd name="connsiteX36" fmla="*/ 580914 w 1033776"/>
                  <a:gd name="connsiteY36" fmla="*/ 26164 h 1064807"/>
                  <a:gd name="connsiteX37" fmla="*/ 635061 w 1033776"/>
                  <a:gd name="connsiteY37" fmla="*/ 40931 h 1064807"/>
                  <a:gd name="connsiteX38" fmla="*/ 689207 w 1033776"/>
                  <a:gd name="connsiteY38" fmla="*/ 26164 h 1064807"/>
                  <a:gd name="connsiteX39" fmla="*/ 782733 w 1033776"/>
                  <a:gd name="connsiteY39" fmla="*/ 21242 h 1064807"/>
                  <a:gd name="connsiteX40" fmla="*/ 822113 w 1033776"/>
                  <a:gd name="connsiteY40" fmla="*/ 50776 h 1064807"/>
                  <a:gd name="connsiteX41" fmla="*/ 871337 w 1033776"/>
                  <a:gd name="connsiteY41" fmla="*/ 75387 h 1064807"/>
                  <a:gd name="connsiteX42" fmla="*/ 920561 w 1033776"/>
                  <a:gd name="connsiteY42" fmla="*/ 75387 h 1064807"/>
                  <a:gd name="connsiteX43" fmla="*/ 969785 w 1033776"/>
                  <a:gd name="connsiteY43" fmla="*/ 85232 h 1064807"/>
                  <a:gd name="connsiteX44" fmla="*/ 1033776 w 1033776"/>
                  <a:gd name="connsiteY44" fmla="*/ 104921 h 1064807"/>
                  <a:gd name="connsiteX45" fmla="*/ 1033776 w 1033776"/>
                  <a:gd name="connsiteY45" fmla="*/ 104921 h 1064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033776" h="1064807">
                    <a:moveTo>
                      <a:pt x="443087" y="1040159"/>
                    </a:moveTo>
                    <a:cubicBezTo>
                      <a:pt x="412322" y="1052874"/>
                      <a:pt x="381557" y="1065590"/>
                      <a:pt x="359406" y="1064770"/>
                    </a:cubicBezTo>
                    <a:cubicBezTo>
                      <a:pt x="337255" y="1063950"/>
                      <a:pt x="324948" y="1042620"/>
                      <a:pt x="310181" y="1035237"/>
                    </a:cubicBezTo>
                    <a:cubicBezTo>
                      <a:pt x="295414" y="1027854"/>
                      <a:pt x="287210" y="1027033"/>
                      <a:pt x="270802" y="1020470"/>
                    </a:cubicBezTo>
                    <a:cubicBezTo>
                      <a:pt x="254394" y="1013907"/>
                      <a:pt x="236345" y="1004062"/>
                      <a:pt x="211733" y="995858"/>
                    </a:cubicBezTo>
                    <a:cubicBezTo>
                      <a:pt x="187121" y="987654"/>
                      <a:pt x="142820" y="981092"/>
                      <a:pt x="123130" y="971247"/>
                    </a:cubicBezTo>
                    <a:cubicBezTo>
                      <a:pt x="103440" y="961402"/>
                      <a:pt x="99338" y="948275"/>
                      <a:pt x="93595" y="936790"/>
                    </a:cubicBezTo>
                    <a:cubicBezTo>
                      <a:pt x="87852" y="925304"/>
                      <a:pt x="87852" y="912999"/>
                      <a:pt x="88673" y="902334"/>
                    </a:cubicBezTo>
                    <a:cubicBezTo>
                      <a:pt x="89494" y="891669"/>
                      <a:pt x="94416" y="883466"/>
                      <a:pt x="98518" y="872801"/>
                    </a:cubicBezTo>
                    <a:cubicBezTo>
                      <a:pt x="102620" y="862136"/>
                      <a:pt x="113285" y="838344"/>
                      <a:pt x="113285" y="838344"/>
                    </a:cubicBezTo>
                    <a:lnTo>
                      <a:pt x="113285" y="838344"/>
                    </a:lnTo>
                    <a:cubicBezTo>
                      <a:pt x="116567" y="834242"/>
                      <a:pt x="129693" y="826859"/>
                      <a:pt x="132975" y="813733"/>
                    </a:cubicBezTo>
                    <a:cubicBezTo>
                      <a:pt x="136257" y="800607"/>
                      <a:pt x="134616" y="775996"/>
                      <a:pt x="132975" y="759588"/>
                    </a:cubicBezTo>
                    <a:cubicBezTo>
                      <a:pt x="131334" y="743180"/>
                      <a:pt x="127232" y="732515"/>
                      <a:pt x="123130" y="715287"/>
                    </a:cubicBezTo>
                    <a:cubicBezTo>
                      <a:pt x="119028" y="698059"/>
                      <a:pt x="110823" y="673447"/>
                      <a:pt x="108362" y="656219"/>
                    </a:cubicBezTo>
                    <a:cubicBezTo>
                      <a:pt x="105901" y="638991"/>
                      <a:pt x="107542" y="629146"/>
                      <a:pt x="108362" y="611918"/>
                    </a:cubicBezTo>
                    <a:cubicBezTo>
                      <a:pt x="109182" y="594690"/>
                      <a:pt x="123130" y="565157"/>
                      <a:pt x="113285" y="552851"/>
                    </a:cubicBezTo>
                    <a:cubicBezTo>
                      <a:pt x="103440" y="540545"/>
                      <a:pt x="68163" y="542186"/>
                      <a:pt x="49294" y="538084"/>
                    </a:cubicBezTo>
                    <a:cubicBezTo>
                      <a:pt x="30425" y="533982"/>
                      <a:pt x="1710" y="536443"/>
                      <a:pt x="69" y="528239"/>
                    </a:cubicBezTo>
                    <a:cubicBezTo>
                      <a:pt x="-1572" y="520035"/>
                      <a:pt x="26322" y="505269"/>
                      <a:pt x="39449" y="488861"/>
                    </a:cubicBezTo>
                    <a:cubicBezTo>
                      <a:pt x="52576" y="472453"/>
                      <a:pt x="66522" y="447841"/>
                      <a:pt x="78828" y="429793"/>
                    </a:cubicBezTo>
                    <a:cubicBezTo>
                      <a:pt x="91134" y="411745"/>
                      <a:pt x="100159" y="391235"/>
                      <a:pt x="113285" y="380570"/>
                    </a:cubicBezTo>
                    <a:cubicBezTo>
                      <a:pt x="126411" y="369905"/>
                      <a:pt x="144461" y="374007"/>
                      <a:pt x="157587" y="365803"/>
                    </a:cubicBezTo>
                    <a:cubicBezTo>
                      <a:pt x="170713" y="357599"/>
                      <a:pt x="186301" y="345294"/>
                      <a:pt x="192044" y="331347"/>
                    </a:cubicBezTo>
                    <a:cubicBezTo>
                      <a:pt x="197787" y="317400"/>
                      <a:pt x="197787" y="299352"/>
                      <a:pt x="192044" y="282124"/>
                    </a:cubicBezTo>
                    <a:cubicBezTo>
                      <a:pt x="186301" y="264896"/>
                      <a:pt x="163330" y="241926"/>
                      <a:pt x="157587" y="227979"/>
                    </a:cubicBezTo>
                    <a:cubicBezTo>
                      <a:pt x="151844" y="214032"/>
                      <a:pt x="154305" y="209930"/>
                      <a:pt x="157587" y="198445"/>
                    </a:cubicBezTo>
                    <a:cubicBezTo>
                      <a:pt x="160868" y="186959"/>
                      <a:pt x="171533" y="169731"/>
                      <a:pt x="177276" y="159066"/>
                    </a:cubicBezTo>
                    <a:cubicBezTo>
                      <a:pt x="183019" y="148401"/>
                      <a:pt x="196966" y="145120"/>
                      <a:pt x="192044" y="134455"/>
                    </a:cubicBezTo>
                    <a:cubicBezTo>
                      <a:pt x="187122" y="123790"/>
                      <a:pt x="159228" y="106561"/>
                      <a:pt x="147742" y="95076"/>
                    </a:cubicBezTo>
                    <a:cubicBezTo>
                      <a:pt x="136256" y="83591"/>
                      <a:pt x="123950" y="78669"/>
                      <a:pt x="123130" y="65543"/>
                    </a:cubicBezTo>
                    <a:cubicBezTo>
                      <a:pt x="122310" y="52417"/>
                      <a:pt x="136256" y="26985"/>
                      <a:pt x="142819" y="16320"/>
                    </a:cubicBezTo>
                    <a:cubicBezTo>
                      <a:pt x="149382" y="5655"/>
                      <a:pt x="147742" y="4014"/>
                      <a:pt x="162509" y="1553"/>
                    </a:cubicBezTo>
                    <a:cubicBezTo>
                      <a:pt x="177276" y="-908"/>
                      <a:pt x="207631" y="-88"/>
                      <a:pt x="231423" y="1553"/>
                    </a:cubicBezTo>
                    <a:cubicBezTo>
                      <a:pt x="255215" y="3194"/>
                      <a:pt x="305259" y="11397"/>
                      <a:pt x="305259" y="11397"/>
                    </a:cubicBezTo>
                    <a:cubicBezTo>
                      <a:pt x="340536" y="15499"/>
                      <a:pt x="397144" y="23703"/>
                      <a:pt x="443087" y="26164"/>
                    </a:cubicBezTo>
                    <a:cubicBezTo>
                      <a:pt x="489030" y="28625"/>
                      <a:pt x="548918" y="23703"/>
                      <a:pt x="580914" y="26164"/>
                    </a:cubicBezTo>
                    <a:cubicBezTo>
                      <a:pt x="612910" y="28625"/>
                      <a:pt x="617012" y="40931"/>
                      <a:pt x="635061" y="40931"/>
                    </a:cubicBezTo>
                    <a:cubicBezTo>
                      <a:pt x="653110" y="40931"/>
                      <a:pt x="664595" y="29446"/>
                      <a:pt x="689207" y="26164"/>
                    </a:cubicBezTo>
                    <a:cubicBezTo>
                      <a:pt x="713819" y="22882"/>
                      <a:pt x="760582" y="17140"/>
                      <a:pt x="782733" y="21242"/>
                    </a:cubicBezTo>
                    <a:cubicBezTo>
                      <a:pt x="804884" y="25344"/>
                      <a:pt x="807346" y="41752"/>
                      <a:pt x="822113" y="50776"/>
                    </a:cubicBezTo>
                    <a:cubicBezTo>
                      <a:pt x="836880" y="59800"/>
                      <a:pt x="854929" y="71285"/>
                      <a:pt x="871337" y="75387"/>
                    </a:cubicBezTo>
                    <a:cubicBezTo>
                      <a:pt x="887745" y="79489"/>
                      <a:pt x="904153" y="73746"/>
                      <a:pt x="920561" y="75387"/>
                    </a:cubicBezTo>
                    <a:cubicBezTo>
                      <a:pt x="936969" y="77028"/>
                      <a:pt x="950916" y="80310"/>
                      <a:pt x="969785" y="85232"/>
                    </a:cubicBezTo>
                    <a:cubicBezTo>
                      <a:pt x="988654" y="90154"/>
                      <a:pt x="1033776" y="104921"/>
                      <a:pt x="1033776" y="104921"/>
                    </a:cubicBezTo>
                    <a:lnTo>
                      <a:pt x="1033776" y="104921"/>
                    </a:lnTo>
                  </a:path>
                </a:pathLst>
              </a:custGeom>
              <a:ln w="38100" cmpd="sng">
                <a:solidFill>
                  <a:srgbClr val="3366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Freeform 22"/>
              <p:cNvSpPr/>
              <p:nvPr/>
            </p:nvSpPr>
            <p:spPr>
              <a:xfrm>
                <a:off x="6784108" y="1439343"/>
                <a:ext cx="420813" cy="289805"/>
              </a:xfrm>
              <a:custGeom>
                <a:avLst/>
                <a:gdLst>
                  <a:gd name="connsiteX0" fmla="*/ 398716 w 398716"/>
                  <a:gd name="connsiteY0" fmla="*/ 251038 h 251038"/>
                  <a:gd name="connsiteX1" fmla="*/ 344569 w 398716"/>
                  <a:gd name="connsiteY1" fmla="*/ 221504 h 251038"/>
                  <a:gd name="connsiteX2" fmla="*/ 285500 w 398716"/>
                  <a:gd name="connsiteY2" fmla="*/ 211659 h 251038"/>
                  <a:gd name="connsiteX3" fmla="*/ 226431 w 398716"/>
                  <a:gd name="connsiteY3" fmla="*/ 142747 h 251038"/>
                  <a:gd name="connsiteX4" fmla="*/ 172285 w 398716"/>
                  <a:gd name="connsiteY4" fmla="*/ 103369 h 251038"/>
                  <a:gd name="connsiteX5" fmla="*/ 123061 w 398716"/>
                  <a:gd name="connsiteY5" fmla="*/ 78757 h 251038"/>
                  <a:gd name="connsiteX6" fmla="*/ 54147 w 398716"/>
                  <a:gd name="connsiteY6" fmla="*/ 63990 h 251038"/>
                  <a:gd name="connsiteX7" fmla="*/ 24612 w 398716"/>
                  <a:gd name="connsiteY7" fmla="*/ 19689 h 251038"/>
                  <a:gd name="connsiteX8" fmla="*/ 0 w 398716"/>
                  <a:gd name="connsiteY8" fmla="*/ 0 h 251038"/>
                  <a:gd name="connsiteX9" fmla="*/ 0 w 398716"/>
                  <a:gd name="connsiteY9" fmla="*/ 0 h 25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98716" h="251038">
                    <a:moveTo>
                      <a:pt x="398716" y="251038"/>
                    </a:moveTo>
                    <a:cubicBezTo>
                      <a:pt x="381077" y="239552"/>
                      <a:pt x="363438" y="228067"/>
                      <a:pt x="344569" y="221504"/>
                    </a:cubicBezTo>
                    <a:cubicBezTo>
                      <a:pt x="325700" y="214941"/>
                      <a:pt x="305190" y="224785"/>
                      <a:pt x="285500" y="211659"/>
                    </a:cubicBezTo>
                    <a:cubicBezTo>
                      <a:pt x="265810" y="198533"/>
                      <a:pt x="245300" y="160795"/>
                      <a:pt x="226431" y="142747"/>
                    </a:cubicBezTo>
                    <a:cubicBezTo>
                      <a:pt x="207562" y="124699"/>
                      <a:pt x="189513" y="114034"/>
                      <a:pt x="172285" y="103369"/>
                    </a:cubicBezTo>
                    <a:cubicBezTo>
                      <a:pt x="155057" y="92704"/>
                      <a:pt x="142751" y="85320"/>
                      <a:pt x="123061" y="78757"/>
                    </a:cubicBezTo>
                    <a:cubicBezTo>
                      <a:pt x="103371" y="72194"/>
                      <a:pt x="70555" y="73835"/>
                      <a:pt x="54147" y="63990"/>
                    </a:cubicBezTo>
                    <a:cubicBezTo>
                      <a:pt x="37739" y="54145"/>
                      <a:pt x="33636" y="30354"/>
                      <a:pt x="24612" y="19689"/>
                    </a:cubicBezTo>
                    <a:cubicBezTo>
                      <a:pt x="15588" y="9024"/>
                      <a:pt x="0" y="0"/>
                      <a:pt x="0" y="0"/>
                    </a:cubicBezTo>
                    <a:lnTo>
                      <a:pt x="0" y="0"/>
                    </a:lnTo>
                  </a:path>
                </a:pathLst>
              </a:custGeom>
              <a:ln w="38100" cmpd="sng">
                <a:solidFill>
                  <a:srgbClr val="3366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Freeform 23"/>
              <p:cNvSpPr/>
              <p:nvPr/>
            </p:nvSpPr>
            <p:spPr>
              <a:xfrm>
                <a:off x="6452527" y="1538254"/>
                <a:ext cx="474111" cy="227298"/>
              </a:xfrm>
              <a:custGeom>
                <a:avLst/>
                <a:gdLst>
                  <a:gd name="connsiteX0" fmla="*/ 0 w 449215"/>
                  <a:gd name="connsiteY0" fmla="*/ 196892 h 196892"/>
                  <a:gd name="connsiteX1" fmla="*/ 63991 w 449215"/>
                  <a:gd name="connsiteY1" fmla="*/ 187047 h 196892"/>
                  <a:gd name="connsiteX2" fmla="*/ 103370 w 449215"/>
                  <a:gd name="connsiteY2" fmla="*/ 137824 h 196892"/>
                  <a:gd name="connsiteX3" fmla="*/ 132905 w 449215"/>
                  <a:gd name="connsiteY3" fmla="*/ 103368 h 196892"/>
                  <a:gd name="connsiteX4" fmla="*/ 172284 w 449215"/>
                  <a:gd name="connsiteY4" fmla="*/ 88601 h 196892"/>
                  <a:gd name="connsiteX5" fmla="*/ 246120 w 449215"/>
                  <a:gd name="connsiteY5" fmla="*/ 59067 h 196892"/>
                  <a:gd name="connsiteX6" fmla="*/ 359336 w 449215"/>
                  <a:gd name="connsiteY6" fmla="*/ 54145 h 196892"/>
                  <a:gd name="connsiteX7" fmla="*/ 443017 w 449215"/>
                  <a:gd name="connsiteY7" fmla="*/ 9844 h 196892"/>
                  <a:gd name="connsiteX8" fmla="*/ 443017 w 449215"/>
                  <a:gd name="connsiteY8" fmla="*/ 0 h 196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9215" h="196892">
                    <a:moveTo>
                      <a:pt x="0" y="196892"/>
                    </a:moveTo>
                    <a:cubicBezTo>
                      <a:pt x="23381" y="196892"/>
                      <a:pt x="46763" y="196892"/>
                      <a:pt x="63991" y="187047"/>
                    </a:cubicBezTo>
                    <a:cubicBezTo>
                      <a:pt x="81219" y="177202"/>
                      <a:pt x="91884" y="151770"/>
                      <a:pt x="103370" y="137824"/>
                    </a:cubicBezTo>
                    <a:cubicBezTo>
                      <a:pt x="114856" y="123878"/>
                      <a:pt x="121419" y="111572"/>
                      <a:pt x="132905" y="103368"/>
                    </a:cubicBezTo>
                    <a:cubicBezTo>
                      <a:pt x="144391" y="95164"/>
                      <a:pt x="172284" y="88601"/>
                      <a:pt x="172284" y="88601"/>
                    </a:cubicBezTo>
                    <a:cubicBezTo>
                      <a:pt x="191153" y="81218"/>
                      <a:pt x="214945" y="64810"/>
                      <a:pt x="246120" y="59067"/>
                    </a:cubicBezTo>
                    <a:cubicBezTo>
                      <a:pt x="277295" y="53324"/>
                      <a:pt x="326520" y="62349"/>
                      <a:pt x="359336" y="54145"/>
                    </a:cubicBezTo>
                    <a:cubicBezTo>
                      <a:pt x="392152" y="45941"/>
                      <a:pt x="429070" y="18868"/>
                      <a:pt x="443017" y="9844"/>
                    </a:cubicBezTo>
                    <a:cubicBezTo>
                      <a:pt x="456964" y="820"/>
                      <a:pt x="443017" y="0"/>
                      <a:pt x="443017" y="0"/>
                    </a:cubicBezTo>
                  </a:path>
                </a:pathLst>
              </a:custGeom>
              <a:ln w="38100" cmpd="sng">
                <a:solidFill>
                  <a:srgbClr val="3366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cxnSp>
        <p:nvCxnSpPr>
          <p:cNvPr id="44" name="Straight Connector 43"/>
          <p:cNvCxnSpPr/>
          <p:nvPr/>
        </p:nvCxnSpPr>
        <p:spPr>
          <a:xfrm>
            <a:off x="2831908" y="2109710"/>
            <a:ext cx="739458" cy="7529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rot="5400000">
            <a:off x="2820502" y="3698860"/>
            <a:ext cx="739458" cy="7529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16530" y="2829153"/>
            <a:ext cx="1877714" cy="338554"/>
          </a:xfrm>
          <a:prstGeom prst="rect">
            <a:avLst/>
          </a:prstGeom>
          <a:noFill/>
          <a:ln w="38100" cmpd="sng">
            <a:noFill/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Garamond"/>
                <a:cs typeface="Garamond"/>
              </a:rPr>
              <a:t>Southern branch </a:t>
            </a:r>
          </a:p>
        </p:txBody>
      </p:sp>
      <p:sp>
        <p:nvSpPr>
          <p:cNvPr id="46" name="Rectangle 45"/>
          <p:cNvSpPr/>
          <p:nvPr/>
        </p:nvSpPr>
        <p:spPr>
          <a:xfrm>
            <a:off x="3654901" y="2464290"/>
            <a:ext cx="166531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dirty="0">
                <a:latin typeface="Garamond"/>
                <a:cs typeface="Garamond"/>
              </a:rPr>
              <a:t>Atlantic killifish </a:t>
            </a:r>
          </a:p>
          <a:p>
            <a:r>
              <a:rPr lang="en-US" sz="1500" dirty="0">
                <a:latin typeface="Garamond"/>
                <a:cs typeface="Garamond"/>
              </a:rPr>
              <a:t>(</a:t>
            </a:r>
            <a:r>
              <a:rPr lang="en-US" sz="1500" i="1" dirty="0" err="1">
                <a:latin typeface="Garamond"/>
                <a:cs typeface="Garamond"/>
              </a:rPr>
              <a:t>Fundulus</a:t>
            </a:r>
            <a:r>
              <a:rPr lang="en-US" sz="1500" i="1" dirty="0">
                <a:latin typeface="Garamond"/>
                <a:cs typeface="Garamond"/>
              </a:rPr>
              <a:t> </a:t>
            </a:r>
            <a:r>
              <a:rPr lang="en-US" sz="1500" i="1" dirty="0" err="1">
                <a:latin typeface="Garamond"/>
                <a:cs typeface="Garamond"/>
              </a:rPr>
              <a:t>heteroclitus</a:t>
            </a:r>
            <a:r>
              <a:rPr lang="en-US" sz="1500" dirty="0">
                <a:latin typeface="Garamond"/>
                <a:cs typeface="Garamond"/>
              </a:rPr>
              <a:t>)</a:t>
            </a:r>
            <a:endParaRPr lang="en-US" sz="1500" dirty="0"/>
          </a:p>
        </p:txBody>
      </p:sp>
      <p:sp>
        <p:nvSpPr>
          <p:cNvPr id="47" name="Rectangle 46"/>
          <p:cNvSpPr/>
          <p:nvPr/>
        </p:nvSpPr>
        <p:spPr>
          <a:xfrm>
            <a:off x="3566731" y="3696161"/>
            <a:ext cx="122868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dirty="0">
                <a:latin typeface="Garamond"/>
                <a:cs typeface="Garamond"/>
              </a:rPr>
              <a:t>PAH resistance</a:t>
            </a:r>
          </a:p>
        </p:txBody>
      </p:sp>
      <p:cxnSp>
        <p:nvCxnSpPr>
          <p:cNvPr id="49" name="Straight Connector 48"/>
          <p:cNvCxnSpPr/>
          <p:nvPr/>
        </p:nvCxnSpPr>
        <p:spPr>
          <a:xfrm flipV="1">
            <a:off x="4607590" y="1292901"/>
            <a:ext cx="497573" cy="10929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V="1">
            <a:off x="5356850" y="2183374"/>
            <a:ext cx="1059967" cy="9529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 rot="17739444">
            <a:off x="4087337" y="1594176"/>
            <a:ext cx="1249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Organismal </a:t>
            </a:r>
          </a:p>
        </p:txBody>
      </p:sp>
      <p:sp>
        <p:nvSpPr>
          <p:cNvPr id="64" name="TextBox 63"/>
          <p:cNvSpPr txBox="1"/>
          <p:nvPr/>
        </p:nvSpPr>
        <p:spPr>
          <a:xfrm rot="19080000">
            <a:off x="4989416" y="2386804"/>
            <a:ext cx="1475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Organ/Tissue </a:t>
            </a:r>
          </a:p>
        </p:txBody>
      </p:sp>
      <p:sp>
        <p:nvSpPr>
          <p:cNvPr id="66" name="TextBox 65"/>
          <p:cNvSpPr txBox="1"/>
          <p:nvPr/>
        </p:nvSpPr>
        <p:spPr>
          <a:xfrm rot="3955263">
            <a:off x="4370566" y="4009199"/>
            <a:ext cx="1188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Molecular </a:t>
            </a:r>
          </a:p>
        </p:txBody>
      </p:sp>
      <p:sp>
        <p:nvSpPr>
          <p:cNvPr id="68" name="TextBox 67"/>
          <p:cNvSpPr txBox="1"/>
          <p:nvPr/>
        </p:nvSpPr>
        <p:spPr>
          <a:xfrm rot="180000">
            <a:off x="5840927" y="3311582"/>
            <a:ext cx="947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Cellular </a:t>
            </a:r>
          </a:p>
        </p:txBody>
      </p:sp>
      <p:cxnSp>
        <p:nvCxnSpPr>
          <p:cNvPr id="72" name="Straight Connector 71"/>
          <p:cNvCxnSpPr/>
          <p:nvPr/>
        </p:nvCxnSpPr>
        <p:spPr>
          <a:xfrm flipH="1" flipV="1">
            <a:off x="5423196" y="3575701"/>
            <a:ext cx="1707754" cy="1299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6" name="Group 75"/>
          <p:cNvGrpSpPr/>
          <p:nvPr/>
        </p:nvGrpSpPr>
        <p:grpSpPr>
          <a:xfrm>
            <a:off x="4296883" y="4687113"/>
            <a:ext cx="2119934" cy="2125427"/>
            <a:chOff x="5138240" y="2900446"/>
            <a:chExt cx="4228700" cy="4097823"/>
          </a:xfrm>
        </p:grpSpPr>
        <p:pic>
          <p:nvPicPr>
            <p:cNvPr id="77" name="Picture 76" descr="AHR_figure.pdf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662" r="4966" b="10184"/>
            <a:stretch>
              <a:fillRect/>
            </a:stretch>
          </p:blipFill>
          <p:spPr>
            <a:xfrm>
              <a:off x="5138240" y="2900446"/>
              <a:ext cx="4228700" cy="3922531"/>
            </a:xfrm>
            <a:prstGeom prst="rect">
              <a:avLst/>
            </a:prstGeom>
          </p:spPr>
        </p:pic>
        <p:sp>
          <p:nvSpPr>
            <p:cNvPr id="78" name="Left Arrow 77"/>
            <p:cNvSpPr/>
            <p:nvPr/>
          </p:nvSpPr>
          <p:spPr>
            <a:xfrm>
              <a:off x="7370172" y="4504163"/>
              <a:ext cx="417238" cy="439260"/>
            </a:xfrm>
            <a:prstGeom prst="leftArrow">
              <a:avLst/>
            </a:prstGeom>
            <a:solidFill>
              <a:srgbClr val="FF0000"/>
            </a:solidFill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Multiply 78"/>
            <p:cNvSpPr/>
            <p:nvPr/>
          </p:nvSpPr>
          <p:spPr>
            <a:xfrm>
              <a:off x="6697681" y="4723793"/>
              <a:ext cx="439481" cy="416410"/>
            </a:xfrm>
            <a:prstGeom prst="mathMultiply">
              <a:avLst/>
            </a:prstGeom>
            <a:solidFill>
              <a:srgbClr val="FF0000"/>
            </a:solidFill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80" name="Picture 79"/>
            <p:cNvPicPr>
              <a:picLocks noChangeAspect="1"/>
            </p:cNvPicPr>
            <p:nvPr/>
          </p:nvPicPr>
          <p:blipFill>
            <a:blip r:embed="rId8" cstate="screen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5464506" y="5901020"/>
              <a:ext cx="1097249" cy="1097249"/>
            </a:xfrm>
            <a:prstGeom prst="rect">
              <a:avLst/>
            </a:prstGeom>
          </p:spPr>
        </p:pic>
      </p:grpSp>
      <p:grpSp>
        <p:nvGrpSpPr>
          <p:cNvPr id="89" name="Group 88"/>
          <p:cNvGrpSpPr/>
          <p:nvPr/>
        </p:nvGrpSpPr>
        <p:grpSpPr>
          <a:xfrm>
            <a:off x="4609145" y="11569"/>
            <a:ext cx="1682979" cy="1535809"/>
            <a:chOff x="5481757" y="444494"/>
            <a:chExt cx="1682979" cy="1535809"/>
          </a:xfrm>
        </p:grpSpPr>
        <p:grpSp>
          <p:nvGrpSpPr>
            <p:cNvPr id="82" name="Group 81"/>
            <p:cNvGrpSpPr/>
            <p:nvPr/>
          </p:nvGrpSpPr>
          <p:grpSpPr>
            <a:xfrm>
              <a:off x="5558477" y="721202"/>
              <a:ext cx="1606259" cy="1259101"/>
              <a:chOff x="392906" y="1832647"/>
              <a:chExt cx="5956844" cy="4669403"/>
            </a:xfrm>
          </p:grpSpPr>
          <p:pic>
            <p:nvPicPr>
              <p:cNvPr id="83" name="Picture 7"/>
              <p:cNvPicPr>
                <a:picLocks noChangeAspect="1" noChangeArrowheads="1"/>
              </p:cNvPicPr>
              <p:nvPr/>
            </p:nvPicPr>
            <p:blipFill rotWithShape="1"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392906" y="1832647"/>
                <a:ext cx="5715000" cy="2622773"/>
              </a:xfrm>
              <a:prstGeom prst="rect">
                <a:avLst/>
              </a:prstGeom>
              <a:ln w="38100" cap="sq">
                <a:solidFill>
                  <a:srgbClr val="000000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4" name="Picture 83"/>
              <p:cNvPicPr>
                <a:picLocks noChangeAspect="1"/>
              </p:cNvPicPr>
              <p:nvPr/>
            </p:nvPicPr>
            <p:blipFill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568455" y="3982762"/>
                <a:ext cx="3781295" cy="2519288"/>
              </a:xfrm>
              <a:prstGeom prst="rect">
                <a:avLst/>
              </a:prstGeom>
              <a:ln w="38100" cap="sq">
                <a:solidFill>
                  <a:srgbClr val="000000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</p:pic>
          <p:cxnSp>
            <p:nvCxnSpPr>
              <p:cNvPr id="85" name="Straight Connector 84"/>
              <p:cNvCxnSpPr/>
              <p:nvPr/>
            </p:nvCxnSpPr>
            <p:spPr>
              <a:xfrm flipH="1" flipV="1">
                <a:off x="1832463" y="3044794"/>
                <a:ext cx="735992" cy="937968"/>
              </a:xfrm>
              <a:prstGeom prst="line">
                <a:avLst/>
              </a:prstGeom>
              <a:ln>
                <a:solidFill>
                  <a:srgbClr val="CCFFCC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/>
              <p:cNvCxnSpPr/>
              <p:nvPr/>
            </p:nvCxnSpPr>
            <p:spPr>
              <a:xfrm flipH="1" flipV="1">
                <a:off x="2568455" y="2923019"/>
                <a:ext cx="3781295" cy="1059743"/>
              </a:xfrm>
              <a:prstGeom prst="line">
                <a:avLst/>
              </a:prstGeom>
              <a:ln>
                <a:solidFill>
                  <a:srgbClr val="CCFFCC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87" name="Picture 86" descr="mummichog.jpg"/>
              <p:cNvPicPr>
                <a:picLocks noChangeAspect="1"/>
              </p:cNvPicPr>
              <p:nvPr/>
            </p:nvPicPr>
            <p:blipFill>
              <a:blip r:embed="rId12" cstate="screen"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ackgroundRemoval t="9877" b="89877" l="3500" r="97900">
                            <a14:backgroundMark x1="51800" y1="55556" x2="51800" y2="55556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034180" y="4997976"/>
                <a:ext cx="1226770" cy="511803"/>
              </a:xfrm>
              <a:prstGeom prst="rect">
                <a:avLst/>
              </a:prstGeom>
            </p:spPr>
          </p:pic>
        </p:grpSp>
        <p:sp>
          <p:nvSpPr>
            <p:cNvPr id="88" name="TextBox 87"/>
            <p:cNvSpPr txBox="1"/>
            <p:nvPr/>
          </p:nvSpPr>
          <p:spPr>
            <a:xfrm>
              <a:off x="5481757" y="444494"/>
              <a:ext cx="16236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swim tunnel </a:t>
              </a:r>
            </a:p>
          </p:txBody>
        </p:sp>
      </p:grpSp>
      <p:pic>
        <p:nvPicPr>
          <p:cNvPr id="69" name="Picture 6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423097" y="3087323"/>
            <a:ext cx="1321934" cy="1413312"/>
          </a:xfrm>
          <a:prstGeom prst="rect">
            <a:avLst/>
          </a:prstGeom>
        </p:spPr>
      </p:pic>
      <p:sp>
        <p:nvSpPr>
          <p:cNvPr id="70" name="TextBox 69"/>
          <p:cNvSpPr txBox="1"/>
          <p:nvPr/>
        </p:nvSpPr>
        <p:spPr>
          <a:xfrm>
            <a:off x="7812847" y="4390599"/>
            <a:ext cx="135487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Bioenergetics:  Extracellular </a:t>
            </a:r>
          </a:p>
          <a:p>
            <a:r>
              <a:rPr lang="en-US" sz="1100" dirty="0"/>
              <a:t>flux analyzer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5815687" y="4233209"/>
            <a:ext cx="1938435" cy="801809"/>
            <a:chOff x="3857143" y="5963858"/>
            <a:chExt cx="1938435" cy="801809"/>
          </a:xfrm>
        </p:grpSpPr>
        <p:pic>
          <p:nvPicPr>
            <p:cNvPr id="60" name="Picture 10" descr="https://kidscancer.uchicago.edu/sites/pedscancer.uchicago.edu/files/styles/galleryimage/public/uploads/images/zebrafish3.png?itok=xZ6WiQor"/>
            <p:cNvPicPr>
              <a:picLocks noChangeAspect="1" noChangeArrowheads="1"/>
            </p:cNvPicPr>
            <p:nvPr/>
          </p:nvPicPr>
          <p:blipFill rotWithShape="1"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857143" y="5963858"/>
              <a:ext cx="1339548" cy="4204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2" name="Rectangle 61"/>
            <p:cNvSpPr/>
            <p:nvPr/>
          </p:nvSpPr>
          <p:spPr>
            <a:xfrm>
              <a:off x="4130268" y="6304002"/>
              <a:ext cx="166531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 err="1">
                  <a:latin typeface="Garamond"/>
                  <a:cs typeface="Garamond"/>
                </a:rPr>
                <a:t>Zebrafish</a:t>
              </a:r>
              <a:endParaRPr lang="en-US" sz="1200" dirty="0">
                <a:latin typeface="Garamond"/>
                <a:cs typeface="Garamond"/>
              </a:endParaRPr>
            </a:p>
            <a:p>
              <a:r>
                <a:rPr lang="en-US" sz="1200" dirty="0">
                  <a:latin typeface="Garamond"/>
                  <a:cs typeface="Garamond"/>
                </a:rPr>
                <a:t>(</a:t>
              </a:r>
              <a:r>
                <a:rPr lang="en-US" sz="1200" i="1" dirty="0" err="1">
                  <a:latin typeface="Garamond"/>
                  <a:cs typeface="Garamond"/>
                </a:rPr>
                <a:t>Danio</a:t>
              </a:r>
              <a:r>
                <a:rPr lang="en-US" sz="1200" i="1" dirty="0">
                  <a:latin typeface="Garamond"/>
                  <a:cs typeface="Garamond"/>
                </a:rPr>
                <a:t> </a:t>
              </a:r>
              <a:r>
                <a:rPr lang="en-US" sz="1200" i="1" dirty="0" err="1">
                  <a:latin typeface="Garamond"/>
                  <a:cs typeface="Garamond"/>
                </a:rPr>
                <a:t>rerio</a:t>
              </a:r>
              <a:r>
                <a:rPr lang="en-US" sz="1200" dirty="0">
                  <a:latin typeface="Garamond"/>
                  <a:cs typeface="Garamond"/>
                </a:rPr>
                <a:t>)</a:t>
              </a:r>
              <a:endParaRPr lang="en-US" sz="1200" dirty="0"/>
            </a:p>
          </p:txBody>
        </p:sp>
      </p:grpSp>
      <p:cxnSp>
        <p:nvCxnSpPr>
          <p:cNvPr id="63" name="Straight Connector 62"/>
          <p:cNvCxnSpPr/>
          <p:nvPr/>
        </p:nvCxnSpPr>
        <p:spPr>
          <a:xfrm flipH="1">
            <a:off x="6283771" y="5117397"/>
            <a:ext cx="228716" cy="3974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 flipV="1">
            <a:off x="7259838" y="4500635"/>
            <a:ext cx="360120" cy="16160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H="1" flipV="1">
            <a:off x="4568607" y="3784354"/>
            <a:ext cx="396032" cy="90275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3" name="Group 32"/>
          <p:cNvGrpSpPr/>
          <p:nvPr/>
        </p:nvGrpSpPr>
        <p:grpSpPr>
          <a:xfrm>
            <a:off x="6524392" y="1087495"/>
            <a:ext cx="2407683" cy="1908702"/>
            <a:chOff x="6636033" y="1427419"/>
            <a:chExt cx="2407683" cy="1908702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4753" y="2385145"/>
              <a:ext cx="1218963" cy="950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7" name="Picture 3" descr="D:\Microscope Seagate Backup\Noah Liberman\20-1-10x.png"/>
            <p:cNvPicPr>
              <a:picLocks noChangeAspect="1" noChangeArrowheads="1"/>
            </p:cNvPicPr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20792" y="1427419"/>
              <a:ext cx="1188720" cy="9509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C:\Users\mc131\Box Sync\Home Folder\Sync\Hinton Lab\Publications\Brown et al 2017 - ERSE Swimming Fundulus\Images\KC 1% hemopericardium 10x.png"/>
            <p:cNvPicPr>
              <a:picLocks noChangeAspect="1" noChangeArrowheads="1"/>
            </p:cNvPicPr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6033" y="2385145"/>
              <a:ext cx="1188720" cy="9509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32" name="Picture 8" descr="Figure 1: deformed hearts in killifish"/>
          <p:cNvPicPr>
            <a:picLocks noChangeAspect="1" noChangeArrowheads="1"/>
          </p:cNvPicPr>
          <p:nvPr/>
        </p:nvPicPr>
        <p:blipFill rotWithShape="1"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209254" y="288615"/>
            <a:ext cx="699500" cy="695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8" descr="Figure 1: deformed hearts in killifish"/>
          <p:cNvPicPr>
            <a:picLocks noChangeAspect="1" noChangeArrowheads="1"/>
          </p:cNvPicPr>
          <p:nvPr/>
        </p:nvPicPr>
        <p:blipFill rotWithShape="1"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55628" y="282843"/>
            <a:ext cx="720397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TextBox 56"/>
          <p:cNvSpPr txBox="1"/>
          <p:nvPr/>
        </p:nvSpPr>
        <p:spPr>
          <a:xfrm>
            <a:off x="6460460" y="0"/>
            <a:ext cx="16236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morphology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7754122" y="738940"/>
            <a:ext cx="33725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 rot="2801616">
            <a:off x="2724040" y="2255049"/>
            <a:ext cx="10807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Fish collections </a:t>
            </a:r>
          </a:p>
        </p:txBody>
      </p:sp>
      <p:sp>
        <p:nvSpPr>
          <p:cNvPr id="67" name="TextBox 66"/>
          <p:cNvSpPr txBox="1"/>
          <p:nvPr/>
        </p:nvSpPr>
        <p:spPr>
          <a:xfrm rot="18968820">
            <a:off x="2812973" y="3912910"/>
            <a:ext cx="5224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ERSE 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69031" y="5292497"/>
            <a:ext cx="938857" cy="338554"/>
          </a:xfrm>
          <a:prstGeom prst="rect">
            <a:avLst/>
          </a:prstGeom>
          <a:noFill/>
          <a:ln w="38100" cmpd="sng">
            <a:noFill/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Garamond"/>
                <a:cs typeface="Garamond"/>
              </a:rPr>
              <a:t>creosote</a:t>
            </a:r>
          </a:p>
        </p:txBody>
      </p:sp>
      <p:pic>
        <p:nvPicPr>
          <p:cNvPr id="3" name="Picture 2" descr="Figure 1"/>
          <p:cNvPicPr>
            <a:picLocks noChangeAspect="1" noChangeArrowheads="1"/>
          </p:cNvPicPr>
          <p:nvPr/>
        </p:nvPicPr>
        <p:blipFill rotWithShape="1"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320792" y="6140728"/>
            <a:ext cx="1711970" cy="580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4" name="Straight Connector 73"/>
          <p:cNvCxnSpPr/>
          <p:nvPr/>
        </p:nvCxnSpPr>
        <p:spPr>
          <a:xfrm>
            <a:off x="7014998" y="5036502"/>
            <a:ext cx="704354" cy="7949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 rot="2893168">
            <a:off x="6892532" y="5131471"/>
            <a:ext cx="1224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Behavioral </a:t>
            </a:r>
          </a:p>
        </p:txBody>
      </p:sp>
      <p:sp>
        <p:nvSpPr>
          <p:cNvPr id="81" name="TextBox 80"/>
          <p:cNvSpPr txBox="1"/>
          <p:nvPr/>
        </p:nvSpPr>
        <p:spPr>
          <a:xfrm rot="2850328">
            <a:off x="6785768" y="5353505"/>
            <a:ext cx="99097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Neurotoxicity </a:t>
            </a:r>
          </a:p>
        </p:txBody>
      </p:sp>
      <p:cxnSp>
        <p:nvCxnSpPr>
          <p:cNvPr id="90" name="Straight Arrow Connector 89"/>
          <p:cNvCxnSpPr/>
          <p:nvPr/>
        </p:nvCxnSpPr>
        <p:spPr>
          <a:xfrm>
            <a:off x="8091372" y="725174"/>
            <a:ext cx="108050" cy="4825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8435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rdra-site_0.jp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0501" y="4440111"/>
            <a:ext cx="2756903" cy="206778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37796" y="34994"/>
            <a:ext cx="8668407" cy="1470025"/>
          </a:xfrm>
        </p:spPr>
        <p:txBody>
          <a:bodyPr>
            <a:noAutofit/>
          </a:bodyPr>
          <a:lstStyle/>
          <a:p>
            <a:r>
              <a:rPr lang="en-US" sz="2800" b="1" dirty="0"/>
              <a:t>Project 5: Engineering the </a:t>
            </a:r>
            <a:r>
              <a:rPr lang="en-US" sz="2800" b="1" dirty="0" err="1"/>
              <a:t>Physico</a:t>
            </a:r>
            <a:r>
              <a:rPr lang="en-US" sz="2800" b="1" dirty="0"/>
              <a:t>-Chemical Environment to Enhance Polycyclic Aromatic Hydrocarbon (PAH) Bioremediation 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656694" y="1423682"/>
            <a:ext cx="7487306" cy="810247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2000" dirty="0">
                <a:solidFill>
                  <a:schemeClr val="tx1"/>
                </a:solidFill>
              </a:rPr>
              <a:t>PIs: Gunsch, Hsu-Kim, Wiesner and </a:t>
            </a:r>
            <a:r>
              <a:rPr lang="en-US" sz="2000" dirty="0" err="1">
                <a:solidFill>
                  <a:schemeClr val="tx1"/>
                </a:solidFill>
              </a:rPr>
              <a:t>Vilgalys</a:t>
            </a:r>
            <a:endParaRPr lang="en-US" sz="2000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en-US" sz="2000" dirty="0">
                <a:solidFill>
                  <a:schemeClr val="tx1"/>
                </a:solidFill>
              </a:rPr>
              <a:t>Trainees: </a:t>
            </a:r>
            <a:r>
              <a:rPr lang="en-US" sz="2000" dirty="0" err="1">
                <a:solidFill>
                  <a:schemeClr val="tx1"/>
                </a:solidFill>
              </a:rPr>
              <a:t>Volkoff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Bippus</a:t>
            </a:r>
            <a:r>
              <a:rPr lang="en-US" sz="2000" dirty="0">
                <a:solidFill>
                  <a:schemeClr val="tx1"/>
                </a:solidFill>
              </a:rPr>
              <a:t>, Rodriguez and Crittenden</a:t>
            </a:r>
          </a:p>
        </p:txBody>
      </p:sp>
      <p:pic>
        <p:nvPicPr>
          <p:cNvPr id="8" name="Picture 7" descr="Screen Shot 2016-03-16 at 12.10.33 PM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501" y="1284530"/>
            <a:ext cx="2056275" cy="15445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 descr="Screen Shot 2017-03-21 at 10.44.59 PM.png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7241" y="2612959"/>
            <a:ext cx="2262476" cy="208378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 descr="SAHC-1100x825.jp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9000" y="2239347"/>
            <a:ext cx="5528733" cy="41465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3986457" y="2515955"/>
            <a:ext cx="4704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Challenge: Low PAH bioavailability to bacteria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614672" y="3091312"/>
            <a:ext cx="26972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Fungi: An Underused Resource in Bioremediation</a:t>
            </a:r>
          </a:p>
        </p:txBody>
      </p:sp>
      <p:pic>
        <p:nvPicPr>
          <p:cNvPr id="15" name="Picture 6" descr="Image result for trichoderma harzianum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7807" y="3133173"/>
            <a:ext cx="1680964" cy="1183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5696521" y="4327408"/>
            <a:ext cx="25641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bg1"/>
                </a:solidFill>
              </a:rPr>
              <a:t>Trichoderma </a:t>
            </a:r>
            <a:r>
              <a:rPr lang="en-US" i="1" dirty="0" err="1">
                <a:solidFill>
                  <a:schemeClr val="bg1"/>
                </a:solidFill>
              </a:rPr>
              <a:t>harzanium</a:t>
            </a:r>
            <a:endParaRPr lang="en-US" i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80527" y="5295900"/>
            <a:ext cx="32145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How can we improve fungal-bacterial cooperation for enhancing PAH biodegradation?</a:t>
            </a:r>
          </a:p>
        </p:txBody>
      </p:sp>
    </p:spTree>
    <p:extLst>
      <p:ext uri="{BB962C8B-B14F-4D97-AF65-F5344CB8AC3E}">
        <p14:creationId xmlns:p14="http://schemas.microsoft.com/office/powerpoint/2010/main" val="762239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/>
      <p:bldP spid="16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457200" y="1600200"/>
            <a:ext cx="8382000" cy="48926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48" t="3267" r="7588" b="24511"/>
          <a:stretch/>
        </p:blipFill>
        <p:spPr>
          <a:xfrm>
            <a:off x="879400" y="1972339"/>
            <a:ext cx="7537600" cy="408029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83684" y="1955609"/>
            <a:ext cx="1526116" cy="22954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941851" y="1751836"/>
            <a:ext cx="1526601" cy="24001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765060" y="5870413"/>
            <a:ext cx="1622015" cy="36925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Isosceles Triangle 8"/>
          <p:cNvSpPr/>
          <p:nvPr/>
        </p:nvSpPr>
        <p:spPr>
          <a:xfrm rot="791227">
            <a:off x="8026954" y="5767625"/>
            <a:ext cx="521410" cy="443128"/>
          </a:xfrm>
          <a:prstGeom prst="triangl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/>
          <p:cNvSpPr/>
          <p:nvPr/>
        </p:nvSpPr>
        <p:spPr>
          <a:xfrm rot="21230859">
            <a:off x="526495" y="5769125"/>
            <a:ext cx="550170" cy="440129"/>
          </a:xfrm>
          <a:prstGeom prst="triangl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114800" y="5105400"/>
            <a:ext cx="800100" cy="21031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56100" y="116417"/>
            <a:ext cx="1616776" cy="1214576"/>
          </a:xfrm>
          <a:prstGeom prst="rect">
            <a:avLst/>
          </a:prstGeom>
        </p:spPr>
      </p:pic>
      <p:pic>
        <p:nvPicPr>
          <p:cNvPr id="18" name="Picture 2" descr="Image result for charcoal wood ashe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06600" y="195511"/>
            <a:ext cx="1666576" cy="1111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Image result for sawdust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4912" y="196366"/>
            <a:ext cx="1666576" cy="1110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Image result for shrimp chitin"/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623224" y="250694"/>
            <a:ext cx="2130425" cy="991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273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09E67B6-83BC-8947-A7FF-0A1792E0450F}"/>
              </a:ext>
            </a:extLst>
          </p:cNvPr>
          <p:cNvSpPr txBox="1"/>
          <p:nvPr/>
        </p:nvSpPr>
        <p:spPr>
          <a:xfrm>
            <a:off x="963592" y="1230534"/>
            <a:ext cx="7032694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Research Support Cores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u="sng" dirty="0">
                <a:latin typeface="Arial" panose="020B0604020202020204" pitchFamily="34" charset="0"/>
                <a:cs typeface="Arial" panose="020B0604020202020204" pitchFamily="34" charset="0"/>
              </a:rPr>
              <a:t>Administrative Core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Director: Richard Di Giulio; Deputy Director: Heather Stapleton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u="sng" dirty="0">
                <a:latin typeface="Arial" panose="020B0604020202020204" pitchFamily="34" charset="0"/>
                <a:cs typeface="Arial" panose="020B0604020202020204" pitchFamily="34" charset="0"/>
              </a:rPr>
              <a:t>Training Core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PI: Joel Meyer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u="sng" dirty="0">
                <a:latin typeface="Arial" panose="020B0604020202020204" pitchFamily="34" charset="0"/>
                <a:cs typeface="Arial" panose="020B0604020202020204" pitchFamily="34" charset="0"/>
              </a:rPr>
              <a:t>Neurobehavioral Toxicity Core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PI: Edward Levin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u="sng" dirty="0">
                <a:latin typeface="Arial" panose="020B0604020202020204" pitchFamily="34" charset="0"/>
                <a:cs typeface="Arial" panose="020B0604020202020204" pitchFamily="34" charset="0"/>
              </a:rPr>
              <a:t>Analytical Chemistry Core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PI: Lee Ferguson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u="sng" dirty="0">
                <a:latin typeface="Arial" panose="020B0604020202020204" pitchFamily="34" charset="0"/>
                <a:cs typeface="Arial" panose="020B0604020202020204" pitchFamily="34" charset="0"/>
              </a:rPr>
              <a:t>Community Engagement Core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PI: Elizabeth Shapiro-Garza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u="sng" dirty="0">
                <a:latin typeface="Arial" panose="020B0604020202020204" pitchFamily="34" charset="0"/>
                <a:cs typeface="Arial" panose="020B0604020202020204" pitchFamily="34" charset="0"/>
              </a:rPr>
              <a:t>Research Translation Core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PI: Charlotte Clark</a:t>
            </a:r>
          </a:p>
        </p:txBody>
      </p:sp>
    </p:spTree>
    <p:extLst>
      <p:ext uri="{BB962C8B-B14F-4D97-AF65-F5344CB8AC3E}">
        <p14:creationId xmlns:p14="http://schemas.microsoft.com/office/powerpoint/2010/main" val="3361611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8274E5F-4373-D246-AC9C-DC115C21864E}"/>
              </a:ext>
            </a:extLst>
          </p:cNvPr>
          <p:cNvSpPr txBox="1">
            <a:spLocks/>
          </p:cNvSpPr>
          <p:nvPr/>
        </p:nvSpPr>
        <p:spPr>
          <a:xfrm>
            <a:off x="1673352" y="1059437"/>
            <a:ext cx="5797296" cy="89154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Neurobehavioral toxicity core</a:t>
            </a:r>
            <a:endParaRPr lang="en-US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5D07594-87FA-7D41-A821-9EBE1B730CD0}"/>
              </a:ext>
            </a:extLst>
          </p:cNvPr>
          <p:cNvSpPr txBox="1">
            <a:spLocks/>
          </p:cNvSpPr>
          <p:nvPr/>
        </p:nvSpPr>
        <p:spPr>
          <a:xfrm>
            <a:off x="676894" y="1632062"/>
            <a:ext cx="7240979" cy="672501"/>
          </a:xfrm>
          <a:prstGeom prst="rect">
            <a:avLst/>
          </a:prstGeom>
        </p:spPr>
        <p:txBody>
          <a:bodyPr vert="horz" lIns="68580" tIns="34290" rIns="68580" bIns="34290" rtlCol="0" anchor="t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r>
              <a:rPr lang="en-US" sz="9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Principal Investigator: Edward Levin</a:t>
            </a:r>
          </a:p>
          <a:p>
            <a:pPr marL="0" indent="0">
              <a:buNone/>
            </a:pPr>
            <a:endParaRPr lang="en-US" sz="21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sz="21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sz="21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165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</a:t>
            </a:r>
            <a:endParaRPr lang="en-US" sz="1500" dirty="0">
              <a:solidFill>
                <a:srgbClr val="26262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14" descr="A close up of an animal&#10;&#10;Description generated with high confidence">
            <a:extLst>
              <a:ext uri="{FF2B5EF4-FFF2-40B4-BE49-F238E27FC236}">
                <a16:creationId xmlns:a16="http://schemas.microsoft.com/office/drawing/2014/main" id="{9B6049E6-4712-BF48-89CE-8D2B0D70145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4853" y="3035413"/>
            <a:ext cx="1323437" cy="89965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8" name="Picture 16" descr="A picture containing animal&#10;&#10;Description generated with high confidence">
            <a:extLst>
              <a:ext uri="{FF2B5EF4-FFF2-40B4-BE49-F238E27FC236}">
                <a16:creationId xmlns:a16="http://schemas.microsoft.com/office/drawing/2014/main" id="{E82A9EA9-F7E3-D24C-90D4-363F34C290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97" y="4582332"/>
            <a:ext cx="3154311" cy="939841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9" name="Picture 18" descr="A close up of a map&#10;&#10;Description generated with very high confidence">
            <a:extLst>
              <a:ext uri="{FF2B5EF4-FFF2-40B4-BE49-F238E27FC236}">
                <a16:creationId xmlns:a16="http://schemas.microsoft.com/office/drawing/2014/main" id="{5F2913E6-E90D-4E48-BDBB-8778E74124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845" y="2984589"/>
            <a:ext cx="2057400" cy="1137701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E8A76FF-6A50-F741-B2AC-700FB1D67D9A}"/>
              </a:ext>
            </a:extLst>
          </p:cNvPr>
          <p:cNvSpPr txBox="1"/>
          <p:nvPr/>
        </p:nvSpPr>
        <p:spPr>
          <a:xfrm>
            <a:off x="6287325" y="2871854"/>
            <a:ext cx="24944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Behavioral tests to assess:</a:t>
            </a:r>
          </a:p>
          <a:p>
            <a:endParaRPr lang="en-US" sz="1500" u="sng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Activity</a:t>
            </a:r>
          </a:p>
          <a:p>
            <a:r>
              <a:rPr lang="en-US" sz="1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Emotional Health</a:t>
            </a:r>
            <a:r>
              <a:rPr lang="en-US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</a:p>
          <a:p>
            <a:r>
              <a:rPr lang="en-US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L</a:t>
            </a:r>
            <a:r>
              <a:rPr lang="en-US" sz="1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earning</a:t>
            </a:r>
          </a:p>
          <a:p>
            <a:r>
              <a:rPr lang="en-US" sz="1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Cognition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9E67CF3-31A5-1645-9709-267E586ACE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6901" y="4498168"/>
            <a:ext cx="2696239" cy="97585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E03581B-D3F3-FD49-84F2-366665952FB0}"/>
              </a:ext>
            </a:extLst>
          </p:cNvPr>
          <p:cNvSpPr txBox="1"/>
          <p:nvPr/>
        </p:nvSpPr>
        <p:spPr>
          <a:xfrm>
            <a:off x="801584" y="2219944"/>
            <a:ext cx="7267699" cy="761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Goal: To provide assessments of neurobehavioral impairments resulting </a:t>
            </a:r>
          </a:p>
          <a:p>
            <a:pPr algn="ctr"/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from developmental toxicant exposure</a:t>
            </a:r>
          </a:p>
          <a:p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2029350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FA35D-0B08-0E48-8D5D-339643FC1024}"/>
              </a:ext>
            </a:extLst>
          </p:cNvPr>
          <p:cNvSpPr txBox="1">
            <a:spLocks/>
          </p:cNvSpPr>
          <p:nvPr/>
        </p:nvSpPr>
        <p:spPr>
          <a:xfrm>
            <a:off x="1006997" y="1580769"/>
            <a:ext cx="7387542" cy="891540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Analytical Chemistry Core</a:t>
            </a:r>
          </a:p>
          <a:p>
            <a:r>
              <a:rPr lang="en-US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PI: Lee Ferguson, Co-PIs: Heather Stapleton &amp; Helen Hsu-Kim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984E96-8DEB-2D45-BA80-743024637B76}"/>
              </a:ext>
            </a:extLst>
          </p:cNvPr>
          <p:cNvSpPr txBox="1"/>
          <p:nvPr/>
        </p:nvSpPr>
        <p:spPr>
          <a:xfrm>
            <a:off x="255181" y="2635541"/>
            <a:ext cx="5095652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Goal: Provide routine analysis of organic and inorganic contaminants on a routine basis to investigators in support of the SRC research projects.</a:t>
            </a:r>
          </a:p>
          <a:p>
            <a:br>
              <a:rPr lang="en-US" sz="1500" dirty="0"/>
            </a:br>
            <a:r>
              <a:rPr lang="en-US" sz="1500" dirty="0"/>
              <a:t>Examples of services by the ACC – </a:t>
            </a:r>
          </a:p>
          <a:p>
            <a:pPr marL="214313" indent="-214313">
              <a:buFontTx/>
              <a:buChar char="-"/>
            </a:pPr>
            <a:r>
              <a:rPr lang="en-US" sz="1500" dirty="0"/>
              <a:t>Quantify hormones in biological tissues.</a:t>
            </a:r>
          </a:p>
          <a:p>
            <a:pPr marL="214313" indent="-214313">
              <a:buFontTx/>
              <a:buChar char="-"/>
            </a:pPr>
            <a:r>
              <a:rPr lang="en-US" sz="1500" dirty="0"/>
              <a:t>Analysis of flame retardants and emerging contaminants (</a:t>
            </a:r>
            <a:r>
              <a:rPr lang="en-US" sz="1500" dirty="0" err="1"/>
              <a:t>GenX</a:t>
            </a:r>
            <a:r>
              <a:rPr lang="en-US" sz="1500" dirty="0"/>
              <a:t>) in environmental and biological samples.</a:t>
            </a:r>
          </a:p>
          <a:p>
            <a:pPr marL="214313" indent="-214313">
              <a:buFontTx/>
              <a:buChar char="-"/>
            </a:pPr>
            <a:r>
              <a:rPr lang="en-US" sz="1500" dirty="0"/>
              <a:t>Analysis of  PAHs (polycyclic aromatic hydrocarbons) in sediment, water and fish tissues.</a:t>
            </a:r>
          </a:p>
          <a:p>
            <a:pPr marL="214313" indent="-214313">
              <a:buFontTx/>
              <a:buChar char="-"/>
            </a:pPr>
            <a:r>
              <a:rPr lang="en-US" sz="1500" dirty="0"/>
              <a:t>Analysis of trace metals in sediment, water and tissues.</a:t>
            </a:r>
          </a:p>
        </p:txBody>
      </p:sp>
      <p:pic>
        <p:nvPicPr>
          <p:cNvPr id="4" name="Picture 2" descr="Image result for polycyclic aromatic hydrocarbons">
            <a:extLst>
              <a:ext uri="{FF2B5EF4-FFF2-40B4-BE49-F238E27FC236}">
                <a16:creationId xmlns:a16="http://schemas.microsoft.com/office/drawing/2014/main" id="{3C5CA55A-97AF-1E40-8D92-572B428818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82732" y="2874775"/>
            <a:ext cx="3609146" cy="2436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1717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76">
            <a:extLst>
              <a:ext uri="{FF2B5EF4-FFF2-40B4-BE49-F238E27FC236}">
                <a16:creationId xmlns:a16="http://schemas.microsoft.com/office/drawing/2014/main" id="{1E33C046-C59E-6E45-908E-00C5E26D6360}"/>
              </a:ext>
            </a:extLst>
          </p:cNvPr>
          <p:cNvSpPr txBox="1">
            <a:spLocks/>
          </p:cNvSpPr>
          <p:nvPr/>
        </p:nvSpPr>
        <p:spPr>
          <a:xfrm>
            <a:off x="2039029" y="1010211"/>
            <a:ext cx="5915024" cy="745649"/>
          </a:xfrm>
          <a:prstGeom prst="rect">
            <a:avLst/>
          </a:prstGeom>
          <a:noFill/>
          <a:ln>
            <a:noFill/>
          </a:ln>
        </p:spPr>
        <p:txBody>
          <a:bodyPr wrap="square" lIns="51431" tIns="51431" rIns="51431" bIns="51431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en" sz="27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Community Engagement Core</a:t>
            </a:r>
          </a:p>
          <a:p>
            <a:pPr algn="ctr"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en" sz="2475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PI: Dr. Elizabeth Shapiro-Garza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7F6413-13DA-A846-874C-92D0D5B651D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819" y="2997523"/>
            <a:ext cx="2948419" cy="129168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7" name="Shape 185">
            <a:extLst>
              <a:ext uri="{FF2B5EF4-FFF2-40B4-BE49-F238E27FC236}">
                <a16:creationId xmlns:a16="http://schemas.microsoft.com/office/drawing/2014/main" id="{4F3B77D1-07C3-8A4E-B207-CE98B0B42634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6735" y="4424673"/>
            <a:ext cx="2978899" cy="1445447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8" name="Shape 206" descr="Screen Shot 2017-09-07 at 4.11.11 PM.png">
            <a:extLst>
              <a:ext uri="{FF2B5EF4-FFF2-40B4-BE49-F238E27FC236}">
                <a16:creationId xmlns:a16="http://schemas.microsoft.com/office/drawing/2014/main" id="{816389FB-B5F8-1344-991F-7FBD669173ED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8317" y="3836358"/>
            <a:ext cx="2007616" cy="1726538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9" name="Shape 213" descr="Screen Shot 2017-09-05 at 5.05.46 PM.png">
            <a:extLst>
              <a:ext uri="{FF2B5EF4-FFF2-40B4-BE49-F238E27FC236}">
                <a16:creationId xmlns:a16="http://schemas.microsoft.com/office/drawing/2014/main" id="{1612B5CE-67FA-EB49-817B-5D5DF4AAB465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08516" y="3631046"/>
            <a:ext cx="2877075" cy="1931850"/>
          </a:xfrm>
          <a:prstGeom prst="rect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015461F-DF8F-614C-A1D8-7D6AC44CB42E}"/>
              </a:ext>
            </a:extLst>
          </p:cNvPr>
          <p:cNvSpPr txBox="1"/>
          <p:nvPr/>
        </p:nvSpPr>
        <p:spPr>
          <a:xfrm>
            <a:off x="4221678" y="2097687"/>
            <a:ext cx="3510641" cy="124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u="sng" dirty="0"/>
              <a:t>Core Projects:</a:t>
            </a:r>
          </a:p>
          <a:p>
            <a:endParaRPr lang="en-US" sz="1500" u="sng" dirty="0"/>
          </a:p>
          <a:p>
            <a:r>
              <a:rPr lang="en-US" sz="1500" dirty="0"/>
              <a:t>   Community Gardens</a:t>
            </a:r>
          </a:p>
          <a:p>
            <a:r>
              <a:rPr lang="en-US" sz="1500" dirty="0"/>
              <a:t>   Communities near former industrial sites</a:t>
            </a:r>
          </a:p>
          <a:p>
            <a:r>
              <a:rPr lang="en-US" sz="1500" dirty="0"/>
              <a:t>   Subsistence fish consumers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53323E4-76EF-E24E-8DCE-421A2D1ED8A2}"/>
              </a:ext>
            </a:extLst>
          </p:cNvPr>
          <p:cNvSpPr txBox="1"/>
          <p:nvPr/>
        </p:nvSpPr>
        <p:spPr>
          <a:xfrm>
            <a:off x="4121729" y="5666756"/>
            <a:ext cx="276229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Former Planter’s Oil Mill Site, Rocky Mount, NC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4308129-3A06-3541-9475-E74837CD4ACE}"/>
              </a:ext>
            </a:extLst>
          </p:cNvPr>
          <p:cNvSpPr txBox="1"/>
          <p:nvPr/>
        </p:nvSpPr>
        <p:spPr>
          <a:xfrm>
            <a:off x="1229097" y="2652792"/>
            <a:ext cx="141320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GIS Mapping Tool</a:t>
            </a:r>
          </a:p>
        </p:txBody>
      </p:sp>
    </p:spTree>
    <p:extLst>
      <p:ext uri="{BB962C8B-B14F-4D97-AF65-F5344CB8AC3E}">
        <p14:creationId xmlns:p14="http://schemas.microsoft.com/office/powerpoint/2010/main" val="30308812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39F25-C1C4-394C-8F81-AA5CA9A0C6D9}"/>
              </a:ext>
            </a:extLst>
          </p:cNvPr>
          <p:cNvSpPr txBox="1">
            <a:spLocks/>
          </p:cNvSpPr>
          <p:nvPr/>
        </p:nvSpPr>
        <p:spPr>
          <a:xfrm>
            <a:off x="2140923" y="988856"/>
            <a:ext cx="5797296" cy="89154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Research Translation Core</a:t>
            </a:r>
          </a:p>
          <a:p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PI: Charlotte Clark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AE9929D-28C4-3141-A3B2-7AB43A96BC3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3919" y="2302700"/>
            <a:ext cx="2083966" cy="156297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0" name="Shape 82">
            <a:extLst>
              <a:ext uri="{FF2B5EF4-FFF2-40B4-BE49-F238E27FC236}">
                <a16:creationId xmlns:a16="http://schemas.microsoft.com/office/drawing/2014/main" id="{792AE0C8-29C9-FC4E-ABCF-AAFAF405DDAA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1613" y="2007354"/>
            <a:ext cx="1651097" cy="18959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98">
            <a:hlinkClick r:id="rId4"/>
            <a:extLst>
              <a:ext uri="{FF2B5EF4-FFF2-40B4-BE49-F238E27FC236}">
                <a16:creationId xmlns:a16="http://schemas.microsoft.com/office/drawing/2014/main" id="{79FFA90B-0758-6C43-A9BC-8EE4E04448B8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2486" y="2316073"/>
            <a:ext cx="2520748" cy="1549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Shape 108" descr="Elizabeth_River_Project_logo.png">
            <a:extLst>
              <a:ext uri="{FF2B5EF4-FFF2-40B4-BE49-F238E27FC236}">
                <a16:creationId xmlns:a16="http://schemas.microsoft.com/office/drawing/2014/main" id="{79CC5CB3-26AE-5C4B-8CA1-16CD5CAFF018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9893"/>
          <a:stretch/>
        </p:blipFill>
        <p:spPr>
          <a:xfrm>
            <a:off x="6037660" y="4640577"/>
            <a:ext cx="2772737" cy="1201537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64F3357-54AF-6E4A-8F12-53F3C14D1CB5}"/>
              </a:ext>
            </a:extLst>
          </p:cNvPr>
          <p:cNvSpPr txBox="1"/>
          <p:nvPr/>
        </p:nvSpPr>
        <p:spPr>
          <a:xfrm>
            <a:off x="36700" y="1689960"/>
            <a:ext cx="21887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PI-initiated Research Translation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731D96-3592-3A4D-AC66-4690D3916A3E}"/>
              </a:ext>
            </a:extLst>
          </p:cNvPr>
          <p:cNvSpPr txBox="1"/>
          <p:nvPr/>
        </p:nvSpPr>
        <p:spPr>
          <a:xfrm>
            <a:off x="3043168" y="1934908"/>
            <a:ext cx="217957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Center-wide Formal Training</a:t>
            </a:r>
          </a:p>
        </p:txBody>
      </p:sp>
      <p:pic>
        <p:nvPicPr>
          <p:cNvPr id="16" name="Shape 124">
            <a:extLst>
              <a:ext uri="{FF2B5EF4-FFF2-40B4-BE49-F238E27FC236}">
                <a16:creationId xmlns:a16="http://schemas.microsoft.com/office/drawing/2014/main" id="{429266CB-F47D-0A41-BA58-B0CA2B0AC3E6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6101" y="4415798"/>
            <a:ext cx="3398513" cy="1454001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27D85BA-291F-1844-83CF-A4BD238B90D6}"/>
              </a:ext>
            </a:extLst>
          </p:cNvPr>
          <p:cNvSpPr txBox="1"/>
          <p:nvPr/>
        </p:nvSpPr>
        <p:spPr>
          <a:xfrm>
            <a:off x="605641" y="4197185"/>
            <a:ext cx="264399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Communications, Social Media etc.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AEB2492-EAFE-5C4D-AF56-DFA4997FD684}"/>
              </a:ext>
            </a:extLst>
          </p:cNvPr>
          <p:cNvSpPr txBox="1"/>
          <p:nvPr/>
        </p:nvSpPr>
        <p:spPr>
          <a:xfrm>
            <a:off x="6615324" y="1924356"/>
            <a:ext cx="224491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Trainee Communication Skills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261EA45-26FE-D74F-AB89-6384F7BD4A41}"/>
              </a:ext>
            </a:extLst>
          </p:cNvPr>
          <p:cNvSpPr txBox="1"/>
          <p:nvPr/>
        </p:nvSpPr>
        <p:spPr>
          <a:xfrm>
            <a:off x="6202427" y="4194472"/>
            <a:ext cx="282141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Stakeholder, Partnership Engagement</a:t>
            </a:r>
          </a:p>
        </p:txBody>
      </p:sp>
      <p:pic>
        <p:nvPicPr>
          <p:cNvPr id="20" name="Shape 116">
            <a:extLst>
              <a:ext uri="{FF2B5EF4-FFF2-40B4-BE49-F238E27FC236}">
                <a16:creationId xmlns:a16="http://schemas.microsoft.com/office/drawing/2014/main" id="{A56B3256-017D-4B42-A4AC-DD5CEF0D09E9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04154" y="4214700"/>
            <a:ext cx="1625137" cy="169503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4DD8D46-93D0-AC45-809D-F17BB31458C8}"/>
              </a:ext>
            </a:extLst>
          </p:cNvPr>
          <p:cNvSpPr txBox="1"/>
          <p:nvPr/>
        </p:nvSpPr>
        <p:spPr>
          <a:xfrm>
            <a:off x="3532240" y="3915748"/>
            <a:ext cx="271959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On-line networks – children’s health</a:t>
            </a:r>
          </a:p>
        </p:txBody>
      </p:sp>
    </p:spTree>
    <p:extLst>
      <p:ext uri="{BB962C8B-B14F-4D97-AF65-F5344CB8AC3E}">
        <p14:creationId xmlns:p14="http://schemas.microsoft.com/office/powerpoint/2010/main" val="3085381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0857" y="709061"/>
            <a:ext cx="8813631" cy="64633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latin typeface="Avenir Book" charset="0"/>
                <a:ea typeface="Avenir Book" charset="0"/>
                <a:cs typeface="Avenir Book" charset="0"/>
              </a:rPr>
              <a:t>Four Funding Cycles</a:t>
            </a:r>
          </a:p>
          <a:p>
            <a:endParaRPr lang="en-US" sz="2400" dirty="0">
              <a:latin typeface="Avenir Book" charset="0"/>
              <a:ea typeface="Avenir Book" charset="0"/>
              <a:cs typeface="Avenir Book" charset="0"/>
            </a:endParaRPr>
          </a:p>
          <a:p>
            <a:r>
              <a:rPr lang="en-US" sz="2400" dirty="0">
                <a:latin typeface="Avenir Book" charset="0"/>
                <a:ea typeface="Avenir Book" charset="0"/>
                <a:cs typeface="Avenir Book" charset="0"/>
              </a:rPr>
              <a:t>	2000 </a:t>
            </a:r>
            <a:r>
              <a:rPr lang="mr-IN" sz="2400" dirty="0">
                <a:latin typeface="Avenir Book" charset="0"/>
                <a:ea typeface="Avenir Book" charset="0"/>
                <a:cs typeface="Avenir Book" charset="0"/>
              </a:rPr>
              <a:t>–</a:t>
            </a:r>
            <a:r>
              <a:rPr lang="en-US" sz="2400" dirty="0">
                <a:latin typeface="Avenir Book" charset="0"/>
                <a:ea typeface="Avenir Book" charset="0"/>
                <a:cs typeface="Avenir Book" charset="0"/>
              </a:rPr>
              <a:t> 2005: Superfund Chemicals Impact on </a:t>
            </a:r>
          </a:p>
          <a:p>
            <a:r>
              <a:rPr lang="en-US" sz="2400" dirty="0">
                <a:latin typeface="Avenir Book" charset="0"/>
                <a:ea typeface="Avenir Book" charset="0"/>
                <a:cs typeface="Avenir Book" charset="0"/>
              </a:rPr>
              <a:t>		Reproduction and Development</a:t>
            </a:r>
          </a:p>
          <a:p>
            <a:endParaRPr lang="en-US" sz="2400" dirty="0">
              <a:latin typeface="Avenir Book" charset="0"/>
              <a:ea typeface="Avenir Book" charset="0"/>
              <a:cs typeface="Avenir Book" charset="0"/>
            </a:endParaRPr>
          </a:p>
          <a:p>
            <a:r>
              <a:rPr lang="en-US" sz="2400" dirty="0">
                <a:latin typeface="Avenir Book" charset="0"/>
                <a:ea typeface="Avenir Book" charset="0"/>
                <a:cs typeface="Avenir Book" charset="0"/>
              </a:rPr>
              <a:t>	2005 </a:t>
            </a:r>
            <a:r>
              <a:rPr lang="mr-IN" sz="2400" dirty="0">
                <a:latin typeface="Avenir Book" charset="0"/>
                <a:ea typeface="Avenir Book" charset="0"/>
                <a:cs typeface="Avenir Book" charset="0"/>
              </a:rPr>
              <a:t>–</a:t>
            </a:r>
            <a:r>
              <a:rPr lang="en-US" sz="2400" dirty="0">
                <a:latin typeface="Avenir Book" charset="0"/>
                <a:ea typeface="Avenir Book" charset="0"/>
                <a:cs typeface="Avenir Book" charset="0"/>
              </a:rPr>
              <a:t> 2009: Superfund Chemicals Impact on Development</a:t>
            </a:r>
          </a:p>
          <a:p>
            <a:endParaRPr lang="en-US" sz="2400" dirty="0">
              <a:latin typeface="Avenir Book" charset="0"/>
              <a:ea typeface="Avenir Book" charset="0"/>
              <a:cs typeface="Avenir Book" charset="0"/>
            </a:endParaRPr>
          </a:p>
          <a:p>
            <a:r>
              <a:rPr lang="en-US" sz="2400" dirty="0">
                <a:latin typeface="Avenir Book" charset="0"/>
                <a:ea typeface="Avenir Book" charset="0"/>
                <a:cs typeface="Avenir Book" charset="0"/>
              </a:rPr>
              <a:t>	2011 </a:t>
            </a:r>
            <a:r>
              <a:rPr lang="mr-IN" sz="2400" dirty="0">
                <a:latin typeface="Avenir Book" charset="0"/>
                <a:ea typeface="Avenir Book" charset="0"/>
                <a:cs typeface="Avenir Book" charset="0"/>
              </a:rPr>
              <a:t>–</a:t>
            </a:r>
            <a:r>
              <a:rPr lang="en-US" sz="2400" dirty="0">
                <a:latin typeface="Avenir Book" charset="0"/>
                <a:ea typeface="Avenir Book" charset="0"/>
                <a:cs typeface="Avenir Book" charset="0"/>
              </a:rPr>
              <a:t> 2017: Developmental Toxicants: Mechanisms, </a:t>
            </a:r>
          </a:p>
          <a:p>
            <a:r>
              <a:rPr lang="en-US" sz="2400" dirty="0">
                <a:latin typeface="Avenir Book" charset="0"/>
                <a:ea typeface="Avenir Book" charset="0"/>
                <a:cs typeface="Avenir Book" charset="0"/>
              </a:rPr>
              <a:t>		Consequences and Remediation</a:t>
            </a:r>
          </a:p>
          <a:p>
            <a:endParaRPr lang="en-US" sz="2400" dirty="0">
              <a:latin typeface="Avenir Book" charset="0"/>
              <a:ea typeface="Avenir Book" charset="0"/>
              <a:cs typeface="Avenir Book" charset="0"/>
            </a:endParaRPr>
          </a:p>
          <a:p>
            <a:r>
              <a:rPr lang="en-US" sz="2400" dirty="0">
                <a:latin typeface="Avenir Book" charset="0"/>
                <a:ea typeface="Avenir Book" charset="0"/>
                <a:cs typeface="Avenir Book" charset="0"/>
              </a:rPr>
              <a:t>	2017 </a:t>
            </a:r>
            <a:r>
              <a:rPr lang="mr-IN" sz="2400" dirty="0">
                <a:latin typeface="Avenir Book" charset="0"/>
                <a:ea typeface="Avenir Book" charset="0"/>
                <a:cs typeface="Avenir Book" charset="0"/>
              </a:rPr>
              <a:t>–</a:t>
            </a:r>
            <a:r>
              <a:rPr lang="en-US" sz="2400" dirty="0">
                <a:latin typeface="Avenir Book" charset="0"/>
                <a:ea typeface="Avenir Book" charset="0"/>
                <a:cs typeface="Avenir Book" charset="0"/>
              </a:rPr>
              <a:t> 2022: Developmental Exposures: Mechanisms, </a:t>
            </a:r>
          </a:p>
          <a:p>
            <a:r>
              <a:rPr lang="en-US" sz="2400" dirty="0">
                <a:latin typeface="Avenir Book" charset="0"/>
                <a:ea typeface="Avenir Book" charset="0"/>
                <a:cs typeface="Avenir Book" charset="0"/>
              </a:rPr>
              <a:t>		Consequences and Remediation</a:t>
            </a:r>
          </a:p>
          <a:p>
            <a:endParaRPr lang="en-US" sz="2400" dirty="0">
              <a:latin typeface="Avenir Book" charset="0"/>
              <a:ea typeface="Avenir Book" charset="0"/>
              <a:cs typeface="Avenir Book" charset="0"/>
            </a:endParaRPr>
          </a:p>
          <a:p>
            <a:endParaRPr lang="en-US" sz="2400" dirty="0">
              <a:latin typeface="Avenir Book" charset="0"/>
              <a:ea typeface="Avenir Book" charset="0"/>
              <a:cs typeface="Avenir Book" charset="0"/>
            </a:endParaRPr>
          </a:p>
          <a:p>
            <a:r>
              <a:rPr lang="en-US" sz="2400" dirty="0">
                <a:latin typeface="Avenir Book" charset="0"/>
                <a:ea typeface="Avenir Book" charset="0"/>
                <a:cs typeface="Avenir Book" charset="0"/>
              </a:rPr>
              <a:t>	</a:t>
            </a:r>
          </a:p>
          <a:p>
            <a:endParaRPr lang="en-US" sz="2400" dirty="0">
              <a:latin typeface="Avenir Book" charset="0"/>
              <a:ea typeface="Avenir Book" charset="0"/>
              <a:cs typeface="Avenir Book" charset="0"/>
            </a:endParaRPr>
          </a:p>
          <a:p>
            <a:r>
              <a:rPr lang="en-US" sz="2400" dirty="0">
                <a:latin typeface="Avenir Book" charset="0"/>
                <a:ea typeface="Avenir Book" charset="0"/>
                <a:cs typeface="Avenir Book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1527501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03499" y="1195809"/>
            <a:ext cx="728154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venir Book" charset="0"/>
                <a:ea typeface="Avenir Book" charset="0"/>
                <a:cs typeface="Avenir Book" charset="0"/>
              </a:rPr>
              <a:t>Finally: To the NIEHS Superfund Research Program</a:t>
            </a:r>
          </a:p>
          <a:p>
            <a:pPr algn="ctr"/>
            <a:endParaRPr lang="en-US" sz="2400" dirty="0">
              <a:latin typeface="Avenir Book" charset="0"/>
              <a:ea typeface="Avenir Book" charset="0"/>
              <a:cs typeface="Avenir Book" charset="0"/>
            </a:endParaRPr>
          </a:p>
          <a:p>
            <a:pPr algn="ctr"/>
            <a:r>
              <a:rPr lang="en-US" sz="2400" dirty="0">
                <a:latin typeface="Avenir Book" charset="0"/>
                <a:ea typeface="Avenir Book" charset="0"/>
                <a:cs typeface="Avenir Book" charset="0"/>
              </a:rPr>
              <a:t>THANKS!!!!!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839" y="2792294"/>
            <a:ext cx="1626369" cy="20329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03324" y="4956693"/>
            <a:ext cx="4647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Dr. William Suk			Dr. Heather Henry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6539" y="2818870"/>
            <a:ext cx="1762246" cy="2020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666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EA379-5F14-834C-8B4F-139D679DA46A}"/>
              </a:ext>
            </a:extLst>
          </p:cNvPr>
          <p:cNvSpPr txBox="1">
            <a:spLocks/>
          </p:cNvSpPr>
          <p:nvPr/>
        </p:nvSpPr>
        <p:spPr>
          <a:xfrm>
            <a:off x="960698" y="189415"/>
            <a:ext cx="7650866" cy="89154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Duke Superfund Research Center</a:t>
            </a:r>
          </a:p>
        </p:txBody>
      </p:sp>
      <p:pic>
        <p:nvPicPr>
          <p:cNvPr id="3" name="Picture 3" descr="C:\Users\abh23\AppData\Local\Temp\group 3.JPG">
            <a:extLst>
              <a:ext uri="{FF2B5EF4-FFF2-40B4-BE49-F238E27FC236}">
                <a16:creationId xmlns:a16="http://schemas.microsoft.com/office/drawing/2014/main" id="{1E2489A0-2E10-D14D-B0FF-B135918F33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96042" y="2500976"/>
            <a:ext cx="5169288" cy="3056405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A00DD8D-8881-0943-9668-D658228939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9636" y="5705497"/>
            <a:ext cx="3482100" cy="94994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112A51D-5811-2745-8BE4-D9A9784603A2}"/>
              </a:ext>
            </a:extLst>
          </p:cNvPr>
          <p:cNvSpPr txBox="1"/>
          <p:nvPr/>
        </p:nvSpPr>
        <p:spPr>
          <a:xfrm>
            <a:off x="5706319" y="2956669"/>
            <a:ext cx="333350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Five Research Projects</a:t>
            </a:r>
          </a:p>
          <a:p>
            <a:endParaRPr lang="en-US" sz="2400" u="sng" dirty="0"/>
          </a:p>
          <a:p>
            <a:r>
              <a:rPr lang="en-US" sz="2400" dirty="0"/>
              <a:t>      Three Biomedical</a:t>
            </a:r>
          </a:p>
          <a:p>
            <a:r>
              <a:rPr lang="en-US" sz="2400" dirty="0"/>
              <a:t>      Two Non-biomedical</a:t>
            </a:r>
          </a:p>
          <a:p>
            <a:endParaRPr lang="en-US" sz="2400" dirty="0"/>
          </a:p>
          <a:p>
            <a:r>
              <a:rPr lang="en-US" sz="2400" b="1" dirty="0"/>
              <a:t>Six Research Support Cores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5A269B-26C0-9D4B-92B4-1B56981B7BDC}"/>
              </a:ext>
            </a:extLst>
          </p:cNvPr>
          <p:cNvSpPr txBox="1"/>
          <p:nvPr/>
        </p:nvSpPr>
        <p:spPr>
          <a:xfrm>
            <a:off x="1530896" y="855233"/>
            <a:ext cx="5842177" cy="14157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“early life exposures, later life consequences”</a:t>
            </a:r>
          </a:p>
          <a:p>
            <a:endParaRPr lang="en-US" sz="1400" dirty="0"/>
          </a:p>
          <a:p>
            <a:pPr algn="ctr"/>
            <a:r>
              <a:rPr lang="en-US" sz="2400" dirty="0"/>
              <a:t>(</a:t>
            </a:r>
            <a:r>
              <a:rPr lang="en-US" sz="2400" dirty="0" err="1"/>
              <a:t>DOHaD</a:t>
            </a:r>
            <a:r>
              <a:rPr lang="en-US" sz="2400" dirty="0"/>
              <a:t>: Developmental Origins </a:t>
            </a:r>
          </a:p>
          <a:p>
            <a:pPr algn="ctr"/>
            <a:r>
              <a:rPr lang="en-US" sz="2400" dirty="0"/>
              <a:t>of Health and Disease)</a:t>
            </a:r>
          </a:p>
        </p:txBody>
      </p:sp>
    </p:spTree>
    <p:extLst>
      <p:ext uri="{BB962C8B-B14F-4D97-AF65-F5344CB8AC3E}">
        <p14:creationId xmlns:p14="http://schemas.microsoft.com/office/powerpoint/2010/main" val="771433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96D52-3F4D-420A-8BDE-663D4204B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27" y="182041"/>
            <a:ext cx="8767823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Project 1: Developmental neurotoxicants: </a:t>
            </a:r>
            <a:b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Sensitization, Consequences, and Mechanisms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712665-5F70-475E-A8CB-4F3086584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245" y="1896468"/>
            <a:ext cx="8146596" cy="2740351"/>
          </a:xfrm>
        </p:spPr>
        <p:txBody>
          <a:bodyPr vert="horz" lIns="68580" tIns="34290" rIns="68580" bIns="34290" rtlCol="0" anchor="t">
            <a:normAutofit/>
          </a:bodyPr>
          <a:lstStyle/>
          <a:p>
            <a:pPr marL="0" indent="0">
              <a:buNone/>
            </a:pPr>
            <a:r>
              <a:rPr lang="en-US" sz="2400" u="sng" dirty="0"/>
              <a:t>Questions</a:t>
            </a:r>
            <a:r>
              <a:rPr lang="en-US" sz="2400" dirty="0"/>
              <a:t>:</a:t>
            </a:r>
            <a:endParaRPr lang="en-US" sz="24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2400" dirty="0"/>
              <a:t>What happens to the brain when it is exposed to a chemical during development?</a:t>
            </a:r>
          </a:p>
          <a:p>
            <a:pPr marL="0" indent="0">
              <a:buNone/>
            </a:pPr>
            <a:endParaRPr lang="en-US" sz="24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2400" dirty="0"/>
              <a:t>Do different chemicals that act by different mechanisms converge on the same pathways?                                          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7" name="Subtitle 4"/>
          <p:cNvSpPr txBox="1">
            <a:spLocks/>
          </p:cNvSpPr>
          <p:nvPr/>
        </p:nvSpPr>
        <p:spPr>
          <a:xfrm>
            <a:off x="2445886" y="1436417"/>
            <a:ext cx="4884516" cy="3588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2000" dirty="0"/>
              <a:t>PIs: Ted Slotkin, Ed Levin, Fred Seidler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6335" y="6187071"/>
            <a:ext cx="27312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+mj-lt"/>
              </a:rPr>
              <a:t>Triphenyl</a:t>
            </a:r>
            <a:r>
              <a:rPr lang="en-US" sz="2400" dirty="0">
                <a:latin typeface="+mj-lt"/>
              </a:rPr>
              <a:t> Phosphate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38202" y="4738051"/>
            <a:ext cx="2398693" cy="1118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778" y="4760151"/>
            <a:ext cx="1818504" cy="130358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383164" y="6187070"/>
            <a:ext cx="2153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+mj-lt"/>
              </a:rPr>
              <a:t>Benzo[a]</a:t>
            </a:r>
            <a:r>
              <a:rPr lang="en-US" sz="2400" dirty="0" err="1">
                <a:latin typeface="+mj-lt"/>
              </a:rPr>
              <a:t>pyrene</a:t>
            </a:r>
            <a:endParaRPr lang="en-US" sz="2400" dirty="0"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95453" y="6187069"/>
            <a:ext cx="12698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+mj-lt"/>
              </a:rPr>
              <a:t>Diazinon</a:t>
            </a:r>
            <a:endParaRPr lang="en-US" sz="2400" dirty="0">
              <a:latin typeface="+mj-lt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5615" y="4738051"/>
            <a:ext cx="2399622" cy="1347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729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96D52-3F4D-420A-8BDE-663D4204B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86" y="147317"/>
            <a:ext cx="9016678" cy="936734"/>
          </a:xfrm>
        </p:spPr>
        <p:txBody>
          <a:bodyPr>
            <a:normAutofit fontScale="90000"/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Project 1: Developmental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neurotoxicants</a:t>
            </a:r>
            <a:endParaRPr lang="en-US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712665-5F70-475E-A8CB-4F3086584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848" y="1084051"/>
            <a:ext cx="4880760" cy="3267217"/>
          </a:xfrm>
        </p:spPr>
        <p:txBody>
          <a:bodyPr vert="horz" lIns="68580" tIns="34290" rIns="68580" bIns="34290" rtlCol="0" anchor="t">
            <a:no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262626"/>
                </a:solidFill>
              </a:rPr>
              <a:t>Questions:</a:t>
            </a:r>
            <a:endParaRPr lang="en-US" sz="2400" dirty="0"/>
          </a:p>
          <a:p>
            <a:r>
              <a:rPr lang="en-US" sz="2400" dirty="0">
                <a:solidFill>
                  <a:srgbClr val="262626"/>
                </a:solidFill>
              </a:rPr>
              <a:t>How does brain development change because of chemical exposures? </a:t>
            </a:r>
          </a:p>
          <a:p>
            <a:r>
              <a:rPr lang="en-US" sz="2400" dirty="0">
                <a:solidFill>
                  <a:srgbClr val="262626"/>
                </a:solidFill>
              </a:rPr>
              <a:t>How do those changes lead to behavioral problems?</a:t>
            </a:r>
          </a:p>
          <a:p>
            <a:r>
              <a:rPr lang="en-US" sz="2400" dirty="0">
                <a:solidFill>
                  <a:srgbClr val="262626"/>
                </a:solidFill>
              </a:rPr>
              <a:t>What therapies may help?</a:t>
            </a:r>
          </a:p>
          <a:p>
            <a:r>
              <a:rPr lang="en-US" sz="2400" dirty="0">
                <a:solidFill>
                  <a:srgbClr val="262626"/>
                </a:solidFill>
              </a:rPr>
              <a:t>To what extent can we study these processes in simpler organisms?</a:t>
            </a:r>
          </a:p>
          <a:p>
            <a:endParaRPr lang="en-US" sz="2400" dirty="0">
              <a:solidFill>
                <a:srgbClr val="262626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3194" y="5108133"/>
            <a:ext cx="2664715" cy="15068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32495" y="5340688"/>
            <a:ext cx="1921565" cy="104172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8607" y="1084051"/>
            <a:ext cx="3773109" cy="3941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388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6441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Project 2: ALTERING THE BALANCE OF ADIPOGENIC AND OSTEOGENIC REGULATORY PATHWAYS FROM EARLY LIFE EXPOSURE TO ENVIRONMENTAL CHEMICALS</a:t>
            </a:r>
          </a:p>
        </p:txBody>
      </p:sp>
      <p:sp>
        <p:nvSpPr>
          <p:cNvPr id="16" name="Subtitle 4"/>
          <p:cNvSpPr txBox="1">
            <a:spLocks/>
          </p:cNvSpPr>
          <p:nvPr/>
        </p:nvSpPr>
        <p:spPr>
          <a:xfrm>
            <a:off x="1846161" y="2338575"/>
            <a:ext cx="5769981" cy="3588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2000" dirty="0"/>
              <a:t>PIs: Heather Stapleton, Seth Kullman, Lee Ferguson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6B18E6-4FB2-4152-878A-34EAEE8F0F37}"/>
              </a:ext>
            </a:extLst>
          </p:cNvPr>
          <p:cNvSpPr txBox="1"/>
          <p:nvPr/>
        </p:nvSpPr>
        <p:spPr>
          <a:xfrm>
            <a:off x="269800" y="3048195"/>
            <a:ext cx="8604400" cy="3393237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Examining pathways through which environmental chemicals might perturb the development of fat cells.</a:t>
            </a:r>
          </a:p>
          <a:p>
            <a:r>
              <a:rPr lang="en-US" sz="2400" u="sng" dirty="0"/>
              <a:t>WHY?</a:t>
            </a:r>
            <a:r>
              <a:rPr lang="en-US" sz="2400" dirty="0"/>
              <a:t> </a:t>
            </a:r>
          </a:p>
          <a:p>
            <a:pPr marL="257175" indent="-257175">
              <a:buFont typeface="Arial"/>
              <a:buChar char="•"/>
            </a:pPr>
            <a:r>
              <a:rPr lang="en-US" sz="2400" dirty="0"/>
              <a:t>~40% of the US population now obese, ~20% of adolescents; increasing health care burden</a:t>
            </a:r>
          </a:p>
          <a:p>
            <a:pPr marL="257175" indent="-257175">
              <a:buFont typeface="Arial"/>
              <a:buChar char="•"/>
            </a:pPr>
            <a:r>
              <a:rPr lang="en-US" sz="2400" dirty="0"/>
              <a:t>Caloric intake, activity, genetics insufficient to account for magnitude/speed of trend</a:t>
            </a:r>
          </a:p>
          <a:p>
            <a:pPr marL="257175" indent="-257175">
              <a:buFont typeface="Arial"/>
              <a:buChar char="•"/>
            </a:pPr>
            <a:r>
              <a:rPr lang="en-US" sz="2400" dirty="0"/>
              <a:t>Increasing data on pharmaceuticals and other environmental chemicals as metabolic disruptors</a:t>
            </a:r>
          </a:p>
        </p:txBody>
      </p:sp>
    </p:spTree>
    <p:extLst>
      <p:ext uri="{BB962C8B-B14F-4D97-AF65-F5344CB8AC3E}">
        <p14:creationId xmlns:p14="http://schemas.microsoft.com/office/powerpoint/2010/main" val="4100635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426B18E6-4FB2-4152-878A-34EAEE8F0F37}"/>
              </a:ext>
            </a:extLst>
          </p:cNvPr>
          <p:cNvSpPr txBox="1"/>
          <p:nvPr/>
        </p:nvSpPr>
        <p:spPr>
          <a:xfrm>
            <a:off x="0" y="7862"/>
            <a:ext cx="8956343" cy="1915909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dirty="0"/>
              <a:t>Project 2: How do indoor chemicals and mixtures (house dust) alter the development of fat cells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8F03140-D38A-EC4C-BE85-1B634EC613C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421" y="4677216"/>
            <a:ext cx="3196786" cy="218078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E47205E4-EC44-9545-B8C7-63AEFC18901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74207" y="4672635"/>
            <a:ext cx="1506888" cy="22031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39258" y="5331348"/>
            <a:ext cx="4104742" cy="1334459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7197" y="2090006"/>
            <a:ext cx="1688728" cy="769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60650" y="3643268"/>
            <a:ext cx="1424718" cy="65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43891" y="3643268"/>
            <a:ext cx="1312452" cy="65622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508770" y="3093375"/>
            <a:ext cx="192847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 err="1">
                <a:latin typeface="+mj-lt"/>
              </a:rPr>
              <a:t>Tetrabromobisphenol</a:t>
            </a:r>
            <a:r>
              <a:rPr lang="en-US" sz="1350" dirty="0">
                <a:latin typeface="+mj-lt"/>
              </a:rPr>
              <a:t> A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460115" y="3083788"/>
            <a:ext cx="162121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 err="1">
                <a:latin typeface="+mj-lt"/>
              </a:rPr>
              <a:t>Triphenyl</a:t>
            </a:r>
            <a:r>
              <a:rPr lang="en-US" sz="1350" dirty="0">
                <a:latin typeface="+mj-lt"/>
              </a:rPr>
              <a:t> Phosphate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75618" y="4672635"/>
            <a:ext cx="111601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latin typeface="+mj-lt"/>
              </a:rPr>
              <a:t>3-OH-BDE-47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12717" y="4658125"/>
            <a:ext cx="111601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latin typeface="+mj-lt"/>
              </a:rPr>
              <a:t>6-OH-BDE-47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5413" y="1990964"/>
            <a:ext cx="1350620" cy="96818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E195849-B263-4FE0-88C8-4185EA1DF45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421" y="1990964"/>
            <a:ext cx="5352752" cy="192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6754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426B18E6-4FB2-4152-878A-34EAEE8F0F37}"/>
              </a:ext>
            </a:extLst>
          </p:cNvPr>
          <p:cNvSpPr txBox="1"/>
          <p:nvPr/>
        </p:nvSpPr>
        <p:spPr>
          <a:xfrm>
            <a:off x="502862" y="1950151"/>
            <a:ext cx="8186632" cy="1915909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Exposing </a:t>
            </a:r>
            <a:r>
              <a:rPr lang="en-US" sz="2400" i="1" dirty="0"/>
              <a:t>C. elegans</a:t>
            </a:r>
            <a:r>
              <a:rPr lang="en-US" sz="2400" dirty="0"/>
              <a:t> to “mitotoxicant” chemicals and measuring effects in their great-grand progeny.</a:t>
            </a:r>
          </a:p>
          <a:p>
            <a:endParaRPr lang="en-US" sz="2400" dirty="0"/>
          </a:p>
          <a:p>
            <a:r>
              <a:rPr lang="en-US" sz="2400" dirty="0"/>
              <a:t>Benzo[a]</a:t>
            </a:r>
            <a:r>
              <a:rPr lang="en-US" sz="2400" dirty="0" err="1"/>
              <a:t>pyrene</a:t>
            </a:r>
            <a:r>
              <a:rPr lang="en-US" sz="2400" dirty="0"/>
              <a:t>, arsenic, mercury, pentachlorophenol, </a:t>
            </a:r>
            <a:r>
              <a:rPr lang="en-US" sz="2400" dirty="0" err="1"/>
              <a:t>triphenylphosphate</a:t>
            </a:r>
            <a:r>
              <a:rPr lang="en-US" sz="2400" dirty="0"/>
              <a:t>, </a:t>
            </a:r>
            <a:r>
              <a:rPr lang="en-US" sz="2400" dirty="0" err="1"/>
              <a:t>diazinon</a:t>
            </a:r>
            <a:r>
              <a:rPr lang="en-US" sz="2400" dirty="0"/>
              <a:t>, Superfund (creosote) mixture</a:t>
            </a:r>
          </a:p>
        </p:txBody>
      </p:sp>
      <p:pic>
        <p:nvPicPr>
          <p:cNvPr id="17" name="Picture 17">
            <a:extLst>
              <a:ext uri="{FF2B5EF4-FFF2-40B4-BE49-F238E27FC236}">
                <a16:creationId xmlns:a16="http://schemas.microsoft.com/office/drawing/2014/main" id="{41844DBF-5DCF-4B35-8078-D30D76F3D3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7554" y="3926478"/>
            <a:ext cx="1926937" cy="1153850"/>
          </a:xfrm>
          <a:prstGeom prst="rect">
            <a:avLst/>
          </a:prstGeom>
        </p:spPr>
      </p:pic>
      <p:sp>
        <p:nvSpPr>
          <p:cNvPr id="19" name="Arrow: Right 18">
            <a:extLst>
              <a:ext uri="{FF2B5EF4-FFF2-40B4-BE49-F238E27FC236}">
                <a16:creationId xmlns:a16="http://schemas.microsoft.com/office/drawing/2014/main" id="{4363D8A1-A62A-4F0D-B08C-E8318EAF3FE0}"/>
              </a:ext>
            </a:extLst>
          </p:cNvPr>
          <p:cNvSpPr/>
          <p:nvPr/>
        </p:nvSpPr>
        <p:spPr>
          <a:xfrm>
            <a:off x="2858947" y="4743299"/>
            <a:ext cx="884310" cy="2393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11" descr="A worm on the ground&#10;&#10;Description generated with high confidence">
            <a:extLst>
              <a:ext uri="{FF2B5EF4-FFF2-40B4-BE49-F238E27FC236}">
                <a16:creationId xmlns:a16="http://schemas.microsoft.com/office/drawing/2014/main" id="{C560DF32-50F8-4E10-A30A-9FFBA4043E4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4362" y="4552274"/>
            <a:ext cx="1496683" cy="586197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01626861-E034-49E6-AB41-E1A67A862AD6}"/>
              </a:ext>
            </a:extLst>
          </p:cNvPr>
          <p:cNvSpPr txBox="1"/>
          <p:nvPr/>
        </p:nvSpPr>
        <p:spPr>
          <a:xfrm>
            <a:off x="2424457" y="5342889"/>
            <a:ext cx="1624294" cy="1177245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/>
              <a:t>No chemical exposure for 2 generations (only 8 days)</a:t>
            </a:r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B7FFED93-5826-4939-AE12-A9682DF21C0C}"/>
              </a:ext>
            </a:extLst>
          </p:cNvPr>
          <p:cNvSpPr/>
          <p:nvPr/>
        </p:nvSpPr>
        <p:spPr>
          <a:xfrm rot="19781913">
            <a:off x="5663602" y="4468676"/>
            <a:ext cx="766155" cy="2448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7B441E3-C80E-4BC1-99BC-A0577F9C0BF9}"/>
              </a:ext>
            </a:extLst>
          </p:cNvPr>
          <p:cNvSpPr txBox="1"/>
          <p:nvPr/>
        </p:nvSpPr>
        <p:spPr>
          <a:xfrm>
            <a:off x="6567555" y="5129700"/>
            <a:ext cx="2456372" cy="346249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/>
              <a:t>Mitochondrial function</a:t>
            </a:r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5D91A631-7357-489C-9B40-1686B2BBF76F}"/>
              </a:ext>
            </a:extLst>
          </p:cNvPr>
          <p:cNvSpPr/>
          <p:nvPr/>
        </p:nvSpPr>
        <p:spPr>
          <a:xfrm rot="2252772">
            <a:off x="5623635" y="5346559"/>
            <a:ext cx="766155" cy="2448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26B18E6-4FB2-4152-878A-34EAEE8F0F37}"/>
              </a:ext>
            </a:extLst>
          </p:cNvPr>
          <p:cNvSpPr txBox="1"/>
          <p:nvPr/>
        </p:nvSpPr>
        <p:spPr>
          <a:xfrm>
            <a:off x="-109954" y="183869"/>
            <a:ext cx="8956343" cy="1054135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/>
              <a:t>Project 3: Persistent mitochondrial and epigenetic effects of early-life toxicant exposure</a:t>
            </a:r>
          </a:p>
        </p:txBody>
      </p:sp>
      <p:sp>
        <p:nvSpPr>
          <p:cNvPr id="30" name="Subtitle 4"/>
          <p:cNvSpPr txBox="1">
            <a:spLocks/>
          </p:cNvSpPr>
          <p:nvPr/>
        </p:nvSpPr>
        <p:spPr>
          <a:xfrm>
            <a:off x="2611774" y="1310310"/>
            <a:ext cx="4205985" cy="3588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2000" dirty="0"/>
              <a:t>PIs: Joel Meyer, Susan Murphy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1626861-E034-49E6-AB41-E1A67A862AD6}"/>
              </a:ext>
            </a:extLst>
          </p:cNvPr>
          <p:cNvSpPr txBox="1"/>
          <p:nvPr/>
        </p:nvSpPr>
        <p:spPr>
          <a:xfrm>
            <a:off x="424480" y="5412337"/>
            <a:ext cx="1582624" cy="623248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/>
              <a:t>Chemical exposure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867"/>
          <a:stretch/>
        </p:blipFill>
        <p:spPr>
          <a:xfrm>
            <a:off x="6719071" y="5651243"/>
            <a:ext cx="2304856" cy="120675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68" t="-636" r="43458" b="636"/>
          <a:stretch/>
        </p:blipFill>
        <p:spPr>
          <a:xfrm>
            <a:off x="54890" y="4372622"/>
            <a:ext cx="2514193" cy="945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1623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9410"/>
          <a:stretch/>
        </p:blipFill>
        <p:spPr bwMode="auto">
          <a:xfrm>
            <a:off x="135800" y="3889362"/>
            <a:ext cx="2943065" cy="2883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http://www.veterinarypracticenews.com/images/vpn-tab-thmbs/united-mitochondrial-disease-foundat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52950" y="1450101"/>
            <a:ext cx="2603393" cy="129302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26B18E6-4FB2-4152-878A-34EAEE8F0F37}"/>
              </a:ext>
            </a:extLst>
          </p:cNvPr>
          <p:cNvSpPr txBox="1"/>
          <p:nvPr/>
        </p:nvSpPr>
        <p:spPr>
          <a:xfrm>
            <a:off x="0" y="228195"/>
            <a:ext cx="8956343" cy="561692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/>
              <a:t>Project 3: Role of genetic differences in sensitivity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07712"/>
            <a:ext cx="5950620" cy="2981650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36600" y="3604641"/>
            <a:ext cx="3207399" cy="3253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993536" y="4801565"/>
            <a:ext cx="3200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Nuclear DNA</a:t>
            </a:r>
          </a:p>
          <a:p>
            <a:r>
              <a:rPr lang="en-US" sz="2800" dirty="0">
                <a:solidFill>
                  <a:srgbClr val="FF0000"/>
                </a:solidFill>
              </a:rPr>
              <a:t>Mitochondria</a:t>
            </a:r>
          </a:p>
          <a:p>
            <a:r>
              <a:rPr lang="en-US" sz="2800" dirty="0">
                <a:solidFill>
                  <a:srgbClr val="99FF33"/>
                </a:solidFill>
              </a:rPr>
              <a:t>Mitochondrial DNA</a:t>
            </a:r>
          </a:p>
        </p:txBody>
      </p:sp>
    </p:spTree>
    <p:extLst>
      <p:ext uri="{BB962C8B-B14F-4D97-AF65-F5344CB8AC3E}">
        <p14:creationId xmlns:p14="http://schemas.microsoft.com/office/powerpoint/2010/main" val="33599109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7858421</TotalTime>
  <Words>655</Words>
  <Application>Microsoft Office PowerPoint</Application>
  <PresentationFormat>On-screen Show (4:3)</PresentationFormat>
  <Paragraphs>186</Paragraphs>
  <Slides>20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Avenir Book</vt:lpstr>
      <vt:lpstr>Calibri</vt:lpstr>
      <vt:lpstr>Garamond</vt:lpstr>
      <vt:lpstr>Office Theme</vt:lpstr>
      <vt:lpstr>PowerPoint Presentation</vt:lpstr>
      <vt:lpstr>PowerPoint Presentation</vt:lpstr>
      <vt:lpstr>PowerPoint Presentation</vt:lpstr>
      <vt:lpstr>Project 1: Developmental neurotoxicants:  Sensitization, Consequences, and Mechanisms</vt:lpstr>
      <vt:lpstr>Project 1: Developmental neurotoxicants</vt:lpstr>
      <vt:lpstr>Project 2: ALTERING THE BALANCE OF ADIPOGENIC AND OSTEOGENIC REGULATORY PATHWAYS FROM EARLY LIFE EXPOSURE TO ENVIRONMENTAL CHEMICALS</vt:lpstr>
      <vt:lpstr>PowerPoint Presentation</vt:lpstr>
      <vt:lpstr>PowerPoint Presentation</vt:lpstr>
      <vt:lpstr>PowerPoint Presentation</vt:lpstr>
      <vt:lpstr>Project 4: Mechanisms and Consequences of Evolved Adaptation to Environmental Pollution PI – Di Giulio, Co-PI- Hinton Trainees - Jordan Kozal and Casey Lindberg</vt:lpstr>
      <vt:lpstr>PowerPoint Presentation</vt:lpstr>
      <vt:lpstr>PowerPoint Presentation</vt:lpstr>
      <vt:lpstr>Project 5: Engineering the Physico-Chemical Environment to Enhance Polycyclic Aromatic Hydrocarbon (PAH) Bioremediation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Superfund-ed evolution: mechanisms and consequences of killifish (Fundulus heteroclitus) adaptation to pollutants in the Elizabeth River</dc:title>
  <dc:creator>Nishad Jayasundara</dc:creator>
  <cp:lastModifiedBy>Sara Amolegbe</cp:lastModifiedBy>
  <cp:revision>599</cp:revision>
  <dcterms:created xsi:type="dcterms:W3CDTF">2015-09-12T20:17:16Z</dcterms:created>
  <dcterms:modified xsi:type="dcterms:W3CDTF">2018-08-22T13:49:49Z</dcterms:modified>
</cp:coreProperties>
</file>