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303" r:id="rId2"/>
    <p:sldId id="285" r:id="rId3"/>
    <p:sldId id="290" r:id="rId4"/>
    <p:sldId id="305" r:id="rId5"/>
    <p:sldId id="286" r:id="rId6"/>
    <p:sldId id="279" r:id="rId7"/>
    <p:sldId id="295" r:id="rId8"/>
    <p:sldId id="302" r:id="rId9"/>
    <p:sldId id="304" r:id="rId10"/>
    <p:sldId id="300" r:id="rId11"/>
    <p:sldId id="301" r:id="rId12"/>
    <p:sldId id="281" r:id="rId13"/>
    <p:sldId id="296" r:id="rId14"/>
    <p:sldId id="273" r:id="rId15"/>
    <p:sldId id="297" r:id="rId16"/>
    <p:sldId id="28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81" autoAdjust="0"/>
  </p:normalViewPr>
  <p:slideViewPr>
    <p:cSldViewPr snapToGrid="0" snapToObjects="1">
      <p:cViewPr varScale="1">
        <p:scale>
          <a:sx n="100" d="100"/>
          <a:sy n="100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9340C-FA5C-7F46-817C-652B8BF98610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30D1D-A13E-BE48-B19D-9D27D0361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287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BFDD3-05CF-2740-8534-54FC7AE2EF08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46233-6FFD-AB4B-B0AA-7DDC2416D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428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274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589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46233-6FFD-AB4B-B0AA-7DDC2416D3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72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46233-6FFD-AB4B-B0AA-7DDC2416D3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406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9C572F-F949-C24B-A626-2C1F17E28D6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  <p:sp>
        <p:nvSpPr>
          <p:cNvPr id="66564" name="Date Placeholder 1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11/18/15</a:t>
            </a:r>
          </a:p>
        </p:txBody>
      </p:sp>
      <p:sp>
        <p:nvSpPr>
          <p:cNvPr id="66565" name="Footer Placeholder 2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University of Arizona, Lowell Institute for Mineral Resources</a:t>
            </a:r>
          </a:p>
        </p:txBody>
      </p:sp>
      <p:sp>
        <p:nvSpPr>
          <p:cNvPr id="66566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Arizona Mining 101</a:t>
            </a:r>
          </a:p>
        </p:txBody>
      </p:sp>
    </p:spTree>
    <p:extLst>
      <p:ext uri="{BB962C8B-B14F-4D97-AF65-F5344CB8AC3E}">
        <p14:creationId xmlns:p14="http://schemas.microsoft.com/office/powerpoint/2010/main" val="879964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344319"/>
          </a:xfrm>
        </p:spPr>
        <p:txBody>
          <a:bodyPr/>
          <a:lstStyle>
            <a:lvl1pPr marL="0" indent="0" algn="ctr">
              <a:buNone/>
              <a:defRPr>
                <a:solidFill>
                  <a:srgbClr val="6F868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Sample text or subtitle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6812" y="5729514"/>
            <a:ext cx="2256972" cy="1128486"/>
          </a:xfrm>
          <a:prstGeom prst="rect">
            <a:avLst/>
          </a:prstGeom>
        </p:spPr>
      </p:pic>
      <p:pic>
        <p:nvPicPr>
          <p:cNvPr id="8" name="Picture 7" descr="triangles_2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723" y="1977326"/>
            <a:ext cx="606552" cy="8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59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riangles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322763" y="1195388"/>
            <a:ext cx="439737" cy="7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triangles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2763" y="261938"/>
            <a:ext cx="439737" cy="7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85291" y="1"/>
            <a:ext cx="7772400" cy="1471084"/>
          </a:xfrm>
        </p:spPr>
        <p:txBody>
          <a:bodyPr/>
          <a:lstStyle>
            <a:lvl1pPr>
              <a:defRPr sz="2800" baseline="0">
                <a:solidFill>
                  <a:srgbClr val="0C234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685800" y="1607572"/>
            <a:ext cx="7771891" cy="4564627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>
              <a:defRPr sz="2400"/>
            </a:lvl1pPr>
            <a:lvl2pPr algn="l">
              <a:defRPr sz="2000"/>
            </a:lvl2pPr>
            <a:lvl3pPr algn="l">
              <a:defRPr sz="1600"/>
            </a:lvl3pPr>
            <a:lvl4pPr algn="l">
              <a:defRPr sz="1400"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4DBF2-B5B1-5B45-831A-7DA19F8D4F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8618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AFBC-8423-4473-AD25-2727F5C8EC83}" type="datetime1">
              <a:rPr lang="en-US" smtClean="0"/>
              <a:t>8/22/2018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1936-0F27-4D58-8DBE-2AEB33217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2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DBC1-41A2-493A-9A04-727D0BFC6E08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A25A8-82F0-4C0F-8712-BC9340604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8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765443" y="2240801"/>
            <a:ext cx="3599264" cy="29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3"/>
          </p:nvPr>
        </p:nvSpPr>
        <p:spPr>
          <a:xfrm>
            <a:off x="4723271" y="2240801"/>
            <a:ext cx="3599264" cy="29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643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85291" y="0"/>
            <a:ext cx="7772400" cy="1103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FFFFFF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dirty="0">
                <a:solidFill>
                  <a:srgbClr val="0C234B"/>
                </a:solidFill>
              </a:rPr>
              <a:t>SAMPLE HEADER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930172" y="2696278"/>
            <a:ext cx="3845859" cy="1418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0" i="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1" hasCustomPrompt="1"/>
          </p:nvPr>
        </p:nvSpPr>
        <p:spPr>
          <a:xfrm>
            <a:off x="909957" y="2355445"/>
            <a:ext cx="3845859" cy="35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 i="0">
                <a:solidFill>
                  <a:srgbClr val="AB0520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PARAGRAPH TITLE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US">
                <a:solidFill>
                  <a:prstClr val="black"/>
                </a:solidFill>
                <a:latin typeface="Calibri"/>
              </a:rPr>
              <a:t>May 16, 2017</a:t>
            </a:r>
          </a:p>
        </p:txBody>
      </p:sp>
    </p:spTree>
    <p:extLst>
      <p:ext uri="{BB962C8B-B14F-4D97-AF65-F5344CB8AC3E}">
        <p14:creationId xmlns:p14="http://schemas.microsoft.com/office/powerpoint/2010/main" val="299309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aragrap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685291" y="0"/>
            <a:ext cx="7772400" cy="1103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FFFFFF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dirty="0">
                <a:solidFill>
                  <a:srgbClr val="0C234B"/>
                </a:solidFill>
              </a:rPr>
              <a:t>SAMPLE HEADER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 hasCustomPrompt="1"/>
          </p:nvPr>
        </p:nvSpPr>
        <p:spPr>
          <a:xfrm>
            <a:off x="987377" y="2003330"/>
            <a:ext cx="3377331" cy="2929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3" hasCustomPrompt="1"/>
          </p:nvPr>
        </p:nvSpPr>
        <p:spPr>
          <a:xfrm>
            <a:off x="4772589" y="2003330"/>
            <a:ext cx="3377331" cy="2929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US">
                <a:solidFill>
                  <a:prstClr val="black"/>
                </a:solidFill>
                <a:latin typeface="Calibri"/>
              </a:rPr>
              <a:t>May 16, 2017</a:t>
            </a:r>
          </a:p>
        </p:txBody>
      </p:sp>
    </p:spTree>
    <p:extLst>
      <p:ext uri="{BB962C8B-B14F-4D97-AF65-F5344CB8AC3E}">
        <p14:creationId xmlns:p14="http://schemas.microsoft.com/office/powerpoint/2010/main" val="1429264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85291" y="0"/>
            <a:ext cx="7772400" cy="1103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FFFFFF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dirty="0">
                <a:solidFill>
                  <a:srgbClr val="0C234B"/>
                </a:solidFill>
              </a:rPr>
              <a:t>SAMPLE HEADER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209963" y="2875352"/>
            <a:ext cx="6467763" cy="1314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US">
                <a:solidFill>
                  <a:prstClr val="black"/>
                </a:solidFill>
                <a:latin typeface="Calibri"/>
              </a:rPr>
              <a:t>May 16, 2017</a:t>
            </a:r>
          </a:p>
        </p:txBody>
      </p:sp>
    </p:spTree>
    <p:extLst>
      <p:ext uri="{BB962C8B-B14F-4D97-AF65-F5344CB8AC3E}">
        <p14:creationId xmlns:p14="http://schemas.microsoft.com/office/powerpoint/2010/main" val="135860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685291" y="0"/>
            <a:ext cx="7772400" cy="1103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FFFFFF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dirty="0">
                <a:solidFill>
                  <a:srgbClr val="0C234B"/>
                </a:solidFill>
              </a:rPr>
              <a:t>SAMPLE HEADER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829440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938724"/>
            <a:ext cx="5486400" cy="400870"/>
          </a:xfrm>
        </p:spPr>
        <p:txBody>
          <a:bodyPr/>
          <a:lstStyle>
            <a:lvl1pPr marL="0" indent="0">
              <a:buNone/>
              <a:defRPr sz="1200">
                <a:solidFill>
                  <a:srgbClr val="6F86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US">
                <a:solidFill>
                  <a:prstClr val="black"/>
                </a:solidFill>
                <a:latin typeface="Calibri"/>
              </a:rPr>
              <a:t>May 16, 2017</a:t>
            </a:r>
          </a:p>
        </p:txBody>
      </p:sp>
    </p:spTree>
    <p:extLst>
      <p:ext uri="{BB962C8B-B14F-4D97-AF65-F5344CB8AC3E}">
        <p14:creationId xmlns:p14="http://schemas.microsoft.com/office/powerpoint/2010/main" val="372404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679135" y="1843553"/>
            <a:ext cx="2255330" cy="2219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0" i="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3049915" y="1921673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49915" y="5030957"/>
            <a:ext cx="5486400" cy="400870"/>
          </a:xfrm>
        </p:spPr>
        <p:txBody>
          <a:bodyPr/>
          <a:lstStyle>
            <a:lvl1pPr marL="0" indent="0">
              <a:buNone/>
              <a:defRPr sz="1200">
                <a:solidFill>
                  <a:srgbClr val="6F86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US">
                <a:solidFill>
                  <a:prstClr val="black"/>
                </a:solidFill>
                <a:latin typeface="Calibri"/>
              </a:rPr>
              <a:t>May 16, 2017</a:t>
            </a:r>
          </a:p>
        </p:txBody>
      </p:sp>
    </p:spTree>
    <p:extLst>
      <p:ext uri="{BB962C8B-B14F-4D97-AF65-F5344CB8AC3E}">
        <p14:creationId xmlns:p14="http://schemas.microsoft.com/office/powerpoint/2010/main" val="399446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US">
                <a:solidFill>
                  <a:prstClr val="black"/>
                </a:solidFill>
                <a:latin typeface="Calibri"/>
              </a:rPr>
              <a:t>May 16, 2017</a:t>
            </a:r>
          </a:p>
        </p:txBody>
      </p:sp>
    </p:spTree>
    <p:extLst>
      <p:ext uri="{BB962C8B-B14F-4D97-AF65-F5344CB8AC3E}">
        <p14:creationId xmlns:p14="http://schemas.microsoft.com/office/powerpoint/2010/main" val="3726305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021D-F9D8-4FC0-AE30-B973AB3E2BCC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DC4A-A2DE-49A5-B964-336C99F7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7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riangle_page#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6619893"/>
            <a:ext cx="435864" cy="24079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5123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163" y="3885257"/>
            <a:ext cx="6946430" cy="1441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1576" y="6558724"/>
            <a:ext cx="3988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F1214C19-7B70-E548-A608-340680BFD9AE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70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5" r:id="rId9"/>
    <p:sldLayoutId id="2147483676" r:id="rId10"/>
    <p:sldLayoutId id="2147483678" r:id="rId11"/>
    <p:sldLayoutId id="2147483679" r:id="rId12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3600" b="1" kern="1200">
          <a:solidFill>
            <a:srgbClr val="0C234B"/>
          </a:solidFill>
          <a:latin typeface="Verdana"/>
          <a:ea typeface="+mj-ea"/>
          <a:cs typeface="Verdana"/>
        </a:defRPr>
      </a:lvl1pPr>
    </p:titleStyle>
    <p:bodyStyle>
      <a:lvl1pPr marL="342900" indent="-342900" algn="ctr" defTabSz="457200" rtl="0" eaLnBrk="1" latinLnBrk="0" hangingPunct="1">
        <a:spcBef>
          <a:spcPct val="20000"/>
        </a:spcBef>
        <a:buClr>
          <a:srgbClr val="AB0520"/>
        </a:buClr>
        <a:buFont typeface="Arial"/>
        <a:buChar char="•"/>
        <a:defRPr sz="2000" kern="1200">
          <a:solidFill>
            <a:srgbClr val="6F868D"/>
          </a:solidFill>
          <a:latin typeface="Verdana"/>
          <a:ea typeface="+mn-ea"/>
          <a:cs typeface="Verdana"/>
        </a:defRPr>
      </a:lvl1pPr>
      <a:lvl2pPr marL="742950" indent="-285750" algn="ctr" defTabSz="457200" rtl="0" eaLnBrk="1" latinLnBrk="0" hangingPunct="1">
        <a:spcBef>
          <a:spcPct val="20000"/>
        </a:spcBef>
        <a:buClr>
          <a:srgbClr val="AB0520"/>
        </a:buClr>
        <a:buFont typeface="Arial"/>
        <a:buChar char="•"/>
        <a:defRPr sz="1600" kern="1200">
          <a:solidFill>
            <a:srgbClr val="6F868D"/>
          </a:solidFill>
          <a:latin typeface="Verdana"/>
          <a:ea typeface="+mn-ea"/>
          <a:cs typeface="Verdana"/>
        </a:defRPr>
      </a:lvl2pPr>
      <a:lvl3pPr marL="1143000" indent="-228600" algn="ctr" defTabSz="457200" rtl="0" eaLnBrk="1" latinLnBrk="0" hangingPunct="1">
        <a:spcBef>
          <a:spcPct val="20000"/>
        </a:spcBef>
        <a:buClr>
          <a:srgbClr val="AB0520"/>
        </a:buClr>
        <a:buFont typeface="Arial"/>
        <a:buChar char="•"/>
        <a:defRPr sz="1200" kern="1200">
          <a:solidFill>
            <a:srgbClr val="6F868D"/>
          </a:solidFill>
          <a:latin typeface="Verdana"/>
          <a:ea typeface="+mn-ea"/>
          <a:cs typeface="Verdana"/>
        </a:defRPr>
      </a:lvl3pPr>
      <a:lvl4pPr marL="1600200" indent="-228600" algn="ctr" defTabSz="457200" rtl="0" eaLnBrk="1" latinLnBrk="0" hangingPunct="1">
        <a:spcBef>
          <a:spcPct val="20000"/>
        </a:spcBef>
        <a:buClr>
          <a:srgbClr val="AB0520"/>
        </a:buClr>
        <a:buFont typeface="Arial"/>
        <a:buChar char="•"/>
        <a:defRPr sz="1200" kern="1200">
          <a:solidFill>
            <a:srgbClr val="6F868D"/>
          </a:solidFill>
          <a:latin typeface="Verdana"/>
          <a:ea typeface="+mn-ea"/>
          <a:cs typeface="Verdana"/>
        </a:defRPr>
      </a:lvl4pPr>
      <a:lvl5pPr marL="2057400" indent="-228600" algn="ctr" defTabSz="457200" rtl="0" eaLnBrk="1" latinLnBrk="0" hangingPunct="1">
        <a:spcBef>
          <a:spcPct val="20000"/>
        </a:spcBef>
        <a:buClr>
          <a:srgbClr val="AB0520"/>
        </a:buClr>
        <a:buFont typeface="Arial"/>
        <a:buChar char="•"/>
        <a:defRPr sz="1200" kern="1200">
          <a:solidFill>
            <a:srgbClr val="6F868D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uperfund.arizona.edu/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superfund.arizona.edu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39" y="242126"/>
            <a:ext cx="85725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64" b="1" dirty="0"/>
              <a:t> </a:t>
            </a:r>
            <a:r>
              <a:rPr lang="en-US" sz="2800" b="1" dirty="0"/>
              <a:t>University of Arizona Superfund Research Program</a:t>
            </a:r>
          </a:p>
          <a:p>
            <a:pPr algn="ctr"/>
            <a:r>
              <a:rPr lang="en-US" sz="2800" b="1" dirty="0"/>
              <a:t> “Risk and Remediation of Metal-Mining Wastes”</a:t>
            </a:r>
            <a:br>
              <a:rPr lang="en-US" sz="2800" b="1" dirty="0"/>
            </a:br>
            <a:endParaRPr lang="en-US" sz="2800" b="1" dirty="0"/>
          </a:p>
          <a:p>
            <a:pPr algn="ctr"/>
            <a:r>
              <a:rPr lang="en-US" sz="2400" b="1" dirty="0"/>
              <a:t>Director: </a:t>
            </a:r>
            <a:r>
              <a:rPr lang="en-US" sz="2400" dirty="0"/>
              <a:t>Raina Maier</a:t>
            </a:r>
          </a:p>
          <a:p>
            <a:pPr algn="ctr"/>
            <a:r>
              <a:rPr lang="en-US" sz="2400" b="1" dirty="0"/>
              <a:t>  Associate Director:</a:t>
            </a:r>
            <a:r>
              <a:rPr lang="en-US" sz="2400" dirty="0"/>
              <a:t> Clark Lantz</a:t>
            </a:r>
          </a:p>
          <a:p>
            <a:pPr algn="ctr"/>
            <a:endParaRPr lang="en-US" sz="2800" b="1" dirty="0"/>
          </a:p>
          <a:p>
            <a:pPr algn="ctr"/>
            <a:r>
              <a:rPr lang="en-US" dirty="0">
                <a:hlinkClick r:id="rId2"/>
              </a:rPr>
              <a:t>https://superfund.arizona.edu/</a:t>
            </a:r>
            <a:r>
              <a:rPr lang="en-US" dirty="0"/>
              <a:t> </a:t>
            </a:r>
          </a:p>
          <a:p>
            <a:pPr algn="ctr"/>
            <a:endParaRPr lang="en-US" sz="900" b="1" dirty="0"/>
          </a:p>
          <a:p>
            <a:pPr algn="ctr"/>
            <a:r>
              <a:rPr lang="en-US" sz="900" b="1" dirty="0"/>
              <a:t>  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3532" y="6153151"/>
            <a:ext cx="2393837" cy="567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593" y="6153151"/>
            <a:ext cx="2887653" cy="599990"/>
          </a:xfrm>
          <a:prstGeom prst="rect">
            <a:avLst/>
          </a:prstGeom>
        </p:spPr>
      </p:pic>
      <p:pic>
        <p:nvPicPr>
          <p:cNvPr id="7" name="Picture 2" descr="C:\Users\hope\Downloads\IronKingProperty_A802_0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244" y="3209925"/>
            <a:ext cx="3951105" cy="270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HPIM168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1075" y="3209925"/>
            <a:ext cx="3889864" cy="264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59244" y="5577088"/>
            <a:ext cx="4773387" cy="556260"/>
          </a:xfrm>
          <a:prstGeom prst="rect">
            <a:avLst/>
          </a:prstGeom>
        </p:spPr>
        <p:txBody>
          <a:bodyPr vert="horz" lIns="111252" tIns="55626" rIns="111252" bIns="55626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112550">
              <a:buNone/>
            </a:pPr>
            <a:r>
              <a:rPr lang="en-US" sz="1460" dirty="0">
                <a:solidFill>
                  <a:prstClr val="black"/>
                </a:solidFill>
                <a:latin typeface="Calibri"/>
              </a:rPr>
              <a:t>ADMMR Photo Archive, Arizona Geological Survey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4037" y="3110312"/>
            <a:ext cx="5325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 1950                                           2018</a:t>
            </a:r>
          </a:p>
        </p:txBody>
      </p:sp>
    </p:spTree>
    <p:extLst>
      <p:ext uri="{BB962C8B-B14F-4D97-AF65-F5344CB8AC3E}">
        <p14:creationId xmlns:p14="http://schemas.microsoft.com/office/powerpoint/2010/main" val="357191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816" y="1076706"/>
            <a:ext cx="3913971" cy="47141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4" name="Picture 2" descr="http://arizona.sierraclub.org/yavapai/images/ironkingmin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035" y="1030075"/>
            <a:ext cx="2471559" cy="164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2811494"/>
            <a:ext cx="4150519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/>
              <a:t>Animals were exposed through inhalation to real world dusts collected from the Iron King mine tailings at various developmental times.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8649" y="109577"/>
            <a:ext cx="52243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cher Bold"/>
              </a:rPr>
              <a:t>Project 4 - Toxicology of Inhaled Dust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3227" y="493827"/>
            <a:ext cx="5483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Dr. Clark Lantz, Dr. Scott Boitano, Dr. Donna Zhang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035" y="3944153"/>
            <a:ext cx="419423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dirty="0"/>
              <a:t>Exposures altered a number of Epithelial to Mesenchymal Transition (EMT) markers.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7035" y="4938314"/>
            <a:ext cx="441183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dirty="0"/>
              <a:t>Continuous </a:t>
            </a:r>
            <a:r>
              <a:rPr lang="en-US" i="1" dirty="0"/>
              <a:t>in utero </a:t>
            </a:r>
            <a:r>
              <a:rPr lang="en-US" dirty="0"/>
              <a:t>and postnatal exposures produced the most significant effects.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7035" y="5947565"/>
            <a:ext cx="46861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i="1" dirty="0"/>
              <a:t>In utero </a:t>
            </a:r>
            <a:r>
              <a:rPr lang="en-US" dirty="0"/>
              <a:t>exposures may prime the lung for responding to subsequent postnatal exposures </a:t>
            </a:r>
          </a:p>
        </p:txBody>
      </p:sp>
    </p:spTree>
    <p:extLst>
      <p:ext uri="{BB962C8B-B14F-4D97-AF65-F5344CB8AC3E}">
        <p14:creationId xmlns:p14="http://schemas.microsoft.com/office/powerpoint/2010/main" val="2938893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11</a:t>
            </a:fld>
            <a:endParaRPr lang="en-US"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38" y="970428"/>
            <a:ext cx="7906950" cy="59241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0375" y="53957"/>
            <a:ext cx="60612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cher Bold"/>
              </a:rPr>
              <a:t>Project 5 – Intervention for Dust Inhalation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03227" y="493827"/>
            <a:ext cx="5366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Dr. Donna Zhang, Dr. Clark Lantz, Dr. Scott Boitano</a:t>
            </a:r>
          </a:p>
        </p:txBody>
      </p:sp>
    </p:spTree>
    <p:extLst>
      <p:ext uri="{BB962C8B-B14F-4D97-AF65-F5344CB8AC3E}">
        <p14:creationId xmlns:p14="http://schemas.microsoft.com/office/powerpoint/2010/main" val="2225030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2829" y="-89825"/>
            <a:ext cx="7714676" cy="754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/>
              <a:t>Education and Reaching Out to Stakeholders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789" y="6274445"/>
            <a:ext cx="384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Understanding the Gold King Mine spill</a:t>
            </a:r>
          </a:p>
        </p:txBody>
      </p:sp>
      <p:pic>
        <p:nvPicPr>
          <p:cNvPr id="1030" name="Picture 6" descr="https://superfund.arizona.edu/sites/superfund.arizona.edu/files/photofiles/earthday_tohs_0715_heade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117" y="1444897"/>
            <a:ext cx="3410519" cy="189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2829" y="3393829"/>
            <a:ext cx="3514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Muffin Mining at Earth Day with Tribal students</a:t>
            </a:r>
          </a:p>
        </p:txBody>
      </p:sp>
      <p:pic>
        <p:nvPicPr>
          <p:cNvPr id="2050" name="Picture 2" descr="https://superfund.arizona.edu/sites/superfund.arizona.edu/files/photofiles/lantz-testimony-pi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1478" y="3984875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74711" y="6128000"/>
            <a:ext cx="324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Testifying at Congressional hearing on Gold King Mine spill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1117" y="699096"/>
            <a:ext cx="2284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Dr. Karletta Chief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70167" y="3260876"/>
            <a:ext cx="477309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Mining Modules: Mining and Environmental Education for Tribal Community Colleges</a:t>
            </a:r>
            <a:r>
              <a:rPr lang="en-US" dirty="0">
                <a:latin typeface="Archer Bold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Archer Bold"/>
              </a:rPr>
              <a:t>	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758" y="927251"/>
            <a:ext cx="1828800" cy="2333625"/>
          </a:xfrm>
          <a:prstGeom prst="rect">
            <a:avLst/>
          </a:prstGeom>
        </p:spPr>
      </p:pic>
      <p:pic>
        <p:nvPicPr>
          <p:cNvPr id="9" name="Picture 2" descr="https://www.superfund.arizona.edu/sites/superfund.arizona.edu/files/u68/yellow-river_body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010" y="4115669"/>
            <a:ext cx="3034732" cy="210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359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2367" y="191414"/>
            <a:ext cx="8763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Gardenroots</a:t>
            </a:r>
            <a:r>
              <a:rPr lang="en-US" sz="2800" b="1" dirty="0"/>
              <a:t>: A Citizen Science Program to Empower Communities Neighboring Contamination 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latin typeface="Archer Bold"/>
              </a:rPr>
              <a:t>	</a:t>
            </a:r>
          </a:p>
          <a:p>
            <a:pPr algn="ctr"/>
            <a:endParaRPr lang="en-US" sz="2000" b="1" dirty="0">
              <a:latin typeface="Archer Bold"/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743"/>
          <a:stretch>
            <a:fillRect/>
          </a:stretch>
        </p:blipFill>
        <p:spPr bwMode="auto">
          <a:xfrm>
            <a:off x="821446" y="2202408"/>
            <a:ext cx="3252918" cy="1017843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0" name="Picture 9" descr="8-COVER.pdf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955" y="1942942"/>
            <a:ext cx="1361440" cy="1762125"/>
          </a:xfrm>
          <a:prstGeom prst="rect">
            <a:avLst/>
          </a:prstGeom>
        </p:spPr>
      </p:pic>
      <p:pic>
        <p:nvPicPr>
          <p:cNvPr id="11" name="Picture 10" descr="gardenroots3_19_11_2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376" y="1971517"/>
            <a:ext cx="2311400" cy="1733550"/>
          </a:xfrm>
          <a:prstGeom prst="rect">
            <a:avLst/>
          </a:prstGeom>
          <a:noFill/>
          <a:ln w="15875">
            <a:solidFill>
              <a:srgbClr val="FF9900"/>
            </a:solidFill>
            <a:miter lim="800000"/>
            <a:headEnd/>
            <a:tailEnd/>
          </a:ln>
          <a:extLst/>
        </p:spPr>
      </p:pic>
      <p:sp>
        <p:nvSpPr>
          <p:cNvPr id="16" name="TextBox 15"/>
          <p:cNvSpPr txBox="1"/>
          <p:nvPr/>
        </p:nvSpPr>
        <p:spPr>
          <a:xfrm>
            <a:off x="649224" y="1336391"/>
            <a:ext cx="2696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Dr. Monica Ramirez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1312" y="4253926"/>
            <a:ext cx="8062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Now an Arizona-wide program called Project Harvest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9224" y="5199931"/>
            <a:ext cx="7406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95A5B"/>
                </a:solidFill>
                <a:latin typeface="Quicksand"/>
              </a:rPr>
              <a:t>Engaging community members through citizen science about the health of their</a:t>
            </a:r>
            <a:r>
              <a:rPr lang="en-US" b="1" dirty="0">
                <a:solidFill>
                  <a:srgbClr val="595A5B"/>
                </a:solidFill>
                <a:latin typeface="Quicksand"/>
              </a:rPr>
              <a:t> harvested rainwater, soil, and plants.</a:t>
            </a:r>
            <a:endParaRPr lang="en-US" dirty="0"/>
          </a:p>
        </p:txBody>
      </p:sp>
      <p:pic>
        <p:nvPicPr>
          <p:cNvPr id="2050" name="Picture 2" descr="Project Harves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4981" y="4753181"/>
            <a:ext cx="13620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83366" y="3810206"/>
            <a:ext cx="61543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https://www.superfund.arizona.edu/projects/community-engaged-research/gardenroots/home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224" y="5931914"/>
            <a:ext cx="2399183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1200" dirty="0"/>
              <a:t>https://projectharvest.arizona.edu/</a:t>
            </a:r>
          </a:p>
        </p:txBody>
      </p:sp>
    </p:spTree>
    <p:extLst>
      <p:ext uri="{BB962C8B-B14F-4D97-AF65-F5344CB8AC3E}">
        <p14:creationId xmlns:p14="http://schemas.microsoft.com/office/powerpoint/2010/main" val="3044572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ata\GRANTS\TRIF-Water Sustainability Program\CESM\Figures\CESM image with logo.tif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8450" y="2725788"/>
            <a:ext cx="3699891" cy="3832936"/>
          </a:xfrm>
          <a:prstGeom prst="rect">
            <a:avLst/>
          </a:prstGeom>
          <a:noFill/>
          <a:ln w="47625">
            <a:solidFill>
              <a:schemeClr val="bg1">
                <a:lumMod val="50000"/>
                <a:alpha val="61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5886" y="2919011"/>
            <a:ext cx="45970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6450" indent="-3413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Verdana"/>
                <a:cs typeface="Verdana"/>
              </a:rPr>
              <a:t>Developed as a research translation vehicle to support Arizona communities, industry, and policy-makers </a:t>
            </a:r>
          </a:p>
          <a:p>
            <a:pPr marL="806450" indent="-3413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Verdana"/>
                <a:cs typeface="Verdana"/>
              </a:rPr>
              <a:t>Environmental and engagement pillar for mining research at UA</a:t>
            </a:r>
          </a:p>
          <a:p>
            <a:pPr marL="806450" indent="-3413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Verdana"/>
                <a:cs typeface="Verdana"/>
              </a:rPr>
              <a:t>Supports the Superfund Research Program and various other projects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912" y="176261"/>
            <a:ext cx="7351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800" b="1" dirty="0"/>
              <a:t>An Outgrowth of this Work:</a:t>
            </a:r>
          </a:p>
          <a:p>
            <a:pPr algn="ctr">
              <a:spcBef>
                <a:spcPts val="1200"/>
              </a:spcBef>
            </a:pPr>
            <a:r>
              <a:rPr lang="en-US" sz="2800" b="1" dirty="0"/>
              <a:t>Center for Environmentally Sustainable Mining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447087"/>
            <a:ext cx="8077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Verdana"/>
                <a:cs typeface="Verdana"/>
              </a:rPr>
              <a:t>Mission Statement</a:t>
            </a:r>
          </a:p>
          <a:p>
            <a:r>
              <a:rPr lang="en-US" dirty="0">
                <a:latin typeface="Verdana"/>
                <a:cs typeface="Verdana"/>
              </a:rPr>
              <a:t>To develop educational and research initiatives that address environmental issues related to mining activities in arid and semi-arid environments. </a:t>
            </a:r>
          </a:p>
        </p:txBody>
      </p:sp>
    </p:spTree>
    <p:extLst>
      <p:ext uri="{BB962C8B-B14F-4D97-AF65-F5344CB8AC3E}">
        <p14:creationId xmlns:p14="http://schemas.microsoft.com/office/powerpoint/2010/main" val="3207567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5645" y="181882"/>
            <a:ext cx="824636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CESM Industry-Academic Cooperative for Reclamation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31168" y="1448419"/>
            <a:ext cx="3759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Reclamation of Mine Tailings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7841" y="3378856"/>
            <a:ext cx="4266884" cy="256413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920564" y="1897450"/>
            <a:ext cx="67677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Partnership</a:t>
            </a:r>
          </a:p>
          <a:p>
            <a:pPr algn="ctr"/>
            <a:r>
              <a:rPr lang="en-US" sz="2800" dirty="0" err="1"/>
              <a:t>Grupo</a:t>
            </a:r>
            <a:r>
              <a:rPr lang="en-US" sz="2800" dirty="0"/>
              <a:t> Mexico + KGHM Intl. + Rio Tinto + UA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7186" y="3091263"/>
            <a:ext cx="446788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Together addressing a critical component of active mining operations</a:t>
            </a:r>
          </a:p>
          <a:p>
            <a:pPr marL="285750" indent="-28575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Shared information</a:t>
            </a:r>
          </a:p>
          <a:p>
            <a:pPr marL="285750" indent="-28575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Shared expertise</a:t>
            </a:r>
          </a:p>
          <a:p>
            <a:pPr marL="285750" indent="-28575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Goal is to both protect environment and reduce operating costs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16206" y="814882"/>
            <a:ext cx="4683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Dr. Julie Neilson and Dr. Raina Maier</a:t>
            </a:r>
          </a:p>
        </p:txBody>
      </p:sp>
    </p:spTree>
    <p:extLst>
      <p:ext uri="{BB962C8B-B14F-4D97-AF65-F5344CB8AC3E}">
        <p14:creationId xmlns:p14="http://schemas.microsoft.com/office/powerpoint/2010/main" val="104032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234" y="2289660"/>
            <a:ext cx="3730815" cy="28022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86909" y="278343"/>
            <a:ext cx="30767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938" y="6179904"/>
            <a:ext cx="2393837" cy="5673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256" y="6179904"/>
            <a:ext cx="2887653" cy="5999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62912" y="5285148"/>
            <a:ext cx="31694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hlinkClick r:id="rId6"/>
              </a:rPr>
              <a:t>https://superfund.arizona.edu/</a:t>
            </a:r>
            <a:r>
              <a:rPr lang="en-US" dirty="0"/>
              <a:t> </a:t>
            </a:r>
          </a:p>
          <a:p>
            <a:pPr algn="ctr"/>
            <a:endParaRPr lang="en-US" sz="900" b="1" dirty="0"/>
          </a:p>
          <a:p>
            <a:pPr algn="ctr"/>
            <a:r>
              <a:rPr lang="en-US" sz="900" b="1" dirty="0"/>
              <a:t> 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1152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979" y="-40871"/>
            <a:ext cx="8942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Residual mine waste is one of the largest waste streams in the world</a:t>
            </a:r>
          </a:p>
          <a:p>
            <a:pPr algn="ctr"/>
            <a:endParaRPr lang="en-US" sz="2400" b="1" u="sng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096250" y="768350"/>
            <a:ext cx="1841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en-US" altLang="en-US" sz="20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72" y="3896319"/>
            <a:ext cx="4371277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22202" y="10614162"/>
            <a:ext cx="236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Mt </a:t>
            </a:r>
            <a:r>
              <a:rPr lang="en-US" dirty="0" err="1"/>
              <a:t>Polley</a:t>
            </a:r>
            <a:r>
              <a:rPr lang="en-US" dirty="0"/>
              <a:t> tailing dam break, 2014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6486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http://www.northernminer.com/regulatory-issues/tailings-dam-failures-expected-to-increase-experts-say/1003703723/</a:t>
            </a:r>
          </a:p>
        </p:txBody>
      </p:sp>
      <p:pic>
        <p:nvPicPr>
          <p:cNvPr id="1028" name="Picture 4" descr="https://dur-duweb.newscyclecloud.com/storyimage/DU/20160127/NEWS01/160129614/AR/0/AR-160129614.jpg?ts=147792970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146" y="645547"/>
            <a:ext cx="3575636" cy="268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24560" y="3321193"/>
            <a:ext cx="29245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https://durangoherald.com/articles/100800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560" y="3470394"/>
            <a:ext cx="302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Gold King Mine spill, 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146" y="6508894"/>
            <a:ext cx="387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Mt. </a:t>
            </a:r>
            <a:r>
              <a:rPr lang="en-US" dirty="0" err="1"/>
              <a:t>Polley</a:t>
            </a:r>
            <a:r>
              <a:rPr lang="en-US" dirty="0"/>
              <a:t> tailings dam break, 2015</a:t>
            </a:r>
          </a:p>
        </p:txBody>
      </p:sp>
      <p:pic>
        <p:nvPicPr>
          <p:cNvPr id="1030" name="Picture 6" descr="Image result for Cananea mine spill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0772" y="4114212"/>
            <a:ext cx="3329985" cy="232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66310" y="4914948"/>
            <a:ext cx="299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</a:t>
            </a:r>
            <a:r>
              <a:rPr lang="en-US" dirty="0" err="1"/>
              <a:t>Cananea</a:t>
            </a:r>
            <a:r>
              <a:rPr lang="en-US" dirty="0"/>
              <a:t> Mine spill, 2014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97151" y="6392460"/>
            <a:ext cx="3746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http://www.watersecuritynetwork.org/learning-from-the-cananea-mining-spill-in-sonora-mexico/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7287" y="430724"/>
            <a:ext cx="4776963" cy="318464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30934" y="3552256"/>
            <a:ext cx="46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 err="1"/>
              <a:t>Samarco</a:t>
            </a:r>
            <a:r>
              <a:rPr lang="en-US" dirty="0"/>
              <a:t> iron ore mine dam collapse, 2015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9323" y="3809962"/>
            <a:ext cx="4534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https://en.wikipedia.org/wiki/Bento_Rodrigues_dam_disaster</a:t>
            </a:r>
          </a:p>
        </p:txBody>
      </p:sp>
    </p:spTree>
    <p:extLst>
      <p:ext uri="{BB962C8B-B14F-4D97-AF65-F5344CB8AC3E}">
        <p14:creationId xmlns:p14="http://schemas.microsoft.com/office/powerpoint/2010/main" val="2755556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UST1 6-29-1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355493"/>
            <a:ext cx="9144000" cy="55318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0628" y="125711"/>
            <a:ext cx="8802275" cy="1061825"/>
          </a:xfrm>
          <a:prstGeom prst="rect">
            <a:avLst/>
          </a:prstGeom>
          <a:noFill/>
        </p:spPr>
        <p:txBody>
          <a:bodyPr wrap="square" lIns="76197" tIns="38098" rIns="76197" bIns="38098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Dust Emission at 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 Iron King Mine and Humboldt Smelter Superfund Site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87235" y="6202000"/>
            <a:ext cx="3156765" cy="692493"/>
          </a:xfrm>
          <a:prstGeom prst="rect">
            <a:avLst/>
          </a:prstGeom>
          <a:solidFill>
            <a:srgbClr val="F8F8F8">
              <a:alpha val="65000"/>
            </a:srgbClr>
          </a:solidFill>
        </p:spPr>
        <p:txBody>
          <a:bodyPr wrap="square" lIns="76197" tIns="38098" rIns="76197" bIns="38098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Video: Mackenzie Russell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Atmospheric Science</a:t>
            </a:r>
          </a:p>
        </p:txBody>
      </p:sp>
    </p:spTree>
    <p:extLst>
      <p:ext uri="{BB962C8B-B14F-4D97-AF65-F5344CB8AC3E}">
        <p14:creationId xmlns:p14="http://schemas.microsoft.com/office/powerpoint/2010/main" val="285161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25F790-7002-4AF7-A718-D55C4DA12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4</a:t>
            </a:fld>
            <a:endParaRPr lang="en-US">
              <a:latin typeface="Calibri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9776B7-F147-4B8A-8455-AC45C5873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  <a:latin typeface="Calibri"/>
              </a:rPr>
              <a:t>May 16, 2017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EE885E-A811-4CF0-A750-3E40F3B08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52144" cy="68519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328E14-AAE7-4617-BEA8-92A21C52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460" y="4225566"/>
            <a:ext cx="4157832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2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6700"/>
            <a:ext cx="9144000" cy="5461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200" b="1" dirty="0">
                <a:latin typeface="+mn-lt"/>
              </a:rPr>
              <a:t>Iron King Mine and Humboldt Smelter Superfund Site</a:t>
            </a:r>
          </a:p>
        </p:txBody>
      </p:sp>
      <p:sp>
        <p:nvSpPr>
          <p:cNvPr id="1026" name="AutoShape 2" descr="data:image/jpeg;base64,/9j/4AAQSkZJRgABAQAAAQABAAD/2wCEAAkGBxMTEhUUExQVFRUXFxwZGRgXGBsaGBoaGBccHhwYIBgYICggHx8lHR0bIjEhJSkrLi4uGCAzODQsNygtLisBCgoKDg0OGxAQGy4kICQwLC4sLCwsLC0sLCwsLCwsLC8sLCwvLCwsLC8sLC8sLCwvLDQsLywsLSwsLCwsLCwsLP/AABEIAP8AxgMBEQACEQEDEQH/xAAbAAACAwEBAQAAAAAAAAAAAAAEBQECAwAGB//EAD0QAAIBAgQDBgIJAwQCAwEAAAECEQMhAAQSMSJBUQUTMmFxgZHwBhQjM0JSobHBFWLhkrLR8QeCJENy0v/EABsBAAIDAQEBAAAAAAAAAAAAAAABAgMEBQYH/8QAPREAAQIEBAMGBQMDBAICAwAAAQIRAAMhMQQSQVFhcfAFEyKBkaEyscHR4RRCYiMz8QYVUnIkgsLiNJKy/9oADAMBAAIRAxEAPwD2/diKYaktI021LTEEUnJkhYtIPMY87NmTM5FmNto6M2esTF5ZhUFUKq+IcfLSONNT3kqPtY7y3jjbV198V97MrW96xWMRNGVlHw/DW3LaLLAZGA4qa6UMXRYjSDyEWjD72Y75rcYRnzClScxZRcjc7mMXoJ3ZTQChbWU02L/mjr54QWs+EqpziX6ufnz5y4DO9W25RFAjvKjwuupKuy+IiBwudztfltiZmTKqzF/n1pEO/mZAjMWBcB6A7xKooWmBTtTM0xAhDvqXof5+OFnWGGe1uuqekSOJnEqJUXVQ1uOO8WZQe9BSRUvUsPtCPzDn5Tg7xbfFe8AxE0ZWUfD8Nbctosphqb6eJBoQ2lFiIB5D+MHeLd89rREz5hSpOYsouQ9zuYyNFNDU+7GjXr0wNJafFHXzwZ1MBmpfrq8T/VT8+fOXZnerbco2LS5eDqddLNaSv5SeYt+2AzV1OevziAnTMoQ5YFwNAd4zRQFpgJAptNMQOA7yvQ/zgzrBAz2664RI4mcSolRdVDW44xLKPtAUkVL1LDjI/MOZ9fPBnWf3XvAMTNBScx8Pw1ty2iwaGR9J1IulTaUXaAeQ8umH3i3fPa0RM6YUlLllFyNzuYzNFdBp92NGrXpgaSxPijr54jnUwGal+urxP9VPz585dmd6ttyjYtxNUPiddLMRcr+Unph97NKqKcmnOId9MCAjMWBcDQHeBVy6sKcqAlJporsFP5o/Ye+8RoM+ZJGRB8Wpu3AbcSK6CjuziZpKiVHxXrfnBDU1IqAqIqmalvGQfxdffGXvZla3vWGMRNBSQo+H4a25bRZfEjjxIulGi6rtpB5DD76Y75rcYiZ0wpKcxYlyNzuYz7hNHd6RoLa9Onh1fmjr54XeTGZ/eJ/qp2fPnLszvVtuURm6pGuqBLsulmIuyWkE8xH7YkJswqcqvxiHfTAkIzFgXA0B3hTR7TI0hqSaKVYrR0kyqmCtRQViTvYieWxxY6mACjQPyMM4mcSolR8V6357wb2bVNSk3eU1VqoU1VElXJQNJkAnfmLG18QWtYJAUWMMYmaMpzHw/DW3LaDgYZX/ABIulWi6rHhB6eWI99McHN7xEzphSUZixLkbncwPTy6aXplODvNek3UtpXjC8ryPUE88HeLKQHpE/wBVOz585zMzvVtuUR2iySaj5psqzQDVUSzwLIT05+2NGGmFSyVrakbezVzVHu0y+9AD5SaCt41y7KUU03eohUaXfxMIEMxImTjNMYrLGj31jFigoTlhaQkuXAsDsOEaYhxaKI6D8/PLBSCMywvxetxb0jriYBpT8/46pCjfsvI03BZ2JYs2zFRAt+E84n2xx8TOmhSgkEB+NOrHia1aNLswG3CIWhlyDxNZiBFQlrSvhBsJUmfLkLYvKcTmBA0qCCBVjcmpYgHV7AmsTylvwOd4k0svJXvakgkG/hNt7f3Df8w8sATjciTl2I3Irx2B9C1Xg7pV266eOTLU2ClTV4iwALQYVoO4seUGN7wcNSp6FLCiKBJLVDqD0Y21JD0FAzwigC7ae8QVy4n7WpaZvtpIkG1jxKI3v1wwjGkjw7NxcFubMSdG4ND7lWw6/wARbuKEx3tQkCbGZieYHODb+0+eIf8AmFL5Wc66O2h0D15h9IQlksWEbL2fSK6u9qQeery9Pf08sVqxGJTNy5ajTo+XP+UVlhQxc9l05I7xwQJPFtbfbl/I8sUjFz8opR+NeHnw2LVeBw9hEf0ynb7Spc24t7+nt79cS/V4h1eH8U0+fIUo8Dikd/TKV/tHtvxdT6e3t1wfq8R4fD+aa/PlwaClYyzPZSHSgdzrIniHhgkmALyF0+/lGNOFxk5GecQ2QEi/xEhIH/qVZt6NR3CJFmEF/wBHT81T/V/jHO/WTWZ4m42Ed/R0/NU/1f4w/wBbNgcbCO/o6fmqf6v8YP1s3eBxsI7+jp+ap/q/xg/Wzd4HGwjP+lICB3lSemof8fMHFv6yaUEgU3r1/nlCcPYRX+m04nvXiYnUOnp7/wCMT/VT87ZPKu/Py5/yhOG0jb+kJ+ep/q/xjP8ArZsNxsI7+jp+ap/q/wAYP1s2G42EKKmUCVagVmjUCRYhiaaiSSJEQNo85x1MHOVNlusxXMAoREfVswY7lEzDAQVrd3pj8/hs3K0WO2Ovg82Y5Ug01i/BGSFnvZikBrpvG1V2EmsUDgEvonRIF4m+n/GM04K7xT3eM83JnPdvlej3bjxjOnXVhZg3obGQG39GB9CMQIOoiEWZhtadzeLDn5YL8oIpTrhpjSbmI6hjP8/tiTBw7woY9haoewjvDzvOlfn38r8LHZO8NS/LrocaaKsnl9TE1c0iMZQBg0zfSOAsSP2MD8U40Iw82agFKyUkcH+IJr8w5sMsWhC1Jp1Vo5a1Il4QEcpniMUyIsbEsgt054DLxCQl1l9bUHjBeoqGU773DQymYOud/eIOZpBQDphTJJ1RxQ0gkXBDAkSRcDDEjEKWSHc/9Xo4qNCCkgEB7kQsk1+uX0iKzoiyEUS5VSTEEE3vYD7MQPJRhS0zJq8pWSyQSGdwdKV/eQTe6nhgLJbg/Xr84vQqUpVQotCEQxYEgm4A9bnqfdTUYhlLKrup3ABFBd+TDgKGjIiZc842yuYmnKhRFokwI3G24PDbn8MUzsORPyEkk8Kkm3r8XLm8VqSoFjeNkqklhEbxJufk2PMEXxLGdnzMJl7zVqio5XuPQvSERrGnFay+fx5fv7e+MXgL1PD01+XvwiMdxXsPK/nz/f8ATzwf06VPH00+XvwDrCrK5gvmaciPsXYXJgM6ACIgcMGd+I8ox6btPBIwnZScl1LTmO7JUfRza1AbxMpZ+DfV/k3RjWtVcPUIFQuJ0KAe7ZQkgE+GS/Pxe2POJSkpDs2p1v628vOK4wOdrTPFp21d220rxaN5HEI8pxPu0N9HHGj+kDmMqnaWaCM5S4K6UFNifuUZlJBM8ZYSB+GNxeYkySoAHzcbkfKt4TmObP5jvaljpBUfdOQo1V7j85IWkDG2ucHdSsg3rqK0T6M55tA5h1SZjpJAFhqvcGNvnr8cxCADU8Nm6+XpKO448KzPW23p7fr5Yf8ATzfEW5Vvz8/bjCrGon9fjiunWkOJnCghDmx9tU/9f9i47XZ/9rzhTLDrWF3a5y+kfWO/06rdzOqb7x+GJ/THXwuXMcz+Ub+ye/709xldv3WZx7xstFDS0Kr00KaQjeNFIiDMwQOs4qWwmEgWOsYsUVGcvOoKLlyLE7jhAo7GpioH4950TwEaYjRG0ch1jkAGZqmakZ2ijdhISh1VZXzHETPEwCwTfnYwAQdsHfKrbraBonL9loj94Gqk3BBI0sWYkmAAJm3IQNoxIzFqABbnt1fnxhND3sIDi8U67G8eBd/X+B5Y4OOzZlWbyfy5fU8Y0aJ5fUwQ+VpMJKsbzPFqkrEgi4sAbcwD4hhCdiEqyhQszeFmd2OhqSOTj4TDTMKRQxdspSuNJssW1CBC7EcxpWCLjlzxD9RiCkFxUvVqlzd9C6nBoRejQ+8U7v10feKPkqRCyjc7DUI8IIsduEL6SNicSTicQkllDTatyDXVyVb5q/EBDE1Q1jqiLDaEkhieJiq6jJN78iZtAG8CMdDAdn4nFsoqCUsA7A0DMAKOzA3of5OIQY/Eb9dbxRckNWokz0WVAPNjMkbmxsNUkFmjHppXZeHRLyKGb/s3DZhoG1DAAsBEzNLMPv11Vg8DIUV4Ot9ExpptCmwJ4AR3hJAOniGqFElyuzDdmIkkrTdWqiHa7B28Ormm5+ERFU50089ehw8zRoJNUOQkVKb8uHaDAAZZpkkbKpJ/CIh2xZiMGidLKVspPWhqPMexitK2v79dXOgjRKsaQ6kCYVlMrc2tuJuBuImDBBPjsf2NPkhcyWQpLOXHiYex3JDVDs8TKRp111rE5twEqRIP90hZJgSfyzY+Q6RjmYSUubPlIpUtRnbXzao48XhIAKmgXK0wM0AAQEoaRJ6uNwbhrSZuZk3sPU/6nP8A4KOMz/4mJAuFE7j/AOXXypU6dr1K3eU0pEglKjfhiVNMLq1A8PEZCwehx4yQJeUqXuPr9taRWXgDNduVFGkRqY1gp07aHqhDuJA0AGJ3E6ZGq9OGSamwyvXdn+fDz0TxpS7cch7LwxxSsTIAMa5hxxDVoERci+InDppx0r9tOD10EDxv2X213rICuksofSbkK1JHB/1Myz/YehiM3D92CXtT3I+Q94YLw2Zbgnl/PK3ztjOFEAga/Tr5jWHA8Lp2eJ/umY36+fr540f1M90u3Cz224cv41iNI3SJMC9pPtsJ5fpc+eKFPlD2q354+7DZolFv1/5xGsEIc4Ptqlua/wCxcdns8/076wpth1rFGasPua9Gg3NqsFSPyiec3x2cFmznKQKa84vwQklZ76WpYaybxCsYE1BWJH3gAhz+cAWg/wA4om1mFy9bxRPYTVAJy1Ph24eUWGKwNQIqjjggihBF5AEWtsP+oxNhRweMKD+w1MPcAFzaLmFUE72uPm2OFjVIKyWPPrevpzfQbAcIP4o8S77x+m/W3+b4zf083wm1n97bV97UiNYudUm42sI26H4z+mI+BhQ8T1wb66Q4HzVQhVGoyxiVjwwSWk2ELfUbTHpjp9l4NOKxWUp8IqQeGnmabs+tYmga7dDoRWpUVAJMCQFBmZmwvJLSQbyZMmWKqPfJSlCWDAAcgAPYAenlECXr11/gUcwLUps5QVAVBligJuFsAxQ7y4hRq3aNTENjFgu1E4ietMiqEgeIipJNwDYMDUsbWFIlloSevvbgPKkENUClUVZMWVQAFUWmAQAAJWx/tX8TYvxWLlYdHezlMCeZJ+Z3PrsIEocPp117nQRhnqoagWE8SgpIGouwGixESTAAiDEWQHVukf3QD58tfJuniK0lJI1H0/PRUaGVVDBgTYggm2xEnxW2vJtYMRpCqaBACxBHXX4FXMYUe9IAqaREHhJmVPVlGkeEnciY3IU8bCdiScNP74ElnYc99zpRhrxiZKa5fl+a9aVA9QgVXabotMxMfiqrpibTJW5IBPN9RHU7Qw6Z+BMtVB4i+zBJf/FW4Qpb5m3/AM/mmn8WEOTj5cIjCmpWY5kIlYkAS9OFhQAvPTqgzPi3PQEY1JSkSnKeRr929rQtYa+mM/OHE4UEQfbDFYIzYNHiEzuRb036/M3xYDLf4SzWf3tt78KQqxYbm/t8+c/DECzAt59betX2hxfEYIQ5sRWqbct//wADHa7PrL84U2w61gPPU1ZeLKNmxPgSxUweK3w98djCsVl05o2dmqUmYcs4SqXOtbRugIABpikQL01IIS3gBFreXTFE7+4pw1bbRjnkGaplZqnxb8fOL0KQeoqMzAaSYBi4i37n2xz8bNVLSCmCWAxPKGD9jU44dStyMk/o0jHMTi5qS7xPM9xCvO03peJC8+EopOo+a7g8/Yxjq4TFpmnKSEmtyw9bB7VpvEFSwap6+8a9h9o0iulAHKEhwv3itJmaZhwNRKi0mbAiY1z/APT+OMnvSQ6qs9CCxooOknW7cXi9UsPWmz7f48vZ2VCojJKpIkWtO25B2MWv/nHGnyp8mdlmqKS1y++nB6uKNW9IpKSmhEXzLhQ7FBCqxJMCQFuJ6WHwxXIQqauXLC6qUBrQksD5OT58aNKcygN4FeqymWUaidNOmhk2MkywEGYJtCgKTLaQPb4LCS+zsOpcxfFSvZI1fgNSWENRSwCeuvetg5jXs7IsOOsVerMiBw0wfwJN4F+I3JJJ3geX7W7ZVjD3csFMvbVXFWj7AUGjmpCQ/h66+0a5ig5qKRo0hSJMlhJEgAdRuZtHmcR7M7TRgpS2S61M2zB7/ZvOJApysX6+0aVKRVG0eMqb2kkC3l7bD0xhm4pWJnhc8uHD7APUDy8/OECHD2hT2lWFPLFkjgChdUkagyhVbUNUatJYkTbUQIRT9UwYE2aADRWo2apGlraabmK5z1Jvfavl9OQq5jGv9IFphe8RgxIsNk11giFy9wdZExq0mWMkqBcnAmY5Qacblk5izaNUOz23iGdr9afj2FHMCZP6X02p02NKrqdUsmky7GgNKnUDCtmEEmD4oliSLpnZMxK1JCgwe72GepobhBs+mkLvQL9W6/AY1/r9Ns21LQ5KGiCoCkWaovCQ2kFX0gwbaWUA3Lc/tXs6crstS0qSAQouXoPCS9CapBamoLjSwTEoUdyPmfWz357AMuwfpOmZFMaGVnQMdioY0qdQpO5haq3gCxx4Xtb/AE9NwBmqzpUlBbXNlzrlhRDZaqQaZiRSkQlzQoDrR4rRemufcAqHZL7BjpFOFuvFYk2YxHnjlqzqw4Oj/fjT0rEtYf39MY6CJRGHV3gjsKCM6qgjw6vh0ib+WLZaiDdvXnpxhGLrF7R59bC8/piBdg5/HV4cTiMEIc399U9V/wBi47WArK84Uyw61gTP1VVRqzbZQT41E6t+C3x9sdjCMFHxNSNnZqVKmHLJE2ljpW8aZcqUXQ7VEK8LvOpxFmYnmR1GKJhGckHW8ZcUFCcsLSEly4FgdhwjVHKvTYcnAjychf5OMONQFSojKNSOHyh/UqAQCYnb5/T3GOIhCi5AduvzyB0eHEd8t77b/P6euH3S6Uvbr35MbQOIwr5WlUuQCSLMDDaTOzLeDfnjVhsbi8IT3SincXD0ukgh7XEPM4Z4AdKiMFYlmALJVkAsFAmm5IADGZ6EKWJGgLj18jEyO1sMpCmCxdO2yk1cp0OocCpLxIKFjR+nHXACpYrPNqpsQxhwEgnTp1kLyEgiSeu/S3mez5Kk42XKWlilVd3T4t9WHBq61aAQvlXe1Yp2bS+2zDkzxLTX+1VQMREmDqdp9BMkEnqf6pnkqkyRYJKuZUoj5JDee8QCqN110KQzx5SCOwQoyzDCLsVvv/38fbpOLZIJNEv10PlVoDAPaKJDliNOk94pjTp0+I25WJJmxmCQkei7B7RmyZiZRfKSyTsp6cgbc/8A2iSRm8PXXTgPC+tlcuCjoKeolgFJKhz3qk2gnWtSADuHbTPeMSvu04qaQUqUWOu1G4UIvw4BjX3T6dN0dmrRIES2TyYKl6VOmRAXWoUDSRGkjhJHcr4SbUwAYDPiXeYpT5VlV3Yvd7i7eI3Gu9IQYBmbode50EVo9m0Wqip3dNhUrEhgFaR3RJMi3E6auEcUC2kSeb25jMRJwCkoWUlKQPVTf/ypuHOJy0pIUerjr6uYc5XsyjTINOmiECBpAEAKq8v7VUeigcsfOsR2li8QkomzCoEuXNy5PzUS1nJN4QSBYQry1YfX6gNT8EBOHxAUyxF5mGSbXBG+mwpJ/TAga39W4aHowtYfHGMcIlHYKCCBc4tQ6e7aL3NtoPUGbxYR6jGrDmSnMZoelBW78CGpu/IxYgpD5oENfMl/CoFxGknd0AJMjZdRtv5WnV3OCTLfMSb3A/aqwY3LCopxrFjSm62P4i/eVwWMSI4QQAB4byLndzFvDGF3eDUEpdq1L3+L0skPxfeE0st1v+I0y9WqXGsBV0mbc+G8n/2ERy3xVOlYdMs92XLjXSug8i7tVgBEVBATS/8AmF+bP21Tfdf9i42YD+3XeKZlh1rGbLWP3FClXbmtWNIF+IE85t6Y7WDzFZypBi/BGSFnvpikBrpvE1Nf/wBunXHHo8GrnE3jpiia/el7vGabkznu3y6PduPGF+WzhbUTsjI20GA5JPpC77yDa2LO1cGmVJS1yC9XsEnyNS4DhmL1MKQXU3VY9c5NoAjnPT5/bHkE5WOY8uur+RsMV4r2Hkffn+/v74n4KOTxH2+XvWwVYkapFhEdefw+Z+K8DGpf6dfL0cZ1qHeIVe3MFSZBFwwPIg8/LF2HxKsJOTOkGo313BGxFxxbjAOMKXrqkjMMtFgwJfVpp1dJUhgSeE2AI8QiAXnVj3+F/TdpFE+Sl1p0upNwxa42LMeBpFmdqCvPj1y3YUhj2TTYCozfjqFlBABCgBVECwsotyEbnHkf9Q4mXPxY7suEpCSdCXJLcszcwWpFdLjqkGnHEgjsFYIpUJiwBPn/AI+b4mgJfxFhw6694Ig6pNhEWvcnztt/xgGRhUvrT5VuPrBCXtjs5yKAoqFYVlLsC3gVXsdLKxW8RqtMXFsem7G7WRJxE2fillQEs5QWqolFA7gFhtW9IUxSlADrrWPPZM9qqdJptBC09Uo2lgKYapxwWGkVNyQYRdpJ9vN7Y7CUnP3oo6mrUeJksLH4aXHi4CIAK0Pr+PPzrrQ7sT+ovVofWAQqktVJVJLdyAQCo2NRm2EkDxEBY4/+oO0eyF4KdLw6gpRy5WKrZzW9wkB34OkOYmglq6iwsLU+f3NTHssfNolCb625zJQd3Yg6dBLhCnjLhoHFIAK8sau7T3QVXm9HezN9Yi9YcYzQ4icDNBHN54YqWAghamXrKqqH/DBJMnVBky0k3iPeRjpKnYWYtS1I1oOFGFGAo7+TGhi8rQSS2vVos9LMcUOI1DTwiwvzPURy326YSF4JklSKtWpvToVtetYQMulIKyaMqgMSzSbmCY1GNgOXljJiVIXMJQGFKVawffXjEFkEuBCjNj7ap6r6eBcdPs9u7vrFc2w61hd2v9X0j6x3+mbdx4pg7xyif0x18LkzHM/lG/snv+9PcZXb91mce8EZUJoXu0ZEAhUbxIBbS0k8Q2PocUzWCyBSMWKKjOWVqCi5cixO4gHJpPfcasGsApkr4gQeYEzb16nHQ7V/tS0ZCCxcmynAY7Eszm9hoIolFlPxEeizzaqAYK06VKgapBMEHhgm/pzmBJx5jsstiwFEAG7tUMaVce3IFQAi2YGeLdnPqpS0kneCTPEYEgkE8jBi3SMPtBHd4spQwAs4ZvCCaMCA/iS4ev8AyeIptBQ0ysBpixvGx39fPoPLGE58qnZnrb25aNoaUeJRTh0/jif7p2mfhf188T/qZ/2u38W2b6cv41hUaNpEkGTzuDFo2/T5nFOVTAjlo/n79M8gWjXFUOBu0Q5pVO7+8KME2HFpOne2+LJWULGa1HhGFlStnFLDuxUktpYaQtkqaQQXmCwpjnu0wNtATILHM1t9xw2f6PCrFalfN94qGmCp1HUogcL6RJ7zhlYfmeIQDpOJIElKSpKq8eIc6eWg3NYVYypNnFW6hnWkJJtrbSkiQxAI4zYQTsRfFhEks1npalTdxY2roK6QqxdcxWI4l0d2us6QbNY6JJgixm+zAbScNMvOtksSogaVf668xuwhgEkCDuzajNS1VFIZrsBMGSYi5tFvTyxVPQqXNyAijjSjXflfnarw2ZwYMUrK+KYsTO3nPM/wPLGcheU2vw9uA4b0o8EagzG9/UYqIKSRDhHlFH16rZJ7sXDS0cESk2G945DynWv/APHTz8tdYWsPMZIcQThgQQJ2nke9WNUEaoMTBZCsxtsx3xrwWL/TqfK4LP5KB+Yi2VMyF+rvAn1OK16xncKdVgXDROrmEIjyONf6kKwzJlBrEhqkJIe2md35CLO88DZemb6xqmRYaZrMTNrteSJtqvIB9NVoxUrFIU+WUNdE7H+OhI4lqvETMBsnr061jXs/JMhYs5eQovuACTEyZuxxVi8TLnABCAlntYuwswa0RmTApgA0KO13KvXIgECZbwgimCCfLG7s7+35xTNsOtYwyVXMaPsq9Ki+ogtXAEgEjTsBqkchyx28LmCzlIFNfpF2CEkrPfS1LDWTeNBNm7wViQJcaQr9agAtJ9dsZptVqc63imeAJqmTlqfDtw8oF7NfUXIm8b2sdXFYmTuNQgHSByxu7QTlTLdtbck0qAwscpcjMSfiEUJhm2ZZMqNI1cTLGknhVmMQCLwsAcyQDEzjz3Z+FROxpSSQ1QQQKuADUKFHclnSAVByADonHXl8oZZIt3dyg/8AysBRPSSPDHM3ncYx4wIGIIZR/wCxcnzYa8AWagU8RFoIGqRJG1xH6/t8cZfBlLA9dH05xKsV4o8SzO8fpv1t/m+Jf083wnk/vbau3lSFWLEGTBG20bdD8ZxF0ABwer/T6vSHFqe1zPmOfT9MRW2agbhtBFp6Yi28ER8jD6MEKM32ZUL1alOppcwEkSsQoIMDVeG5kCQ0SMaUTkhKUqFNd9fL66WhEQPVyGdJ+9pgaE/MYqI6NqgASsBwRImQLXOJom4cD4Tc7ChcM9a2alITGGbq+hASGuuoWOsAgkSYBkTNhPQbYtwM3DysUJkxJAFd2I4VN2bbnWJp5xfLqwVrhRqMAgcC6iQLGLLEdP0wsfNkTcUVygSFV2cn/wCzvvzrArnt+YXdi/SFMzXzFFA6tlmCVNaaVYmboZki3wIN5BxXPwvdSkrP76hi7DQGnPoGIBTlocUpi5B9Le2MkzKT4Q3PrrlEhCmnlmXONUFN9LIVZyaemQKZXSAdcHiBnmOkY0FYMkJcODar63065wmrDnGXlDjpwM8Edgghdnqa6z9mzu6EW0WCztqIuTUjn++Oz2Xh8RihklKACCFF3q7bf9YuQo5bsAeOvLlAtDKooCFakM1nLUyTYkCQZKxqgQZAPLfp43CYyUk4hSkeEWGbcCx1tVxwrEzMKjmBFNK9dbw6x5OM0ed7VEvWEkWHIH8A5EGfhjt9nf2/OFNsOtYWZemhoqGyrZwTIRCvDvDzSAUiOYEX547UgPNLpeNfZilJmHLOEqlzrW0MtLaY0Ci0fdiCqGPDIsQPLGdZAmkqTR6j6RknsZimVmqfFvxgOnSdNbkLcCRqJHCGlp0i5kW2seuLsXiELSnKScuY1DUowAzKsxrewNoqQly28ep7PoaKaLawvG0nf9ceNWc6iY0KLl46ppEyouRFwNRmefMGTi1JUpvFvvSje4p7UvEIgkAqSsWAkwImQB/Fuow3UUq8eppWtnP1rsdqkRp4fu+e1um/wt8ziWY5/wC5513tbevKraQeUWYCW4Jsb2vtI+ED2xEFWUMrW216+rnz9CNKYgC2ny85xWskqNX48IcXnEOUEd8JwU8oI44BBGGekU3076Gj1g4nL+MPuIDHiuxqOap0cm9XvC9SrTL/AGtStwmg7EsrquiXglRIlVvYY7E6ZLWuaEkMAWoBq2hLsKAne0VgGkDUPpPmzSY93BNdQrtln1d2abOJoKdRJqqaZKk6dRN4xYrCyQtIK/2mytaAsbfDXizUhZjFqHb+cqCiFABrZFKiNToFtNRssz6iTAA1jSAJHEo3JiC5ElOZzQLIIKmcZgPlXyJ0hufaK/13NAUEpFm1UZd2yzLDGjV0uCTGoOiIVaBLKL6pElSJKipUw608T/uDiztUlxVnNGaE50hv9DqeaFZu/rvURcvRgMrDiqamYkljJEQZk3GwEHHjTJMsZEscyvQU2/HMxJLvWPXY5sTjhgNbwRE4GeCAc6wFRC1hocXiLtT4b9elh1tOPT/6aWlKpuYt8Nz/ANosSCUEDcfXr5VaK0RrrBtchVDAAggFtYmYk6gd7TpBgCANf+o8QUSEyhZX0Y0MP4UM3D5fL684YnHjBFUeY7c3r8IaQAQX0ggoAeKLWP6Y7vZvwX1hTbDrWF+VKJQScy+TWbOupi28LJVSbCZiLWnfHZkEd4XU0a+zEqVMOWSJtLHSt4Y5coUUo7VE0gq7k6mEWZpgyRvOMswjOSC9YzYoKE5YWkJLlwLDgOEWqpKkbSD+0fPpitQcN5RSksQYddm5nXTBNmFmHRhY+x398ebmoKFFMXqDGBe38k9VaWjTNOslQgsRZZkAhTe/T4Yuw0xMtRzagi3zqIgQ8ec+kHYOcr1bVkRToIXWTGipQfVpNMg1AUqkfhsvCJc434fESJaCcj3rzChd7VD61qfhiBBMbdldj5lHpPVzGpU0glazXKrVBJVlOoOWSoVJgHmVQSTZqFOlMtiatl0psaEMUvc7BRMAHGPXBYMyfTl8/wDOOUVApZvPXr7cTFkXxCCOwQRAP/eGxgihrLEyI6z5T+1/TE+6W7MX5eX450gcRJqCSCRIuf8Av53GF3aiAQDWnXW8DxAqqeYvtJ35RfzMYfdrBtb26Z+VYHgLtXsuhXTTXVaqzIDAMFNxItYwdNr++L5E6ZLUO6DHzrrXetdt6REgG8EUKaroRSAqqAqrAXSBaABAECwH5bc8VqzEKUU61Jeh8/d961aHHahpnvDE726env6eWJ5VZ27urWr1w3f+UGl4Ixl5Q44+eDWkEcPTB5wRODnBGWbzApozsYCib29pPU298WSpJnLEtNz59NrE0JKlACBeyaZQFDMgLB06QQqKCQLkXkwx1Xvj0X+p5azPTNbwswrxJr66UiUxQV4hx+Z6pSDyMeZekVR5vtamrPWDKGXhMEKRZAfCxiRE3j1GO32dRF9YU2w61gbs1arUl+r5bL1TuUcaaYF5dQep6SINidz28Nm7w5Q9NYuwJkhZ76YpAa6bwY+uftNHefi0Tp1c9M8pxlnP3inu8Z5uTOe7fLo9248Y7FcQi2SraKoP4XhW9fw/qY98c/HygU59RF0suMsJR2RnlcOomHzsDWBAr5tGptZuL7MMQsrEadSTIRn4cpynaXp/xQQdN2rXdi1YMfnE0ct2qBpJY2NSWanMn7MUeA3Cp9ruJYgd4pJICvBu/lR+b13Ph4CuU2J4o58n2oUIVmDGlUUampgI324pMSpbUSDRkabROvxKUJmDBqNRvUeF9m/dr5WMDKj1HYwrRUNYEE1XKAkEhCeEcNvbHPn924ybB+esSDwTnc2tKnUq1DpSmhdmgmFVZYwJNgNsQQgrWEJqSWb89c4ZML8v9I8vUVmWoE0tpisrUTOjX4aoViNHF5gHF5wi0EBQfXwsqjtcOL04Qswjar2zQVWdq1BURtFRjVUBKg3QkmAwtYwb4Qwyj4UhRUagNcb+f040HjX62NXd6qXexr7vUNWjbVp3ieGYj9sLIn4vFls7a9eL24wPAWZ+kuVphGfMZcJU1d2xqrpcp4uLaBsTyMDcxixGEmqoEqcM4y2Btx4/4hZhBfZ+fSvSSrSZKlNwTqU2ImDHmLyDsQQb4hMld0tSVOCLBuHQ43G0MF4LE3sPL5/X3xScjCp49e3vwDjjMiAI895+f38rgZi5L9deXGhFJaNlmettvkfr5YmyM1y3Lrn7cYVY1BxU0OJGFBHYKaQRGCCMs1R1oy9QQN7H1+GL8NPMmcmbsQYkksoGM8rRfWWcIOEKApJ5km5AttA9SSSScdTtftVGNShKEkMSa/iJEpAYdddM0FHHEiuPLdv1ghrsSF2GomI1IomTzvbHc7MBKGG8KbYdawoy/c/Vaf1pq7AGJotqYsARJKs1rE+I3OOzKyd6cwLcOhG7sj9R3p7jK7fuszj3g/N5juqSGjQciwWkxKsiwTxGGIgCOd8Z1JSZihYcYxYoqM5ZWQouXIseI4QeL8vL5/5xVW0UxTMDhPPn8DPPniual0EDaJyyyhF/ov2xXqir9bFGkRVYUQjg6qVtLHiMHffSeqjHHxUqUgpEkk08T0rqNPrziwIXqIX5hM33TaPrAzJqEO2o92F7xtJQMe7A0adhAHig2xoT3OcPlytQa2Du1b8eVIrrG30Xz2Zer3LnVTpIC7sBqZnSmVpsdI41PfahvamT4sRxUuUlGdNzYbAE1vY0bS7WgSTaPWTjmxOAO3cn32XrUNRU1qT09UTp1qV1QOk7T/zjRhlZJomgfCQWe7Vb26oIRqGhO30Uy4NLQgC0qveOpUt3rGi9IXYnYsCJnwAbXxsTjJ1SSHIYFwMtQrTgObl70iOUR53PfQxMvlqrNmCBTUOtZlzDVKdOklQC65gcWl28GhdxoggDWjGrmzAAm5YpdDEkj+Nna7mtFUMRKWEMOzuyaOcpNmKdRjQzNNxJogVw7Ulosy1D4Vinq0hbtJkiBiuZOmyJndEDMlv3eFncBt65Xf4dAHMMAEPG+X+h+iD3iaxUZ6hGX00yj0lpslOmrcB0qpBluIsYMkCs40kWpQAZqu7uSRUO4NqAVsSZYedhZE0MvQou2s01ChlRkHCYBKlmgxAJkzJNgcZsRMMyYtaWAO5B00LDnYWH7miQDAQcdPFZjJvve/KfO3oOkYqGcFJcDa1Ka/Pdzu8OkbJsInbn/nFCrlwOuX0hxzLPzGBKimogiYxF6QR2HygjsHKCOJ/XABBFO+ETePQ9J29MWd0p2o/Mcvn01YTxPe3IvbyP6fpiPdlgd+I9+uejt4qam3iv5bX5+/zGJBBD2px+XlX80hPCPNv9tV33Xr+UY7OBSe6Dt7bdH8wplh1rFTWrf/RXpUG5tWjSQfw358/QY6+DCwolJA5xfghJKz30tSw1k3hZ20NSU5dKxLcVTwhx3bnUCquFkgHaOU3xUSe8VV+PnzijEACYoBOWp8J04eUNfn/OM76CK4gCfO/zbBygjqeVasSoEKDDMeR6AddvTGDF4kIBQLxfLGXxGN6FbMqjAIWaQQXIj7tdQ8QP3mvyAMiQADhUmUVCtDtzPDZvkdTEKx1WvnJXgTxMTAF10SoMvbiIBImY/CL4AmQxqer6bdGCsFdnVcwWbvVULbTpEEcKTMsZli+0Rpi+5rmplAeA1q/vanLn7Qw8HVJkQRvz5+XwnFaMrF/8dFv8szipni4lHtsPj0jEhk8PhJ87n/PTwoirR1DS+llZSGUiQwIvY8treeAKABUkF3oXtt536eHGWVy4p01RNCKtgEXSgAtpCi29o/m+JrUlSyVAl9zXd35V58KQtI3MyeIbWEXHnv64rGRhQ8T0NKfXSHHhfpJ25mhWrLl6gCZamrPwpDkkWufyHl+U+WOnJkSikFYqo8adHfcR6bs3A4XuJZxAczCQKmgY/Ue7x7HIZrvaS1VMB1DC1wCJI3IkD9Z9Mc9aUoXlItet+j7eseenyVSpqpZuCRC/IfSzK1qlOnTcl6kkAKeU79NifTE14SchJUoUHVI3T+yMVJQqYtLBN6jVrb3gX6P9tqMpUr1cw1dUqQX7rQRZOHSN7mZ8/LE58gmaEJSxIs77xdjsCo4pMmXLyEi2Z3vV/L2jTKfTbJ1HSmjtqdgoBRrljAv6nCVgZ6QVEW4xGb2Ji5aCtQDAEmosIL7Y+k2WyzaatSG30gFiAdrDbFcrCzJodIpFGF7MxOJTmlppuaRfJ9uUa1J6tKoGVBLQp1LAJMqecbfzhqkGWoJWk+tD1r0YqnYDESZolLSxNtjVrwtP03yY0E1vELgIxj13j0vzxf8AoZjEBPIuOjz5RrHYeOL+C3EV5Q1zPadOnQ79qq93YhwCQQRYADe/6fHFKZYVNyBJ5PXm7bV2fhSMErCzpk3uUjxVDcrwB2Z9LMtXqd3TqwxHCrIVkxyJ3529I85zMIqWjMtPMv1076NrxHZGLw6CtaaDYu0POLh4gfbf5F/XGfwOXSft0acuNY5kI84D3tXbcX/9R/GOxgCnuxT89Gn5hTLCBc9SUqA+UbNjlTSRBjx+nL/2x1sIAVE5c0bezVKTMOWcJVLnWtoC7cpuVpr3AQTxU1LHuzoYBQKdJwQJibQYIxAsJinodqfcRixBBmKZWap8W/HzhtjOYrjhTZ2FNbE7n8oH8yIHnjNip/cobUxZLSD4jaH9GiEUKogDkMcAly5iZJNTCbI5fNCo2piENViZOo6JcqFl2A3pjZbSNP4hrWqSUhhVh60fSuu/PSIB4zrNm0MwT4VhYbfncz4o1E2C7Xw0iSoNz6+3G9IKwZ2ctcsrVoB0sGjwzqGmL3AhyDAOllm84rm92AQitm9K/TzFKQw8MHUWMTf+d7+cHFaCQ4duvs46o4pp8XBz8r3N59b4szElPj+dKD6U58KwolVErwRAF7WsYH7/ABxEqUUq8T141s5+XofMimkafu+e1um/wt6/HE8ys7iZ513tvevKt6QeUUztdaa1KjrwqjMTa4AkjrsB8PikBRCUpVqGG124b+vpbJlGbMEsCpIHrHz76Nrmu6rOMl34zRYs5qKkgyI09JLGRG/pjpz1ywoJ7zLl0YmPWdopwhmy0mdkMpmGUljQ38h6Q7/8d5hhQq5aoCr0HIK8wGk8t+INe+/pjLj0grTMTZX0jn9vS0mcjEIqlYvy/DRl/wCK8uv1Z30gt3rCYvGhOfLc7dcS7TUe9AfT6mLP9STFfqEoemUU8z9ox/8AHmfp0Oz6tWoYVazT1P2dOAPM4lj5apmICU3YfMxZ27h1z8ciXLDkpHzVDHsGia9X63miuo/cUiw+zQ7HT+c2v/0KZ57tPcy/M7/iMeNWJEv9LhwW/epviPPYdcQfoxVRO0M6K5UVi/ATAOiTIBNvCUPW3ri3EJKsPLyfDr16xp7RTMXgJBlAlDVbel/N4Eo6WzfaDUADR+rsG06SpcruOW4Y26HF5zCXKzmr8aDa3IfWLV5k4TDJnPnzhnuz/wCI07Eor/Rqh0CWp1SzQLkFgJ5mAPa2IzVK/VAZtRSvB+HR868YpR7ZRwKW4UH3iF7SSj2ZlVajTqGoYHegd2Ia7tz5/PN5FrxKiFkNs78okcKqd2jOUFFOWpy/EaWED9ulvr+TFSqlZu8EhEVQBqWNiSZ8zy+M5H9hWXw01Jp1eg+wswYR+hxBRLKQxuXehfa0fQ9I4fs+Z6Wvv8b/ADGOSVHxePbetPtT24x5LyhHm1He1eG8r0/KCD8ZOOzgVHuh4/nSlvRh7cYUywp08DZyoigas02TFvtFElt4S3x9sdTDEZy62jZ2YlSphyyRNpY6VvC3tujSq0kAqFlC61q1AC7oBtLQdTGCY6HFYU0wlJJr0TGXFhQnLC0hJcuBYcBwh6vla3zvjPq8Uwd2CBFQ/i1QT5brblY44WOKu8YxoPwhut4Zk4yACIx2DjBHYK6wRxwDYQRVqgETFzb5/T3xIIUQWenX594HjOpVWGlgAN43Hv8AEYsTLXmSwd7PbrXlwhPFErISsVQbRYiGsTy58/Y+eGUqynwUfjTq3mHq0HnGtFgdiT5z8+vpiEwKBqG66B43q8MRnn8mlZGp1ASjRKyRN+qkHl1wpcxUtWZN+t4tkzlyViYgsRagPzicpRSmq00AARQAu5CgWG8/HzwKUVHMdfnEZkxUxZWsuTUxhS7KorWeuqxUcQx1NB2jhnTy3icSM5ZQEE0EXKxc1UpMlR8KbBhTzvE9ldlUcupp0V0KSWIljcgDdiTyHwwTZy5hzLL+nyhYnFzcSvPNLlmsBTyaBaf0ayooNQFKKTNqK63u1r6tU8haeWJnEzc+cmo4Ree08UZwnlXiAYFhbkzawJT+h2QRgwpAFeIfaVN1O935YtOLxCgzmtLDXyi1XbeNUCkzKHgn7QV2t2LlcyVNZAx5G6sYO2oQeZEbSesYUqZOlBWUW9qenF9g9njNhu0MRhqSlkDahHoXEa5bs2hTpNSQBaZGllHQyCJ3JItO9jznApcxakqKXOl/X67MRo0Vrxc5c3vVqdQLvt5W8rRWh2TQSkMuv3RUjRqMENJN5m+9jytzwKmzCTMKag3ax28redatDXjJy54nqV46VYaWoze0Zv2Nlmy4oMAaQMAEzFuTb8yZnY9MTE2cJ2cJq1q9cOf8oYx08TTPC2UdafK3tGVL6M5NCoVAvdnWsMQVax1apkxvxEi45RhfqZxSCQ7058PPg1i1Xi1famKWVFUx8wY0DNyZh5Q21Dh4zvbzvsZ6be/WMVZVeLwc+FNOd+XB4wQkzhHe1eLmOk+EWH7e2OvgQe7Hh/PPq3BojMsOtYrprH7ijSzDQCVqkaQPzDz2Hx88dbCBWY5Ug840YJUkLPfTFIDXTeL1VYn7XR3n4tAldXPTPLGWc/eKe7xnm5M57t8r0e7ceMTit4hBHY9Ml3ceEAL5EzP6D9zjj49aSsJ9YvFEAGG8noB/3/xjCwPXD7woiT09fh/18cNhvygiup42E+piPh7fr5Yk0p7lvr6+ftxhViSWk2ERa55dbfMedkMjAvXkPavXBquI4rWXzv58v3/Tzw/BVieFPn8vfhCgPtvLvUy+YRVBZqTqgmJLKQASdv8APviyQqWmYhRJZw9Nmt8vfhAXaPK5T6FGkMsqltPfipWKGnRKxlKtKF7gJHEwUleI69xE46C+0Erzk3Zku6n8SVOcz6VrQNq8QCIt2d2b2l3mUNRm4aVEVG74aVKoe/R6QB7x3JADgmNMgrsymzsHkmZNSWGXc+Eg6AXZtWIN4AFUhYclnqOg5zMVu6bN0lqMjmmHFRaqFlYVmZULvSBULTCgalUESLu8w8x+5SHylnDszFj4QCWBq6nsTpCYi8MqPZHaASJqip3OWVXNcQtSn3/eswJbXwsgMg6iVO6ytBn4Z9GddMtwcrAWar6hg4sWLYx7Hs5SKVMFWUhFlXfW6nSBDPJ1MNi0mTJk45k2qyx1NQGBr7CLBBBnEKQRnqaNhPraPhvy/XyxZlluzluVfnbX24wqxLFpNhEWvf8Ab5jzwgEMC540/NW930aHEcVrDe/x5fv+mH/TrU8Pz8qc+EKscdV7LPK/z6/M4PBSpbXr29+EFYkapFht7zB+ffC8LGp/HXy1hxHFGyz62iPT2/Xyw/6eZnLcqv6+ftxhVieKTYRFr3252+Y+C8DCpfX8V/y+jVcRxWsu97+fL9/aPPD/AKdanh6a/L34FVhHmtXfVbDdf9o/7+Zx18Dk7qhPHr299WCmOw61hf2p3GgfWO+0SI7idWqDzH4Yn9NsdfDiWFnM/lHQ7J/Ud6e4yu37rM4gqhoVF0K9NAvCjA6kUDYzJkYoWl5hCRrQGMWKKjOWVqCi5cix4iMey6zVoUkDUblfy6ZMQTuNj0MxiXbaBgwEoer/ADI2FdxVjQExXJYuTpHpTRRQqgEAbATA8zH89T548uhSzmIbzb0HzpsNWiai5rHcPFZt773vy/b0HTEhnGWo4WpTX58+LwqRKkSsatrEztB3n+egnlhEKCVO16gNwty4b0o8EUhdOzxP907b/wA+vnibzM/7Xb+Lcvpy/jWCkXJGpvFMXN9oG0cx5dT54gArKmzPwvW/A6vtWjQRA08Pi3sL2Mj+beh6Ykc5Kre1er8x/wAoKRjmczTTUGJBbYEmWM/hHO9rco5RjRh8NiJqklCXA1AoB/I2FKh9bVeESBCvs9mMKrElUIvW1Pbu7tLkgk6/gJg2x2cWiVLXmWjwlQLiVlS39WgZABYd3zLsVAPEB1XlDfs81T3neCIc6NrrpBmxPPULwbbczwsaMIO7/TFxlGa/xOdwNGJZ0uaGLEvrHhP/ACX9CKmfr0e4JpsFZqlRmYU5URSGgC7kyNQuqgzPCMb+y+0U4aWrOHsAGrW9duBubaxBaHNIL7STNZDskHJUXbMcOsOe+qAnxsfzkHhESIvEDFUoyMVjP66hlqzUHAcN6wF0ppB+b7dzFLJUatWhNd+7FWlLAXUs2kKGMwp4b9DiMvDy1YgpQoZQ7Gnvb19KwyS0CVvp1Tp1autCUXuxQYPpNXUaytPfFFWDRqGSYbSIJJUYmOz1qlgAhy+YNZspDZXf4hazmjPCzh4Nyv0toVHalTp1SBS75SWRC4KK4Kq9QPswOogLIMmQcRODnDxkpvlNLVI2bRmFW/jDzC0M+w+1kzNNqoSpTMsrBoJBUwYNMsp5EFSfFa84zTpK5RShwRRvPd2PN9q0aGCDB4C8Nm3tva/P9vQ9MVEr8VRxtWmnz53q0OkdC8Vm/W9/keg6YbrdNR7Up0eZpV4KRKxK+KYsbxsd5/noPLETmyl2Z+Htw0puWo8EUhdOz7/3Ttv18/XzxP8AqZ7i3Br22f8Aby1y1hUaLtplvFMb36cvP06nzxAZylNr8N9eB47B6NDio08NmF7b2vz97eh6TiRzuq3G1aaeVeYrVoKQlzcd7V3N1tfoOvn+nljr4HP3QtwtSmvz893iMxmHWsVFSqL0K9Ki0CXreEr0GrmbH2vjr4QLCixAvfrrSNGCEkrPfS1LDWTeLIxIE1BWMT3iwA/94AtB398Y53xqq9bxTPAE1QCctT4duHlC/sCrp01NSuNV9BkBWA4RzAXhhT09MaP9SSsymCSnK/xBnqXOxJNSRfm8RkG6d49F24ziiWpkagQQOsMDG45TzjraccPsVElWMCJwoQQeDgg6HW1H0FWIFu1I2yjMaYJdZ0qSRcC17zB6zjJihKTiFBCS2ZTA0NyBRnGxHlQgxIO0bjVI4htcRc9Tva8Yz+DKaHm/p7P9NXdYrxR4hM7x+m/W3+b4l4M3wltn97bV51tSFFjMmGG1gRt0Jv64j4GBIPPflTTrRnEAMYhgY3tv0/T9Y9MCigZnSeFbdH2fWsELkzqpRp1D46oXU3DuULXLEAWmB5jHXVglYjGTMOn4JZVlDKNAsIoEglyWKi1WJJpEMzJfeN6uYpsB3hXSNwyc+ZvtEj0EzilGDxMpREgKc2KVebUZ3Yt/yLBNaEzA3gbKujWo1ipIDcIOkAyoEMCq8SsIsbHnfGjECfLJOKkgsWOYgKcBJukpUrwkF6gAhiE0gDaGDglVdijjzGlo82Egn0UDHOzYSZcKQeBCk+QLKA5rUedjKojjnlH3gNPnLWX/AFglR6Ezh/oVr/sETOCfi/8A0ICjzAbi8GbeL5jLJU06l1aWDr5MAYP6n44ypWpLgFtDDhc30ay0BRSVUCIgCypC0y5WGUgrBdri5DsDM40DGTCC5JU5Pqz0atvUBuMcojqn0fomSyIWZDTOqSNDAKV0kxeACdyLTzxIYouwdhWm4q7s9LtZ62pBlgrs/s5KAZaQCqb6bniIA1EkzJIv1N95JqmTjMAK358NraabcmAYDQQJ4eIf/wBfr0nETl8XhP29t6cqXrBEmeLiHw2/XpG/7YQyOnw/no7crwRIDSJI2uI3PUX9MRdGUsDwP3pe/wBNYcV4o8Qmd4/Tfrb/ADfE/Bm+Es1n97bV28qQqxPFJgjbYjboTfrOI+Bg4N7jXcCmzb8dGccCbcQPtv8AI+YwyE18J+3tvT2vChHm572rJG63j+wdfLHYwGTuwyT639t/lvCmWECZ2mGUB8q2bH5EkQYu/WOX/tjrYQJKj4X+kbezVKTMOWcJVLnWtoIEgD7LuiB90sHSR+AGy225YomAGYQfDXyHo59B5RjnkGYohWap8W/Gu8A9nnVTMFtxGoC8QQbMZ1dZAMyMa+1pWZQSWDg/C7CpcfClstsrOkUJeKpSspeGmb7RBpjgGqYYEWB1KbSyzO+4sDO0Hkdm4Jap6xnPhFCCxsW/auwo4BIJAALuLJjADjDLKqO7HAuy+GAp9Ogm/occzEKInnxm6vicqHOlVNQ/ye14Ba0bACV4IsL2tvb9x74oJJSXU9bVravy9NNXFQg0x3fPa20b/C3zOJlagt+80vXe3rXlW9IPKNTSBmwvY+e3/GKRMUAADb26eG0WxBViIIW5HLqaKBqYYoAvKCygo3wOr2M46+MxExGLmLRMYLJVxCVETE+oymjVDGkQApaNv6fSJSaQMAwTB06lKkXP5ZB9cUHtDFMo97drUfKoKBoBZTEa08i8o2jqOVVRamZgLcySADBJJueIiTeT74jMxM2YplTA1TQMASwLAAMPCKCgAcB6QMNoMB3sf+bYxHSv4iUQrm0qf0tfDUhNag/Xr57wPGByQF6cU28hwmeqAgH9973ONX65axlxDrTxPiH/AFUQSPcNcFgyy7RH1kpaoAvRgSU25k+E+ttrycP9MmdXDkn+JYL3oP3DlW7pADkdrwVjCCGeHGVQKAS2kCIJMbHz6bYuR3ilBCHJegFa8BveFSBu8Lfd0xAPifhG8kqBLG45gA7gnGvu0yv78wvqlPiNKeIkhIpoCoiykguyvYRY06g2SkfKSJvO+k874M+FP75g4sktpbMNKX9YGMdSrJI1J3bbAPpkgTABUkGJNgeeITJM3IVIWFpuSnMw4qCgkh2uQ1L0gcQR3CxGkRz6bR+2M3fLfNmL/l/nEmESaa3MC9tt53/YfDCExYAANvbp4GimgW4P2tJmfjf2xPOfF4/zT7U9rVhQizQHe1YX8Sn1OkX+N8drAk92HV+KW9Keo5qZYU6eBs5URQC2ZbJgxxqJLWMJb4+2OphiyjmW3KNnZiVKmHLJEyljpW8d36d2DTrFh3epalQ3KxaoxP6k4qGTvnUCUvXciMuKzd6vMAC5oLDlwi/ZmVd9ejQqiDM6hdeVgDyPlI5Yzdo9oJC0pDqIFSaPV7Oa/PnWIoljK5h3lMstJBxxJkk21E9Z8rR/OOGpS58xTIc8AS3px+1okTaNncBSdZIPS/PYR8P84SJazMEvIxG9KNdT6C7mmlmELSKCnUYXbuxHIAvPUkgqJ6BT64sUvDyiQE5zxJCOQAZRbRRUH/40qVMW/pyRHF663n/VM4X+44hmcNtkQ3plbyZoMoiuVYqzU3YsQZQtuVN4kASVMjmYCkyTJMQkTECfLDA0UBYKFPIKDEaZswSAEsAbGNs1W0IzdBYDcnkAOZJsB54pw0oTZqJe5DnYangAHJOgBNoCWDxShl9KRJ6mOpJLEW5knb2jE50/vZuYAbB9gGSD/wBQAHNT+4mABhFlcSvHNrbQRG/v/HriBScqvC1a3pw8uO9atBCbt3KPUCNTqXTvIYkAamQQp6qb+gM7AY1STlUQUXajGz/PTd6fFG/A4iVKChMsSn2LuOIvxtaG2RoFaahiZCKCLWIUfzOMi1gmgFzXeMs5QVMUoWJPzidY4eM+XnfY/t79cTyqObwDjw4j58reF4qidQ4uM+flfYft7dcGUunwcuPP58r+FoIujiQNUyBAtfzt1/jFakKYnKzHjTh5fWukOBDT0j7KoqLMQwLKIH4QGGkReNoEwLk7O8M1X/kIUpW4ISoj+RKVZi+p8T0JNAI2tGqUl1S7BmW97BbchsN994O+K1zl5MslJQlVKEkq5m55US4cB3htvAi9swF1AHU+jh6yBA3mCYMlT5A2xpPZeYnIWYPXatdGcCjAjZRFY0mS5ps/XXnF07aQ6vDIKgQwOotFhFyRIkAYirsqYMt2IJPhIZt+BahJYxEyT1p1pFP6sjrBVSpAnUw0XLbmI08JvzJAxZ/t02QvMlRBGwObS1XetRoHL6QKkscp9IJo14AszKYgi7C06WG/v8epzzJImKLlKVi70SrTMnQObi2qaUTQaUvFhTapdpVfyzDGOrKdv7R77kCPeS8PSWylf8mdI/6hQqf5H/1FAsjPeO+p6L0gF6oLI3nYWPmPeYEL9X31MSSrZV1D1LKHA2/aUuXGa0KK1TVVqGCIIkHcHQLf5FsdLCyjKlsS4NiLEbj6g1BoQ4MKYXAirJWP3NGlXbmtaNIHUTzn9zjrYLMVnKkHnGjBGSFnvpikBrpvEvqBmr3YcDjKeGeemfw+uKJoUqaoGpfTeM03IFnu3y6PduMJfpT2vmsr2ca+Wo62ZwSTJOlmPGVW4GkKu4I1covkw0jCqxZROU5rT9oOxNlHgxTS6nYOaVAU0hr9ddMgucagFqLSFWtTeS/dhSzoGcyrASwB5iLTIxqmrmYg4cTDldk5fCl7A5U04E3bUs0LR2gdO3+6aa1CkKxGVIgqGAzmYemKcgHUaSrJIMNBgKMNaJs1GQTVFHjoSSPAkKdnYOTSlOJgcDSLZP6ZO9VUOXAQsgLCrJAq1atJDp0CeKk0iRAIN9sUrwCUoKs9a0bYAmr7KpS8AXDL6NfSD60aoKKvdkaWRy6OjTpYMUXeDsCCIIJBxRicL3OWt9wxBHmfvuBEkqeHNWmGEH2PMHqDimVNXKOZPmNCNiNRDIeMaeVMjU5cDaQBfqdIAMcrYvVikZCmXLCCbkFRpsMxJD61L2tSE0E4xxKI9sOFHmPp/wBqPRy4WkD3jsACPwhbkx8BBtc+mN2BlBcx1WHX5js9iYRE+e8z4QPUmn53pDzsrO99RSpEa1BI6HmPYyPbGSajIsp2jm4mT3M1Uu7H/HtG5LdBve/nyt7+3vhgI1PTa/L34RREcV7Dyv8Av+/zOD+nSp4/j5e/CFWJGq1gBF77G/z74DkY1J+o9f8ADcaOIlo2Wek2iPT2/XyxJpea5blr6+ftxhVixJk2ERb187fMYgAnKKl9fxXp+FXCZczmwqzTBawJi1wsuI2iSSDzQiRIOOwZHZylkpWQA5FdiaVu4AAINi5BIIjVklE3pX/HW8apVrInDTTYkDSV1GT0snJrzOqLESa1y8NNm+KYdAS7sKb1VtRglsxcEARIQo1PX1i9XMZgMqimpBsWEiIniG9rAQfzb2jEESMEUKUVngC3ChtW5cbM2sRSlBBJ6639oPl42WZ62j5t+vljA0squW5dc/bjFFY0BM7CP1+f+PO1ZCctDXrrz4VcTOE0Eec7Qp/bVGBgjTflARbEcx+1+pnv9lTcsrKoOHtqDuLsd9DRxQERmig61hZ2rmMsEAzffIJsKJvqjraVj+JjHaw2HzKdLqTwuP8AsA7fI6Exv7JM8TT3OV2/fZnFoJyioyqURqdIAd2j+KIEapvbYDym9sVTmkKKUfEb/wARtza50+GnifFiSpU5ZWoKLlyLE7jhBVPUplGK84Hhv/abTjlTcJLXcNERNNjWCf6lqUpXph0YFTCyrKQZVkbcEeoM4wTMDMlqzSzatLiJgoVb3gsZXK1itTu6TsoAUsillAaQBqErDKCPNQeWMmedLdLkPevkftAUteNV7NoAyKNOREQi/hYst45MzMOhZjzOF3sw3UfXcN8g3pCYR2T7Oo0iTSpUqZbfQiqTcm+kCbsT6seuBc1ax4iS2560EDAQSMQgi2IwR5LM5nOhmCyVVmpDgJkuahSpIH4R3MkWEvawx0EIkkD1vszj5+0d1EvBFIKrkBV9srp8/Ewv8MG/Sd88qf8AxFRrXJM1B1IUwv787dK8MJBP9Rx8vW8Zuzk4JS//ACSRw/b5m/V40oVswcqveIuvuhqJchp0iZASAZ5YSkyxM8Jo9PxWILThxiiEEtmLMAzPSuaF30pr9oLUo/VkudeoKdSG6xqLKoG5i/Xpi3DDDlKu8Ozab2jZ2bLwBlzP1B2Z6HWzEvDHOVcwMsWcAVgOHudTAbSdvXrY+uISwjOQn4dczPy614tGBCMMcUkJJKP5MPr9oNysFCSGmbiWM3OxYA+XKw6XxElWZLEc6U58rjjxjJOACj9m+RPzjcBZXxExadUbGxnr/AnliBz5TZn4P5ctG3LUeK4pw6dnif7p23/n188T/qZ/2u3Br22/jy/jWCjRodMt4pi5v0G0c/TqfPFfjypsz0t78OewejQQJnwvdi7LcQeIaeMT4b7SPQ9MbcGmYqeQEhVDQMX8JZnfmaXqQ9InKbMKbwDUqkFgKjaBGokEmxUkiVJ8JgzNovzx1E4GaUAqk+KrUpYs7EChY0arsIuypIqK9cd4N7PqcUMzFpcr4rLqNjq5gEAjyXyxzsdhpsqWFGXlFAXAHiYO3ClNak7xXMSKEcPlBHDp/HE7cU7b9fP188Y/6mf9rt/FuW3Dl/GKaNGjRLeKYubx7R08up88QTmypsz8H83347B6NDiaTWAAI35bQb7/AA/a2IzASSot9+rn3YmAQmzn31T1X/YPjjq4A/0q7wTLDrWMXNWPsa9Gi03atBUjoJ5/8HHawJWFkpIFIvwSZJWe+lqWGsm8M8l2X3lNHGYWtPiqKBpe8EjSYBkYkvDhSnzO+sVYgBE1QKCjZJ05vG39CPFxj+3hP63/AGxH9KnQ9fWKMyaX4/iAkp0TU0d+JXWHGhpBpqCxnZVGpbm1wJnEv0Y3MGZLH2i6dkowDLXp6tQ0ssfiFhIaZI874rmYBCwyvlFiZoSaO0MqHZ9VWM1taRYMo1T/APpSBHtjErsWSTRREBnJKRSvs3XGNxlWgcQn8Vj+l8Q/2OXTxn0/NPeDvU1oeH5jOojK0G4IJBjaOR8zP6HGDH4BOGSkgkuYmkpUlxeOjHMfWFEYII44II879OmzC5fVl3ghgGEA6lY6YEg31EW8zjZghLMxpg/Gvyjr9jDDqxGWeHBFDWhFdODw67PputJBVbU4Uamtdudh59MZ5hBUco/Ec2epCpijLDJeg4aRu4NoPPpuOmIpKagj3669qoTt9IKIrnL6272du5qwoiZ16dEQRxExPwxrGFUZYmZaf9hXyvfS7cXMRerQwGbWx7xICBjcRpM8czZbWO2+KCgMQEm9Pta/W8N4pUrSNArItRgdJsTBsGCk3hv2je+JgJCsxQSOtW2r72pB5x5f/wAe9n5nKUKozmaSqTUYgmqagBEydTRA4SSvLSxm5A39ozZE9STJlkUrRnGzeYrxZrRBAIuY9VmKJdVHeAXBkBTMGRZgRsOnLGbCYo4WcZqEVD3dg4YuzG/HnWLUqynr6Ri1CohDCo1QA3U6BbSSOKBfVpaTzJa5iO9hf9RlawJ6QARoCSTS1TS/sN4m6SCCAPX77U9ovRRjVViumFYGYkyUIiCYAINv3JJxn7Z7Tw2Kw4RLckKBswsev8QUCSH2+vX2DQRxR4hM7xb0362/zfHA/p5vhLNZ/e21dn4UiqsWvJhhtYRt0P74j4QkOnnX1Hy6ZnECbcQPtv8AIn5tiRygnwn7dH241hQlzQ+2qeo/2DHVwA/p0gmWHWsCZ9FZQHyjZsA2RSRp34v498djCh1l05qRs7NUpMw5ZwlUuda2j1nYSkUEDUFy5v8AZKQQnEditr7++NZvZuEZMYQZyiJhXbxF3NONaW8oPwoyx5PO/Qek716gco9fvBUZVuy1FTSpIMnQ1NWB5SwEapxYJkDRHZn0P7rNCrqXu1moQC5NSuzVT3jKxMQKzi7OWOkyNAlqmOITR63FUOOwQQk+kLEGnpqMphuEc7rxHkY2g/mxgx8pMxICovlqKUmmor6062gCj2nUUQyh/MQp9xtPpjhzOzy/gLxZmQeEHUO0ab7MAfytYj2O/qMYVylILEQyk3gvFcRgLtau6Uy1NNbSBptME3IBKyYm0icWykpKmUW6840YaWhcxllhWvlTQtzaL9m5oVKYeZmR4St1YgjS1wQQQQeYxGYjKrL+YjiJXdTCkj3BuHuKGCWWd4/6/wA4iFNbp/xFMLHyBOYNaLd0aemBcmoG1T7T7z5Y1id/TCM2r60ozelPbjEWrHnsp9E8wKYV6yOVpZenTmke7/8AitUZe8Q1CX1ahqgi4EWxtmY9BJIcOpZIepzM7Fg1qUttEQkxrT+jFQV6VYMi6aQp1BTp6WeKTqCsuUQDUCIWRpAki+A40FKkFWrgkkt4gWs5qHLlmLs9IMsYdn/QfR3YqmnUWlWSoFWkFpstGg9NRoLH7QlwxfYlBYQMNfaRUPASCQRUlw6nd2sGNNH1csBEei7CyBoZehSYazTUKWHUEXEnab+g9sYsRN72atYUz860+1OdOMSAYCDo34Ofle5v8b/MYpe3j+dKfanOlqw4lRdeCLC9uGxtb3264RJyqdetq14/LoVIppGn7vntbpE9NrfM4nmIW/eedd7eteVeEHlF3F24OW9r2Ej4QPbEEkhKfHratL1639CIjw8HPytcX+N/mMNz4vH860+1Pa1YISZkDvqvDFx63UX/AJx18ESZQdT/AEpbrX1hTLDrWB89UVVBfNtlBPjUSTY8Fvj7Y6eEICy6stI29mpUqYcskTaWOlbx6HsWqPqStlXbM8LGm1ZirOQzWZypIvInTyGNoymxcbxn7QEwYhQmICVUdKbCgtfnHz/6D/T7PZrtDMUDlFhqgJDZgAZdKYFOpHCe8GpQeEAamvZpF8yWkJBeMIMfWcZ4ceeo9ma3NWlUpsBWNRdLGC2iosMyQTBqDhYt4bQCAtj6GCKUeyayMp+scZ0Ag1GJZUes2ka52V1vHF3ZnASII9EHBkAi1jEWJAN/OCPiMVwQo+kQPBYRxX5za3ob/AYzYp2EWJbKa12hMB8YxjgiHpg7gEYSk0qPaGCRaJo1HSyPA6HiAjpeR7GMZJuClqtSLBNf4g/tBY7TBGmslvIalPqtyP1xhXgpksuivGLEqq6Sx9PeGGTrU2X7PTpFoFo8o5emMawoHxQl5ndUbRiPExGMXAGqWPKdrX+N9v8AOL0lRKWTyvWn0ufQ0hRwYSvFJI2tBEb+/wDHrgYhKvC1b1odvLjvWrQRXWNP3hid5G/Tbbn6eWJZVZ/7dWtW3303f+UHnFmIluOIFxaB5+38+mIgKyp8D1414eejbUq8ERqHDxny877H9vfrGHlV4nRz4cR8+VvC8EcSOLjPnta+w/b264AFOlkcuPP58js0HnFlcSvHNtrQR1t139j54iUqCVeBq3rTh5WPMPVoIoHGn7wxO9unptz9PLE8qs7d3VrV6fTd/wCUGl4uzCW4+UkWttf+fe/LEQlWVJya8a8OtqawRXUOHjO9vO+xn4X5nrh5VOrwc+HEfPlajwQkzjDvavFzHT8o/wCsdjApV3Y8P56v+GiMyw61ird6fuaVGu+5FaIA/MPOf3OOrgxMKyQl+fPj7xowSpIWe+mKQGum/KPVdlir3K9/3feX1d1Ojcxpm+0e841KzP4r8Iz4nuu9Pcvl0zXtr5x5X6OdudlHNjIZUBa2VDqkKVWP/tQP+Liuwbdl1XIBxNSVtmOsZ49nUWQQedsVQ4TZrIqWoo1ViabBwAlrQFJZRw2VhJN9TeUTeCAOyezMvVp0mp10c0w9MMoQgNpZHCqfDvNtxfnhkkQQ97J7NWgmhSSOHf8AtRVH6KMQJeCAPpDp1JvMN6RKz7zH64yYpmG8WpfIdnH1jz/amb7mhVrFdXd02qaZidCFomDG28HGaWnMoJe9PWImEJ+mKhqIenpDK5rMXB7hkSqdMAccmjUEiPD5xi/9MWLHZuNvuITwflPpNQqBNGt9bGmAoDcY0yhKkrIVtZAPhVjyxAyFJd+fXy5w3jXK9u03KKFcs7EEKpbQO8emrN0UsjCYgQZgCcRMlQBP40f6wPHdldrUcyT3euQAwYqya0JIFRCd1JUwd7TzBMJ2FA+MDbf5RJMwigMOKWcqoIkOAdm3I6ax/IOObMwCDVBi0TEm49PtBadrqdxoP911P/strdMYlYZcs+MFuHWsSyv8NYORiYPDEcj5cvL/AJxSQmocvy66Gr0jWOGqNl362+eX6+WH/TCrn065+3GFWPnfY3anaiCmKyVHmhSLO1JrF1rOZpqAdasKdIiTaGIE27M6TglOUKbxGj7FIu9mJULVcaRWCqD1+k+c7wIaShijk01RiVKtllB1zdQazliFYqENiRGKf0eHCSrMWpVwNF6f+rCod7iHmMZZLtztKSTQPHB4qdXSrCnQhAAuoBmaqSSDpKm9sSXhsIwAXbiLOqt2LAADeB1R6LsDP5mpUqrWphQhhSEZVPHUHCzwWgKsjSN5BYEYxYiVIQgFCiSeXC4Dtvc2Yh4kCdYcS8bLM9bRHpvy/XyxnaXmuW5a+ttfbjDrEnVJsIi17z5/PLCGRg5L69dXhxBLWsvn8fk+3vhsitTw69vfhCrCPNlu+q2vK+nhF/8AH/eOxgMndX5/j5e+whTHYdawt7bakEHfrWK6hAosdUweg8O/vjq4bu8xzP5c46HZP6jvT3GV2/fZnHvHq+wqtKnlafd0atKncLTdWNReJiZFz1b0iLkDGwAftDDjGTtBUw4lRmLC1UcpsaC3ygTI/RvI0M5WzVPL6a7AlqgViLgFtI2DGQTpEnUd+LEypRDPGKPRFxa8TYTzMTHwBPtiuCMGy6O2uTPhOliAdJNjG8GbeZw3MED5LsmlRcMtjpKLJkwXaowBNzJMxyjDKiRBB+oTHMCY53mP2PwxGCE/0hJ4LiOK3ObQfQX+IxmxT5RFiWymld4Q5zLrUR6biUdSjCYJVlIItcWOMiSQQRpBAVXsHLMTqphpYsQSxBJomltMeAkdLzvfFnfKAp1V4TRWn2BQGj7xtB1KXq1GZTKnUGZiQTpC2/CSuzGQzVV+wr6dawNF07DoKyMqsGQkiHcAy7PDQYcB2YqGmJMRJwjNUQePLb24mBot2b2PRoFjSTTqsTcgKCTpUE8CAkkKLXOBcxS7nrjxgAg8x6fvt8/riu8OIqKCLifL+PfDSWsYIzpLoI0FlMWidPuCIuBiqZh0LSRo+je3WvOJiYdawj7Ty2dfN5eumZK5elapRBde8MkliNiSIudokXOJokpTLXLyAqNjSnDytxFDSAlJILkR6g9qmW+yNxvrO3+n5k+eOb+gnZQHDA0t789eVdIm6Nz6RQdogEEUYPkxmxG8LMDb08sTOCnlxmHtXq/Ot4To39ose1PF9kfPjN/S1+noOmEMDO8NR7U6vzreB0bxw7VMj7O4FuM7dPDzufYeWF+gnZSAQ3lf6AfXiYbo39op/VLR3RiZ+8adt/D7+vniX6Gfmd0+3XDlS0J5e59I0ftUy32Z2ue8P6cO/p1xBOAnMACL0s/n+dobo3PpFT2r4fsjY2Gs2uP7fb08sS/QTi9U1vbrjzreE6Nz6QFVqszs2mzG41NNlEAcMEEyNxA643YaUuWgJURwZvf58zvEZhSWaMq9WsAO7rUss0cTuzEHoolBJO82PDtjp4TNmOVQHNuuXtrF+CEorPey1LDWS7jjSPV9l942XSMyldrzWCjS8M2wUxYwpg7A7G4vJrUvxivGgCcoCWZdvCXcU41rfzg5kqSxDLEcIKmxgQSZveZHSIi8qkZYw7U7OFYU5Yqab94pA/EFYD/dhgtBAOW+j3dghKrAbqIsCKgcAgESo0gBRHjq34+F54It/QQCpD8SsrAsuriVGQNE7w2/lgzQRllvo4V0/bMSqwIBABNY1CQNUixNOx8JicPPwgjLtHKd0lJI1FQ3GBpFyCVgbSb7k8O53xixZcAtFqfgNdRT1r1vAIn/AB/nGMVLCFEb8x0+JwAcII6bT/GDLvBEx5gfP/eCCO2/T5vgatYI6cF4I4i0298DQR0eW/TywMYIj9/b4YGNoInC4QREeuH111zgjv8ArCgiY98F6wR3lzw2GsEdGC8EcPn3/wA4GgjhgaCBc9TVlAbKNmwD4FJld+OenL3xqwgBUXTmjo9mqUmYcs4SqXOtbQzyNE8IagMuRTX7FTKqe8rG2mFvGogRPMhQcdzDpGSqWqaenX5hYlQzEpmZ6nxG5onetLfKrQV9WXp6mTyE2nyMyf8A9GFCqbso2jPnPXXVhVzBvYwgVBcAVAADNh3aGL3+N73g4w4oAKDbfUxVPrlPD6mFa5PNUUQd/SF6IZqjmyrJqAFlIYkkgG1o5i9TgxRGuXyGcppHfJZSAWM37kKpJNO/2g1eQ/NNh0wRrmMpnGIXvKejTUBMkOxYv3cgJAhe7JINzqta6dMET9IjdOK8Nw8jtxe23/tjFirCLU/AaaivrTraE4/bqcZIUcD8x5T+2BoI4/N8DNBHfr/j1+dsEEcfm+AQRxIuZsNz8/xgaCFbduIAWKPuAJ0AMWYLZmYCATcmNjzEYt7rQHq8J4JTtKmYBYKSuogkGF4oJZSU2Vuf4T0xDIeungiU7QpltElTpDXBWzFxBm6kaGsYNvWHkN+vzA8SO0KUgaiCxiCrBrFRBBEr4gBIF2HUSsimc9fSCM8v2rSdQwLCVVoKtMNBCxHihl4RJ4h1GGZZBbrrbSB40oZ9GDEEhVEljtA1CZ6WNz0GEUkHQwRb66hi5EmPCwgzADSOEk2hok2vhMYIyp9qUiJVpG4sQIKgiCRF1gjqL8sMoVrBFj2jSCli4CrvZvO+11GlpOw0N+Uwd2o6QPGlTNItmaOHWZ5Le5MQNm3N9JiYMIIJ+UEZHtGmLarmPwtqkkqARpkEsNIBuTAiSAXkJ6pA8Tmq9PQrHNtlVYyKiCdUiYtyO/tjThWCy6mpHS7MSpUw5ZIm0sdK3ht2fmsktDLanNcVWNOlUrIXqOS5sSVkQSReLY3BSkgZVFjat4liJGLXOmskIKQ6kpLABhau1aQQ+cyI+sEpT/8Ajx3v2Xhnb8N9uU4feTK+I0vWKRhsYe7Z/wCp8Piu3nTzgvLdp5ZWo0qcKa6d5TVUIDLpnVYQDHW+InMpQBubRUvCYgoXMVZByqL2Lt00L+0u18pVorWaqwpUq5RiodSX0MumVhh45kWtHPEQWSVeUT/2zEmaJOXxEZgHFowzuXRq9eicyy6aaVO7WmQKdOmCJmSrGWBiPwgQcWMQcrVFYpGDmmUma3hUcoteGOR7doCjlj3pYViKdNirS7A6b2kEnmcV3Y72i09nYhKpiCmssOqooL+flAXbnatN+90kEZae+JBlSYgC1wYO07DFE+WpQp+28SRgJxCA1ZnwhxX7ecBIwNSlT/FWTvKY6qBMzytyMYoGFmOA1TxiBwk0IXMIogsbUNoHbtCn3Jravs1q90Wg+McoiY2v64j+mWE5uLRb/t2IM0ScviIzXFoKJirUo/8A2U6feMOizvOx9MT/AEs3MQ1RXSKRhZplJmt4VHKOcYU80jJQYHhzDaKVjxEGIPS/WMR/TzGBAvasWHATwqYkissOqooPrE1M0oFck2y8CqY8JO0Dn7YDh5lafDCGBnkywB/c+Gor9vONLM9KlYtWTvEWN0iZJ2HvhjCzXAap4xA4SaJa5hFEFjzhN9XoCi1bW4piqKYaBKOrAgAab3i7aufMmZd3Ny5mDW6/EW/7biO97nL4mzXFoYVuz0NWpRclqlOlrqA/k0OsyoA2qNtfbD7iaFFIFq/LflFIws0y0zW8KjlHOMlSmwoPqZvrBC02JILsC4/CAV8bdALREYj3M0gFr29vtFhwE8KmJIrLDqqKffyjOlk6NNa5BMZdx3vLS2pWBAUAGWQWURvhqlTSCTpeBOAnkywB/c+Gor9otl+x6QqUqa/eVqSuhtJVFXS2rTuAicJtw7XMz7qaVBJF3N9Ppr6xWcJNEtcxqJOU2oYy7uj3LVdb9wzmi4NwzEtKmV1/iIkH3xDu5mXM2vp7xd/tuI73uW8TZri0bt2TSFQ0SPtMuorMAFAA1atQ0qFHmEAmbgwIl3M7MoesUjCTTLTNaijlHOIp0aRSgQTpzDAUjcFmVBT6W4QN4viPdTaEa29Xiw4CeDMSRWWHVUU+8YdoZKm1OvDlPq8JVaCSoioIEEXIqMNQmJ6wQxKmJckO1/b7QDAT1GWkD+58NRX7Qc+TR6qUpJavRJCzAenDEEkC0BmgSPFJkgQDDzAQkDiIgcJNEtcwiiTlNdYGpmiKRr62KGqtMsdzUWoXFgB+JjsI2xAypmXM1LfSLf8AbcR3vdZfE2a4tBYSoj/VqFGlWq0kWUreFUiAwY2J2GNMiVMRNPhBPGLcHIShAnzlqQg0BTckaNeP/9k="/>
          <p:cNvSpPr>
            <a:spLocks noChangeAspect="1" noChangeArrowheads="1"/>
          </p:cNvSpPr>
          <p:nvPr/>
        </p:nvSpPr>
        <p:spPr bwMode="auto">
          <a:xfrm>
            <a:off x="1020651" y="1376325"/>
            <a:ext cx="202848" cy="202849"/>
          </a:xfrm>
          <a:prstGeom prst="rect">
            <a:avLst/>
          </a:prstGeom>
          <a:noFill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" y="1002229"/>
            <a:ext cx="9229724" cy="5922446"/>
            <a:chOff x="0" y="1488558"/>
            <a:chExt cx="12192000" cy="5369442"/>
          </a:xfrm>
        </p:grpSpPr>
        <p:pic>
          <p:nvPicPr>
            <p:cNvPr id="3" name="Picture 2" descr="map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1488558"/>
              <a:ext cx="12192000" cy="5369442"/>
            </a:xfrm>
            <a:prstGeom prst="rect">
              <a:avLst/>
            </a:prstGeom>
          </p:spPr>
        </p:pic>
        <p:sp>
          <p:nvSpPr>
            <p:cNvPr id="7" name="5-Point Star 6"/>
            <p:cNvSpPr/>
            <p:nvPr/>
          </p:nvSpPr>
          <p:spPr>
            <a:xfrm>
              <a:off x="1531088" y="5741582"/>
              <a:ext cx="191386" cy="191386"/>
            </a:xfrm>
            <a:prstGeom prst="star5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09824" y="5869172"/>
              <a:ext cx="978196" cy="506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1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Tucson</a:t>
              </a:r>
            </a:p>
          </p:txBody>
        </p:sp>
      </p:grpSp>
      <p:sp>
        <p:nvSpPr>
          <p:cNvPr id="5" name="Oval 4"/>
          <p:cNvSpPr/>
          <p:nvPr/>
        </p:nvSpPr>
        <p:spPr>
          <a:xfrm>
            <a:off x="5686649" y="2270937"/>
            <a:ext cx="2545892" cy="1031732"/>
          </a:xfrm>
          <a:prstGeom prst="ellipse">
            <a:avLst/>
          </a:prstGeom>
          <a:noFill/>
          <a:ln w="76200" cmpd="sng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883510" y="5598193"/>
            <a:ext cx="4459927" cy="1251625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FF6600"/>
            </a:solidFill>
          </a:ln>
        </p:spPr>
        <p:txBody>
          <a:bodyPr wrap="square" anchor="ctr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B38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PROBLEMS</a:t>
            </a:r>
          </a:p>
          <a:p>
            <a:pPr marL="259854" marR="0" lvl="1" indent="-153591" algn="ctr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99CB38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 = 2-3</a:t>
            </a:r>
          </a:p>
          <a:p>
            <a:pPr marL="259854" marR="0" lvl="1" indent="-153591" algn="ctr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99CB38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Arsenic, Lead, Zinc ≥ 3000 mg/kg</a:t>
            </a:r>
          </a:p>
        </p:txBody>
      </p:sp>
    </p:spTree>
    <p:extLst>
      <p:ext uri="{BB962C8B-B14F-4D97-AF65-F5344CB8AC3E}">
        <p14:creationId xmlns:p14="http://schemas.microsoft.com/office/powerpoint/2010/main" val="2195381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36" b="41818"/>
          <a:stretch>
            <a:fillRect/>
          </a:stretch>
        </p:blipFill>
        <p:spPr bwMode="auto">
          <a:xfrm>
            <a:off x="4960653" y="3365194"/>
            <a:ext cx="3997535" cy="282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E:\Blenda Pictures\Dsc0054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4148" y="4263225"/>
            <a:ext cx="4448185" cy="259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56267" y="6200639"/>
            <a:ext cx="260630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Counties designated as </a:t>
            </a:r>
          </a:p>
          <a:p>
            <a:r>
              <a:rPr lang="en-US" dirty="0"/>
              <a:t>nonattainment for PM10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148" y="973773"/>
            <a:ext cx="833404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Arid climate in US Southwest makes dust an important exposure route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Assessing aerosol movement and deposition in conjunction with source apportionment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Combining aerosol modeling with weather forecasting to predict dust movement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074798" y="149859"/>
            <a:ext cx="70420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cher Bold"/>
              </a:rPr>
              <a:t>Project 1 - Dust Emission and Weather Forecasting</a:t>
            </a:r>
          </a:p>
        </p:txBody>
      </p:sp>
      <p:pic>
        <p:nvPicPr>
          <p:cNvPr id="3074" name="Picture 2" descr="https://superfund.arizona.edu/sites/superfund.arizona.edu/files/dust_ico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348" y="3495535"/>
            <a:ext cx="1824900" cy="182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18156" y="573663"/>
            <a:ext cx="61553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Dr. Eduardo Saez, Dr. Eric Betterton, Dr. Armin </a:t>
            </a:r>
            <a:r>
              <a:rPr lang="en-US" sz="2000" dirty="0" err="1"/>
              <a:t>Sorooshian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887790" y="2620079"/>
            <a:ext cx="74160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Hygroscopic properties may enhance respiratory deposition for mining dusts!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6987" y="2957578"/>
            <a:ext cx="3271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Youn</a:t>
            </a:r>
            <a:r>
              <a:rPr lang="en-US" sz="1200" dirty="0"/>
              <a:t> et al., 2016. Environ. Sci. Technol., 50:11706</a:t>
            </a:r>
          </a:p>
        </p:txBody>
      </p:sp>
    </p:spTree>
    <p:extLst>
      <p:ext uri="{BB962C8B-B14F-4D97-AF65-F5344CB8AC3E}">
        <p14:creationId xmlns:p14="http://schemas.microsoft.com/office/powerpoint/2010/main" val="131282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44168" y="137700"/>
            <a:ext cx="8412480" cy="537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latin typeface="Archer Bold"/>
              </a:rPr>
              <a:t>Project 2 - Bioremediation of Uranium Plumes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2132" y="1755648"/>
            <a:ext cx="3756364" cy="382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31820" y="1269197"/>
            <a:ext cx="349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cher Bold"/>
              </a:rPr>
              <a:t>Monument Valley UMTRA Site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70421" y="675091"/>
            <a:ext cx="34561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Dr. Mark Brusseau, Dr. Jim Field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88" y="2304332"/>
            <a:ext cx="4940808" cy="33713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1248" y="1755648"/>
            <a:ext cx="210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1% ethanol injection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719072" y="2124980"/>
            <a:ext cx="0" cy="554212"/>
          </a:xfrm>
          <a:prstGeom prst="straightConnector1">
            <a:avLst/>
          </a:prstGeom>
          <a:ln w="635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85548" y="5956502"/>
            <a:ext cx="663854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One ethanol injection sequestered nitrate and uranium for 2.5 years!</a:t>
            </a:r>
          </a:p>
        </p:txBody>
      </p:sp>
    </p:spTree>
    <p:extLst>
      <p:ext uri="{BB962C8B-B14F-4D97-AF65-F5344CB8AC3E}">
        <p14:creationId xmlns:p14="http://schemas.microsoft.com/office/powerpoint/2010/main" val="324903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14C19-7B70-E548-A608-340680BFD9AE}" type="slidenum">
              <a:rPr lang="en-US" smtClean="0">
                <a:latin typeface="Calibri"/>
              </a:rPr>
              <a:pPr/>
              <a:t>8</a:t>
            </a:fld>
            <a:endParaRPr lang="en-US"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17" y="4247183"/>
            <a:ext cx="4421217" cy="26061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24116" y="73592"/>
            <a:ext cx="62118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Archer Bold"/>
              </a:rPr>
              <a:t>Project 3 - Phytoremediation of Mine Tailings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1278" y="564509"/>
            <a:ext cx="7117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Dr. Raina Maier, Dr. Julie Neilson, Dr. Jon Chorover, Dr. Mark Barton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82"/>
          <a:stretch/>
        </p:blipFill>
        <p:spPr>
          <a:xfrm>
            <a:off x="194635" y="1090859"/>
            <a:ext cx="6224825" cy="28435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03806" y="2180305"/>
            <a:ext cx="25493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Scaling from greenhouse to field works!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001" y="3910154"/>
            <a:ext cx="27190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Gil-Loaiza et al., 2016, Sci. Total Environ.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3300" y="5084889"/>
            <a:ext cx="265203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Vegetation reduces dust off-site dust transport!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3134" y="6473094"/>
            <a:ext cx="3017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Gil-Loaiza et al., 2018, Environ. Sci. Technol. </a:t>
            </a:r>
          </a:p>
        </p:txBody>
      </p:sp>
    </p:spTree>
    <p:extLst>
      <p:ext uri="{BB962C8B-B14F-4D97-AF65-F5344CB8AC3E}">
        <p14:creationId xmlns:p14="http://schemas.microsoft.com/office/powerpoint/2010/main" val="210313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HPIM168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530" y="2204206"/>
            <a:ext cx="2341110" cy="175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28967" y="3954732"/>
            <a:ext cx="83723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5"/>
            <a:r>
              <a:rPr lang="en-US" sz="2100" dirty="0">
                <a:solidFill>
                  <a:prstClr val="black"/>
                </a:solidFill>
                <a:latin typeface="Calibri"/>
              </a:rPr>
              <a:t>Time zero                              1 year                                              3 years</a:t>
            </a:r>
          </a:p>
        </p:txBody>
      </p:sp>
      <p:pic>
        <p:nvPicPr>
          <p:cNvPr id="1026" name="Picture 2" descr="http://cals.arizona.edu/crops/irrigation/azdrip/BostonMill/IK/2010/2010Aug/plot19/P106083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578" y="1788338"/>
            <a:ext cx="28956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als.arizona.edu/crops/irrigation/azdrip/BostonMill/IK/2013/2013%2007/72213/Phase1/plot19/P117096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2116" y="1788338"/>
            <a:ext cx="32703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088112" y="5972450"/>
            <a:ext cx="6695919" cy="1349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5">
              <a:buNone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But……..  difficult to establish sustained plant growth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40724" y="236903"/>
            <a:ext cx="4495949" cy="598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88" b="1" dirty="0"/>
              <a:t>Warring Microbes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4541" y="4443340"/>
            <a:ext cx="4850623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b="1" dirty="0">
                <a:solidFill>
                  <a:prstClr val="black"/>
                </a:solidFill>
                <a:latin typeface="Calibri"/>
              </a:rPr>
              <a:t>After compost amendment</a:t>
            </a:r>
          </a:p>
          <a:p>
            <a:pPr marL="375773" indent="-375773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black"/>
                </a:solidFill>
                <a:latin typeface="Calibri"/>
              </a:rPr>
              <a:t>Adds C, N, and other nutrients</a:t>
            </a:r>
          </a:p>
          <a:p>
            <a:pPr marL="375773" indent="-375773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black"/>
                </a:solidFill>
                <a:latin typeface="Calibri"/>
              </a:rPr>
              <a:t>Adds plant growth promoting microbes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5977" y="1017925"/>
            <a:ext cx="5820696" cy="446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1" dirty="0"/>
              <a:t>Iron King Mine tailings field study 2010 to 2017</a:t>
            </a:r>
          </a:p>
        </p:txBody>
      </p:sp>
    </p:spTree>
    <p:extLst>
      <p:ext uri="{BB962C8B-B14F-4D97-AF65-F5344CB8AC3E}">
        <p14:creationId xmlns:p14="http://schemas.microsoft.com/office/powerpoint/2010/main" val="73453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2557</TotalTime>
  <Words>747</Words>
  <Application>Microsoft Office PowerPoint</Application>
  <PresentationFormat>On-screen Show (4:3)</PresentationFormat>
  <Paragraphs>111</Paragraphs>
  <Slides>16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ＭＳ Ｐゴシック</vt:lpstr>
      <vt:lpstr>Archer Bold</vt:lpstr>
      <vt:lpstr>Arial</vt:lpstr>
      <vt:lpstr>Calibri</vt:lpstr>
      <vt:lpstr>Calibri Light</vt:lpstr>
      <vt:lpstr>Quicksand</vt:lpstr>
      <vt:lpstr>Verdana</vt:lpstr>
      <vt:lpstr>1_Office Theme</vt:lpstr>
      <vt:lpstr>PowerPoint Presentation</vt:lpstr>
      <vt:lpstr>PowerPoint Presentation</vt:lpstr>
      <vt:lpstr>PowerPoint Presentation</vt:lpstr>
      <vt:lpstr>PowerPoint Presentation</vt:lpstr>
      <vt:lpstr>Iron King Mine and Humboldt Smelter Superfund 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Arizona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J. David Lowell Institute for Mineral Resources – Overview of Programs  Board of Directors Meeting May 16, 2017</dc:title>
  <dc:creator>Mark Barton</dc:creator>
  <cp:lastModifiedBy>Sara Amolegbe</cp:lastModifiedBy>
  <cp:revision>61</cp:revision>
  <dcterms:created xsi:type="dcterms:W3CDTF">2017-05-10T19:02:53Z</dcterms:created>
  <dcterms:modified xsi:type="dcterms:W3CDTF">2018-08-22T16:58:09Z</dcterms:modified>
</cp:coreProperties>
</file>