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2" r:id="rId5"/>
  </p:sldMasterIdLst>
  <p:notesMasterIdLst>
    <p:notesMasterId r:id="rId18"/>
  </p:notesMasterIdLst>
  <p:handoutMasterIdLst>
    <p:handoutMasterId r:id="rId19"/>
  </p:handoutMasterIdLst>
  <p:sldIdLst>
    <p:sldId id="380" r:id="rId6"/>
    <p:sldId id="486" r:id="rId7"/>
    <p:sldId id="470" r:id="rId8"/>
    <p:sldId id="473" r:id="rId9"/>
    <p:sldId id="475" r:id="rId10"/>
    <p:sldId id="476" r:id="rId11"/>
    <p:sldId id="477" r:id="rId12"/>
    <p:sldId id="478" r:id="rId13"/>
    <p:sldId id="481" r:id="rId14"/>
    <p:sldId id="489" r:id="rId15"/>
    <p:sldId id="480" r:id="rId16"/>
    <p:sldId id="474" r:id="rId17"/>
  </p:sldIdLst>
  <p:sldSz cx="9144000" cy="6858000" type="screen4x3"/>
  <p:notesSz cx="6805613" cy="9944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rett Cieutat" initials="BC" lastIdx="1" clrIdx="0"/>
  <p:cmAuthor id="1" name="Linden Edgell" initials="LE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F4B"/>
    <a:srgbClr val="007A5F"/>
    <a:srgbClr val="D7F61E"/>
    <a:srgbClr val="FF4383"/>
    <a:srgbClr val="666F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8" autoAdjust="0"/>
    <p:restoredTop sz="94609" autoAdjust="0"/>
  </p:normalViewPr>
  <p:slideViewPr>
    <p:cSldViewPr>
      <p:cViewPr>
        <p:scale>
          <a:sx n="70" d="100"/>
          <a:sy n="70" d="100"/>
        </p:scale>
        <p:origin x="-3138" y="-10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099" cy="497204"/>
          </a:xfrm>
          <a:prstGeom prst="rect">
            <a:avLst/>
          </a:prstGeom>
        </p:spPr>
        <p:txBody>
          <a:bodyPr vert="horz" lIns="91547" tIns="45774" rIns="91547" bIns="45774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41" y="2"/>
            <a:ext cx="2949099" cy="497204"/>
          </a:xfrm>
          <a:prstGeom prst="rect">
            <a:avLst/>
          </a:prstGeom>
        </p:spPr>
        <p:txBody>
          <a:bodyPr vert="horz" lIns="91547" tIns="45774" rIns="91547" bIns="45774" rtlCol="0"/>
          <a:lstStyle>
            <a:lvl1pPr algn="r">
              <a:defRPr sz="1200"/>
            </a:lvl1pPr>
          </a:lstStyle>
          <a:p>
            <a:fld id="{FBB476EA-A273-43A8-8730-00CFBA131F4E}" type="datetimeFigureOut">
              <a:rPr lang="en-AU" smtClean="0"/>
              <a:pPr/>
              <a:t>8/04/2014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1"/>
            <a:ext cx="2949099" cy="497204"/>
          </a:xfrm>
          <a:prstGeom prst="rect">
            <a:avLst/>
          </a:prstGeom>
        </p:spPr>
        <p:txBody>
          <a:bodyPr vert="horz" lIns="91547" tIns="45774" rIns="91547" bIns="45774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41" y="9445171"/>
            <a:ext cx="2949099" cy="497204"/>
          </a:xfrm>
          <a:prstGeom prst="rect">
            <a:avLst/>
          </a:prstGeom>
        </p:spPr>
        <p:txBody>
          <a:bodyPr vert="horz" lIns="91547" tIns="45774" rIns="91547" bIns="45774" rtlCol="0" anchor="b"/>
          <a:lstStyle>
            <a:lvl1pPr algn="r">
              <a:defRPr sz="1200"/>
            </a:lvl1pPr>
          </a:lstStyle>
          <a:p>
            <a:fld id="{ED02665F-21DC-463B-B4E6-B0E7309B22A5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6961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099" cy="497204"/>
          </a:xfrm>
          <a:prstGeom prst="rect">
            <a:avLst/>
          </a:prstGeom>
        </p:spPr>
        <p:txBody>
          <a:bodyPr vert="horz" lIns="91547" tIns="45774" rIns="91547" bIns="45774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941" y="2"/>
            <a:ext cx="2949099" cy="497204"/>
          </a:xfrm>
          <a:prstGeom prst="rect">
            <a:avLst/>
          </a:prstGeom>
        </p:spPr>
        <p:txBody>
          <a:bodyPr vert="horz" lIns="91547" tIns="45774" rIns="91547" bIns="45774" rtlCol="0"/>
          <a:lstStyle>
            <a:lvl1pPr algn="r">
              <a:defRPr sz="1200"/>
            </a:lvl1pPr>
          </a:lstStyle>
          <a:p>
            <a:fld id="{94EEF6C5-731A-495E-94DA-48A9FB0924B8}" type="datetimeFigureOut">
              <a:rPr lang="en-AU" smtClean="0"/>
              <a:pPr/>
              <a:t>8/04/2014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47" tIns="45774" rIns="91547" bIns="45774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62" y="4723450"/>
            <a:ext cx="5444490" cy="4474844"/>
          </a:xfrm>
          <a:prstGeom prst="rect">
            <a:avLst/>
          </a:prstGeom>
        </p:spPr>
        <p:txBody>
          <a:bodyPr vert="horz" lIns="91547" tIns="45774" rIns="91547" bIns="4577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5171"/>
            <a:ext cx="2949099" cy="497204"/>
          </a:xfrm>
          <a:prstGeom prst="rect">
            <a:avLst/>
          </a:prstGeom>
        </p:spPr>
        <p:txBody>
          <a:bodyPr vert="horz" lIns="91547" tIns="45774" rIns="91547" bIns="45774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941" y="9445171"/>
            <a:ext cx="2949099" cy="497204"/>
          </a:xfrm>
          <a:prstGeom prst="rect">
            <a:avLst/>
          </a:prstGeom>
        </p:spPr>
        <p:txBody>
          <a:bodyPr vert="horz" lIns="91547" tIns="45774" rIns="91547" bIns="45774" rtlCol="0" anchor="b"/>
          <a:lstStyle>
            <a:lvl1pPr algn="r">
              <a:defRPr sz="1200"/>
            </a:lvl1pPr>
          </a:lstStyle>
          <a:p>
            <a:fld id="{16A61291-1B4D-4566-BCBC-D55C8F0FB674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6091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61291-1B4D-4566-BCBC-D55C8F0FB674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20533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61291-1B4D-4566-BCBC-D55C8F0FB674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76364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61291-1B4D-4566-BCBC-D55C8F0FB674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592407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61291-1B4D-4566-BCBC-D55C8F0FB674}" type="slidenum">
              <a:rPr lang="en-AU" smtClean="0"/>
              <a:pPr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65929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56974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725" indent="-285663" defTabSz="956974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2654" indent="-228530" defTabSz="956974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599716" indent="-228530" defTabSz="956974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6777" indent="-228530" defTabSz="956974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3839" indent="-228530" algn="ctr" defTabSz="956974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0901" indent="-228530" algn="ctr" defTabSz="956974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7963" indent="-228530" algn="ctr" defTabSz="956974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5024" indent="-228530" algn="ctr" defTabSz="956974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E7ED2C2-0DB8-4665-A609-2B9A8DB93D99}" type="slidenum">
              <a:rPr lang="en-US" sz="1300" b="0"/>
              <a:pPr eaLnBrk="1" hangingPunct="1"/>
              <a:t>4</a:t>
            </a:fld>
            <a:endParaRPr lang="en-US" sz="1300" b="0"/>
          </a:p>
        </p:txBody>
      </p:sp>
      <p:sp>
        <p:nvSpPr>
          <p:cNvPr id="3584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4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 lIns="95637" tIns="47819" rIns="95637" bIns="47819"/>
          <a:lstStyle/>
          <a:p>
            <a:endParaRPr lang="en-AU" smtClean="0">
              <a:latin typeface="Arial" pitchFamily="34" charset="0"/>
            </a:endParaRPr>
          </a:p>
        </p:txBody>
      </p:sp>
      <p:sp>
        <p:nvSpPr>
          <p:cNvPr id="35845" name="Slide Number Placeholder 3"/>
          <p:cNvSpPr txBox="1">
            <a:spLocks noGrp="1"/>
          </p:cNvSpPr>
          <p:nvPr/>
        </p:nvSpPr>
        <p:spPr bwMode="auto">
          <a:xfrm>
            <a:off x="3854929" y="9445545"/>
            <a:ext cx="2949100" cy="496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37" tIns="47819" rIns="95637" bIns="47819" anchor="b"/>
          <a:lstStyle>
            <a:lvl1pPr defTabSz="957263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57263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57263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57263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57263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94466A0-77DC-44C6-83A5-5D642E6DAF51}" type="slidenum">
              <a:rPr lang="en-US" sz="1300" b="0"/>
              <a:pPr algn="r" eaLnBrk="1" hangingPunct="1"/>
              <a:t>4</a:t>
            </a:fld>
            <a:endParaRPr lang="en-US" sz="1300" b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61291-1B4D-4566-BCBC-D55C8F0FB674}" type="slidenum">
              <a:rPr lang="en-AU" smtClean="0"/>
              <a:pPr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7127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61291-1B4D-4566-BCBC-D55C8F0FB674}" type="slidenum">
              <a:rPr lang="en-AU" smtClean="0"/>
              <a:pPr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93535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61291-1B4D-4566-BCBC-D55C8F0FB674}" type="slidenum">
              <a:rPr lang="en-AU" smtClean="0"/>
              <a:pPr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576807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61291-1B4D-4566-BCBC-D55C8F0FB674}" type="slidenum">
              <a:rPr lang="en-AU" smtClean="0"/>
              <a:pPr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427660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In implementation – site steam was insufficient / unreliable in supply so much of energy was derived from a dedicated boiler system- had a major influence on energy use</a:t>
            </a:r>
          </a:p>
          <a:p>
            <a:r>
              <a:rPr lang="en-GB" dirty="0"/>
              <a:t>Energy requirement for pump &amp; treat included operation of catalytic oxidiser – probably unrealistic and would have significantly reduced </a:t>
            </a:r>
          </a:p>
          <a:p>
            <a:r>
              <a:rPr lang="en-GB" dirty="0"/>
              <a:t>Nature of electricity generation – also significant influence</a:t>
            </a:r>
          </a:p>
          <a:p>
            <a:r>
              <a:rPr lang="en-GB" dirty="0"/>
              <a:t>Demonstrates importance of detailed site specific appraisal of issues and insights that may be gained from LCA</a:t>
            </a:r>
          </a:p>
          <a:p>
            <a:r>
              <a:rPr lang="en-GB" dirty="0"/>
              <a:t>easier geo/hydro – less steam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51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F40DFA-B482-4AD0-A536-856EB395CEAD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851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DO NOT USE_Title_Used with manual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“Insert” then choose</a:t>
            </a:r>
            <a:r>
              <a:rPr lang="en-GB" baseline="0" dirty="0" smtClean="0"/>
              <a:t> “</a:t>
            </a:r>
            <a:r>
              <a:rPr lang="en-GB" dirty="0" smtClean="0"/>
              <a:t>Picture” – select your picture.</a:t>
            </a:r>
            <a:br>
              <a:rPr lang="en-GB" dirty="0" smtClean="0"/>
            </a:br>
            <a:r>
              <a:rPr lang="en-GB" dirty="0" smtClean="0"/>
              <a:t>Right click your picture and “Send to back”.</a:t>
            </a:r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 smtClean="0"/>
          </a:p>
          <a:p>
            <a:pPr algn="ctr"/>
            <a:endParaRPr lang="en-GB" dirty="0"/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234949" y="235224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Cover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3037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Oliv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2480894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666F7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34956" y="235238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Divider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1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>
                <a:solidFill>
                  <a:srgbClr val="666F74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4100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-139514" y="1345757"/>
            <a:ext cx="9393459" cy="4618404"/>
            <a:chOff x="-139516" y="1345757"/>
            <a:chExt cx="9393459" cy="4618404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66F74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66F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120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L.Blue_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2480894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666F7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34956" y="235238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Divider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1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>
                <a:solidFill>
                  <a:srgbClr val="666F74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4100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-139514" y="1345757"/>
            <a:ext cx="9393459" cy="4618404"/>
            <a:chOff x="-139516" y="1345757"/>
            <a:chExt cx="9393459" cy="4618404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66F74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66F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4665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D.Blue_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2480894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666F7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34956" y="235238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Divider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1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>
                <a:solidFill>
                  <a:srgbClr val="666F74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4100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-139514" y="1345757"/>
            <a:ext cx="9393459" cy="4618404"/>
            <a:chOff x="-139516" y="1345757"/>
            <a:chExt cx="9393459" cy="4618404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tx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66F74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accent4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66F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872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L.Blue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2480894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666F7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34956" y="235238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Divider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1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>
                <a:solidFill>
                  <a:srgbClr val="666F74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4100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-139514" y="1345757"/>
            <a:ext cx="9393459" cy="4618404"/>
            <a:chOff x="-139516" y="1345757"/>
            <a:chExt cx="9393459" cy="4618404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accent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66F74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66F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1661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vider Green_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>
            <a:spLocks/>
          </p:cNvSpPr>
          <p:nvPr userDrawn="1"/>
        </p:nvSpPr>
        <p:spPr bwMode="auto">
          <a:xfrm>
            <a:off x="0" y="2480894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666F7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234956" y="235238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accent5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Divider heading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1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>
                <a:solidFill>
                  <a:srgbClr val="666F74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4100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9"/>
          <p:cNvGrpSpPr/>
          <p:nvPr userDrawn="1"/>
        </p:nvGrpSpPr>
        <p:grpSpPr>
          <a:xfrm>
            <a:off x="-139514" y="1345757"/>
            <a:ext cx="9393459" cy="4618404"/>
            <a:chOff x="-139516" y="1345757"/>
            <a:chExt cx="9393459" cy="4618404"/>
          </a:xfrm>
        </p:grpSpPr>
        <p:sp>
          <p:nvSpPr>
            <p:cNvPr id="12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accent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66F74"/>
                </a:solidFill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66F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9168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 Case_stud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>
                <a:solidFill>
                  <a:srgbClr val="007A5F"/>
                </a:solidFill>
              </a:rPr>
              <a:pPr/>
              <a:t>‹#›</a:t>
            </a:fld>
            <a:endParaRPr lang="en-GB" dirty="0">
              <a:solidFill>
                <a:srgbClr val="007A5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665545" y="1057275"/>
            <a:ext cx="5246687" cy="478790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1444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 NOT USE_Title_Used with manual slide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“Insert” then choose “Picture” – select your picture.</a:t>
            </a:r>
            <a:br>
              <a:rPr lang="en-GB" dirty="0">
                <a:solidFill>
                  <a:prstClr val="white"/>
                </a:solidFill>
              </a:rPr>
            </a:br>
            <a:r>
              <a:rPr lang="en-GB" dirty="0">
                <a:solidFill>
                  <a:prstClr val="white"/>
                </a:solidFill>
              </a:rPr>
              <a:t>Right click your picture and “Send to back”.</a:t>
            </a:r>
          </a:p>
          <a:p>
            <a:pPr algn="ctr"/>
            <a:endParaRPr lang="en-GB" dirty="0">
              <a:solidFill>
                <a:prstClr val="white"/>
              </a:solidFill>
            </a:endParaRPr>
          </a:p>
          <a:p>
            <a:pPr algn="ctr"/>
            <a:endParaRPr lang="en-GB" dirty="0">
              <a:solidFill>
                <a:prstClr val="white"/>
              </a:solidFill>
            </a:endParaRPr>
          </a:p>
          <a:p>
            <a:pPr algn="ctr"/>
            <a:endParaRPr lang="en-GB" dirty="0">
              <a:solidFill>
                <a:prstClr val="white"/>
              </a:solidFill>
            </a:endParaRPr>
          </a:p>
          <a:p>
            <a:pPr algn="ctr"/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234956" y="235238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Cover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1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>
                <a:solidFill>
                  <a:srgbClr val="666F74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4100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47330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065698-EDD1-4F2D-BBD7-4D242ABBD923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1151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5385423"/>
      </p:ext>
    </p:extLst>
  </p:cSld>
  <p:clrMapOvr>
    <a:masterClrMapping/>
  </p:clrMapOvr>
  <p:transition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75" y="1057275"/>
            <a:ext cx="8299450" cy="4787900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920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neric Front 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>
            <a:spLocks/>
          </p:cNvSpPr>
          <p:nvPr userDrawn="1"/>
        </p:nvSpPr>
        <p:spPr bwMode="auto">
          <a:xfrm>
            <a:off x="0" y="248955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>
              <a:solidFill>
                <a:srgbClr val="666F74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white">
          <a:xfrm>
            <a:off x="234956" y="235238"/>
            <a:ext cx="8673069" cy="956489"/>
          </a:xfrm>
        </p:spPr>
        <p:txBody>
          <a:bodyPr lIns="0" tIns="0" rIns="0" bIns="0" anchor="b"/>
          <a:lstStyle>
            <a:lvl1pPr marL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GB" sz="4000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Cover title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white">
          <a:xfrm>
            <a:off x="234950" y="1222211"/>
            <a:ext cx="8673068" cy="6616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fontAlgn="base" latinLnBrk="0" hangingPunct="1">
              <a:lnSpc>
                <a:spcPct val="100000"/>
              </a:lnSpc>
              <a:spcBef>
                <a:spcPct val="40000"/>
              </a:spcBef>
              <a:spcAft>
                <a:spcPct val="0"/>
              </a:spcAft>
              <a:buFontTx/>
              <a:buNone/>
              <a:defRPr lang="en-GB" sz="2200" b="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Subheading style</a:t>
            </a:r>
            <a:endParaRPr lang="en-GB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234951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>
                <a:solidFill>
                  <a:srgbClr val="666F74"/>
                </a:solidFill>
              </a:rPr>
              <a:t>The world’s leading sustainability consultancy</a:t>
            </a:r>
          </a:p>
        </p:txBody>
      </p:sp>
      <p:pic>
        <p:nvPicPr>
          <p:cNvPr id="14" name="Picture 31" descr="GLogoLG288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4100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234952" y="5043039"/>
            <a:ext cx="1706561" cy="743635"/>
          </a:xfrm>
          <a:solidFill>
            <a:schemeClr val="tx1"/>
          </a:solidFill>
        </p:spPr>
        <p:txBody>
          <a:bodyPr lIns="36000" tIns="36000" rIns="36000" bIns="36000"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 sz="12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GB" dirty="0" smtClean="0"/>
              <a:t>Client logo area </a:t>
            </a:r>
            <a:br>
              <a:rPr lang="en-GB" dirty="0" smtClean="0"/>
            </a:br>
            <a:r>
              <a:rPr lang="en-GB" dirty="0" smtClean="0"/>
              <a:t>(delete this box)</a:t>
            </a:r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-139514" y="1345757"/>
            <a:ext cx="9393459" cy="4618404"/>
            <a:chOff x="-139516" y="1345757"/>
            <a:chExt cx="9393459" cy="4618404"/>
          </a:xfrm>
        </p:grpSpPr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-120030" y="1345757"/>
              <a:ext cx="9367478" cy="376455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96"/>
                <a:gd name="connsiteY0" fmla="*/ 0 h 10242"/>
                <a:gd name="connsiteX1" fmla="*/ 5743 w 10096"/>
                <a:gd name="connsiteY1" fmla="*/ 10242 h 10242"/>
                <a:gd name="connsiteX2" fmla="*/ 10096 w 10096"/>
                <a:gd name="connsiteY2" fmla="*/ 4193 h 10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096" h="10242">
                  <a:moveTo>
                    <a:pt x="0" y="0"/>
                  </a:moveTo>
                  <a:cubicBezTo>
                    <a:pt x="150" y="930"/>
                    <a:pt x="1860" y="9903"/>
                    <a:pt x="5743" y="10242"/>
                  </a:cubicBezTo>
                  <a:cubicBezTo>
                    <a:pt x="9262" y="10098"/>
                    <a:pt x="10096" y="4193"/>
                    <a:pt x="10096" y="4193"/>
                  </a:cubicBezTo>
                </a:path>
              </a:pathLst>
            </a:custGeom>
            <a:noFill/>
            <a:ln w="114300" cap="flat">
              <a:solidFill>
                <a:schemeClr val="accent2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66F74"/>
                </a:solidFill>
              </a:endParaRPr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-139516" y="2225139"/>
              <a:ext cx="9393459" cy="3739022"/>
            </a:xfrm>
            <a:custGeom>
              <a:avLst/>
              <a:gdLst>
                <a:gd name="T0" fmla="*/ 0 w 4438"/>
                <a:gd name="T1" fmla="*/ 0 h 3000"/>
                <a:gd name="T2" fmla="*/ 2525 w 4438"/>
                <a:gd name="T3" fmla="*/ 2991 h 3000"/>
                <a:gd name="T4" fmla="*/ 4298 w 4438"/>
                <a:gd name="T5" fmla="*/ 1531 h 3000"/>
                <a:gd name="T6" fmla="*/ 4438 w 4438"/>
                <a:gd name="T7" fmla="*/ 28 h 3000"/>
                <a:gd name="T8" fmla="*/ 0 w 4438"/>
                <a:gd name="T9" fmla="*/ 0 h 3000"/>
                <a:gd name="connsiteX0" fmla="*/ 10000 w 10081"/>
                <a:gd name="connsiteY0" fmla="*/ 93 h 10000"/>
                <a:gd name="connsiteX1" fmla="*/ 0 w 10081"/>
                <a:gd name="connsiteY1" fmla="*/ 0 h 10000"/>
                <a:gd name="connsiteX2" fmla="*/ 5689 w 10081"/>
                <a:gd name="connsiteY2" fmla="*/ 9970 h 10000"/>
                <a:gd name="connsiteX3" fmla="*/ 9685 w 10081"/>
                <a:gd name="connsiteY3" fmla="*/ 5103 h 10000"/>
                <a:gd name="connsiteX4" fmla="*/ 10081 w 10081"/>
                <a:gd name="connsiteY4" fmla="*/ 212 h 10000"/>
                <a:gd name="connsiteX0" fmla="*/ 10000 w 10000"/>
                <a:gd name="connsiteY0" fmla="*/ 93 h 10000"/>
                <a:gd name="connsiteX1" fmla="*/ 0 w 10000"/>
                <a:gd name="connsiteY1" fmla="*/ 0 h 10000"/>
                <a:gd name="connsiteX2" fmla="*/ 5689 w 10000"/>
                <a:gd name="connsiteY2" fmla="*/ 9970 h 10000"/>
                <a:gd name="connsiteX3" fmla="*/ 9685 w 10000"/>
                <a:gd name="connsiteY3" fmla="*/ 5103 h 10000"/>
                <a:gd name="connsiteX0" fmla="*/ 0 w 9685"/>
                <a:gd name="connsiteY0" fmla="*/ 0 h 10000"/>
                <a:gd name="connsiteX1" fmla="*/ 5689 w 9685"/>
                <a:gd name="connsiteY1" fmla="*/ 9970 h 10000"/>
                <a:gd name="connsiteX2" fmla="*/ 9685 w 9685"/>
                <a:gd name="connsiteY2" fmla="*/ 5103 h 10000"/>
                <a:gd name="connsiteX0" fmla="*/ 0 w 8926"/>
                <a:gd name="connsiteY0" fmla="*/ 77 h 4867"/>
                <a:gd name="connsiteX1" fmla="*/ 4800 w 8926"/>
                <a:gd name="connsiteY1" fmla="*/ 4867 h 4867"/>
                <a:gd name="connsiteX2" fmla="*/ 8926 w 8926"/>
                <a:gd name="connsiteY2" fmla="*/ 0 h 4867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10000"/>
                <a:gd name="connsiteY0" fmla="*/ 158 h 10000"/>
                <a:gd name="connsiteX1" fmla="*/ 5378 w 10000"/>
                <a:gd name="connsiteY1" fmla="*/ 10000 h 10000"/>
                <a:gd name="connsiteX2" fmla="*/ 10000 w 10000"/>
                <a:gd name="connsiteY2" fmla="*/ 0 h 10000"/>
                <a:gd name="connsiteX0" fmla="*/ 0 w 9457"/>
                <a:gd name="connsiteY0" fmla="*/ 0 h 9842"/>
                <a:gd name="connsiteX1" fmla="*/ 5378 w 9457"/>
                <a:gd name="connsiteY1" fmla="*/ 9842 h 9842"/>
                <a:gd name="connsiteX2" fmla="*/ 9456 w 9457"/>
                <a:gd name="connsiteY2" fmla="*/ 4127 h 9842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10001"/>
                <a:gd name="connsiteY0" fmla="*/ 0 h 10000"/>
                <a:gd name="connsiteX1" fmla="*/ 5687 w 10001"/>
                <a:gd name="connsiteY1" fmla="*/ 10000 h 10000"/>
                <a:gd name="connsiteX2" fmla="*/ 9999 w 10001"/>
                <a:gd name="connsiteY2" fmla="*/ 4193 h 10000"/>
                <a:gd name="connsiteX0" fmla="*/ 0 w 9999"/>
                <a:gd name="connsiteY0" fmla="*/ 0 h 10000"/>
                <a:gd name="connsiteX1" fmla="*/ 5687 w 9999"/>
                <a:gd name="connsiteY1" fmla="*/ 10000 h 10000"/>
                <a:gd name="connsiteX2" fmla="*/ 9999 w 9999"/>
                <a:gd name="connsiteY2" fmla="*/ 4193 h 10000"/>
                <a:gd name="connsiteX0" fmla="*/ 0 w 10000"/>
                <a:gd name="connsiteY0" fmla="*/ 0 h 10000"/>
                <a:gd name="connsiteX1" fmla="*/ 5688 w 10000"/>
                <a:gd name="connsiteY1" fmla="*/ 10000 h 10000"/>
                <a:gd name="connsiteX2" fmla="*/ 10000 w 10000"/>
                <a:gd name="connsiteY2" fmla="*/ 4193 h 10000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242"/>
                <a:gd name="connsiteX1" fmla="*/ 5743 w 10055"/>
                <a:gd name="connsiteY1" fmla="*/ 10242 h 10242"/>
                <a:gd name="connsiteX2" fmla="*/ 10055 w 10055"/>
                <a:gd name="connsiteY2" fmla="*/ 4435 h 10242"/>
                <a:gd name="connsiteX0" fmla="*/ 0 w 10055"/>
                <a:gd name="connsiteY0" fmla="*/ 0 h 10385"/>
                <a:gd name="connsiteX1" fmla="*/ 5743 w 10055"/>
                <a:gd name="connsiteY1" fmla="*/ 10385 h 10385"/>
                <a:gd name="connsiteX2" fmla="*/ 10055 w 10055"/>
                <a:gd name="connsiteY2" fmla="*/ 4578 h 10385"/>
                <a:gd name="connsiteX0" fmla="*/ 0 w 10082"/>
                <a:gd name="connsiteY0" fmla="*/ 0 h 10385"/>
                <a:gd name="connsiteX1" fmla="*/ 5743 w 10082"/>
                <a:gd name="connsiteY1" fmla="*/ 10385 h 10385"/>
                <a:gd name="connsiteX2" fmla="*/ 10082 w 10082"/>
                <a:gd name="connsiteY2" fmla="*/ 4524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85"/>
                <a:gd name="connsiteX1" fmla="*/ 5743 w 10103"/>
                <a:gd name="connsiteY1" fmla="*/ 10385 h 10385"/>
                <a:gd name="connsiteX2" fmla="*/ 10103 w 10103"/>
                <a:gd name="connsiteY2" fmla="*/ 4399 h 10385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03"/>
                <a:gd name="connsiteY0" fmla="*/ 0 h 10349"/>
                <a:gd name="connsiteX1" fmla="*/ 5750 w 10103"/>
                <a:gd name="connsiteY1" fmla="*/ 10349 h 10349"/>
                <a:gd name="connsiteX2" fmla="*/ 10103 w 10103"/>
                <a:gd name="connsiteY2" fmla="*/ 4399 h 10349"/>
                <a:gd name="connsiteX0" fmla="*/ 0 w 10124"/>
                <a:gd name="connsiteY0" fmla="*/ 0 h 10528"/>
                <a:gd name="connsiteX1" fmla="*/ 5771 w 10124"/>
                <a:gd name="connsiteY1" fmla="*/ 10528 h 10528"/>
                <a:gd name="connsiteX2" fmla="*/ 10124 w 10124"/>
                <a:gd name="connsiteY2" fmla="*/ 4578 h 10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24" h="10528">
                  <a:moveTo>
                    <a:pt x="0" y="0"/>
                  </a:moveTo>
                  <a:cubicBezTo>
                    <a:pt x="129" y="644"/>
                    <a:pt x="1949" y="10403"/>
                    <a:pt x="5771" y="10528"/>
                  </a:cubicBezTo>
                  <a:cubicBezTo>
                    <a:pt x="9125" y="10456"/>
                    <a:pt x="10124" y="4578"/>
                    <a:pt x="10124" y="4578"/>
                  </a:cubicBezTo>
                </a:path>
              </a:pathLst>
            </a:custGeom>
            <a:noFill/>
            <a:ln w="114300" cap="flat">
              <a:solidFill>
                <a:schemeClr val="accent3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>
                <a:solidFill>
                  <a:srgbClr val="666F74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550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>
                <a:solidFill>
                  <a:srgbClr val="007A5F"/>
                </a:solidFill>
              </a:rPr>
              <a:pPr/>
              <a:t>‹#›</a:t>
            </a:fld>
            <a:endParaRPr lang="en-GB" dirty="0">
              <a:solidFill>
                <a:srgbClr val="007A5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81" y="1057275"/>
            <a:ext cx="8299450" cy="478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415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>
                <a:solidFill>
                  <a:srgbClr val="007A5F"/>
                </a:solidFill>
              </a:rPr>
              <a:pPr/>
              <a:t>‹#›</a:t>
            </a:fld>
            <a:endParaRPr lang="en-GB" dirty="0">
              <a:solidFill>
                <a:srgbClr val="007A5F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612781" y="1057275"/>
            <a:ext cx="8299450" cy="4787900"/>
          </a:xfrm>
        </p:spPr>
        <p:txBody>
          <a:bodyPr/>
          <a:lstStyle>
            <a:lvl1pPr>
              <a:spcBef>
                <a:spcPts val="1800"/>
              </a:spcBef>
              <a:defRPr/>
            </a:lvl1pPr>
            <a:lvl2pPr>
              <a:spcBef>
                <a:spcPts val="400"/>
              </a:spcBef>
              <a:defRPr/>
            </a:lvl2pPr>
            <a:lvl3pPr>
              <a:spcBef>
                <a:spcPts val="400"/>
              </a:spcBef>
              <a:defRPr/>
            </a:lvl3pPr>
            <a:lvl4pPr>
              <a:spcBef>
                <a:spcPts val="400"/>
              </a:spcBef>
              <a:defRPr/>
            </a:lvl4pPr>
            <a:lvl5pPr>
              <a:spcBef>
                <a:spcPts val="400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6236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>
                <a:solidFill>
                  <a:srgbClr val="007A5F"/>
                </a:solidFill>
              </a:rPr>
              <a:pPr/>
              <a:t>‹#›</a:t>
            </a:fld>
            <a:endParaRPr lang="en-GB" dirty="0">
              <a:solidFill>
                <a:srgbClr val="007A5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06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>
                <a:solidFill>
                  <a:srgbClr val="007A5F"/>
                </a:solidFill>
              </a:rPr>
              <a:pPr/>
              <a:t>‹#›</a:t>
            </a:fld>
            <a:endParaRPr lang="en-GB" dirty="0">
              <a:solidFill>
                <a:srgbClr val="007A5F"/>
              </a:solidFill>
            </a:endParaRPr>
          </a:p>
        </p:txBody>
      </p:sp>
      <p:sp>
        <p:nvSpPr>
          <p:cNvPr id="4" name="Rectangle 3"/>
          <p:cNvSpPr/>
          <p:nvPr userDrawn="1"/>
        </p:nvSpPr>
        <p:spPr>
          <a:xfrm>
            <a:off x="7231450" y="1057275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5482325" y="1057275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3733200" y="1057275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1984075" y="1057275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234950" y="1057275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7231450" y="2251823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5482325" y="2251823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3733200" y="2251823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1984075" y="2251823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234950" y="2251823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7231450" y="3446371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5482325" y="3446371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3733200" y="3446371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 userDrawn="1"/>
        </p:nvSpPr>
        <p:spPr>
          <a:xfrm>
            <a:off x="1984075" y="3446371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234950" y="3446371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7231450" y="4640919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 userDrawn="1"/>
        </p:nvSpPr>
        <p:spPr>
          <a:xfrm>
            <a:off x="5482325" y="4640919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3733200" y="4640919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 userDrawn="1"/>
        </p:nvSpPr>
        <p:spPr>
          <a:xfrm>
            <a:off x="1984075" y="4640919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 userDrawn="1"/>
        </p:nvSpPr>
        <p:spPr>
          <a:xfrm>
            <a:off x="234950" y="4640919"/>
            <a:ext cx="1677600" cy="1116000"/>
          </a:xfrm>
          <a:prstGeom prst="rect">
            <a:avLst/>
          </a:prstGeom>
          <a:noFill/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968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left_body tex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>
                <a:solidFill>
                  <a:srgbClr val="007A5F"/>
                </a:solidFill>
              </a:rPr>
              <a:pPr/>
              <a:t>‹#›</a:t>
            </a:fld>
            <a:endParaRPr lang="en-GB" dirty="0">
              <a:solidFill>
                <a:srgbClr val="007A5F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5483225" y="1057275"/>
            <a:ext cx="3429000" cy="478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123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dy text_vertica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>
                <a:solidFill>
                  <a:srgbClr val="007A5F"/>
                </a:solidFill>
              </a:rPr>
              <a:pPr/>
              <a:t>‹#›</a:t>
            </a:fld>
            <a:endParaRPr lang="en-GB" dirty="0">
              <a:solidFill>
                <a:srgbClr val="007A5F"/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612782" y="1057275"/>
            <a:ext cx="3941763" cy="47879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483225" y="1057275"/>
            <a:ext cx="3429000" cy="47879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2215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4957" y="161925"/>
            <a:ext cx="8677275" cy="55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4950" y="6137188"/>
            <a:ext cx="1061878" cy="37807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fld id="{64A0697F-D92A-44AE-9631-4DF4FB2C44EF}" type="slidenum">
              <a:rPr lang="en-GB" smtClean="0">
                <a:solidFill>
                  <a:srgbClr val="007A5F"/>
                </a:solidFill>
              </a:rPr>
              <a:pPr/>
              <a:t>‹#›</a:t>
            </a:fld>
            <a:endParaRPr lang="en-GB" dirty="0">
              <a:solidFill>
                <a:srgbClr val="007A5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4957" y="727368"/>
            <a:ext cx="86772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612777" y="1057275"/>
            <a:ext cx="8308975" cy="47879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34951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>
                <a:solidFill>
                  <a:srgbClr val="666F74"/>
                </a:solidFill>
              </a:rPr>
              <a:t>The world’s leading sustainability consultancy</a:t>
            </a:r>
          </a:p>
        </p:txBody>
      </p:sp>
      <p:pic>
        <p:nvPicPr>
          <p:cNvPr id="21" name="Picture 31" descr="GLogoLG28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3920" y="6105928"/>
            <a:ext cx="427830" cy="56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5470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None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■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26193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■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23913" indent="-28733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■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77913" indent="-25241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■"/>
        <a:defRPr lang="en-GB" sz="16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4957" y="161925"/>
            <a:ext cx="8677275" cy="552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45720" numCol="1" anchor="t" anchorCtr="0" compatLnSpc="1">
            <a:prstTxWarp prst="textNoShape">
              <a:avLst/>
            </a:prstTxWarp>
          </a:bodyPr>
          <a:lstStyle/>
          <a:p>
            <a:pPr lvl="0"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4950" y="6137188"/>
            <a:ext cx="1061878" cy="378071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>
                <a:solidFill>
                  <a:schemeClr val="accent1"/>
                </a:solidFill>
                <a:latin typeface="+mj-lt"/>
              </a:defRPr>
            </a:lvl1pPr>
          </a:lstStyle>
          <a:p>
            <a:fld id="{64A0697F-D92A-44AE-9631-4DF4FB2C44EF}" type="slidenum">
              <a:rPr lang="en-GB" smtClean="0">
                <a:solidFill>
                  <a:srgbClr val="007A5F"/>
                </a:solidFill>
              </a:rPr>
              <a:pPr/>
              <a:t>‹#›</a:t>
            </a:fld>
            <a:endParaRPr lang="en-GB" dirty="0">
              <a:solidFill>
                <a:srgbClr val="007A5F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34957" y="727368"/>
            <a:ext cx="8677275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16"/>
          <p:cNvSpPr>
            <a:spLocks noGrp="1"/>
          </p:cNvSpPr>
          <p:nvPr>
            <p:ph type="body" idx="1"/>
          </p:nvPr>
        </p:nvSpPr>
        <p:spPr>
          <a:xfrm>
            <a:off x="612777" y="1057275"/>
            <a:ext cx="8308975" cy="4787900"/>
          </a:xfrm>
          <a:prstGeom prst="rect">
            <a:avLst/>
          </a:prstGeom>
        </p:spPr>
        <p:txBody>
          <a:bodyPr vert="horz" lIns="0" tIns="0" rIns="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34951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>
                <a:solidFill>
                  <a:srgbClr val="666F74"/>
                </a:solidFill>
              </a:rPr>
              <a:t>The world’s leading sustainability consultancy</a:t>
            </a:r>
          </a:p>
        </p:txBody>
      </p:sp>
      <p:pic>
        <p:nvPicPr>
          <p:cNvPr id="21" name="Picture 31" descr="GLogoLG288"/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93920" y="6105928"/>
            <a:ext cx="427830" cy="569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9760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  <p:sldLayoutId id="2147483666" r:id="rId14"/>
    <p:sldLayoutId id="2147483668" r:id="rId15"/>
    <p:sldLayoutId id="2147483681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kern="1200" dirty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None/>
        <a:defRPr lang="en-US" sz="24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■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534988" indent="-26193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■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23913" indent="-287338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■"/>
        <a:defRPr lang="en-US" sz="16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77913" indent="-252413" algn="l" defTabSz="914400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■"/>
        <a:defRPr lang="en-GB" sz="1600" kern="120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icole.org/uploadedfiles/2013%20NICOLE-Common-Forum-Joint-Position-Sustainable-Remediation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claire.co.uk/index.php?option=com_content&amp;view=article&amp;id=738:surf-uk-indicator-report&amp;catid=966:framework-and-guidance&amp;Itemid=78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.jpe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3175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Freeform 14"/>
          <p:cNvSpPr>
            <a:spLocks/>
          </p:cNvSpPr>
          <p:nvPr/>
        </p:nvSpPr>
        <p:spPr bwMode="auto">
          <a:xfrm>
            <a:off x="0" y="2480880"/>
            <a:ext cx="9144000" cy="4377121"/>
          </a:xfrm>
          <a:custGeom>
            <a:avLst/>
            <a:gdLst/>
            <a:ahLst/>
            <a:cxnLst/>
            <a:rect l="l" t="t" r="r" b="b"/>
            <a:pathLst>
              <a:path w="9144000" h="4377121">
                <a:moveTo>
                  <a:pt x="0" y="0"/>
                </a:moveTo>
                <a:cubicBezTo>
                  <a:pt x="1096196" y="1875638"/>
                  <a:pt x="2824137" y="3458111"/>
                  <a:pt x="5203842" y="3471290"/>
                </a:cubicBezTo>
                <a:cubicBezTo>
                  <a:pt x="7316304" y="3483357"/>
                  <a:pt x="8493383" y="2533663"/>
                  <a:pt x="9144000" y="1555314"/>
                </a:cubicBezTo>
                <a:lnTo>
                  <a:pt x="9144000" y="4377121"/>
                </a:lnTo>
                <a:lnTo>
                  <a:pt x="0" y="4377121"/>
                </a:lnTo>
                <a:close/>
              </a:path>
            </a:pathLst>
          </a:custGeom>
          <a:solidFill>
            <a:schemeClr val="bg1"/>
          </a:solidFill>
          <a:ln w="114300" cap="flat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 bwMode="white">
          <a:xfrm>
            <a:off x="1195854" y="1908065"/>
            <a:ext cx="7760337" cy="1524110"/>
          </a:xfrm>
          <a:noFill/>
        </p:spPr>
        <p:txBody>
          <a:bodyPr/>
          <a:lstStyle/>
          <a:p>
            <a:r>
              <a:rPr lang="en-GB" sz="3600" b="1" dirty="0" smtClean="0"/>
              <a:t>High </a:t>
            </a:r>
            <a:r>
              <a:rPr lang="en-GB" sz="3600" b="1" dirty="0"/>
              <a:t>resolution site characterisation coupled with in situ thermal as a means of sustainable </a:t>
            </a:r>
            <a:r>
              <a:rPr lang="en-GB" sz="3600" b="1" dirty="0" smtClean="0"/>
              <a:t>remediation</a:t>
            </a:r>
            <a:br>
              <a:rPr lang="en-GB" sz="3600" b="1" dirty="0" smtClean="0"/>
            </a:br>
            <a:endParaRPr lang="en-GB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34950" y="6504706"/>
            <a:ext cx="449139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900" i="1" dirty="0" smtClean="0">
                <a:solidFill>
                  <a:schemeClr val="tx1"/>
                </a:solidFill>
              </a:rPr>
              <a:t>The world’s leading sustainability consultancy</a:t>
            </a:r>
          </a:p>
        </p:txBody>
      </p:sp>
      <p:pic>
        <p:nvPicPr>
          <p:cNvPr id="20" name="Picture 31" descr="GLogoLG288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4093" y="5786660"/>
            <a:ext cx="667657" cy="8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14"/>
          <p:cNvSpPr>
            <a:spLocks/>
          </p:cNvSpPr>
          <p:nvPr/>
        </p:nvSpPr>
        <p:spPr bwMode="auto">
          <a:xfrm>
            <a:off x="-120030" y="1345757"/>
            <a:ext cx="9367478" cy="3764552"/>
          </a:xfrm>
          <a:custGeom>
            <a:avLst/>
            <a:gdLst>
              <a:gd name="T0" fmla="*/ 0 w 4438"/>
              <a:gd name="T1" fmla="*/ 0 h 3000"/>
              <a:gd name="T2" fmla="*/ 2525 w 4438"/>
              <a:gd name="T3" fmla="*/ 2991 h 3000"/>
              <a:gd name="T4" fmla="*/ 4298 w 4438"/>
              <a:gd name="T5" fmla="*/ 1531 h 3000"/>
              <a:gd name="T6" fmla="*/ 4438 w 4438"/>
              <a:gd name="T7" fmla="*/ 28 h 3000"/>
              <a:gd name="T8" fmla="*/ 0 w 4438"/>
              <a:gd name="T9" fmla="*/ 0 h 3000"/>
              <a:gd name="connsiteX0" fmla="*/ 10000 w 10081"/>
              <a:gd name="connsiteY0" fmla="*/ 93 h 10000"/>
              <a:gd name="connsiteX1" fmla="*/ 0 w 10081"/>
              <a:gd name="connsiteY1" fmla="*/ 0 h 10000"/>
              <a:gd name="connsiteX2" fmla="*/ 5689 w 10081"/>
              <a:gd name="connsiteY2" fmla="*/ 9970 h 10000"/>
              <a:gd name="connsiteX3" fmla="*/ 9685 w 10081"/>
              <a:gd name="connsiteY3" fmla="*/ 5103 h 10000"/>
              <a:gd name="connsiteX4" fmla="*/ 10081 w 10081"/>
              <a:gd name="connsiteY4" fmla="*/ 212 h 10000"/>
              <a:gd name="connsiteX0" fmla="*/ 10000 w 10000"/>
              <a:gd name="connsiteY0" fmla="*/ 93 h 10000"/>
              <a:gd name="connsiteX1" fmla="*/ 0 w 10000"/>
              <a:gd name="connsiteY1" fmla="*/ 0 h 10000"/>
              <a:gd name="connsiteX2" fmla="*/ 5689 w 10000"/>
              <a:gd name="connsiteY2" fmla="*/ 9970 h 10000"/>
              <a:gd name="connsiteX3" fmla="*/ 9685 w 10000"/>
              <a:gd name="connsiteY3" fmla="*/ 5103 h 10000"/>
              <a:gd name="connsiteX0" fmla="*/ 0 w 9685"/>
              <a:gd name="connsiteY0" fmla="*/ 0 h 10000"/>
              <a:gd name="connsiteX1" fmla="*/ 5689 w 9685"/>
              <a:gd name="connsiteY1" fmla="*/ 9970 h 10000"/>
              <a:gd name="connsiteX2" fmla="*/ 9685 w 9685"/>
              <a:gd name="connsiteY2" fmla="*/ 5103 h 10000"/>
              <a:gd name="connsiteX0" fmla="*/ 0 w 8926"/>
              <a:gd name="connsiteY0" fmla="*/ 77 h 4867"/>
              <a:gd name="connsiteX1" fmla="*/ 4800 w 8926"/>
              <a:gd name="connsiteY1" fmla="*/ 4867 h 4867"/>
              <a:gd name="connsiteX2" fmla="*/ 8926 w 8926"/>
              <a:gd name="connsiteY2" fmla="*/ 0 h 4867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9457"/>
              <a:gd name="connsiteY0" fmla="*/ 0 h 9842"/>
              <a:gd name="connsiteX1" fmla="*/ 5378 w 9457"/>
              <a:gd name="connsiteY1" fmla="*/ 9842 h 9842"/>
              <a:gd name="connsiteX2" fmla="*/ 9456 w 9457"/>
              <a:gd name="connsiteY2" fmla="*/ 4127 h 9842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9999"/>
              <a:gd name="connsiteY0" fmla="*/ 0 h 10000"/>
              <a:gd name="connsiteX1" fmla="*/ 5687 w 9999"/>
              <a:gd name="connsiteY1" fmla="*/ 10000 h 10000"/>
              <a:gd name="connsiteX2" fmla="*/ 9999 w 9999"/>
              <a:gd name="connsiteY2" fmla="*/ 4193 h 10000"/>
              <a:gd name="connsiteX0" fmla="*/ 0 w 10000"/>
              <a:gd name="connsiteY0" fmla="*/ 0 h 10000"/>
              <a:gd name="connsiteX1" fmla="*/ 5688 w 10000"/>
              <a:gd name="connsiteY1" fmla="*/ 10000 h 10000"/>
              <a:gd name="connsiteX2" fmla="*/ 10000 w 10000"/>
              <a:gd name="connsiteY2" fmla="*/ 4193 h 10000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96"/>
              <a:gd name="connsiteY0" fmla="*/ 0 h 10242"/>
              <a:gd name="connsiteX1" fmla="*/ 5743 w 10096"/>
              <a:gd name="connsiteY1" fmla="*/ 10242 h 10242"/>
              <a:gd name="connsiteX2" fmla="*/ 10096 w 10096"/>
              <a:gd name="connsiteY2" fmla="*/ 4193 h 102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096" h="10242">
                <a:moveTo>
                  <a:pt x="0" y="0"/>
                </a:moveTo>
                <a:cubicBezTo>
                  <a:pt x="150" y="930"/>
                  <a:pt x="1860" y="9903"/>
                  <a:pt x="5743" y="10242"/>
                </a:cubicBezTo>
                <a:cubicBezTo>
                  <a:pt x="9262" y="10098"/>
                  <a:pt x="10096" y="4193"/>
                  <a:pt x="10096" y="4193"/>
                </a:cubicBezTo>
              </a:path>
            </a:pathLst>
          </a:custGeom>
          <a:noFill/>
          <a:ln w="114300" cap="flat">
            <a:solidFill>
              <a:schemeClr val="accent2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-139516" y="2225139"/>
            <a:ext cx="9393459" cy="3739022"/>
          </a:xfrm>
          <a:custGeom>
            <a:avLst/>
            <a:gdLst>
              <a:gd name="T0" fmla="*/ 0 w 4438"/>
              <a:gd name="T1" fmla="*/ 0 h 3000"/>
              <a:gd name="T2" fmla="*/ 2525 w 4438"/>
              <a:gd name="T3" fmla="*/ 2991 h 3000"/>
              <a:gd name="T4" fmla="*/ 4298 w 4438"/>
              <a:gd name="T5" fmla="*/ 1531 h 3000"/>
              <a:gd name="T6" fmla="*/ 4438 w 4438"/>
              <a:gd name="T7" fmla="*/ 28 h 3000"/>
              <a:gd name="T8" fmla="*/ 0 w 4438"/>
              <a:gd name="T9" fmla="*/ 0 h 3000"/>
              <a:gd name="connsiteX0" fmla="*/ 10000 w 10081"/>
              <a:gd name="connsiteY0" fmla="*/ 93 h 10000"/>
              <a:gd name="connsiteX1" fmla="*/ 0 w 10081"/>
              <a:gd name="connsiteY1" fmla="*/ 0 h 10000"/>
              <a:gd name="connsiteX2" fmla="*/ 5689 w 10081"/>
              <a:gd name="connsiteY2" fmla="*/ 9970 h 10000"/>
              <a:gd name="connsiteX3" fmla="*/ 9685 w 10081"/>
              <a:gd name="connsiteY3" fmla="*/ 5103 h 10000"/>
              <a:gd name="connsiteX4" fmla="*/ 10081 w 10081"/>
              <a:gd name="connsiteY4" fmla="*/ 212 h 10000"/>
              <a:gd name="connsiteX0" fmla="*/ 10000 w 10000"/>
              <a:gd name="connsiteY0" fmla="*/ 93 h 10000"/>
              <a:gd name="connsiteX1" fmla="*/ 0 w 10000"/>
              <a:gd name="connsiteY1" fmla="*/ 0 h 10000"/>
              <a:gd name="connsiteX2" fmla="*/ 5689 w 10000"/>
              <a:gd name="connsiteY2" fmla="*/ 9970 h 10000"/>
              <a:gd name="connsiteX3" fmla="*/ 9685 w 10000"/>
              <a:gd name="connsiteY3" fmla="*/ 5103 h 10000"/>
              <a:gd name="connsiteX0" fmla="*/ 0 w 9685"/>
              <a:gd name="connsiteY0" fmla="*/ 0 h 10000"/>
              <a:gd name="connsiteX1" fmla="*/ 5689 w 9685"/>
              <a:gd name="connsiteY1" fmla="*/ 9970 h 10000"/>
              <a:gd name="connsiteX2" fmla="*/ 9685 w 9685"/>
              <a:gd name="connsiteY2" fmla="*/ 5103 h 10000"/>
              <a:gd name="connsiteX0" fmla="*/ 0 w 8926"/>
              <a:gd name="connsiteY0" fmla="*/ 77 h 4867"/>
              <a:gd name="connsiteX1" fmla="*/ 4800 w 8926"/>
              <a:gd name="connsiteY1" fmla="*/ 4867 h 4867"/>
              <a:gd name="connsiteX2" fmla="*/ 8926 w 8926"/>
              <a:gd name="connsiteY2" fmla="*/ 0 h 4867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10000"/>
              <a:gd name="connsiteY0" fmla="*/ 158 h 10000"/>
              <a:gd name="connsiteX1" fmla="*/ 5378 w 10000"/>
              <a:gd name="connsiteY1" fmla="*/ 10000 h 10000"/>
              <a:gd name="connsiteX2" fmla="*/ 10000 w 10000"/>
              <a:gd name="connsiteY2" fmla="*/ 0 h 10000"/>
              <a:gd name="connsiteX0" fmla="*/ 0 w 9457"/>
              <a:gd name="connsiteY0" fmla="*/ 0 h 9842"/>
              <a:gd name="connsiteX1" fmla="*/ 5378 w 9457"/>
              <a:gd name="connsiteY1" fmla="*/ 9842 h 9842"/>
              <a:gd name="connsiteX2" fmla="*/ 9456 w 9457"/>
              <a:gd name="connsiteY2" fmla="*/ 4127 h 9842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10001"/>
              <a:gd name="connsiteY0" fmla="*/ 0 h 10000"/>
              <a:gd name="connsiteX1" fmla="*/ 5687 w 10001"/>
              <a:gd name="connsiteY1" fmla="*/ 10000 h 10000"/>
              <a:gd name="connsiteX2" fmla="*/ 9999 w 10001"/>
              <a:gd name="connsiteY2" fmla="*/ 4193 h 10000"/>
              <a:gd name="connsiteX0" fmla="*/ 0 w 9999"/>
              <a:gd name="connsiteY0" fmla="*/ 0 h 10000"/>
              <a:gd name="connsiteX1" fmla="*/ 5687 w 9999"/>
              <a:gd name="connsiteY1" fmla="*/ 10000 h 10000"/>
              <a:gd name="connsiteX2" fmla="*/ 9999 w 9999"/>
              <a:gd name="connsiteY2" fmla="*/ 4193 h 10000"/>
              <a:gd name="connsiteX0" fmla="*/ 0 w 10000"/>
              <a:gd name="connsiteY0" fmla="*/ 0 h 10000"/>
              <a:gd name="connsiteX1" fmla="*/ 5688 w 10000"/>
              <a:gd name="connsiteY1" fmla="*/ 10000 h 10000"/>
              <a:gd name="connsiteX2" fmla="*/ 10000 w 10000"/>
              <a:gd name="connsiteY2" fmla="*/ 4193 h 10000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242"/>
              <a:gd name="connsiteX1" fmla="*/ 5743 w 10055"/>
              <a:gd name="connsiteY1" fmla="*/ 10242 h 10242"/>
              <a:gd name="connsiteX2" fmla="*/ 10055 w 10055"/>
              <a:gd name="connsiteY2" fmla="*/ 4435 h 10242"/>
              <a:gd name="connsiteX0" fmla="*/ 0 w 10055"/>
              <a:gd name="connsiteY0" fmla="*/ 0 h 10385"/>
              <a:gd name="connsiteX1" fmla="*/ 5743 w 10055"/>
              <a:gd name="connsiteY1" fmla="*/ 10385 h 10385"/>
              <a:gd name="connsiteX2" fmla="*/ 10055 w 10055"/>
              <a:gd name="connsiteY2" fmla="*/ 4578 h 10385"/>
              <a:gd name="connsiteX0" fmla="*/ 0 w 10082"/>
              <a:gd name="connsiteY0" fmla="*/ 0 h 10385"/>
              <a:gd name="connsiteX1" fmla="*/ 5743 w 10082"/>
              <a:gd name="connsiteY1" fmla="*/ 10385 h 10385"/>
              <a:gd name="connsiteX2" fmla="*/ 10082 w 10082"/>
              <a:gd name="connsiteY2" fmla="*/ 4524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85"/>
              <a:gd name="connsiteX1" fmla="*/ 5743 w 10103"/>
              <a:gd name="connsiteY1" fmla="*/ 10385 h 10385"/>
              <a:gd name="connsiteX2" fmla="*/ 10103 w 10103"/>
              <a:gd name="connsiteY2" fmla="*/ 4399 h 10385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03"/>
              <a:gd name="connsiteY0" fmla="*/ 0 h 10349"/>
              <a:gd name="connsiteX1" fmla="*/ 5750 w 10103"/>
              <a:gd name="connsiteY1" fmla="*/ 10349 h 10349"/>
              <a:gd name="connsiteX2" fmla="*/ 10103 w 10103"/>
              <a:gd name="connsiteY2" fmla="*/ 4399 h 10349"/>
              <a:gd name="connsiteX0" fmla="*/ 0 w 10124"/>
              <a:gd name="connsiteY0" fmla="*/ 0 h 10528"/>
              <a:gd name="connsiteX1" fmla="*/ 5771 w 10124"/>
              <a:gd name="connsiteY1" fmla="*/ 10528 h 10528"/>
              <a:gd name="connsiteX2" fmla="*/ 10124 w 10124"/>
              <a:gd name="connsiteY2" fmla="*/ 4578 h 105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124" h="10528">
                <a:moveTo>
                  <a:pt x="0" y="0"/>
                </a:moveTo>
                <a:cubicBezTo>
                  <a:pt x="129" y="644"/>
                  <a:pt x="1949" y="10403"/>
                  <a:pt x="5771" y="10528"/>
                </a:cubicBezTo>
                <a:cubicBezTo>
                  <a:pt x="9125" y="10456"/>
                  <a:pt x="10124" y="4578"/>
                  <a:pt x="10124" y="4578"/>
                </a:cubicBezTo>
              </a:path>
            </a:pathLst>
          </a:custGeom>
          <a:noFill/>
          <a:ln w="114300" cap="flat">
            <a:solidFill>
              <a:schemeClr val="accent3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Picture 2" descr="Q:\BASES\MISC\Linden Edgell\Sustainability%20Program%20Icon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878705"/>
            <a:ext cx="1329286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70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520473" y="1499306"/>
            <a:ext cx="8293554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6" tIns="44445" rIns="90476" bIns="44445" anchor="ctr"/>
          <a:lstStyle/>
          <a:p>
            <a:pPr marL="497434" indent="-497434">
              <a:lnSpc>
                <a:spcPct val="111000"/>
              </a:lnSpc>
              <a:buClr>
                <a:srgbClr val="425C8F"/>
              </a:buClr>
              <a:buSzPct val="65000"/>
              <a:buFont typeface="Wingdings" pitchFamily="2" charset="2"/>
              <a:buChar char="è"/>
            </a:pPr>
            <a:endParaRPr lang="en-GB" sz="1300"/>
          </a:p>
        </p:txBody>
      </p:sp>
      <p:sp>
        <p:nvSpPr>
          <p:cNvPr id="36868" name="Rectangle 3"/>
          <p:cNvSpPr>
            <a:spLocks noChangeArrowheads="1"/>
          </p:cNvSpPr>
          <p:nvPr/>
        </p:nvSpPr>
        <p:spPr bwMode="auto">
          <a:xfrm>
            <a:off x="328273" y="120120"/>
            <a:ext cx="8230620" cy="597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4" tIns="46032" rIns="45714" bIns="46032" anchor="b"/>
          <a:lstStyle/>
          <a:p>
            <a:pPr>
              <a:lnSpc>
                <a:spcPct val="111000"/>
              </a:lnSpc>
            </a:pPr>
            <a:r>
              <a:rPr lang="en-GB" sz="2900" b="1" dirty="0" smtClean="0">
                <a:solidFill>
                  <a:schemeClr val="bg1"/>
                </a:solidFill>
              </a:rPr>
              <a:t>System(2) </a:t>
            </a:r>
            <a:r>
              <a:rPr lang="en-GB" sz="2900" b="1" dirty="0">
                <a:solidFill>
                  <a:schemeClr val="bg1"/>
                </a:solidFill>
              </a:rPr>
              <a:t>Performance - Steam</a:t>
            </a:r>
            <a:endParaRPr lang="en-GB" sz="2900" b="1" i="1" dirty="0">
              <a:solidFill>
                <a:srgbClr val="000000"/>
              </a:solidFill>
            </a:endParaRPr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251733" y="308681"/>
            <a:ext cx="8582705" cy="512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4" tIns="46032" rIns="45714" bIns="46032"/>
          <a:lstStyle/>
          <a:p>
            <a:pPr>
              <a:lnSpc>
                <a:spcPct val="121000"/>
              </a:lnSpc>
              <a:buClr>
                <a:srgbClr val="425C8F"/>
              </a:buClr>
              <a:buSzPct val="65000"/>
            </a:pPr>
            <a:endParaRPr lang="en-GB" sz="1500"/>
          </a:p>
          <a:p>
            <a:pPr>
              <a:lnSpc>
                <a:spcPct val="121000"/>
              </a:lnSpc>
              <a:buClr>
                <a:srgbClr val="425C8F"/>
              </a:buClr>
              <a:buSzPct val="65000"/>
            </a:pPr>
            <a:endParaRPr lang="en-GB" sz="1500"/>
          </a:p>
          <a:p>
            <a:pPr>
              <a:lnSpc>
                <a:spcPct val="121000"/>
              </a:lnSpc>
              <a:buClr>
                <a:srgbClr val="425C8F"/>
              </a:buClr>
              <a:buSzPct val="65000"/>
            </a:pPr>
            <a:endParaRPr lang="en-GB" sz="1500"/>
          </a:p>
          <a:p>
            <a:pPr>
              <a:lnSpc>
                <a:spcPct val="121000"/>
              </a:lnSpc>
              <a:buClr>
                <a:srgbClr val="425C8F"/>
              </a:buClr>
              <a:buSzPct val="65000"/>
            </a:pPr>
            <a:endParaRPr lang="en-GB" sz="1500"/>
          </a:p>
        </p:txBody>
      </p:sp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415019" y="478014"/>
            <a:ext cx="8582705" cy="512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4" tIns="46032" rIns="45714" bIns="46032"/>
          <a:lstStyle/>
          <a:p>
            <a:pPr marL="331622" indent="-331622">
              <a:lnSpc>
                <a:spcPct val="121000"/>
              </a:lnSpc>
              <a:buClr>
                <a:srgbClr val="425C8F"/>
              </a:buClr>
              <a:buSzPct val="65000"/>
              <a:buFont typeface="Wingdings" pitchFamily="2" charset="2"/>
              <a:buChar char="è"/>
            </a:pPr>
            <a:endParaRPr lang="en-GB" sz="15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5143" y="0"/>
            <a:ext cx="82296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/>
          <a:p>
            <a:pPr>
              <a:spcBef>
                <a:spcPct val="0"/>
              </a:spcBef>
            </a:pPr>
            <a:r>
              <a:rPr lang="en-GB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Results – Thermal </a:t>
            </a:r>
            <a:r>
              <a:rPr lang="en-GB" sz="2800" b="1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vs</a:t>
            </a:r>
            <a:r>
              <a:rPr lang="en-GB" sz="2800" b="1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 P&amp;T &amp; No Optimisation</a:t>
            </a:r>
            <a:endParaRPr lang="en-GB" sz="2800" b="1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60" y="787502"/>
            <a:ext cx="8983764" cy="5220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lide Number Placeholder 2"/>
          <p:cNvSpPr txBox="1">
            <a:spLocks/>
          </p:cNvSpPr>
          <p:nvPr/>
        </p:nvSpPr>
        <p:spPr>
          <a:xfrm>
            <a:off x="234950" y="6137174"/>
            <a:ext cx="1061878" cy="378071"/>
          </a:xfrm>
          <a:prstGeom prst="rect">
            <a:avLst/>
          </a:prstGeo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4A0697F-D92A-44AE-9631-4DF4FB2C44EF}" type="slidenum">
              <a:rPr lang="en-GB" sz="1200" smtClean="0">
                <a:solidFill>
                  <a:schemeClr val="accent1"/>
                </a:solidFill>
              </a:rPr>
              <a:pPr/>
              <a:t>10</a:t>
            </a:fld>
            <a:endParaRPr lang="en-GB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693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Conclusions</a:t>
            </a:r>
            <a:endParaRPr lang="en-GB" altLang="en-US" dirty="0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7350" y="836712"/>
            <a:ext cx="8445500" cy="5266365"/>
          </a:xfrm>
        </p:spPr>
        <p:txBody>
          <a:bodyPr/>
          <a:lstStyle/>
          <a:p>
            <a:pPr lvl="2"/>
            <a:r>
              <a:rPr lang="en-US" dirty="0" smtClean="0"/>
              <a:t>Environmental Footprint significantly reduced compared to original approach</a:t>
            </a:r>
          </a:p>
          <a:p>
            <a:pPr lvl="3"/>
            <a:r>
              <a:rPr lang="en-US" dirty="0" smtClean="0"/>
              <a:t>underpinned by robust conceptual site model and understanding of risks</a:t>
            </a:r>
          </a:p>
          <a:p>
            <a:pPr lvl="3"/>
            <a:r>
              <a:rPr lang="en-US" dirty="0"/>
              <a:t>accurate source zone </a:t>
            </a:r>
            <a:r>
              <a:rPr lang="en-US" dirty="0" smtClean="0"/>
              <a:t>delineation</a:t>
            </a:r>
          </a:p>
          <a:p>
            <a:pPr lvl="3"/>
            <a:r>
              <a:rPr lang="en-US" dirty="0" smtClean="0"/>
              <a:t>use of existing energy as available (if steam)</a:t>
            </a:r>
          </a:p>
          <a:p>
            <a:pPr lvl="3"/>
            <a:r>
              <a:rPr lang="en-US" dirty="0" err="1" smtClean="0"/>
              <a:t>optimised</a:t>
            </a:r>
            <a:r>
              <a:rPr lang="en-US" dirty="0" smtClean="0"/>
              <a:t> heat control and delivery</a:t>
            </a:r>
          </a:p>
          <a:p>
            <a:pPr lvl="3"/>
            <a:r>
              <a:rPr lang="en-US" dirty="0" smtClean="0"/>
              <a:t>polished residual with in situ bioremediation</a:t>
            </a:r>
          </a:p>
          <a:p>
            <a:pPr lvl="2"/>
            <a:r>
              <a:rPr lang="en-US" dirty="0" smtClean="0"/>
              <a:t>Future Innovation</a:t>
            </a:r>
          </a:p>
          <a:p>
            <a:pPr lvl="3"/>
            <a:r>
              <a:rPr lang="en-US" dirty="0" smtClean="0"/>
              <a:t>alternative energy supplies</a:t>
            </a:r>
          </a:p>
          <a:p>
            <a:pPr lvl="3"/>
            <a:r>
              <a:rPr lang="en-US" dirty="0" smtClean="0"/>
              <a:t>links </a:t>
            </a:r>
            <a:r>
              <a:rPr lang="en-US" dirty="0"/>
              <a:t>with other technologies</a:t>
            </a:r>
          </a:p>
          <a:p>
            <a:pPr lvl="3"/>
            <a:r>
              <a:rPr lang="en-US" dirty="0"/>
              <a:t>energy </a:t>
            </a:r>
            <a:r>
              <a:rPr lang="en-US" dirty="0" smtClean="0"/>
              <a:t>recovery</a:t>
            </a:r>
          </a:p>
          <a:p>
            <a:pPr lvl="3"/>
            <a:r>
              <a:rPr lang="en-US" dirty="0" smtClean="0"/>
              <a:t>‘Low’ temperature thermal</a:t>
            </a:r>
          </a:p>
          <a:p>
            <a:pPr lvl="2"/>
            <a:r>
              <a:rPr lang="en-US" dirty="0" smtClean="0"/>
              <a:t>Broader business benefit – significant reduction </a:t>
            </a:r>
            <a:r>
              <a:rPr lang="en-US" dirty="0"/>
              <a:t>of lifecycle </a:t>
            </a:r>
            <a:r>
              <a:rPr lang="en-US" dirty="0" smtClean="0"/>
              <a:t>costs</a:t>
            </a:r>
            <a:endParaRPr lang="en-GB" altLang="en-US" sz="1600" dirty="0" smtClean="0"/>
          </a:p>
          <a:p>
            <a:pPr marL="0" lvl="1" indent="0">
              <a:spcBef>
                <a:spcPts val="600"/>
              </a:spcBef>
              <a:buNone/>
            </a:pPr>
            <a:endParaRPr lang="en-GB" altLang="en-US" sz="1600" dirty="0"/>
          </a:p>
          <a:p>
            <a:pPr lvl="1">
              <a:spcBef>
                <a:spcPts val="600"/>
              </a:spcBef>
            </a:pPr>
            <a:endParaRPr lang="en-GB" altLang="en-US" sz="1600" dirty="0"/>
          </a:p>
        </p:txBody>
      </p:sp>
      <p:sp>
        <p:nvSpPr>
          <p:cNvPr id="4" name="Slide Number Placeholder 4"/>
          <p:cNvSpPr txBox="1">
            <a:spLocks/>
          </p:cNvSpPr>
          <p:nvPr/>
        </p:nvSpPr>
        <p:spPr>
          <a:xfrm>
            <a:off x="387350" y="6289574"/>
            <a:ext cx="1061878" cy="378071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5C9C9AB-B5D7-4DCB-8C9B-99BE7EABFE15}" type="slidenum">
              <a:rPr lang="en-US" sz="1050" smtClean="0"/>
              <a:pPr/>
              <a:t>11</a:t>
            </a:fld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16642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Acknowledgments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sz="2000" dirty="0" smtClean="0"/>
              <a:t>James Baldock, Donald Reid, Simon Tillotson &amp; Jay Dablow ERM</a:t>
            </a:r>
          </a:p>
          <a:p>
            <a:endParaRPr lang="en-GB" sz="2000" dirty="0"/>
          </a:p>
          <a:p>
            <a:r>
              <a:rPr lang="en-GB" sz="2000" dirty="0"/>
              <a:t>http://</a:t>
            </a:r>
            <a:r>
              <a:rPr lang="en-GB" sz="2000" dirty="0" smtClean="0"/>
              <a:t>www.nicole.org/</a:t>
            </a:r>
            <a:endParaRPr lang="en-GB" sz="2000" dirty="0"/>
          </a:p>
          <a:p>
            <a:r>
              <a:rPr lang="en-GB" sz="2000" dirty="0">
                <a:hlinkClick r:id="rId3"/>
              </a:rPr>
              <a:t>http://</a:t>
            </a:r>
            <a:r>
              <a:rPr lang="en-GB" sz="2000" dirty="0" smtClean="0">
                <a:hlinkClick r:id="rId3"/>
              </a:rPr>
              <a:t>www.nicole.org/uploadedfiles/2013%20NICOLE-Common-Forum-Joint-Position-Sustainable-Remediation.pdf</a:t>
            </a:r>
            <a:r>
              <a:rPr lang="en-GB" sz="2000" dirty="0" smtClean="0"/>
              <a:t> </a:t>
            </a:r>
          </a:p>
          <a:p>
            <a:endParaRPr lang="en-GB" sz="2000" dirty="0"/>
          </a:p>
          <a:p>
            <a:r>
              <a:rPr lang="en-GB" sz="2000" dirty="0">
                <a:hlinkClick r:id="rId4"/>
              </a:rPr>
              <a:t>http://</a:t>
            </a:r>
            <a:r>
              <a:rPr lang="en-GB" sz="2000" dirty="0" smtClean="0">
                <a:hlinkClick r:id="rId4"/>
              </a:rPr>
              <a:t>www.claire.co.uk/index.php?option=com_content&amp;view=article&amp;id=738:surf-uk-indicator-report&amp;catid=966:framework-and-guidance&amp;Itemid=78</a:t>
            </a:r>
            <a:r>
              <a:rPr lang="en-GB" sz="2000" dirty="0" smtClean="0"/>
              <a:t>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902820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Case Study Overview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European (UK) case study</a:t>
            </a:r>
          </a:p>
          <a:p>
            <a:r>
              <a:rPr lang="en-GB" dirty="0" smtClean="0"/>
              <a:t>Complex site – chlorinated solvents in fractured bedrock</a:t>
            </a:r>
          </a:p>
          <a:p>
            <a:r>
              <a:rPr lang="en-GB" dirty="0" smtClean="0"/>
              <a:t>Pump &amp; Treat originally envisaged as solution - thermally </a:t>
            </a:r>
            <a:r>
              <a:rPr lang="en-GB" dirty="0"/>
              <a:t>enhanced </a:t>
            </a:r>
            <a:r>
              <a:rPr lang="en-GB" dirty="0" smtClean="0"/>
              <a:t>DPVE selected as an alternative</a:t>
            </a:r>
          </a:p>
          <a:p>
            <a:r>
              <a:rPr lang="en-GB" dirty="0" smtClean="0"/>
              <a:t>Application of sustainability through life cycle of project</a:t>
            </a:r>
          </a:p>
          <a:p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08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NICOLE Roadmap - overview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612775" y="1057275"/>
            <a:ext cx="3383161" cy="4787900"/>
          </a:xfrm>
        </p:spPr>
        <p:txBody>
          <a:bodyPr/>
          <a:lstStyle/>
          <a:p>
            <a:r>
              <a:rPr lang="en-GB" sz="1600" dirty="0" smtClean="0"/>
              <a:t>NICOLE defines sustainable remediation </a:t>
            </a:r>
            <a:r>
              <a:rPr lang="en-GB" sz="1600" dirty="0" smtClean="0"/>
              <a:t>as:</a:t>
            </a:r>
            <a:endParaRPr lang="en-GB" sz="1600" dirty="0" smtClean="0"/>
          </a:p>
          <a:p>
            <a:r>
              <a:rPr lang="en-GB" sz="1600" dirty="0" smtClean="0"/>
              <a:t> “a framework to </a:t>
            </a:r>
            <a:r>
              <a:rPr lang="en-GB" sz="1600" dirty="0"/>
              <a:t>embed balanced decision making in </a:t>
            </a:r>
            <a:r>
              <a:rPr lang="en-GB" sz="1600" dirty="0" smtClean="0"/>
              <a:t>the selection </a:t>
            </a:r>
            <a:r>
              <a:rPr lang="en-GB" sz="1600" dirty="0"/>
              <a:t>of the strategy to address land [</a:t>
            </a:r>
            <a:r>
              <a:rPr lang="en-GB" sz="1600" dirty="0" smtClean="0"/>
              <a:t>and/or water </a:t>
            </a:r>
            <a:r>
              <a:rPr lang="en-GB" sz="1600" dirty="0"/>
              <a:t>contamination] as an integral part </a:t>
            </a:r>
            <a:r>
              <a:rPr lang="en-GB" sz="1600" dirty="0" smtClean="0"/>
              <a:t>of sustainable </a:t>
            </a:r>
            <a:r>
              <a:rPr lang="en-GB" sz="1600" dirty="0"/>
              <a:t>land </a:t>
            </a:r>
            <a:r>
              <a:rPr lang="en-GB" sz="1600" dirty="0" smtClean="0"/>
              <a:t>use</a:t>
            </a:r>
            <a:r>
              <a:rPr lang="en-GB" sz="1600" dirty="0" smtClean="0"/>
              <a:t>”; and</a:t>
            </a:r>
            <a:endParaRPr lang="en-GB" sz="1600" dirty="0" smtClean="0"/>
          </a:p>
          <a:p>
            <a:r>
              <a:rPr lang="en-GB" sz="1600" dirty="0" smtClean="0"/>
              <a:t>“a </a:t>
            </a:r>
            <a:r>
              <a:rPr lang="en-GB" sz="1600" dirty="0"/>
              <a:t>sustainable remediation project is one </a:t>
            </a:r>
            <a:r>
              <a:rPr lang="en-GB" sz="1600" dirty="0" smtClean="0"/>
              <a:t>that represents </a:t>
            </a:r>
            <a:r>
              <a:rPr lang="en-GB" sz="1600" dirty="0"/>
              <a:t>the best solution when </a:t>
            </a:r>
            <a:r>
              <a:rPr lang="en-GB" sz="1600" dirty="0" smtClean="0"/>
              <a:t>considering environmental</a:t>
            </a:r>
            <a:r>
              <a:rPr lang="en-GB" sz="1600" dirty="0"/>
              <a:t>, social and economic factors – </a:t>
            </a:r>
            <a:r>
              <a:rPr lang="en-GB" sz="1600" dirty="0" smtClean="0"/>
              <a:t>as agreed </a:t>
            </a:r>
            <a:r>
              <a:rPr lang="en-GB" sz="1600" dirty="0"/>
              <a:t>by the </a:t>
            </a:r>
            <a:r>
              <a:rPr lang="en-GB" sz="1600" dirty="0" smtClean="0"/>
              <a:t>stakeholders</a:t>
            </a:r>
            <a:r>
              <a:rPr lang="en-GB" sz="1600" dirty="0" smtClean="0"/>
              <a:t>”</a:t>
            </a:r>
            <a:r>
              <a:rPr lang="en-GB" sz="1600" dirty="0" smtClean="0"/>
              <a:t>.</a:t>
            </a:r>
            <a:endParaRPr lang="en-GB" sz="1600" dirty="0"/>
          </a:p>
          <a:p>
            <a:r>
              <a:rPr lang="en-GB" sz="1600" dirty="0" smtClean="0"/>
              <a:t>The NICOLE road map sets out broad framework for incorporation of sustainability management and assessment principles into contaminated land </a:t>
            </a:r>
            <a:r>
              <a:rPr lang="en-GB" sz="1600" dirty="0" smtClean="0"/>
              <a:t>management.</a:t>
            </a:r>
            <a:endParaRPr lang="en-GB" sz="1600" dirty="0" smtClean="0"/>
          </a:p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95" y="1916832"/>
            <a:ext cx="3760332" cy="3050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44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81" name="Group 6"/>
          <p:cNvGrpSpPr>
            <a:grpSpLocks/>
          </p:cNvGrpSpPr>
          <p:nvPr/>
        </p:nvGrpSpPr>
        <p:grpSpPr bwMode="auto">
          <a:xfrm>
            <a:off x="2138472" y="3542262"/>
            <a:ext cx="938212" cy="487363"/>
            <a:chOff x="1504950" y="2232423"/>
            <a:chExt cx="938212" cy="487362"/>
          </a:xfrm>
        </p:grpSpPr>
        <p:sp>
          <p:nvSpPr>
            <p:cNvPr id="24625" name="AutoShape 32"/>
            <p:cNvSpPr>
              <a:spLocks noChangeArrowheads="1"/>
            </p:cNvSpPr>
            <p:nvPr/>
          </p:nvSpPr>
          <p:spPr bwMode="auto">
            <a:xfrm>
              <a:off x="1504950" y="2232423"/>
              <a:ext cx="938212" cy="487362"/>
            </a:xfrm>
            <a:prstGeom prst="homePlate">
              <a:avLst>
                <a:gd name="adj" fmla="val 57458"/>
              </a:avLst>
            </a:prstGeom>
            <a:solidFill>
              <a:srgbClr val="3399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AU"/>
            </a:p>
          </p:txBody>
        </p:sp>
        <p:sp>
          <p:nvSpPr>
            <p:cNvPr id="24626" name="Text Box 11"/>
            <p:cNvSpPr txBox="1">
              <a:spLocks noChangeArrowheads="1"/>
            </p:cNvSpPr>
            <p:nvPr/>
          </p:nvSpPr>
          <p:spPr bwMode="auto">
            <a:xfrm>
              <a:off x="1504950" y="2270918"/>
              <a:ext cx="827089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sz="800" dirty="0">
                  <a:solidFill>
                    <a:srgbClr val="FFFFFF"/>
                  </a:solidFill>
                </a:rPr>
                <a:t>PLANNING</a:t>
              </a:r>
            </a:p>
            <a:p>
              <a:pPr algn="ctr" eaLnBrk="1" hangingPunct="1"/>
              <a:r>
                <a:rPr lang="en-GB" sz="800" dirty="0">
                  <a:solidFill>
                    <a:srgbClr val="FFFFFF"/>
                  </a:solidFill>
                </a:rPr>
                <a:t>(brownfield)</a:t>
              </a:r>
              <a:endParaRPr lang="en-GB" sz="800" dirty="0"/>
            </a:p>
          </p:txBody>
        </p:sp>
      </p:grpSp>
      <p:grpSp>
        <p:nvGrpSpPr>
          <p:cNvPr id="24582" name="Group 2"/>
          <p:cNvGrpSpPr>
            <a:grpSpLocks/>
          </p:cNvGrpSpPr>
          <p:nvPr/>
        </p:nvGrpSpPr>
        <p:grpSpPr bwMode="auto">
          <a:xfrm>
            <a:off x="6021198" y="3531150"/>
            <a:ext cx="992178" cy="487362"/>
            <a:chOff x="5796114" y="2662236"/>
            <a:chExt cx="992830" cy="487362"/>
          </a:xfrm>
        </p:grpSpPr>
        <p:sp>
          <p:nvSpPr>
            <p:cNvPr id="24623" name="AutoShape 32"/>
            <p:cNvSpPr>
              <a:spLocks noChangeArrowheads="1"/>
            </p:cNvSpPr>
            <p:nvPr/>
          </p:nvSpPr>
          <p:spPr bwMode="auto">
            <a:xfrm>
              <a:off x="5850732" y="2662236"/>
              <a:ext cx="938212" cy="487362"/>
            </a:xfrm>
            <a:prstGeom prst="homePlate">
              <a:avLst>
                <a:gd name="adj" fmla="val 57458"/>
              </a:avLst>
            </a:prstGeom>
            <a:solidFill>
              <a:srgbClr val="3399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AU"/>
            </a:p>
          </p:txBody>
        </p:sp>
        <p:sp>
          <p:nvSpPr>
            <p:cNvPr id="24624" name="Text Box 19"/>
            <p:cNvSpPr txBox="1">
              <a:spLocks noChangeArrowheads="1"/>
            </p:cNvSpPr>
            <p:nvPr/>
          </p:nvSpPr>
          <p:spPr bwMode="auto">
            <a:xfrm>
              <a:off x="5796114" y="2747565"/>
              <a:ext cx="989662" cy="280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sz="800" dirty="0">
                  <a:solidFill>
                    <a:srgbClr val="FFFFFF"/>
                  </a:solidFill>
                </a:rPr>
                <a:t>REMEDIATION</a:t>
              </a:r>
            </a:p>
            <a:p>
              <a:pPr algn="ctr" eaLnBrk="1" hangingPunct="1"/>
              <a:r>
                <a:rPr lang="en-GB" sz="800" dirty="0">
                  <a:solidFill>
                    <a:srgbClr val="FFFFFF"/>
                  </a:solidFill>
                </a:rPr>
                <a:t>CONSTRUCTION</a:t>
              </a:r>
              <a:endParaRPr lang="en-GB" sz="800" dirty="0"/>
            </a:p>
          </p:txBody>
        </p:sp>
      </p:grpSp>
      <p:grpSp>
        <p:nvGrpSpPr>
          <p:cNvPr id="24583" name="Group 14"/>
          <p:cNvGrpSpPr>
            <a:grpSpLocks/>
          </p:cNvGrpSpPr>
          <p:nvPr/>
        </p:nvGrpSpPr>
        <p:grpSpPr bwMode="auto">
          <a:xfrm>
            <a:off x="1149459" y="3529562"/>
            <a:ext cx="938213" cy="487363"/>
            <a:chOff x="583563" y="2652910"/>
            <a:chExt cx="938849" cy="487362"/>
          </a:xfrm>
        </p:grpSpPr>
        <p:sp>
          <p:nvSpPr>
            <p:cNvPr id="24621" name="AutoShape 32"/>
            <p:cNvSpPr>
              <a:spLocks noChangeArrowheads="1"/>
            </p:cNvSpPr>
            <p:nvPr/>
          </p:nvSpPr>
          <p:spPr bwMode="auto">
            <a:xfrm>
              <a:off x="583563" y="2652910"/>
              <a:ext cx="938849" cy="487362"/>
            </a:xfrm>
            <a:prstGeom prst="homePlate">
              <a:avLst>
                <a:gd name="adj" fmla="val 57462"/>
              </a:avLst>
            </a:prstGeom>
            <a:solidFill>
              <a:srgbClr val="3399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AU"/>
            </a:p>
          </p:txBody>
        </p:sp>
        <p:sp>
          <p:nvSpPr>
            <p:cNvPr id="24622" name="Text Box 22"/>
            <p:cNvSpPr txBox="1">
              <a:spLocks noChangeArrowheads="1"/>
            </p:cNvSpPr>
            <p:nvPr/>
          </p:nvSpPr>
          <p:spPr bwMode="auto">
            <a:xfrm>
              <a:off x="583563" y="2715616"/>
              <a:ext cx="688214" cy="36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sz="800" dirty="0">
                  <a:solidFill>
                    <a:srgbClr val="FFFFFF"/>
                  </a:solidFill>
                </a:rPr>
                <a:t>PROJECT DEFINITION</a:t>
              </a:r>
              <a:endParaRPr lang="en-GB" sz="800" dirty="0"/>
            </a:p>
          </p:txBody>
        </p:sp>
      </p:grpSp>
      <p:grpSp>
        <p:nvGrpSpPr>
          <p:cNvPr id="24584" name="Group 4"/>
          <p:cNvGrpSpPr>
            <a:grpSpLocks/>
          </p:cNvGrpSpPr>
          <p:nvPr/>
        </p:nvGrpSpPr>
        <p:grpSpPr bwMode="auto">
          <a:xfrm>
            <a:off x="4083159" y="3542262"/>
            <a:ext cx="938213" cy="487363"/>
            <a:chOff x="3694497" y="2613422"/>
            <a:chExt cx="938212" cy="487362"/>
          </a:xfrm>
        </p:grpSpPr>
        <p:sp>
          <p:nvSpPr>
            <p:cNvPr id="24619" name="AutoShape 32"/>
            <p:cNvSpPr>
              <a:spLocks noChangeArrowheads="1"/>
            </p:cNvSpPr>
            <p:nvPr/>
          </p:nvSpPr>
          <p:spPr bwMode="auto">
            <a:xfrm>
              <a:off x="3694497" y="2613422"/>
              <a:ext cx="938212" cy="487362"/>
            </a:xfrm>
            <a:prstGeom prst="homePlate">
              <a:avLst>
                <a:gd name="adj" fmla="val 57458"/>
              </a:avLst>
            </a:prstGeom>
            <a:solidFill>
              <a:srgbClr val="3399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AU"/>
            </a:p>
          </p:txBody>
        </p:sp>
        <p:sp>
          <p:nvSpPr>
            <p:cNvPr id="24620" name="Text Box 21"/>
            <p:cNvSpPr txBox="1">
              <a:spLocks noChangeArrowheads="1"/>
            </p:cNvSpPr>
            <p:nvPr/>
          </p:nvSpPr>
          <p:spPr bwMode="auto">
            <a:xfrm>
              <a:off x="3694497" y="2687240"/>
              <a:ext cx="808806" cy="341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sz="800" dirty="0">
                  <a:solidFill>
                    <a:srgbClr val="FFFFFF"/>
                  </a:solidFill>
                </a:rPr>
                <a:t>RISK </a:t>
              </a:r>
            </a:p>
            <a:p>
              <a:pPr algn="ctr" eaLnBrk="1" hangingPunct="1"/>
              <a:r>
                <a:rPr lang="en-GB" sz="800" dirty="0">
                  <a:solidFill>
                    <a:srgbClr val="FFFFFF"/>
                  </a:solidFill>
                </a:rPr>
                <a:t>ASSESSMENT</a:t>
              </a:r>
              <a:endParaRPr lang="en-GB" sz="800" dirty="0"/>
            </a:p>
          </p:txBody>
        </p:sp>
      </p:grpSp>
      <p:grpSp>
        <p:nvGrpSpPr>
          <p:cNvPr id="24585" name="Group 3"/>
          <p:cNvGrpSpPr>
            <a:grpSpLocks/>
          </p:cNvGrpSpPr>
          <p:nvPr/>
        </p:nvGrpSpPr>
        <p:grpSpPr bwMode="auto">
          <a:xfrm>
            <a:off x="5067409" y="3535912"/>
            <a:ext cx="938213" cy="487363"/>
            <a:chOff x="4757135" y="2687240"/>
            <a:chExt cx="938212" cy="487362"/>
          </a:xfrm>
        </p:grpSpPr>
        <p:sp>
          <p:nvSpPr>
            <p:cNvPr id="24617" name="AutoShape 32"/>
            <p:cNvSpPr>
              <a:spLocks noChangeArrowheads="1"/>
            </p:cNvSpPr>
            <p:nvPr/>
          </p:nvSpPr>
          <p:spPr bwMode="auto">
            <a:xfrm>
              <a:off x="4757135" y="2687240"/>
              <a:ext cx="938212" cy="487362"/>
            </a:xfrm>
            <a:prstGeom prst="homePlate">
              <a:avLst>
                <a:gd name="adj" fmla="val 57458"/>
              </a:avLst>
            </a:prstGeom>
            <a:solidFill>
              <a:srgbClr val="3399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AU"/>
            </a:p>
          </p:txBody>
        </p:sp>
        <p:sp>
          <p:nvSpPr>
            <p:cNvPr id="24618" name="Text Box 18"/>
            <p:cNvSpPr txBox="1">
              <a:spLocks noChangeArrowheads="1"/>
            </p:cNvSpPr>
            <p:nvPr/>
          </p:nvSpPr>
          <p:spPr bwMode="auto">
            <a:xfrm>
              <a:off x="4803775" y="2701131"/>
              <a:ext cx="722692" cy="450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sz="800" dirty="0">
                  <a:solidFill>
                    <a:srgbClr val="FFFFFF"/>
                  </a:solidFill>
                </a:rPr>
                <a:t>REMEDIAL OPTIONS</a:t>
              </a:r>
            </a:p>
            <a:p>
              <a:pPr algn="ctr" eaLnBrk="1" hangingPunct="1"/>
              <a:r>
                <a:rPr lang="en-GB" sz="800" dirty="0">
                  <a:solidFill>
                    <a:srgbClr val="FFFFFF"/>
                  </a:solidFill>
                </a:rPr>
                <a:t>APPRAISAL</a:t>
              </a:r>
              <a:endParaRPr lang="en-GB" sz="800" dirty="0"/>
            </a:p>
          </p:txBody>
        </p:sp>
      </p:grpSp>
      <p:grpSp>
        <p:nvGrpSpPr>
          <p:cNvPr id="24586" name="Group 5"/>
          <p:cNvGrpSpPr>
            <a:grpSpLocks/>
          </p:cNvGrpSpPr>
          <p:nvPr/>
        </p:nvGrpSpPr>
        <p:grpSpPr bwMode="auto">
          <a:xfrm>
            <a:off x="2995722" y="3540675"/>
            <a:ext cx="1079500" cy="487362"/>
            <a:chOff x="2443162" y="2438796"/>
            <a:chExt cx="1079500" cy="487362"/>
          </a:xfrm>
        </p:grpSpPr>
        <p:sp>
          <p:nvSpPr>
            <p:cNvPr id="24615" name="AutoShape 32"/>
            <p:cNvSpPr>
              <a:spLocks noChangeArrowheads="1"/>
            </p:cNvSpPr>
            <p:nvPr/>
          </p:nvSpPr>
          <p:spPr bwMode="auto">
            <a:xfrm>
              <a:off x="2564607" y="2438796"/>
              <a:ext cx="938212" cy="487362"/>
            </a:xfrm>
            <a:prstGeom prst="homePlate">
              <a:avLst>
                <a:gd name="adj" fmla="val 57458"/>
              </a:avLst>
            </a:prstGeom>
            <a:solidFill>
              <a:srgbClr val="3399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AU"/>
            </a:p>
          </p:txBody>
        </p:sp>
        <p:sp>
          <p:nvSpPr>
            <p:cNvPr id="24616" name="Text Box 17"/>
            <p:cNvSpPr txBox="1">
              <a:spLocks noChangeArrowheads="1"/>
            </p:cNvSpPr>
            <p:nvPr/>
          </p:nvSpPr>
          <p:spPr bwMode="auto">
            <a:xfrm>
              <a:off x="2443162" y="2499915"/>
              <a:ext cx="1079500" cy="365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sz="800" dirty="0">
                  <a:solidFill>
                    <a:srgbClr val="FFFFFF"/>
                  </a:solidFill>
                </a:rPr>
                <a:t>SITE</a:t>
              </a:r>
            </a:p>
            <a:p>
              <a:pPr algn="ctr" eaLnBrk="1" hangingPunct="1"/>
              <a:r>
                <a:rPr lang="en-GB" sz="800" dirty="0">
                  <a:solidFill>
                    <a:srgbClr val="FFFFFF"/>
                  </a:solidFill>
                </a:rPr>
                <a:t>INVESTIGATION</a:t>
              </a:r>
              <a:endParaRPr lang="en-GB" sz="800" dirty="0"/>
            </a:p>
          </p:txBody>
        </p:sp>
      </p:grpSp>
      <p:grpSp>
        <p:nvGrpSpPr>
          <p:cNvPr id="24587" name="Group 1"/>
          <p:cNvGrpSpPr>
            <a:grpSpLocks/>
          </p:cNvGrpSpPr>
          <p:nvPr/>
        </p:nvGrpSpPr>
        <p:grpSpPr bwMode="auto">
          <a:xfrm>
            <a:off x="7083534" y="3516862"/>
            <a:ext cx="982663" cy="487363"/>
            <a:chOff x="6788944" y="2026841"/>
            <a:chExt cx="982675" cy="487362"/>
          </a:xfrm>
        </p:grpSpPr>
        <p:sp>
          <p:nvSpPr>
            <p:cNvPr id="24613" name="AutoShape 32"/>
            <p:cNvSpPr>
              <a:spLocks noChangeArrowheads="1"/>
            </p:cNvSpPr>
            <p:nvPr/>
          </p:nvSpPr>
          <p:spPr bwMode="auto">
            <a:xfrm>
              <a:off x="6833407" y="2026841"/>
              <a:ext cx="938212" cy="487362"/>
            </a:xfrm>
            <a:prstGeom prst="homePlate">
              <a:avLst>
                <a:gd name="adj" fmla="val 57458"/>
              </a:avLst>
            </a:prstGeom>
            <a:solidFill>
              <a:srgbClr val="3399FF"/>
            </a:solidFill>
            <a:ln w="9525" algn="in">
              <a:solidFill>
                <a:srgbClr val="000000"/>
              </a:solidFill>
              <a:miter lim="800000"/>
              <a:headEnd/>
              <a:tailEnd/>
            </a:ln>
          </p:spPr>
          <p:txBody>
            <a:bodyPr lIns="36576" tIns="36576" rIns="36576" bIns="36576"/>
            <a:lstStyle/>
            <a:p>
              <a:endParaRPr lang="en-AU"/>
            </a:p>
          </p:txBody>
        </p:sp>
        <p:sp>
          <p:nvSpPr>
            <p:cNvPr id="24614" name="Text Box 20"/>
            <p:cNvSpPr txBox="1">
              <a:spLocks noChangeArrowheads="1"/>
            </p:cNvSpPr>
            <p:nvPr/>
          </p:nvSpPr>
          <p:spPr bwMode="auto">
            <a:xfrm>
              <a:off x="6788944" y="2110248"/>
              <a:ext cx="850118" cy="373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36576" tIns="36576" rIns="36576" bIns="36576"/>
            <a:lstStyle>
              <a:lvl1pPr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 sz="2000" b="1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000" b="1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GB" sz="800" dirty="0">
                  <a:solidFill>
                    <a:srgbClr val="FFFFFF"/>
                  </a:solidFill>
                </a:rPr>
                <a:t>REMEDIATION</a:t>
              </a:r>
            </a:p>
            <a:p>
              <a:pPr algn="ctr" eaLnBrk="1" hangingPunct="1"/>
              <a:r>
                <a:rPr lang="en-GB" sz="800" dirty="0">
                  <a:solidFill>
                    <a:srgbClr val="FFFFFF"/>
                  </a:solidFill>
                </a:rPr>
                <a:t>OPTIMISATION</a:t>
              </a:r>
              <a:endParaRPr lang="en-GB" sz="800" dirty="0"/>
            </a:p>
          </p:txBody>
        </p:sp>
      </p:grpSp>
      <p:sp>
        <p:nvSpPr>
          <p:cNvPr id="932901" name="Text Box 37"/>
          <p:cNvSpPr txBox="1">
            <a:spLocks noChangeArrowheads="1"/>
          </p:cNvSpPr>
          <p:nvPr/>
        </p:nvSpPr>
        <p:spPr bwMode="auto">
          <a:xfrm>
            <a:off x="1885354" y="2501160"/>
            <a:ext cx="2082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200" dirty="0" smtClean="0"/>
              <a:t>Setting the remediation </a:t>
            </a:r>
          </a:p>
          <a:p>
            <a:pPr eaLnBrk="1" hangingPunct="1"/>
            <a:r>
              <a:rPr lang="en-GB" sz="1200" dirty="0" smtClean="0"/>
              <a:t>specification and strategy</a:t>
            </a:r>
            <a:endParaRPr lang="en-GB" sz="1200" dirty="0"/>
          </a:p>
        </p:txBody>
      </p:sp>
      <p:sp>
        <p:nvSpPr>
          <p:cNvPr id="932902" name="Text Box 38"/>
          <p:cNvSpPr txBox="1">
            <a:spLocks noChangeArrowheads="1"/>
          </p:cNvSpPr>
          <p:nvPr/>
        </p:nvSpPr>
        <p:spPr bwMode="auto">
          <a:xfrm>
            <a:off x="5536515" y="2494810"/>
            <a:ext cx="18966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200" dirty="0" smtClean="0"/>
              <a:t>Setting the remediation</a:t>
            </a:r>
          </a:p>
          <a:p>
            <a:pPr eaLnBrk="1" hangingPunct="1"/>
            <a:r>
              <a:rPr lang="en-GB" sz="1200" dirty="0" smtClean="0"/>
              <a:t>technical approach</a:t>
            </a:r>
            <a:endParaRPr lang="en-GB" sz="1200" dirty="0"/>
          </a:p>
        </p:txBody>
      </p:sp>
      <p:sp>
        <p:nvSpPr>
          <p:cNvPr id="24599" name="TextBox 7"/>
          <p:cNvSpPr txBox="1">
            <a:spLocks noChangeArrowheads="1"/>
          </p:cNvSpPr>
          <p:nvPr/>
        </p:nvSpPr>
        <p:spPr bwMode="auto">
          <a:xfrm>
            <a:off x="79672" y="3154556"/>
            <a:ext cx="997389" cy="33855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800" dirty="0" smtClean="0"/>
              <a:t>CLIENT</a:t>
            </a:r>
            <a:endParaRPr lang="en-GB" sz="800" dirty="0"/>
          </a:p>
          <a:p>
            <a:pPr algn="ctr" eaLnBrk="1" hangingPunct="1"/>
            <a:r>
              <a:rPr lang="en-GB" sz="800" dirty="0" smtClean="0"/>
              <a:t>End State Vision</a:t>
            </a:r>
            <a:endParaRPr lang="en-GB" sz="800" dirty="0"/>
          </a:p>
        </p:txBody>
      </p:sp>
      <p:sp>
        <p:nvSpPr>
          <p:cNvPr id="24600" name="TextBox 57"/>
          <p:cNvSpPr txBox="1">
            <a:spLocks noChangeArrowheads="1"/>
          </p:cNvSpPr>
          <p:nvPr/>
        </p:nvSpPr>
        <p:spPr bwMode="auto">
          <a:xfrm>
            <a:off x="8064020" y="4089950"/>
            <a:ext cx="1041399" cy="338554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800" dirty="0" smtClean="0"/>
              <a:t>End State Vision</a:t>
            </a:r>
          </a:p>
          <a:p>
            <a:pPr algn="ctr" eaLnBrk="1" hangingPunct="1"/>
            <a:r>
              <a:rPr lang="en-GB" sz="800" dirty="0" smtClean="0"/>
              <a:t>ACHIEVED</a:t>
            </a:r>
            <a:endParaRPr lang="en-GB" sz="800" dirty="0"/>
          </a:p>
        </p:txBody>
      </p:sp>
      <p:cxnSp>
        <p:nvCxnSpPr>
          <p:cNvPr id="24602" name="Elbow Connector 13"/>
          <p:cNvCxnSpPr>
            <a:cxnSpLocks noChangeShapeType="1"/>
            <a:stCxn id="24623" idx="2"/>
            <a:endCxn id="24600" idx="1"/>
          </p:cNvCxnSpPr>
          <p:nvPr/>
        </p:nvCxnSpPr>
        <p:spPr bwMode="auto">
          <a:xfrm rot="16200000" flipH="1">
            <a:off x="7113935" y="3309141"/>
            <a:ext cx="240715" cy="1659456"/>
          </a:xfrm>
          <a:prstGeom prst="bentConnector2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603" name="Elbow Connector 21"/>
          <p:cNvCxnSpPr>
            <a:cxnSpLocks noChangeShapeType="1"/>
            <a:endCxn id="24615" idx="2"/>
          </p:cNvCxnSpPr>
          <p:nvPr/>
        </p:nvCxnSpPr>
        <p:spPr bwMode="auto">
          <a:xfrm rot="10800000" flipV="1">
            <a:off x="3444984" y="4020100"/>
            <a:ext cx="785813" cy="7937"/>
          </a:xfrm>
          <a:prstGeom prst="bentConnector4">
            <a:avLst>
              <a:gd name="adj1" fmla="val 0"/>
              <a:gd name="adj2" fmla="val 3155741"/>
            </a:avLst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604" name="Elbow Connector 24"/>
          <p:cNvCxnSpPr>
            <a:cxnSpLocks noChangeShapeType="1"/>
            <a:stCxn id="24613" idx="3"/>
            <a:endCxn id="24600" idx="0"/>
          </p:cNvCxnSpPr>
          <p:nvPr/>
        </p:nvCxnSpPr>
        <p:spPr bwMode="auto">
          <a:xfrm>
            <a:off x="8066197" y="3760544"/>
            <a:ext cx="518523" cy="329406"/>
          </a:xfrm>
          <a:prstGeom prst="bentConnector2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606" name="Left Brace 53"/>
          <p:cNvSpPr>
            <a:spLocks/>
          </p:cNvSpPr>
          <p:nvPr/>
        </p:nvSpPr>
        <p:spPr bwMode="auto">
          <a:xfrm rot="5400000">
            <a:off x="2805222" y="1273725"/>
            <a:ext cx="242887" cy="3608387"/>
          </a:xfrm>
          <a:prstGeom prst="leftBrace">
            <a:avLst>
              <a:gd name="adj1" fmla="val 8391"/>
              <a:gd name="adj2" fmla="val 50000"/>
            </a:avLst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cxnSp>
        <p:nvCxnSpPr>
          <p:cNvPr id="24607" name="Straight Arrow Connector 59"/>
          <p:cNvCxnSpPr>
            <a:cxnSpLocks noChangeShapeType="1"/>
          </p:cNvCxnSpPr>
          <p:nvPr/>
        </p:nvCxnSpPr>
        <p:spPr bwMode="auto">
          <a:xfrm>
            <a:off x="1179622" y="4619187"/>
            <a:ext cx="6886575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608" name="Straight Arrow Connector 100"/>
          <p:cNvCxnSpPr>
            <a:cxnSpLocks noChangeShapeType="1"/>
          </p:cNvCxnSpPr>
          <p:nvPr/>
        </p:nvCxnSpPr>
        <p:spPr bwMode="auto">
          <a:xfrm>
            <a:off x="1179622" y="4839250"/>
            <a:ext cx="6884398" cy="0"/>
          </a:xfrm>
          <a:prstGeom prst="straightConnector1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609" name="TextBox 60"/>
          <p:cNvSpPr txBox="1">
            <a:spLocks noChangeArrowheads="1"/>
          </p:cNvSpPr>
          <p:nvPr/>
        </p:nvSpPr>
        <p:spPr bwMode="auto">
          <a:xfrm>
            <a:off x="3519597" y="4516200"/>
            <a:ext cx="2124075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800" dirty="0"/>
              <a:t>Community &amp; stakeholder  engagement</a:t>
            </a:r>
          </a:p>
        </p:txBody>
      </p:sp>
      <p:sp>
        <p:nvSpPr>
          <p:cNvPr id="24610" name="TextBox 102"/>
          <p:cNvSpPr txBox="1">
            <a:spLocks noChangeArrowheads="1"/>
          </p:cNvSpPr>
          <p:nvPr/>
        </p:nvSpPr>
        <p:spPr bwMode="auto">
          <a:xfrm>
            <a:off x="3884722" y="4731300"/>
            <a:ext cx="1455737" cy="2159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800"/>
              <a:t>Sustainable Procurement </a:t>
            </a:r>
          </a:p>
        </p:txBody>
      </p:sp>
      <p:cxnSp>
        <p:nvCxnSpPr>
          <p:cNvPr id="24611" name="Elbow Connector 62"/>
          <p:cNvCxnSpPr>
            <a:cxnSpLocks noChangeShapeType="1"/>
            <a:stCxn id="24613" idx="0"/>
            <a:endCxn id="24619" idx="0"/>
          </p:cNvCxnSpPr>
          <p:nvPr/>
        </p:nvCxnSpPr>
        <p:spPr bwMode="auto">
          <a:xfrm rot="-5400000" flipH="1" flipV="1">
            <a:off x="5922278" y="2006356"/>
            <a:ext cx="25400" cy="3046412"/>
          </a:xfrm>
          <a:prstGeom prst="bentConnector3">
            <a:avLst>
              <a:gd name="adj1" fmla="val -870657"/>
            </a:avLst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4612" name="Left Brace 106"/>
          <p:cNvSpPr>
            <a:spLocks/>
          </p:cNvSpPr>
          <p:nvPr/>
        </p:nvSpPr>
        <p:spPr bwMode="auto">
          <a:xfrm rot="5400000">
            <a:off x="6364397" y="1567412"/>
            <a:ext cx="230187" cy="3033713"/>
          </a:xfrm>
          <a:prstGeom prst="leftBrace">
            <a:avLst>
              <a:gd name="adj1" fmla="val 8298"/>
              <a:gd name="adj2" fmla="val 50000"/>
            </a:avLst>
          </a:prstGeom>
          <a:noFill/>
          <a:ln w="6350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endParaRPr lang="en-GB"/>
          </a:p>
        </p:txBody>
      </p:sp>
      <p:cxnSp>
        <p:nvCxnSpPr>
          <p:cNvPr id="4" name="Elbow Connector 3"/>
          <p:cNvCxnSpPr>
            <a:stCxn id="24599" idx="2"/>
            <a:endCxn id="24622" idx="1"/>
          </p:cNvCxnSpPr>
          <p:nvPr/>
        </p:nvCxnSpPr>
        <p:spPr bwMode="auto">
          <a:xfrm rot="16200000" flipH="1">
            <a:off x="723846" y="3347631"/>
            <a:ext cx="280134" cy="571092"/>
          </a:xfrm>
          <a:prstGeom prst="bentConnector2">
            <a:avLst/>
          </a:prstGeom>
          <a:solidFill>
            <a:schemeClr val="accent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 Box 37"/>
          <p:cNvSpPr txBox="1">
            <a:spLocks noChangeArrowheads="1"/>
          </p:cNvSpPr>
          <p:nvPr/>
        </p:nvSpPr>
        <p:spPr bwMode="auto">
          <a:xfrm>
            <a:off x="543550" y="1984381"/>
            <a:ext cx="7380547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1200" dirty="0" smtClean="0"/>
              <a:t>ERM has integrated the  NICOLE framework with key stages in project delivery as indicated below</a:t>
            </a:r>
            <a:endParaRPr lang="en-GB" sz="1200" dirty="0"/>
          </a:p>
        </p:txBody>
      </p:sp>
      <p:cxnSp>
        <p:nvCxnSpPr>
          <p:cNvPr id="24601" name="Elbow Connector 10"/>
          <p:cNvCxnSpPr>
            <a:cxnSpLocks noChangeShapeType="1"/>
            <a:stCxn id="24619" idx="2"/>
          </p:cNvCxnSpPr>
          <p:nvPr/>
        </p:nvCxnSpPr>
        <p:spPr bwMode="auto">
          <a:xfrm rot="16200000" flipH="1">
            <a:off x="6049518" y="2392358"/>
            <a:ext cx="379414" cy="3653948"/>
          </a:xfrm>
          <a:prstGeom prst="bentConnector2">
            <a:avLst/>
          </a:prstGeom>
          <a:noFill/>
          <a:ln w="6350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" name="Title 1"/>
          <p:cNvSpPr txBox="1">
            <a:spLocks/>
          </p:cNvSpPr>
          <p:nvPr/>
        </p:nvSpPr>
        <p:spPr>
          <a:xfrm>
            <a:off x="234950" y="161925"/>
            <a:ext cx="8677275" cy="55200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kern="120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Translating NICOLE Road Map into Practice</a:t>
            </a:r>
          </a:p>
        </p:txBody>
      </p:sp>
    </p:spTree>
    <p:extLst>
      <p:ext uri="{BB962C8B-B14F-4D97-AF65-F5344CB8AC3E}">
        <p14:creationId xmlns:p14="http://schemas.microsoft.com/office/powerpoint/2010/main" val="3444559798"/>
      </p:ext>
    </p:extLst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2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3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901" grpId="0"/>
      <p:bldP spid="932902" grpId="0"/>
      <p:bldP spid="24606" grpId="0" animBg="1"/>
      <p:bldP spid="24609" grpId="0" animBg="1"/>
      <p:bldP spid="24610" grpId="0" animBg="1"/>
      <p:bldP spid="24612" grpId="0" animBg="1"/>
      <p:bldP spid="6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/>
          <p:cNvSpPr/>
          <p:nvPr/>
        </p:nvSpPr>
        <p:spPr>
          <a:xfrm>
            <a:off x="547425" y="1322909"/>
            <a:ext cx="4176464" cy="3888432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Oval 1"/>
          <p:cNvSpPr/>
          <p:nvPr/>
        </p:nvSpPr>
        <p:spPr>
          <a:xfrm>
            <a:off x="1249032" y="2171845"/>
            <a:ext cx="1800200" cy="1656184"/>
          </a:xfrm>
          <a:prstGeom prst="ellipse">
            <a:avLst/>
          </a:prstGeom>
          <a:solidFill>
            <a:srgbClr val="007A5F">
              <a:alpha val="27843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Project Definition</a:t>
            </a:r>
            <a:endParaRPr lang="en-GB" dirty="0"/>
          </a:p>
        </p:txBody>
      </p:sp>
      <p:sp>
        <p:nvSpPr>
          <p:cNvPr id="9" name="Oval 8"/>
          <p:cNvSpPr/>
          <p:nvPr/>
        </p:nvSpPr>
        <p:spPr>
          <a:xfrm>
            <a:off x="2321558" y="2171845"/>
            <a:ext cx="1800200" cy="1656184"/>
          </a:xfrm>
          <a:prstGeom prst="ellipse">
            <a:avLst/>
          </a:prstGeom>
          <a:solidFill>
            <a:srgbClr val="FFBF4B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/>
          <p:cNvSpPr/>
          <p:nvPr/>
        </p:nvSpPr>
        <p:spPr>
          <a:xfrm>
            <a:off x="1753088" y="3062573"/>
            <a:ext cx="1800200" cy="1656184"/>
          </a:xfrm>
          <a:prstGeom prst="ellipse">
            <a:avLst/>
          </a:prstGeom>
          <a:solidFill>
            <a:srgbClr val="FF0000">
              <a:alpha val="3098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1508644" y="1700808"/>
            <a:ext cx="1144544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1400" dirty="0" smtClean="0"/>
              <a:t>Environmental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95936" y="3520252"/>
            <a:ext cx="488916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1400" dirty="0" smtClean="0"/>
              <a:t>Social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22082" y="4852421"/>
            <a:ext cx="827150" cy="30777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400" dirty="0" smtClean="0"/>
              <a:t>Economic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879039" y="5422911"/>
            <a:ext cx="1513235" cy="30777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r>
              <a:rPr lang="en-GB" sz="1400" dirty="0" smtClean="0"/>
              <a:t>Project Boundaries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68144" y="1700808"/>
            <a:ext cx="3096344" cy="267765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400" dirty="0" smtClean="0"/>
              <a:t>Site specific sustainability indicators identified and metrics agreed</a:t>
            </a:r>
          </a:p>
          <a:p>
            <a:endParaRPr lang="en-GB" sz="1400" dirty="0"/>
          </a:p>
          <a:p>
            <a:r>
              <a:rPr lang="en-GB" sz="1400" dirty="0" smtClean="0"/>
              <a:t>Predominantly Environmental, Economic – reflecting nature of site </a:t>
            </a:r>
          </a:p>
          <a:p>
            <a:endParaRPr lang="en-GB" sz="1400" dirty="0"/>
          </a:p>
          <a:p>
            <a:r>
              <a:rPr lang="en-GB" sz="1400" dirty="0" smtClean="0"/>
              <a:t>Protection of human health key social metric</a:t>
            </a:r>
          </a:p>
          <a:p>
            <a:endParaRPr lang="en-GB" sz="1400" dirty="0"/>
          </a:p>
          <a:p>
            <a:r>
              <a:rPr lang="en-GB" sz="1400" dirty="0" smtClean="0"/>
              <a:t>Overall boundaries of project set by corporate policies, timescale and business objectives</a:t>
            </a:r>
          </a:p>
        </p:txBody>
      </p:sp>
    </p:spTree>
    <p:extLst>
      <p:ext uri="{BB962C8B-B14F-4D97-AF65-F5344CB8AC3E}">
        <p14:creationId xmlns:p14="http://schemas.microsoft.com/office/powerpoint/2010/main" val="2275457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80835" y="1704569"/>
            <a:ext cx="2880320" cy="338281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Site Investigation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169563" y="1795741"/>
            <a:ext cx="2588850" cy="52322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2"/>
                </a:solidFill>
              </a:rPr>
              <a:t>Robust Conceptual Model</a:t>
            </a:r>
          </a:p>
          <a:p>
            <a:r>
              <a:rPr lang="en-GB" sz="1400" dirty="0" smtClean="0">
                <a:solidFill>
                  <a:schemeClr val="bg2"/>
                </a:solidFill>
              </a:rPr>
              <a:t>Underpins Sustainable Solutions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61802" y="4296857"/>
            <a:ext cx="220151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2"/>
                </a:solidFill>
              </a:rPr>
              <a:t>Passive soil gas survey</a:t>
            </a:r>
          </a:p>
          <a:p>
            <a:pPr algn="ctr"/>
            <a:r>
              <a:rPr lang="en-GB" sz="1400" dirty="0" smtClean="0">
                <a:solidFill>
                  <a:schemeClr val="bg2"/>
                </a:solidFill>
              </a:rPr>
              <a:t>Waterloo Profiler</a:t>
            </a:r>
          </a:p>
          <a:p>
            <a:pPr algn="ctr"/>
            <a:r>
              <a:rPr lang="en-GB" sz="1400" dirty="0" smtClean="0">
                <a:solidFill>
                  <a:schemeClr val="bg2"/>
                </a:solidFill>
              </a:rPr>
              <a:t>Discrete Fracture Network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63231" y="3000713"/>
            <a:ext cx="2201514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GB" sz="1400" dirty="0" smtClean="0">
                <a:solidFill>
                  <a:schemeClr val="bg2"/>
                </a:solidFill>
              </a:rPr>
              <a:t>High Resolution Site</a:t>
            </a:r>
          </a:p>
          <a:p>
            <a:pPr algn="ctr"/>
            <a:r>
              <a:rPr lang="en-GB" sz="1400" dirty="0" smtClean="0">
                <a:solidFill>
                  <a:schemeClr val="bg2"/>
                </a:solidFill>
              </a:rPr>
              <a:t>Characterisation Approach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3528" y="928217"/>
            <a:ext cx="2160240" cy="35394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400" b="1" dirty="0" smtClean="0"/>
              <a:t>Primary benefits</a:t>
            </a:r>
          </a:p>
          <a:p>
            <a:endParaRPr lang="en-GB" sz="1400" dirty="0" smtClean="0"/>
          </a:p>
          <a:p>
            <a:r>
              <a:rPr lang="en-GB" sz="1400" dirty="0" smtClean="0"/>
              <a:t>Mass </a:t>
            </a:r>
            <a:r>
              <a:rPr lang="en-GB" sz="1400" dirty="0"/>
              <a:t>distribution</a:t>
            </a:r>
          </a:p>
          <a:p>
            <a:r>
              <a:rPr lang="en-GB" sz="1400" dirty="0"/>
              <a:t>Contaminant Flux </a:t>
            </a:r>
          </a:p>
          <a:p>
            <a:r>
              <a:rPr lang="en-GB" sz="1400" dirty="0" smtClean="0"/>
              <a:t>Geochemistry</a:t>
            </a:r>
          </a:p>
          <a:p>
            <a:endParaRPr lang="en-GB" sz="1400" dirty="0" smtClean="0"/>
          </a:p>
          <a:p>
            <a:r>
              <a:rPr lang="en-GB" sz="1400" dirty="0" smtClean="0"/>
              <a:t>Risks refined &amp; reduced</a:t>
            </a:r>
            <a:endParaRPr lang="en-GB" sz="1400" dirty="0"/>
          </a:p>
          <a:p>
            <a:endParaRPr lang="en-GB" sz="1400" dirty="0"/>
          </a:p>
          <a:p>
            <a:r>
              <a:rPr lang="en-GB" sz="1400" dirty="0" smtClean="0"/>
              <a:t>Refined area of treatment (reduced by 40%)</a:t>
            </a:r>
          </a:p>
          <a:p>
            <a:endParaRPr lang="en-GB" sz="1400" dirty="0" smtClean="0"/>
          </a:p>
          <a:p>
            <a:r>
              <a:rPr lang="en-GB" sz="1400" dirty="0" smtClean="0"/>
              <a:t>Areas of greatest mass identified and remediation targeted to those areas</a:t>
            </a:r>
            <a:endParaRPr lang="en-GB" sz="1400" dirty="0"/>
          </a:p>
          <a:p>
            <a:endParaRPr lang="en-GB" sz="1400" dirty="0"/>
          </a:p>
          <a:p>
            <a:endParaRPr lang="en-GB" sz="1400" dirty="0" err="1" smtClean="0"/>
          </a:p>
        </p:txBody>
      </p:sp>
      <p:sp>
        <p:nvSpPr>
          <p:cNvPr id="9" name="TextBox 8"/>
          <p:cNvSpPr txBox="1"/>
          <p:nvPr/>
        </p:nvSpPr>
        <p:spPr>
          <a:xfrm>
            <a:off x="6372200" y="2710654"/>
            <a:ext cx="2627784" cy="289310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GB" sz="1400" b="1" dirty="0" smtClean="0"/>
              <a:t>Secondary benefits</a:t>
            </a:r>
          </a:p>
          <a:p>
            <a:endParaRPr lang="en-GB" sz="1400" dirty="0" smtClean="0"/>
          </a:p>
          <a:p>
            <a:r>
              <a:rPr lang="en-GB" sz="1400" dirty="0" smtClean="0"/>
              <a:t>Minimised Waste generated</a:t>
            </a:r>
          </a:p>
          <a:p>
            <a:endParaRPr lang="en-GB" sz="1400" dirty="0"/>
          </a:p>
          <a:p>
            <a:r>
              <a:rPr lang="en-GB" sz="1400" dirty="0"/>
              <a:t>Eliminated Multiple </a:t>
            </a:r>
            <a:r>
              <a:rPr lang="en-GB" sz="1400" dirty="0" smtClean="0"/>
              <a:t>Mobilisations</a:t>
            </a:r>
          </a:p>
          <a:p>
            <a:endParaRPr lang="en-GB" sz="1400" dirty="0"/>
          </a:p>
          <a:p>
            <a:r>
              <a:rPr lang="en-GB" sz="1400" dirty="0" smtClean="0"/>
              <a:t>Reduced time on site, manual handling and multiple journeys</a:t>
            </a:r>
          </a:p>
          <a:p>
            <a:endParaRPr lang="en-GB" sz="1400" dirty="0"/>
          </a:p>
          <a:p>
            <a:r>
              <a:rPr lang="en-GB" sz="1400" dirty="0"/>
              <a:t>Minimised carbon footprint of works 13.5 tonnes CO2e </a:t>
            </a:r>
            <a:r>
              <a:rPr lang="en-GB" sz="1400" dirty="0" err="1"/>
              <a:t>cf</a:t>
            </a:r>
            <a:r>
              <a:rPr lang="en-GB" sz="1400" dirty="0"/>
              <a:t>  33 tonnes CO2e estimated</a:t>
            </a:r>
          </a:p>
          <a:p>
            <a:endParaRPr lang="en-GB" sz="1400" dirty="0" err="1" smtClean="0"/>
          </a:p>
        </p:txBody>
      </p:sp>
      <p:sp>
        <p:nvSpPr>
          <p:cNvPr id="8" name="Down Arrow 7"/>
          <p:cNvSpPr/>
          <p:nvPr/>
        </p:nvSpPr>
        <p:spPr>
          <a:xfrm>
            <a:off x="4240975" y="2399924"/>
            <a:ext cx="216024" cy="554579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Down Arrow 9"/>
          <p:cNvSpPr/>
          <p:nvPr/>
        </p:nvSpPr>
        <p:spPr>
          <a:xfrm>
            <a:off x="4240975" y="3742278"/>
            <a:ext cx="216024" cy="554579"/>
          </a:xfrm>
          <a:prstGeom prst="down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1" name="Group 1"/>
          <p:cNvGrpSpPr>
            <a:grpSpLocks/>
          </p:cNvGrpSpPr>
          <p:nvPr/>
        </p:nvGrpSpPr>
        <p:grpSpPr bwMode="auto">
          <a:xfrm>
            <a:off x="492799" y="4315155"/>
            <a:ext cx="2041074" cy="1784803"/>
            <a:chOff x="487363" y="2808288"/>
            <a:chExt cx="6129337" cy="2906712"/>
          </a:xfrm>
        </p:grpSpPr>
        <p:grpSp>
          <p:nvGrpSpPr>
            <p:cNvPr id="12" name="Group 13"/>
            <p:cNvGrpSpPr>
              <a:grpSpLocks/>
            </p:cNvGrpSpPr>
            <p:nvPr/>
          </p:nvGrpSpPr>
          <p:grpSpPr bwMode="auto">
            <a:xfrm>
              <a:off x="487363" y="2808288"/>
              <a:ext cx="6065837" cy="2906712"/>
              <a:chOff x="989" y="1255"/>
              <a:chExt cx="3460" cy="1533"/>
            </a:xfrm>
          </p:grpSpPr>
          <p:pic>
            <p:nvPicPr>
              <p:cNvPr id="14" name="Picture 14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591" t="29729" r="16701" b="17351"/>
              <a:stretch>
                <a:fillRect/>
              </a:stretch>
            </p:blipFill>
            <p:spPr bwMode="auto">
              <a:xfrm>
                <a:off x="989" y="1255"/>
                <a:ext cx="3150" cy="15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" name="Picture 15" descr="All_Combined_For_the _PP"/>
              <p:cNvPicPr>
                <a:picLocks noChangeAspect="1" noChangeArrowheads="1"/>
              </p:cNvPicPr>
              <p:nvPr/>
            </p:nvPicPr>
            <p:blipFill>
              <a:blip r:embed="rId4" cstate="screen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57" y="1347"/>
                <a:ext cx="2540" cy="10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Rectangle 17"/>
              <p:cNvSpPr>
                <a:spLocks noChangeArrowheads="1"/>
              </p:cNvSpPr>
              <p:nvPr/>
            </p:nvSpPr>
            <p:spPr bwMode="auto">
              <a:xfrm rot="1200000">
                <a:off x="2733" y="1944"/>
                <a:ext cx="384" cy="239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  <a:prstDash val="dash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solidFill>
                    <a:srgbClr val="666F74"/>
                  </a:solidFill>
                </a:endParaRPr>
              </a:p>
            </p:txBody>
          </p:sp>
          <p:sp>
            <p:nvSpPr>
              <p:cNvPr id="17" name="Freeform 20"/>
              <p:cNvSpPr>
                <a:spLocks/>
              </p:cNvSpPr>
              <p:nvPr/>
            </p:nvSpPr>
            <p:spPr bwMode="auto">
              <a:xfrm>
                <a:off x="1282" y="1347"/>
                <a:ext cx="998" cy="552"/>
              </a:xfrm>
              <a:custGeom>
                <a:avLst/>
                <a:gdLst>
                  <a:gd name="T0" fmla="*/ 136 w 998"/>
                  <a:gd name="T1" fmla="*/ 7 h 552"/>
                  <a:gd name="T2" fmla="*/ 91 w 998"/>
                  <a:gd name="T3" fmla="*/ 53 h 552"/>
                  <a:gd name="T4" fmla="*/ 45 w 998"/>
                  <a:gd name="T5" fmla="*/ 325 h 552"/>
                  <a:gd name="T6" fmla="*/ 363 w 998"/>
                  <a:gd name="T7" fmla="*/ 552 h 552"/>
                  <a:gd name="T8" fmla="*/ 590 w 998"/>
                  <a:gd name="T9" fmla="*/ 325 h 552"/>
                  <a:gd name="T10" fmla="*/ 907 w 998"/>
                  <a:gd name="T11" fmla="*/ 189 h 552"/>
                  <a:gd name="T12" fmla="*/ 862 w 998"/>
                  <a:gd name="T13" fmla="*/ 53 h 552"/>
                  <a:gd name="T14" fmla="*/ 91 w 998"/>
                  <a:gd name="T15" fmla="*/ 7 h 55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998" h="552">
                    <a:moveTo>
                      <a:pt x="136" y="7"/>
                    </a:moveTo>
                    <a:cubicBezTo>
                      <a:pt x="121" y="3"/>
                      <a:pt x="106" y="0"/>
                      <a:pt x="91" y="53"/>
                    </a:cubicBezTo>
                    <a:cubicBezTo>
                      <a:pt x="76" y="106"/>
                      <a:pt x="0" y="242"/>
                      <a:pt x="45" y="325"/>
                    </a:cubicBezTo>
                    <a:cubicBezTo>
                      <a:pt x="90" y="408"/>
                      <a:pt x="272" y="552"/>
                      <a:pt x="363" y="552"/>
                    </a:cubicBezTo>
                    <a:cubicBezTo>
                      <a:pt x="454" y="552"/>
                      <a:pt x="499" y="385"/>
                      <a:pt x="590" y="325"/>
                    </a:cubicBezTo>
                    <a:cubicBezTo>
                      <a:pt x="681" y="265"/>
                      <a:pt x="862" y="234"/>
                      <a:pt x="907" y="189"/>
                    </a:cubicBezTo>
                    <a:cubicBezTo>
                      <a:pt x="952" y="144"/>
                      <a:pt x="998" y="83"/>
                      <a:pt x="862" y="53"/>
                    </a:cubicBezTo>
                    <a:cubicBezTo>
                      <a:pt x="726" y="23"/>
                      <a:pt x="408" y="15"/>
                      <a:pt x="91" y="7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666F74"/>
                  </a:solidFill>
                </a:endParaRPr>
              </a:p>
            </p:txBody>
          </p:sp>
          <p:sp>
            <p:nvSpPr>
              <p:cNvPr id="18" name="Freeform 21"/>
              <p:cNvSpPr>
                <a:spLocks/>
              </p:cNvSpPr>
              <p:nvPr/>
            </p:nvSpPr>
            <p:spPr bwMode="auto">
              <a:xfrm>
                <a:off x="1690" y="1377"/>
                <a:ext cx="2759" cy="960"/>
              </a:xfrm>
              <a:custGeom>
                <a:avLst/>
                <a:gdLst>
                  <a:gd name="T0" fmla="*/ 0 w 2759"/>
                  <a:gd name="T1" fmla="*/ 522 h 960"/>
                  <a:gd name="T2" fmla="*/ 91 w 2759"/>
                  <a:gd name="T3" fmla="*/ 567 h 960"/>
                  <a:gd name="T4" fmla="*/ 363 w 2759"/>
                  <a:gd name="T5" fmla="*/ 703 h 960"/>
                  <a:gd name="T6" fmla="*/ 1043 w 2759"/>
                  <a:gd name="T7" fmla="*/ 885 h 960"/>
                  <a:gd name="T8" fmla="*/ 1814 w 2759"/>
                  <a:gd name="T9" fmla="*/ 930 h 960"/>
                  <a:gd name="T10" fmla="*/ 1951 w 2759"/>
                  <a:gd name="T11" fmla="*/ 703 h 960"/>
                  <a:gd name="T12" fmla="*/ 2450 w 2759"/>
                  <a:gd name="T13" fmla="*/ 794 h 960"/>
                  <a:gd name="T14" fmla="*/ 2676 w 2759"/>
                  <a:gd name="T15" fmla="*/ 748 h 960"/>
                  <a:gd name="T16" fmla="*/ 2631 w 2759"/>
                  <a:gd name="T17" fmla="*/ 431 h 960"/>
                  <a:gd name="T18" fmla="*/ 1905 w 2759"/>
                  <a:gd name="T19" fmla="*/ 295 h 960"/>
                  <a:gd name="T20" fmla="*/ 1769 w 2759"/>
                  <a:gd name="T21" fmla="*/ 431 h 960"/>
                  <a:gd name="T22" fmla="*/ 1497 w 2759"/>
                  <a:gd name="T23" fmla="*/ 522 h 960"/>
                  <a:gd name="T24" fmla="*/ 1043 w 2759"/>
                  <a:gd name="T25" fmla="*/ 431 h 960"/>
                  <a:gd name="T26" fmla="*/ 953 w 2759"/>
                  <a:gd name="T27" fmla="*/ 68 h 960"/>
                  <a:gd name="T28" fmla="*/ 408 w 2759"/>
                  <a:gd name="T29" fmla="*/ 23 h 96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759" h="960">
                    <a:moveTo>
                      <a:pt x="0" y="522"/>
                    </a:moveTo>
                    <a:cubicBezTo>
                      <a:pt x="15" y="529"/>
                      <a:pt x="31" y="537"/>
                      <a:pt x="91" y="567"/>
                    </a:cubicBezTo>
                    <a:cubicBezTo>
                      <a:pt x="151" y="597"/>
                      <a:pt x="204" y="650"/>
                      <a:pt x="363" y="703"/>
                    </a:cubicBezTo>
                    <a:cubicBezTo>
                      <a:pt x="522" y="756"/>
                      <a:pt x="801" y="847"/>
                      <a:pt x="1043" y="885"/>
                    </a:cubicBezTo>
                    <a:cubicBezTo>
                      <a:pt x="1285" y="923"/>
                      <a:pt x="1663" y="960"/>
                      <a:pt x="1814" y="930"/>
                    </a:cubicBezTo>
                    <a:cubicBezTo>
                      <a:pt x="1965" y="900"/>
                      <a:pt x="1845" y="726"/>
                      <a:pt x="1951" y="703"/>
                    </a:cubicBezTo>
                    <a:cubicBezTo>
                      <a:pt x="2057" y="680"/>
                      <a:pt x="2329" y="787"/>
                      <a:pt x="2450" y="794"/>
                    </a:cubicBezTo>
                    <a:cubicBezTo>
                      <a:pt x="2571" y="801"/>
                      <a:pt x="2646" y="808"/>
                      <a:pt x="2676" y="748"/>
                    </a:cubicBezTo>
                    <a:cubicBezTo>
                      <a:pt x="2706" y="688"/>
                      <a:pt x="2759" y="506"/>
                      <a:pt x="2631" y="431"/>
                    </a:cubicBezTo>
                    <a:cubicBezTo>
                      <a:pt x="2503" y="356"/>
                      <a:pt x="2049" y="295"/>
                      <a:pt x="1905" y="295"/>
                    </a:cubicBezTo>
                    <a:cubicBezTo>
                      <a:pt x="1761" y="295"/>
                      <a:pt x="1837" y="393"/>
                      <a:pt x="1769" y="431"/>
                    </a:cubicBezTo>
                    <a:cubicBezTo>
                      <a:pt x="1701" y="469"/>
                      <a:pt x="1618" y="522"/>
                      <a:pt x="1497" y="522"/>
                    </a:cubicBezTo>
                    <a:cubicBezTo>
                      <a:pt x="1376" y="522"/>
                      <a:pt x="1134" y="507"/>
                      <a:pt x="1043" y="431"/>
                    </a:cubicBezTo>
                    <a:cubicBezTo>
                      <a:pt x="952" y="355"/>
                      <a:pt x="1059" y="136"/>
                      <a:pt x="953" y="68"/>
                    </a:cubicBezTo>
                    <a:cubicBezTo>
                      <a:pt x="847" y="0"/>
                      <a:pt x="627" y="11"/>
                      <a:pt x="408" y="23"/>
                    </a:cubicBezTo>
                  </a:path>
                </a:pathLst>
              </a:cu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GB">
                  <a:solidFill>
                    <a:srgbClr val="666F74"/>
                  </a:solidFill>
                </a:endParaRPr>
              </a:p>
            </p:txBody>
          </p:sp>
        </p:grpSp>
        <p:sp>
          <p:nvSpPr>
            <p:cNvPr id="13" name="Rectangle 23"/>
            <p:cNvSpPr>
              <a:spLocks noChangeArrowheads="1"/>
            </p:cNvSpPr>
            <p:nvPr/>
          </p:nvSpPr>
          <p:spPr bwMode="auto">
            <a:xfrm rot="1200000">
              <a:off x="668338" y="2935288"/>
              <a:ext cx="5948362" cy="1911350"/>
            </a:xfrm>
            <a:prstGeom prst="rect">
              <a:avLst/>
            </a:prstGeom>
            <a:noFill/>
            <a:ln w="28575" algn="ctr">
              <a:solidFill>
                <a:schemeClr val="hlink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666F74"/>
                </a:solidFill>
              </a:endParaRPr>
            </a:p>
          </p:txBody>
        </p:sp>
      </p:grpSp>
      <p:pic>
        <p:nvPicPr>
          <p:cNvPr id="19" name="Picture 2" descr="Q:\BASES\MISC\Linden Edgell\Sustainability%20Program%20Icons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064221"/>
            <a:ext cx="1329286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38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70142" y="4365104"/>
            <a:ext cx="8355557" cy="1569660"/>
          </a:xfrm>
          <a:prstGeom prst="roundRect">
            <a:avLst/>
          </a:prstGeom>
          <a:solidFill>
            <a:srgbClr val="FFBF4B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ounded Rectangle 4"/>
          <p:cNvSpPr/>
          <p:nvPr/>
        </p:nvSpPr>
        <p:spPr>
          <a:xfrm>
            <a:off x="467544" y="980728"/>
            <a:ext cx="8424936" cy="30243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Remediation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612781" y="1057275"/>
            <a:ext cx="8299450" cy="301979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Steam injection undertaken within challenging geological/hydrogeological scenario (confined, fractured rock aquifer)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chemeClr val="bg1"/>
                </a:solidFill>
              </a:rPr>
              <a:t>Contaminants of concern: TCE, </a:t>
            </a:r>
            <a:r>
              <a:rPr lang="en-GB" sz="2000" dirty="0" err="1">
                <a:solidFill>
                  <a:schemeClr val="bg1"/>
                </a:solidFill>
              </a:rPr>
              <a:t>cis</a:t>
            </a:r>
            <a:r>
              <a:rPr lang="en-GB" sz="2000" dirty="0">
                <a:solidFill>
                  <a:schemeClr val="bg1"/>
                </a:solidFill>
              </a:rPr>
              <a:t> 1,2-DCE and vinyl chloride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Over </a:t>
            </a:r>
            <a:r>
              <a:rPr lang="en-GB" sz="2000" dirty="0">
                <a:solidFill>
                  <a:schemeClr val="bg1"/>
                </a:solidFill>
              </a:rPr>
              <a:t>1,000kg of contaminant mass was recovered in less than three </a:t>
            </a:r>
            <a:r>
              <a:rPr lang="en-GB" sz="2000" dirty="0" smtClean="0">
                <a:solidFill>
                  <a:schemeClr val="bg1"/>
                </a:solidFill>
              </a:rPr>
              <a:t>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</a:rPr>
              <a:t>Post thermal treatment EVO injection to treat residual plume outside thermally treatment footprint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2976" y="4365104"/>
            <a:ext cx="8072723" cy="1569660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Sustainability considered in </a:t>
            </a:r>
            <a:r>
              <a:rPr lang="en-GB" sz="2000" dirty="0" smtClean="0"/>
              <a:t>design and operation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Utilisation of surplus steam as heating source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Extensive instrumentation, real time monitoring and optimisation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Combination of in situ thermal and bioremediation</a:t>
            </a:r>
            <a:endParaRPr lang="en-GB" sz="2000" dirty="0"/>
          </a:p>
          <a:p>
            <a:pPr lvl="1" indent="0">
              <a:buNone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91046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 Cycle Assessment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A0697F-D92A-44AE-9631-4DF4FB2C44EF}" type="slidenum">
              <a:rPr lang="en-GB" smtClean="0">
                <a:solidFill>
                  <a:srgbClr val="007A5F"/>
                </a:solidFill>
              </a:rPr>
              <a:pPr/>
              <a:t>8</a:t>
            </a:fld>
            <a:endParaRPr lang="en-GB" dirty="0">
              <a:solidFill>
                <a:srgbClr val="007A5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12781" y="1057275"/>
            <a:ext cx="4103235" cy="4787900"/>
          </a:xfrm>
        </p:spPr>
        <p:txBody>
          <a:bodyPr/>
          <a:lstStyle/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US" sz="1800" dirty="0"/>
              <a:t>As one of environmental indicators in the LCA ERM calculated carbon footprint of initially proposed pump and treat works and compared this to the thermal project actually undertaken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1800" dirty="0"/>
              <a:t>Modelling of the carbon footprint was carried out using the Life Cycle Assessment (LCA) software package </a:t>
            </a:r>
            <a:r>
              <a:rPr lang="en-GB" sz="1800" i="1" dirty="0" err="1"/>
              <a:t>Simapro</a:t>
            </a:r>
            <a:r>
              <a:rPr lang="en-GB" sz="1800" dirty="0"/>
              <a:t> and Life Cycle Inventory (LCI) data from the </a:t>
            </a:r>
            <a:r>
              <a:rPr lang="en-GB" sz="1800" i="1" dirty="0" err="1"/>
              <a:t>Ecoinvent</a:t>
            </a:r>
            <a:r>
              <a:rPr lang="en-GB" sz="1800" i="1" dirty="0"/>
              <a:t> 2.2 </a:t>
            </a:r>
            <a:r>
              <a:rPr lang="en-GB" sz="1800" dirty="0"/>
              <a:t>database for all materials, fuels and processes</a:t>
            </a:r>
          </a:p>
          <a:p>
            <a:pPr marL="342900" indent="-342900">
              <a:spcBef>
                <a:spcPts val="1200"/>
              </a:spcBef>
              <a:buFont typeface="Arial" pitchFamily="34" charset="0"/>
              <a:buChar char="•"/>
            </a:pPr>
            <a:r>
              <a:rPr lang="en-GB" sz="1800" dirty="0"/>
              <a:t>Only considered set up and operation of the system and not decommissioning as this has not yet been completed and is unlikely to have a large effect on the results.</a:t>
            </a:r>
          </a:p>
          <a:p>
            <a:endParaRPr lang="en-GB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916832"/>
            <a:ext cx="3273083" cy="258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6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ChangeArrowheads="1"/>
          </p:cNvSpPr>
          <p:nvPr/>
        </p:nvSpPr>
        <p:spPr bwMode="auto">
          <a:xfrm>
            <a:off x="520473" y="1499306"/>
            <a:ext cx="8293554" cy="450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76" tIns="44445" rIns="90476" bIns="44445" anchor="ctr"/>
          <a:lstStyle/>
          <a:p>
            <a:pPr marL="497434" indent="-497434">
              <a:lnSpc>
                <a:spcPct val="111000"/>
              </a:lnSpc>
              <a:buClr>
                <a:srgbClr val="425C8F"/>
              </a:buClr>
              <a:buSzPct val="65000"/>
              <a:buFont typeface="Wingdings" pitchFamily="2" charset="2"/>
              <a:buChar char="è"/>
            </a:pPr>
            <a:endParaRPr lang="en-GB" sz="1300" dirty="0"/>
          </a:p>
        </p:txBody>
      </p:sp>
      <p:sp>
        <p:nvSpPr>
          <p:cNvPr id="36869" name="Rectangle 4"/>
          <p:cNvSpPr>
            <a:spLocks noChangeArrowheads="1"/>
          </p:cNvSpPr>
          <p:nvPr/>
        </p:nvSpPr>
        <p:spPr bwMode="auto">
          <a:xfrm>
            <a:off x="251733" y="308681"/>
            <a:ext cx="8582705" cy="512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4" tIns="46032" rIns="45714" bIns="46032"/>
          <a:lstStyle/>
          <a:p>
            <a:pPr>
              <a:lnSpc>
                <a:spcPct val="121000"/>
              </a:lnSpc>
              <a:buClr>
                <a:srgbClr val="425C8F"/>
              </a:buClr>
              <a:buSzPct val="65000"/>
            </a:pPr>
            <a:endParaRPr lang="en-GB" sz="1500" dirty="0"/>
          </a:p>
          <a:p>
            <a:pPr>
              <a:lnSpc>
                <a:spcPct val="121000"/>
              </a:lnSpc>
              <a:buClr>
                <a:srgbClr val="425C8F"/>
              </a:buClr>
              <a:buSzPct val="65000"/>
            </a:pPr>
            <a:endParaRPr lang="en-GB" sz="1500" dirty="0"/>
          </a:p>
          <a:p>
            <a:pPr>
              <a:lnSpc>
                <a:spcPct val="121000"/>
              </a:lnSpc>
              <a:buClr>
                <a:srgbClr val="425C8F"/>
              </a:buClr>
              <a:buSzPct val="65000"/>
            </a:pPr>
            <a:endParaRPr lang="en-GB" sz="1500" dirty="0"/>
          </a:p>
          <a:p>
            <a:pPr>
              <a:lnSpc>
                <a:spcPct val="121000"/>
              </a:lnSpc>
              <a:buClr>
                <a:srgbClr val="425C8F"/>
              </a:buClr>
              <a:buSzPct val="65000"/>
            </a:pPr>
            <a:endParaRPr lang="en-GB" sz="1500" dirty="0"/>
          </a:p>
        </p:txBody>
      </p:sp>
      <p:sp>
        <p:nvSpPr>
          <p:cNvPr id="36871" name="Rectangle 4"/>
          <p:cNvSpPr>
            <a:spLocks noChangeArrowheads="1"/>
          </p:cNvSpPr>
          <p:nvPr/>
        </p:nvSpPr>
        <p:spPr bwMode="auto">
          <a:xfrm>
            <a:off x="415019" y="478014"/>
            <a:ext cx="8582705" cy="512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14" tIns="46032" rIns="45714" bIns="46032"/>
          <a:lstStyle/>
          <a:p>
            <a:pPr marL="331622" indent="-331622">
              <a:lnSpc>
                <a:spcPct val="121000"/>
              </a:lnSpc>
              <a:buClr>
                <a:srgbClr val="425C8F"/>
              </a:buClr>
              <a:buSzPct val="65000"/>
              <a:buFont typeface="Wingdings" pitchFamily="2" charset="2"/>
              <a:buChar char="è"/>
            </a:pPr>
            <a:endParaRPr lang="en-GB" sz="1500" dirty="0"/>
          </a:p>
        </p:txBody>
      </p:sp>
      <p:pic>
        <p:nvPicPr>
          <p:cNvPr id="11266" name="Picture 2"/>
          <p:cNvPicPr>
            <a:picLocks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50" y="864859"/>
            <a:ext cx="8562294" cy="5272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368489" y="1007702"/>
            <a:ext cx="2618512" cy="369332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>
            <a:spAutoFit/>
          </a:bodyPr>
          <a:lstStyle/>
          <a:p>
            <a:r>
              <a:rPr lang="en-GB" dirty="0" smtClean="0"/>
              <a:t>tons </a:t>
            </a:r>
            <a:r>
              <a:rPr lang="en-GB" dirty="0"/>
              <a:t>CO</a:t>
            </a:r>
            <a:r>
              <a:rPr lang="en-GB" baseline="-25000" dirty="0"/>
              <a:t>2-eq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2104241" y="3764484"/>
            <a:ext cx="1403269" cy="830997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1611 tons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CO</a:t>
            </a:r>
            <a:r>
              <a:rPr lang="en-US" sz="2400" b="1" baseline="-25000" dirty="0" smtClean="0">
                <a:solidFill>
                  <a:srgbClr val="FFFFFF"/>
                </a:solidFill>
              </a:rPr>
              <a:t>2-eq</a:t>
            </a:r>
            <a:endParaRPr lang="en-US" sz="2400" b="1" dirty="0" smtClean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10562" y="3207306"/>
            <a:ext cx="1505220" cy="1261884"/>
          </a:xfrm>
          <a:prstGeom prst="rect">
            <a:avLst/>
          </a:prstGeom>
          <a:noFill/>
        </p:spPr>
        <p:txBody>
          <a:bodyPr wrap="none" lIns="0" rIns="0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2496 tons </a:t>
            </a:r>
          </a:p>
          <a:p>
            <a:pPr algn="ctr"/>
            <a:r>
              <a:rPr lang="en-US" sz="2400" b="1" dirty="0" smtClean="0">
                <a:solidFill>
                  <a:srgbClr val="FFFFFF"/>
                </a:solidFill>
              </a:rPr>
              <a:t>CO</a:t>
            </a:r>
            <a:r>
              <a:rPr lang="en-US" sz="2400" b="1" baseline="-25000" dirty="0" smtClean="0">
                <a:solidFill>
                  <a:srgbClr val="FFFFFF"/>
                </a:solidFill>
              </a:rPr>
              <a:t>2-eq</a:t>
            </a:r>
          </a:p>
          <a:p>
            <a:pPr algn="ctr"/>
            <a:r>
              <a:rPr lang="en-US" sz="2800" b="1" baseline="-25000" dirty="0" smtClean="0">
                <a:solidFill>
                  <a:srgbClr val="C00000"/>
                </a:solidFill>
              </a:rPr>
              <a:t>(+ 54%)</a:t>
            </a:r>
            <a:endParaRPr lang="en-US" sz="2800" dirty="0" smtClean="0">
              <a:solidFill>
                <a:srgbClr val="C00000"/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– GHG emissions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C7EFBC-F366-4091-B162-0F9499016EE6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0215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ERM template v17">
  <a:themeElements>
    <a:clrScheme name="ERM_1">
      <a:dk1>
        <a:srgbClr val="666F74"/>
      </a:dk1>
      <a:lt1>
        <a:sysClr val="window" lastClr="FFFFFF"/>
      </a:lt1>
      <a:dk2>
        <a:srgbClr val="003362"/>
      </a:dk2>
      <a:lt2>
        <a:srgbClr val="FFFFFF"/>
      </a:lt2>
      <a:accent1>
        <a:srgbClr val="007A5F"/>
      </a:accent1>
      <a:accent2>
        <a:srgbClr val="B1A800"/>
      </a:accent2>
      <a:accent3>
        <a:srgbClr val="D28700"/>
      </a:accent3>
      <a:accent4>
        <a:srgbClr val="C40043"/>
      </a:accent4>
      <a:accent5>
        <a:srgbClr val="008DD6"/>
      </a:accent5>
      <a:accent6>
        <a:srgbClr val="6A83B2"/>
      </a:accent6>
      <a:hlink>
        <a:srgbClr val="666F74"/>
      </a:hlink>
      <a:folHlink>
        <a:srgbClr val="666F74"/>
      </a:folHlink>
    </a:clrScheme>
    <a:fontScheme name="ERM_1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rIns="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1_ERM template v17">
  <a:themeElements>
    <a:clrScheme name="ERM_1">
      <a:dk1>
        <a:srgbClr val="666F74"/>
      </a:dk1>
      <a:lt1>
        <a:sysClr val="window" lastClr="FFFFFF"/>
      </a:lt1>
      <a:dk2>
        <a:srgbClr val="003362"/>
      </a:dk2>
      <a:lt2>
        <a:srgbClr val="FFFFFF"/>
      </a:lt2>
      <a:accent1>
        <a:srgbClr val="007A5F"/>
      </a:accent1>
      <a:accent2>
        <a:srgbClr val="B1A800"/>
      </a:accent2>
      <a:accent3>
        <a:srgbClr val="D28700"/>
      </a:accent3>
      <a:accent4>
        <a:srgbClr val="C40043"/>
      </a:accent4>
      <a:accent5>
        <a:srgbClr val="008DD6"/>
      </a:accent5>
      <a:accent6>
        <a:srgbClr val="6A83B2"/>
      </a:accent6>
      <a:hlink>
        <a:srgbClr val="666F74"/>
      </a:hlink>
      <a:folHlink>
        <a:srgbClr val="666F74"/>
      </a:folHlink>
    </a:clrScheme>
    <a:fontScheme name="ERM_1">
      <a:majorFont>
        <a:latin typeface="Book Antiqu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rIns="0" rtlCol="0">
        <a:spAutoFit/>
      </a:bodyPr>
      <a:lstStyle>
        <a:defPPr>
          <a:defRPr sz="1400" dirty="0" err="1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7A1D859A7FB04285EC5BF90042DECC" ma:contentTypeVersion="2" ma:contentTypeDescription="Create a new document." ma:contentTypeScope="" ma:versionID="b3f27eee85ef6eeda4dfd4bc6b97b74f">
  <xsd:schema xmlns:xsd="http://www.w3.org/2001/XMLSchema" xmlns:xs="http://www.w3.org/2001/XMLSchema" xmlns:p="http://schemas.microsoft.com/office/2006/metadata/properties" xmlns:ns1="http://schemas.microsoft.com/sharepoint/v3" xmlns:ns2="2a79e22c-e188-40ad-9aa5-218b47b2a4ad" targetNamespace="http://schemas.microsoft.com/office/2006/metadata/properties" ma:root="true" ma:fieldsID="fce15dd3c9d453a24c41f2eeb1e9101e" ns1:_="" ns2:_="">
    <xsd:import namespace="http://schemas.microsoft.com/sharepoint/v3"/>
    <xsd:import namespace="2a79e22c-e188-40ad-9aa5-218b47b2a4ad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Document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79e22c-e188-40ad-9aa5-218b47b2a4ad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0" nillable="true" ma:displayName="Document type" ma:format="Dropdown" ma:internalName="Document_x0020_type">
      <xsd:simpleType>
        <xsd:restriction base="dms:Choice">
          <xsd:enumeration value="Webinar"/>
          <xsd:enumeration value="SRFY11"/>
          <xsd:enumeration value="SRFY12"/>
          <xsd:enumeration value="SRFY13"/>
          <xsd:enumeration value="SRFY14"/>
          <xsd:enumeration value="Policies"/>
          <xsd:enumeration value="General Forms"/>
          <xsd:enumeration value="SR reference documents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type xmlns="2a79e22c-e188-40ad-9aa5-218b47b2a4ad">SRFY13</Document_x0020_type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C4D7646-A112-49A4-8C86-BD6FDFFC945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2a79e22c-e188-40ad-9aa5-218b47b2a4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9298BF6-5FB7-4C10-B2A9-FF31E2B0B988}">
  <ds:schemaRefs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microsoft.com/sharepoint/v3"/>
    <ds:schemaRef ds:uri="http://purl.org/dc/elements/1.1/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2a79e22c-e188-40ad-9aa5-218b47b2a4ad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A06B9BB-8720-421B-814A-4C646956B91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5635</TotalTime>
  <Words>739</Words>
  <Application>Microsoft Office PowerPoint</Application>
  <PresentationFormat>On-screen Show (4:3)</PresentationFormat>
  <Paragraphs>146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ERM template v17</vt:lpstr>
      <vt:lpstr>1_ERM template v17</vt:lpstr>
      <vt:lpstr>High resolution site characterisation coupled with in situ thermal as a means of sustainable remediation </vt:lpstr>
      <vt:lpstr>Case Study Overview</vt:lpstr>
      <vt:lpstr>The NICOLE Roadmap - overview</vt:lpstr>
      <vt:lpstr>PowerPoint Presentation</vt:lpstr>
      <vt:lpstr>Project Definition</vt:lpstr>
      <vt:lpstr>Site Investigation</vt:lpstr>
      <vt:lpstr>Remediation</vt:lpstr>
      <vt:lpstr>Life Cycle Assessment</vt:lpstr>
      <vt:lpstr>Results – GHG emissions </vt:lpstr>
      <vt:lpstr>PowerPoint Presentation</vt:lpstr>
      <vt:lpstr>Conclusions</vt:lpstr>
      <vt:lpstr>Acknowledgments</vt:lpstr>
    </vt:vector>
  </TitlesOfParts>
  <Company>ERM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ERM SR 2013 Client presentation</dc:title>
  <dc:creator>Linden Edgell</dc:creator>
  <cp:lastModifiedBy>Alan Thomas</cp:lastModifiedBy>
  <cp:revision>313</cp:revision>
  <cp:lastPrinted>2014-04-01T17:28:31Z</cp:lastPrinted>
  <dcterms:created xsi:type="dcterms:W3CDTF">2014-01-29T03:42:52Z</dcterms:created>
  <dcterms:modified xsi:type="dcterms:W3CDTF">2014-04-08T08:33:41Z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0x010100887A1D859A7FB04285EC5BF90042DECC</vt:lpwstr>
  </property>
  <property fmtid="{D5CDD505-2E9C-101B-9397-08002B2CF9AE}" pid="4" name="_NewReviewCycle">
    <vt:lpwstr/>
  </property>
</Properties>
</file>