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11" r:id="rId2"/>
    <p:sldId id="319" r:id="rId3"/>
    <p:sldId id="320" r:id="rId4"/>
    <p:sldId id="321" r:id="rId5"/>
    <p:sldId id="323" r:id="rId6"/>
    <p:sldId id="324" r:id="rId7"/>
    <p:sldId id="325" r:id="rId8"/>
    <p:sldId id="326" r:id="rId9"/>
    <p:sldId id="327" r:id="rId10"/>
    <p:sldId id="328" r:id="rId11"/>
    <p:sldId id="329" r:id="rId12"/>
    <p:sldId id="330" r:id="rId13"/>
    <p:sldId id="331" r:id="rId14"/>
    <p:sldId id="332" r:id="rId15"/>
    <p:sldId id="258" r:id="rId16"/>
  </p:sldIdLst>
  <p:sldSz cx="9144000" cy="6858000" type="screen4x3"/>
  <p:notesSz cx="6858000" cy="9144000"/>
  <p:defaultTextStyle>
    <a:defPPr>
      <a:defRPr lang="it-IT"/>
    </a:defPPr>
    <a:lvl1pPr algn="ctr" rtl="0" eaLnBrk="0" fontAlgn="base" hangingPunct="0">
      <a:spcBef>
        <a:spcPct val="5000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lbano" initials="ca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679"/>
    <a:srgbClr val="FF8040"/>
    <a:srgbClr val="FF8F57"/>
    <a:srgbClr val="FCDD44"/>
    <a:srgbClr val="FF742F"/>
    <a:srgbClr val="FF6619"/>
    <a:srgbClr val="FF8243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544" autoAdjust="0"/>
    <p:restoredTop sz="94660" autoAdjust="0"/>
  </p:normalViewPr>
  <p:slideViewPr>
    <p:cSldViewPr>
      <p:cViewPr>
        <p:scale>
          <a:sx n="100" d="100"/>
          <a:sy n="100" d="100"/>
        </p:scale>
        <p:origin x="564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My%20Passport:Camera%202011:EIONET:2011_EIONET_contaminated_sites_Questionnaire_Italy_2012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Macintosh%20HD:Users:laura:Desktop:2011_EIONET_contaminated_sites_Questionnaire_Italy_2012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5462909736288852E-2"/>
          <c:y val="8.600427350427356E-2"/>
          <c:w val="0.89636762190901365"/>
          <c:h val="0.87927350427350481"/>
        </c:manualLayout>
      </c:layout>
      <c:pie3DChart>
        <c:varyColors val="1"/>
        <c:ser>
          <c:idx val="0"/>
          <c:order val="0"/>
          <c:tx>
            <c:strRef>
              <c:f>'5 Remediation priorities'!$D$54</c:f>
              <c:strCache>
                <c:ptCount val="1"/>
                <c:pt idx="0">
                  <c:v>application [%]</c:v>
                </c:pt>
              </c:strCache>
            </c:strRef>
          </c:tx>
          <c:dLbls>
            <c:dLbl>
              <c:idx val="0"/>
              <c:layout>
                <c:manualLayout>
                  <c:x val="-0.10583515737139686"/>
                  <c:y val="2.9977152986360726E-2"/>
                </c:manualLayout>
              </c:layout>
              <c:tx>
                <c:rich>
                  <a:bodyPr/>
                  <a:lstStyle/>
                  <a:p>
                    <a:pPr>
                      <a:defRPr sz="1800"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Biological in </a:t>
                    </a:r>
                    <a:r>
                      <a:rPr lang="en-US" sz="180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situ (10%)</a:t>
                    </a:r>
                    <a:endParaRPr lang="en-US" sz="18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002940443984729"/>
                      <c:h val="0.16283815057363729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7.5192061693787468E-3"/>
                  <c:y val="-4.7427052045890997E-2"/>
                </c:manualLayout>
              </c:layout>
              <c:tx>
                <c:rich>
                  <a:bodyPr anchorCtr="0"/>
                  <a:lstStyle/>
                  <a:p>
                    <a:pPr algn="ctr" rtl="0">
                      <a:defRPr lang="en-US" sz="1800" b="0" i="0" u="none" strike="noStrike" kern="1200" baseline="0" noProof="0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1800" b="0" i="0" u="none" strike="noStrike" kern="1200" baseline="0" noProof="0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Physical/</a:t>
                    </a:r>
                  </a:p>
                  <a:p>
                    <a:pPr algn="ctr" rtl="0">
                      <a:defRPr lang="en-US" sz="1800" b="0" i="0" u="none" strike="noStrike" kern="1200" baseline="0" noProof="0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1800" b="0" i="0" u="none" strike="noStrike" kern="1200" baseline="0" noProof="0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Chemical in situ
(15%)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407978421207197"/>
                      <c:h val="0.21461618001871091"/>
                    </c:manualLayout>
                  </c15:layout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6.6592874580270953E-2"/>
                  <c:y val="-0.18832645625092329"/>
                </c:manualLayout>
              </c:layout>
              <c:tx>
                <c:rich>
                  <a:bodyPr/>
                  <a:lstStyle/>
                  <a:p>
                    <a:pPr>
                      <a:defRPr sz="180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sz="1800" noProof="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ＭＳ Ｐゴシック" pitchFamily="-84" charset="-128"/>
                        <a:cs typeface="Arial" panose="020B0604020202020204" pitchFamily="34" charset="0"/>
                      </a:rPr>
                      <a:t>B</a:t>
                    </a:r>
                    <a:r>
                      <a:rPr lang="en-US" sz="18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iological ex situ/</a:t>
                    </a:r>
                  </a:p>
                  <a:p>
                    <a:pPr>
                      <a:defRPr sz="180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sz="18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Offsite (10%)</a:t>
                    </a:r>
                    <a:endParaRPr lang="en-US" sz="180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4329547160469526"/>
                      <c:h val="0.16283815057363729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-0.22164179169235326"/>
                  <c:y val="-0.27621153183317743"/>
                </c:manualLayout>
              </c:layout>
              <c:tx>
                <c:rich>
                  <a:bodyPr/>
                  <a:lstStyle/>
                  <a:p>
                    <a:pPr>
                      <a:defRPr sz="180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sz="1800" noProof="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ＭＳ Ｐゴシック" pitchFamily="-84" charset="-128"/>
                        <a:cs typeface="Arial" panose="020B0604020202020204" pitchFamily="34" charset="0"/>
                      </a:rPr>
                      <a:t>P</a:t>
                    </a:r>
                    <a:r>
                      <a:rPr lang="en-US" sz="1800" dirty="0" err="1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ＭＳ Ｐゴシック" pitchFamily="-84" charset="-128"/>
                        <a:cs typeface="Arial" panose="020B0604020202020204" pitchFamily="34" charset="0"/>
                      </a:rPr>
                      <a:t>hysical</a:t>
                    </a:r>
                    <a:r>
                      <a:rPr lang="en-US" sz="18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ＭＳ Ｐゴシック" pitchFamily="-84" charset="-128"/>
                        <a:cs typeface="Arial" panose="020B0604020202020204" pitchFamily="34" charset="0"/>
                      </a:rPr>
                      <a:t>/Chemical </a:t>
                    </a:r>
                  </a:p>
                  <a:p>
                    <a:pPr>
                      <a:defRPr sz="180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sz="18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ex situ/offsite </a:t>
                    </a:r>
                    <a:r>
                      <a:rPr lang="en-US" sz="1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
</a:t>
                    </a:r>
                    <a:r>
                      <a:rPr lang="en-US" sz="18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(15%)</a:t>
                    </a:r>
                    <a:endParaRPr lang="en-US" sz="180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974381319800679"/>
                      <c:h val="0.21461618001871091"/>
                    </c:manualLayout>
                  </c15:layout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0.21332326236885188"/>
                  <c:y val="-5.4196814925161436E-2"/>
                </c:manualLayout>
              </c:layout>
              <c:tx>
                <c:rich>
                  <a:bodyPr/>
                  <a:lstStyle/>
                  <a:p>
                    <a:pPr>
                      <a:defRPr sz="1800"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sz="1800" noProof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itchFamily="-84" charset="-128"/>
                        <a:cs typeface="Arial" panose="020B0604020202020204" pitchFamily="34" charset="0"/>
                      </a:rPr>
                      <a:t>L</a:t>
                    </a:r>
                    <a:r>
                      <a:rPr lang="en-US" sz="18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itchFamily="-84" charset="-128"/>
                        <a:cs typeface="Arial" panose="020B0604020202020204" pitchFamily="34" charset="0"/>
                      </a:rPr>
                      <a:t>andfill</a:t>
                    </a:r>
                    <a:r>
                      <a:rPr lang="en-US" sz="180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itchFamily="-84" charset="-128"/>
                        <a:cs typeface="Arial" panose="020B0604020202020204" pitchFamily="34" charset="0"/>
                      </a:rPr>
                      <a:t> disposal</a:t>
                    </a:r>
                    <a:r>
                      <a: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
</a:t>
                    </a:r>
                    <a:r>
                      <a:rPr lang="en-US" sz="180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(50%)</a:t>
                    </a:r>
                    <a:endParaRPr lang="en-US" sz="18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multiLvlStrRef>
              <c:f>'5 Remediation priorities'!$B$55:$C$61</c:f>
              <c:multiLvlStrCache>
                <c:ptCount val="7"/>
                <c:lvl>
                  <c:pt idx="6">
                    <c:v>(excavation and off site disposal) </c:v>
                  </c:pt>
                </c:lvl>
                <c:lvl>
                  <c:pt idx="0">
                    <c:v>In Situ Biological Treatment</c:v>
                  </c:pt>
                  <c:pt idx="1">
                    <c:v>In Situ Physical/Chemical Treatment</c:v>
                  </c:pt>
                  <c:pt idx="2">
                    <c:v>In Situ Thermal Treatment</c:v>
                  </c:pt>
                  <c:pt idx="3">
                    <c:v>Ex Situ / Off site Biological Treatment (Assuming Excavation) </c:v>
                  </c:pt>
                  <c:pt idx="4">
                    <c:v>Ex Situ / Off site Physical/Chemical Treatment (Assuming Excavation) </c:v>
                  </c:pt>
                  <c:pt idx="5">
                    <c:v>Ex Situ/Off site Thermal Treatment (assuming excavation)</c:v>
                  </c:pt>
                  <c:pt idx="6">
                    <c:v>Other soil Treatment</c:v>
                  </c:pt>
                </c:lvl>
              </c:multiLvlStrCache>
            </c:multiLvlStrRef>
          </c:cat>
          <c:val>
            <c:numRef>
              <c:f>'5 Remediation priorities'!$D$55:$D$61</c:f>
              <c:numCache>
                <c:formatCode>General</c:formatCode>
                <c:ptCount val="7"/>
                <c:pt idx="0">
                  <c:v>10</c:v>
                </c:pt>
                <c:pt idx="1">
                  <c:v>15</c:v>
                </c:pt>
                <c:pt idx="2">
                  <c:v>0</c:v>
                </c:pt>
                <c:pt idx="3">
                  <c:v>10</c:v>
                </c:pt>
                <c:pt idx="4">
                  <c:v>15</c:v>
                </c:pt>
                <c:pt idx="5">
                  <c:v>0</c:v>
                </c:pt>
                <c:pt idx="6">
                  <c:v>50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0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'[Cartella di lavoro2]Foglio1'!$B$1</c:f>
              <c:strCache>
                <c:ptCount val="1"/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50000"/>
                      <a:satMod val="300000"/>
                    </a:schemeClr>
                  </a:gs>
                  <a:gs pos="35000">
                    <a:schemeClr val="accent1">
                      <a:tint val="37000"/>
                      <a:satMod val="300000"/>
                    </a:schemeClr>
                  </a:gs>
                  <a:gs pos="100000">
                    <a:schemeClr val="accent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sp3d/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50000"/>
                      <a:satMod val="300000"/>
                    </a:schemeClr>
                  </a:gs>
                  <a:gs pos="35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sp3d/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50000"/>
                      <a:satMod val="300000"/>
                    </a:schemeClr>
                  </a:gs>
                  <a:gs pos="35000">
                    <a:schemeClr val="accent3">
                      <a:tint val="37000"/>
                      <a:satMod val="300000"/>
                    </a:schemeClr>
                  </a:gs>
                  <a:gs pos="100000">
                    <a:schemeClr val="accent3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sp3d/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50000"/>
                      <a:satMod val="300000"/>
                    </a:schemeClr>
                  </a:gs>
                  <a:gs pos="35000">
                    <a:schemeClr val="accent4">
                      <a:tint val="37000"/>
                      <a:satMod val="300000"/>
                    </a:schemeClr>
                  </a:gs>
                  <a:gs pos="100000">
                    <a:schemeClr val="accent4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sp3d/>
            </c:spPr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tint val="50000"/>
                      <a:satMod val="300000"/>
                    </a:schemeClr>
                  </a:gs>
                  <a:gs pos="35000">
                    <a:schemeClr val="accent5">
                      <a:tint val="37000"/>
                      <a:satMod val="300000"/>
                    </a:schemeClr>
                  </a:gs>
                  <a:gs pos="100000">
                    <a:schemeClr val="accent5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sp3d/>
            </c:spPr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tint val="50000"/>
                      <a:satMod val="300000"/>
                    </a:schemeClr>
                  </a:gs>
                  <a:gs pos="35000">
                    <a:schemeClr val="accent6">
                      <a:tint val="37000"/>
                      <a:satMod val="300000"/>
                    </a:schemeClr>
                  </a:gs>
                  <a:gs pos="100000">
                    <a:schemeClr val="accent6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sp3d/>
            </c:spPr>
          </c:dPt>
          <c:dLbls>
            <c:dLbl>
              <c:idx val="0"/>
              <c:layout>
                <c:manualLayout>
                  <c:x val="-0.14669711901236249"/>
                  <c:y val="6.976895493697091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18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Biological in situ</a:t>
                    </a:r>
                    <a:r>
                      <a:rPr lang="en-US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
</a:t>
                    </a:r>
                    <a:r>
                      <a:rPr lang="en-US" sz="18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(15%)</a:t>
                    </a:r>
                    <a:endParaRPr lang="en-US" sz="18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774290012614014"/>
                      <c:h val="0.15281690140845069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9.3579145840306972E-3"/>
                  <c:y val="6.1267605633802819E-3"/>
                </c:manualLayout>
              </c:layout>
              <c:tx>
                <c:rich>
                  <a:bodyPr/>
                  <a:lstStyle/>
                  <a:p>
                    <a:r>
                      <a:rPr lang="en-US" sz="1800" b="0" i="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Physical/</a:t>
                    </a:r>
                    <a:endParaRPr lang="en-US" sz="180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r>
                      <a:rPr lang="en-US" sz="1800" b="0" i="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Chemical in situ</a:t>
                    </a:r>
                    <a:r>
                      <a:rPr lang="en-US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
</a:t>
                    </a:r>
                    <a:r>
                      <a:rPr lang="en-US" sz="18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(10%)</a:t>
                    </a:r>
                    <a:endParaRPr lang="en-US" sz="18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494981580136806"/>
                  <c:y val="-0.2043960482052419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18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Biological ex situ</a:t>
                    </a:r>
                    <a:r>
                      <a:rPr lang="en-US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
</a:t>
                    </a:r>
                    <a:r>
                      <a:rPr lang="en-US" sz="18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(15%)</a:t>
                    </a:r>
                    <a:endParaRPr lang="en-US" sz="18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173847860251108"/>
                      <c:h val="0.15281690140845069"/>
                    </c:manualLayout>
                  </c15:layout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.20952564833568779"/>
                  <c:y val="-0.2776976821559277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1800" dirty="0" smtClean="0"/>
                      <a:t>Hydraulic Containment (45%)</a:t>
                    </a:r>
                    <a:endParaRPr lang="en-US" sz="18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677164002972896"/>
                      <c:h val="0.15281690140845069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4.938602093720082E-2"/>
                  <c:y val="4.146691734918831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1800" dirty="0"/>
                      <a:t>Other treatments</a:t>
                    </a:r>
                  </a:p>
                  <a:p>
                    <a:pPr>
                      <a:defRPr sz="1800"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sz="1800" dirty="0" smtClean="0"/>
                      <a:t>(15%)</a:t>
                    </a:r>
                    <a:endParaRPr lang="en-US" sz="18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618210039392788"/>
                      <c:h val="0.15281690140845069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'[Cartella di lavoro2]Foglio1'!$A$2:$A$7</c:f>
              <c:strCache>
                <c:ptCount val="6"/>
                <c:pt idx="0">
                  <c:v>In Situ Biological Treatment</c:v>
                </c:pt>
                <c:pt idx="1">
                  <c:v>In Situ Physical/Chemical Treatment </c:v>
                </c:pt>
                <c:pt idx="2">
                  <c:v>Ex Situ Biological Treatment</c:v>
                </c:pt>
                <c:pt idx="3">
                  <c:v>Ex Situ Physical/Chemical Treatment (assuming pumping)</c:v>
                </c:pt>
                <c:pt idx="4">
                  <c:v>Containment</c:v>
                </c:pt>
                <c:pt idx="5">
                  <c:v>Other water treatment</c:v>
                </c:pt>
              </c:strCache>
            </c:strRef>
          </c:cat>
          <c:val>
            <c:numRef>
              <c:f>'[Cartella di lavoro2]Foglio1'!$B$2:$B$7</c:f>
              <c:numCache>
                <c:formatCode>General</c:formatCode>
                <c:ptCount val="6"/>
                <c:pt idx="0">
                  <c:v>15</c:v>
                </c:pt>
                <c:pt idx="1">
                  <c:v>10</c:v>
                </c:pt>
                <c:pt idx="2">
                  <c:v>15</c:v>
                </c:pt>
                <c:pt idx="4">
                  <c:v>45</c:v>
                </c:pt>
                <c:pt idx="5">
                  <c:v>15</c:v>
                </c:pt>
              </c:numCache>
            </c:numRef>
          </c:val>
        </c:ser>
        <c:ser>
          <c:idx val="1"/>
          <c:order val="1"/>
          <c:tx>
            <c:strRef>
              <c:f>'[Cartella di lavoro2]Foglio1'!$C$1</c:f>
              <c:strCache>
                <c:ptCount val="1"/>
                <c:pt idx="0">
                  <c:v>application [%]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50000"/>
                      <a:satMod val="300000"/>
                    </a:schemeClr>
                  </a:gs>
                  <a:gs pos="35000">
                    <a:schemeClr val="accent1">
                      <a:tint val="37000"/>
                      <a:satMod val="300000"/>
                    </a:schemeClr>
                  </a:gs>
                  <a:gs pos="100000">
                    <a:schemeClr val="accent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sp3d/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50000"/>
                      <a:satMod val="300000"/>
                    </a:schemeClr>
                  </a:gs>
                  <a:gs pos="35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sp3d/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50000"/>
                      <a:satMod val="300000"/>
                    </a:schemeClr>
                  </a:gs>
                  <a:gs pos="35000">
                    <a:schemeClr val="accent3">
                      <a:tint val="37000"/>
                      <a:satMod val="300000"/>
                    </a:schemeClr>
                  </a:gs>
                  <a:gs pos="100000">
                    <a:schemeClr val="accent3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sp3d/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50000"/>
                      <a:satMod val="300000"/>
                    </a:schemeClr>
                  </a:gs>
                  <a:gs pos="35000">
                    <a:schemeClr val="accent4">
                      <a:tint val="37000"/>
                      <a:satMod val="300000"/>
                    </a:schemeClr>
                  </a:gs>
                  <a:gs pos="100000">
                    <a:schemeClr val="accent4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sp3d/>
            </c:spPr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tint val="50000"/>
                      <a:satMod val="300000"/>
                    </a:schemeClr>
                  </a:gs>
                  <a:gs pos="35000">
                    <a:schemeClr val="accent5">
                      <a:tint val="37000"/>
                      <a:satMod val="300000"/>
                    </a:schemeClr>
                  </a:gs>
                  <a:gs pos="100000">
                    <a:schemeClr val="accent5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sp3d/>
            </c:spPr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tint val="50000"/>
                      <a:satMod val="300000"/>
                    </a:schemeClr>
                  </a:gs>
                  <a:gs pos="35000">
                    <a:schemeClr val="accent6">
                      <a:tint val="37000"/>
                      <a:satMod val="300000"/>
                    </a:schemeClr>
                  </a:gs>
                  <a:gs pos="100000">
                    <a:schemeClr val="accent6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  <a:sp3d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'[Cartella di lavoro2]Foglio1'!$A$2:$A$7</c:f>
              <c:strCache>
                <c:ptCount val="6"/>
                <c:pt idx="0">
                  <c:v>In Situ Biological Treatment</c:v>
                </c:pt>
                <c:pt idx="1">
                  <c:v>In Situ Physical/Chemical Treatment </c:v>
                </c:pt>
                <c:pt idx="2">
                  <c:v>Ex Situ Biological Treatment</c:v>
                </c:pt>
                <c:pt idx="3">
                  <c:v>Ex Situ Physical/Chemical Treatment (assuming pumping)</c:v>
                </c:pt>
                <c:pt idx="4">
                  <c:v>Containment</c:v>
                </c:pt>
                <c:pt idx="5">
                  <c:v>Other water treatment</c:v>
                </c:pt>
              </c:strCache>
            </c:strRef>
          </c:cat>
          <c:val>
            <c:numRef>
              <c:f>'[Cartella di lavoro2]Foglio1'!$C$2:$C$7</c:f>
              <c:numCache>
                <c:formatCode>General</c:formatCode>
                <c:ptCount val="6"/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5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04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04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04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200"/>
            </a:lvl1pPr>
          </a:lstStyle>
          <a:p>
            <a:pPr>
              <a:defRPr/>
            </a:pPr>
            <a:fld id="{DEC592E6-FC0B-4A9B-8F9C-3AAAD2798313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06404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12B8A189-CAC3-4161-A86B-3D9B101ADEB5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9007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F6AB4CB-A62B-4E05-B02A-6C01635452BE}" type="slidenum">
              <a:rPr lang="en-US" sz="1200"/>
              <a:pPr eaLnBrk="1" hangingPunct="1"/>
              <a:t>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711700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charset="0"/>
            </a:endParaRPr>
          </a:p>
        </p:txBody>
      </p:sp>
      <p:sp>
        <p:nvSpPr>
          <p:cNvPr id="25604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E3B859-0E0E-4BEF-A44F-4B81EF099113}" type="slidenum">
              <a:rPr lang="it-IT" smtClean="0">
                <a:latin typeface="Times New Roman" charset="0"/>
              </a:rPr>
              <a:pPr/>
              <a:t>15</a:t>
            </a:fld>
            <a:endParaRPr lang="it-IT" smtClean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218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5800" y="6248400"/>
            <a:ext cx="698254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i="1" dirty="0" smtClean="0"/>
              <a:t>Sustainable Remediation – USEPA Webinar – April, 15, 2014</a:t>
            </a:r>
            <a:endParaRPr lang="en-US" i="1" dirty="0">
              <a:ea typeface="ＭＳ Ｐゴシック" pitchFamily="-84" charset="-128"/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12360" y="6248400"/>
            <a:ext cx="64584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0">
                <a:latin typeface="+mn-lt"/>
              </a:defRPr>
            </a:lvl1pPr>
          </a:lstStyle>
          <a:p>
            <a:pPr>
              <a:defRPr/>
            </a:pPr>
            <a:fld id="{BD579A40-F8A9-456E-B1F2-101C23F919D5}" type="slidenum">
              <a:rPr lang="it-IT"/>
              <a:pPr>
                <a:defRPr/>
              </a:pPr>
              <a:t>‹#›</a:t>
            </a:fld>
            <a:endParaRPr lang="it-IT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/>
          <a:srcRect l="58785" t="22857" r="11932" b="26666"/>
          <a:stretch/>
        </p:blipFill>
        <p:spPr>
          <a:xfrm>
            <a:off x="6210300" y="38100"/>
            <a:ext cx="2819400" cy="2988564"/>
          </a:xfrm>
          <a:prstGeom prst="ellipse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685800" y="6248400"/>
            <a:ext cx="698254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i="1" dirty="0" smtClean="0"/>
              <a:t>Sustainable Remediation – USEPA Webinar – April, 15, 2014</a:t>
            </a:r>
            <a:endParaRPr lang="en-US" i="1" dirty="0">
              <a:ea typeface="ＭＳ Ｐゴシック" pitchFamily="-84" charset="-128"/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7812360" y="6248400"/>
            <a:ext cx="64584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0">
                <a:latin typeface="+mn-lt"/>
              </a:defRPr>
            </a:lvl1pPr>
          </a:lstStyle>
          <a:p>
            <a:pPr>
              <a:defRPr/>
            </a:pPr>
            <a:fld id="{BD579A40-F8A9-456E-B1F2-101C23F919D5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685800" y="6248400"/>
            <a:ext cx="698254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i="1" dirty="0" smtClean="0"/>
              <a:t>Sustainable Remediation – USEPA Webinar – April, 15, 2014</a:t>
            </a:r>
            <a:endParaRPr lang="en-US" i="1" dirty="0">
              <a:ea typeface="ＭＳ Ｐゴシック" pitchFamily="-84" charset="-128"/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7812360" y="6248400"/>
            <a:ext cx="64584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0">
                <a:latin typeface="+mn-lt"/>
              </a:defRPr>
            </a:lvl1pPr>
          </a:lstStyle>
          <a:p>
            <a:pPr>
              <a:defRPr/>
            </a:pPr>
            <a:fld id="{BD579A40-F8A9-456E-B1F2-101C23F919D5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5800" y="6248400"/>
            <a:ext cx="698254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i="1" dirty="0" smtClean="0"/>
              <a:t>Sustainable Remediation – USEPA Webinar – April, 15, 2014</a:t>
            </a:r>
            <a:endParaRPr lang="en-US" i="1" dirty="0">
              <a:ea typeface="ＭＳ Ｐゴシック" pitchFamily="-84" charset="-128"/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12360" y="6248400"/>
            <a:ext cx="64584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0">
                <a:latin typeface="+mn-lt"/>
              </a:defRPr>
            </a:lvl1pPr>
          </a:lstStyle>
          <a:p>
            <a:pPr>
              <a:defRPr/>
            </a:pPr>
            <a:fld id="{BD579A40-F8A9-456E-B1F2-101C23F919D5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5800" y="6248400"/>
            <a:ext cx="698254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i="1" dirty="0" smtClean="0"/>
              <a:t>Sustainable Remediation – USEPA Webinar – April, 15, 2014</a:t>
            </a:r>
            <a:endParaRPr lang="en-US" i="1" dirty="0">
              <a:ea typeface="ＭＳ Ｐゴシック" pitchFamily="-84" charset="-128"/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12360" y="6248400"/>
            <a:ext cx="64584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0">
                <a:latin typeface="+mn-lt"/>
              </a:defRPr>
            </a:lvl1pPr>
          </a:lstStyle>
          <a:p>
            <a:pPr>
              <a:defRPr/>
            </a:pPr>
            <a:fld id="{BD579A40-F8A9-456E-B1F2-101C23F919D5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5800" y="6248400"/>
            <a:ext cx="698254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i="1" dirty="0" smtClean="0"/>
              <a:t>Sustainable Remediation – USEPA Webinar – April, 15, 2014</a:t>
            </a:r>
            <a:endParaRPr lang="en-US" i="1" dirty="0">
              <a:ea typeface="ＭＳ Ｐゴシック" pitchFamily="-84" charset="-128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12360" y="6248400"/>
            <a:ext cx="64584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0">
                <a:latin typeface="+mn-lt"/>
              </a:defRPr>
            </a:lvl1pPr>
          </a:lstStyle>
          <a:p>
            <a:pPr>
              <a:defRPr/>
            </a:pPr>
            <a:fld id="{BD579A40-F8A9-456E-B1F2-101C23F919D5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685800" y="6248400"/>
            <a:ext cx="698254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i="1" dirty="0" smtClean="0"/>
              <a:t>Sustainable Remediation – USEPA Webinar – April, 15, 2014</a:t>
            </a:r>
            <a:endParaRPr lang="en-US" i="1" dirty="0">
              <a:ea typeface="ＭＳ Ｐゴシック" pitchFamily="-84" charset="-128"/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7812360" y="6248400"/>
            <a:ext cx="64584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0">
                <a:latin typeface="+mn-lt"/>
              </a:defRPr>
            </a:lvl1pPr>
          </a:lstStyle>
          <a:p>
            <a:pPr>
              <a:defRPr/>
            </a:pPr>
            <a:fld id="{BD579A40-F8A9-456E-B1F2-101C23F919D5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685800" y="6248400"/>
            <a:ext cx="698254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i="1" dirty="0" smtClean="0"/>
              <a:t>Sustainable Remediation – USEPA Webinar – April, 15, 2014</a:t>
            </a:r>
            <a:endParaRPr lang="en-US" i="1" dirty="0">
              <a:ea typeface="ＭＳ Ｐゴシック" pitchFamily="-84" charset="-128"/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7812360" y="6248400"/>
            <a:ext cx="64584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0">
                <a:latin typeface="+mn-lt"/>
              </a:defRPr>
            </a:lvl1pPr>
          </a:lstStyle>
          <a:p>
            <a:pPr>
              <a:defRPr/>
            </a:pPr>
            <a:fld id="{BD579A40-F8A9-456E-B1F2-101C23F919D5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685800" y="6248400"/>
            <a:ext cx="698254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i="1" dirty="0" smtClean="0"/>
              <a:t>Sustainable Remediation – USEPA Webinar – April, 15, 2014</a:t>
            </a:r>
            <a:endParaRPr lang="en-US" i="1" dirty="0">
              <a:ea typeface="ＭＳ Ｐゴシック" pitchFamily="-84" charset="-128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7812360" y="6248400"/>
            <a:ext cx="64584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0">
                <a:latin typeface="+mn-lt"/>
              </a:defRPr>
            </a:lvl1pPr>
          </a:lstStyle>
          <a:p>
            <a:pPr>
              <a:defRPr/>
            </a:pPr>
            <a:fld id="{BD579A40-F8A9-456E-B1F2-101C23F919D5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685800" y="6248400"/>
            <a:ext cx="698254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i="1" dirty="0" smtClean="0"/>
              <a:t>Sustainable Remediation – USEPA Webinar – April, 15, 2014</a:t>
            </a:r>
            <a:endParaRPr lang="en-US" i="1" dirty="0">
              <a:ea typeface="ＭＳ Ｐゴシック" pitchFamily="-84" charset="-128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7812360" y="6248400"/>
            <a:ext cx="64584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0">
                <a:latin typeface="+mn-lt"/>
              </a:defRPr>
            </a:lvl1pPr>
          </a:lstStyle>
          <a:p>
            <a:pPr>
              <a:defRPr/>
            </a:pPr>
            <a:fld id="{BD579A40-F8A9-456E-B1F2-101C23F919D5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685800" y="6248400"/>
            <a:ext cx="698254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i="1" dirty="0" smtClean="0"/>
              <a:t>Sustainable Remediation – USEPA Webinar – April, 15, 2014</a:t>
            </a:r>
            <a:endParaRPr lang="en-US" i="1" dirty="0">
              <a:ea typeface="ＭＳ Ｐゴシック" pitchFamily="-84" charset="-128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7812360" y="6248400"/>
            <a:ext cx="64584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0">
                <a:latin typeface="+mn-lt"/>
              </a:defRPr>
            </a:lvl1pPr>
          </a:lstStyle>
          <a:p>
            <a:pPr>
              <a:defRPr/>
            </a:pPr>
            <a:fld id="{BD579A40-F8A9-456E-B1F2-101C23F919D5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70C0"/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dirty="0" smtClean="0"/>
              <a:t>Fare clic per modificare lo stile del titolo dello schema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5800" y="6248400"/>
            <a:ext cx="698254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i="1" dirty="0" smtClean="0"/>
              <a:t>Sustainable Remediation – USEPA Webinar – April, 15, 2014</a:t>
            </a:r>
            <a:endParaRPr lang="en-US" i="1" dirty="0">
              <a:ea typeface="ＭＳ Ｐゴシック" pitchFamily="-84" charset="-128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12360" y="6248400"/>
            <a:ext cx="64584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0">
                <a:latin typeface="+mn-lt"/>
              </a:defRPr>
            </a:lvl1pPr>
          </a:lstStyle>
          <a:p>
            <a:pPr>
              <a:defRPr/>
            </a:pPr>
            <a:fld id="{BD579A40-F8A9-456E-B1F2-101C23F919D5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2.emf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12" Type="http://schemas.openxmlformats.org/officeDocument/2006/relationships/image" Target="../media/image14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emf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xfrm>
            <a:off x="251520" y="990600"/>
            <a:ext cx="6336704" cy="1828800"/>
          </a:xfrm>
        </p:spPr>
        <p:txBody>
          <a:bodyPr/>
          <a:lstStyle/>
          <a:p>
            <a:pPr algn="l"/>
            <a:r>
              <a:rPr lang="en-US" sz="3200" b="1" i="1" dirty="0" smtClean="0">
                <a:ea typeface="ＭＳ Ｐゴシック" panose="020B0600070205080204" pitchFamily="34" charset="-128"/>
              </a:rPr>
              <a:t>Insight on themes for upcoming Sustainable Remediation Conference: Agenda and Host Country Goals</a:t>
            </a:r>
            <a:endParaRPr lang="en-US" sz="3200" b="1" dirty="0" smtClean="0">
              <a:ea typeface="ＭＳ Ｐゴシック" panose="020B0600070205080204" pitchFamily="34" charset="-128"/>
            </a:endParaRPr>
          </a:p>
        </p:txBody>
      </p:sp>
      <p:sp>
        <p:nvSpPr>
          <p:cNvPr id="6147" name="Subtitle 5"/>
          <p:cNvSpPr txBox="1">
            <a:spLocks/>
          </p:cNvSpPr>
          <p:nvPr/>
        </p:nvSpPr>
        <p:spPr bwMode="auto">
          <a:xfrm>
            <a:off x="0" y="4986338"/>
            <a:ext cx="9144000" cy="103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buClr>
                <a:srgbClr val="036AAC"/>
              </a:buClr>
            </a:pPr>
            <a:r>
              <a:rPr lang="en-US" dirty="0">
                <a:cs typeface="Arial" panose="020B0604020202020204" pitchFamily="34" charset="0"/>
              </a:rPr>
              <a:t>Marco </a:t>
            </a:r>
            <a:r>
              <a:rPr lang="en-US" dirty="0" err="1" smtClean="0">
                <a:cs typeface="Arial" panose="020B0604020202020204" pitchFamily="34" charset="0"/>
              </a:rPr>
              <a:t>Falconi</a:t>
            </a:r>
            <a:r>
              <a:rPr lang="en-US" dirty="0" smtClean="0">
                <a:cs typeface="Arial" panose="020B0604020202020204" pitchFamily="34" charset="0"/>
              </a:rPr>
              <a:t> (</a:t>
            </a:r>
            <a:r>
              <a:rPr lang="en-US" dirty="0" err="1" smtClean="0">
                <a:cs typeface="Arial" panose="020B0604020202020204" pitchFamily="34" charset="0"/>
              </a:rPr>
              <a:t>SuRF</a:t>
            </a:r>
            <a:r>
              <a:rPr lang="en-US" dirty="0" smtClean="0">
                <a:cs typeface="Arial" panose="020B0604020202020204" pitchFamily="34" charset="0"/>
              </a:rPr>
              <a:t> Italy / ISPRA)</a:t>
            </a:r>
            <a:endParaRPr lang="en-US" dirty="0">
              <a:cs typeface="Arial" panose="020B0604020202020204" pitchFamily="34" charset="0"/>
            </a:endParaRPr>
          </a:p>
          <a:p>
            <a:pPr>
              <a:buClr>
                <a:srgbClr val="036AAC"/>
              </a:buClr>
            </a:pPr>
            <a:r>
              <a:rPr lang="en-US" dirty="0">
                <a:cs typeface="Arial" panose="020B0604020202020204" pitchFamily="34" charset="0"/>
              </a:rPr>
              <a:t>Claudio </a:t>
            </a:r>
            <a:r>
              <a:rPr lang="en-US" dirty="0" smtClean="0">
                <a:cs typeface="Arial" panose="020B0604020202020204" pitchFamily="34" charset="0"/>
              </a:rPr>
              <a:t>Albano (</a:t>
            </a:r>
            <a:r>
              <a:rPr lang="en-US" dirty="0" err="1">
                <a:cs typeface="Arial" panose="020B0604020202020204" pitchFamily="34" charset="0"/>
              </a:rPr>
              <a:t>SuRF</a:t>
            </a:r>
            <a:r>
              <a:rPr lang="en-US" dirty="0">
                <a:cs typeface="Arial" panose="020B0604020202020204" pitchFamily="34" charset="0"/>
              </a:rPr>
              <a:t> Italy </a:t>
            </a:r>
            <a:r>
              <a:rPr lang="en-US" dirty="0" smtClean="0">
                <a:cs typeface="Arial" panose="020B0604020202020204" pitchFamily="34" charset="0"/>
              </a:rPr>
              <a:t>/CH2M HILL)</a:t>
            </a: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381328"/>
            <a:ext cx="914058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i="1" dirty="0" smtClean="0"/>
              <a:t>Sustainable Remediation – USEPA Webinar – April, 15, 2014</a:t>
            </a:r>
            <a:endParaRPr lang="en-US" i="1" dirty="0">
              <a:ea typeface="ＭＳ Ｐゴシック" pitchFamily="-8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3637343"/>
            <a:ext cx="1384265" cy="238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33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" y="116632"/>
            <a:ext cx="9144000" cy="1409700"/>
          </a:xfrm>
          <a:prstGeom prst="rect">
            <a:avLst/>
          </a:prstGeom>
          <a:gradFill rotWithShape="0">
            <a:gsLst>
              <a:gs pos="0">
                <a:srgbClr val="95B3D7"/>
              </a:gs>
              <a:gs pos="50000">
                <a:srgbClr val="4F81BD"/>
              </a:gs>
              <a:gs pos="100000">
                <a:srgbClr val="95B3D7"/>
              </a:gs>
            </a:gsLst>
            <a:lin ang="5400000" scaled="1"/>
          </a:gradFill>
          <a:ln>
            <a:noFill/>
          </a:ln>
          <a:effectLst>
            <a:outerShdw dist="28398" dir="3806097" algn="ctr" rotWithShape="0">
              <a:srgbClr val="243F60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4F81BD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18976"/>
            <a:ext cx="9143999" cy="1143000"/>
          </a:xfrm>
        </p:spPr>
        <p:txBody>
          <a:bodyPr/>
          <a:lstStyle/>
          <a:p>
            <a:pPr lvl="1"/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Italian Environmental Regulation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28676"/>
            <a:ext cx="8495238" cy="4114800"/>
          </a:xfrm>
        </p:spPr>
        <p:txBody>
          <a:bodyPr/>
          <a:lstStyle/>
          <a:p>
            <a:pPr>
              <a:defRPr/>
            </a:pPr>
            <a:r>
              <a:rPr lang="en-US" sz="2400" i="1" dirty="0" smtClean="0">
                <a:ea typeface="ＭＳ Ｐゴシック" panose="020B0600070205080204" pitchFamily="34" charset="-128"/>
              </a:rPr>
              <a:t>Water Saving (</a:t>
            </a:r>
            <a:r>
              <a:rPr lang="en-US" sz="2400" i="1" dirty="0">
                <a:ea typeface="ＭＳ Ｐゴシック" panose="020B0600070205080204" pitchFamily="34" charset="-128"/>
              </a:rPr>
              <a:t>Law 98/2013</a:t>
            </a:r>
            <a:r>
              <a:rPr lang="en-US" sz="2400" i="1" dirty="0" smtClean="0">
                <a:ea typeface="ＭＳ Ｐゴシック" panose="020B0600070205080204" pitchFamily="34" charset="-128"/>
              </a:rPr>
              <a:t>): </a:t>
            </a:r>
            <a:r>
              <a:rPr lang="en-US" sz="2400" dirty="0" smtClean="0"/>
              <a:t>In </a:t>
            </a:r>
            <a:r>
              <a:rPr lang="en-US" sz="2400" dirty="0"/>
              <a:t>presence of contaminated groundwater…</a:t>
            </a:r>
          </a:p>
          <a:p>
            <a:pPr marL="854075" lvl="1" indent="-457200">
              <a:buFont typeface="+mj-lt"/>
              <a:buAutoNum type="arabicPeriod"/>
              <a:defRPr/>
            </a:pPr>
            <a:r>
              <a:rPr lang="en-US" sz="2000" dirty="0"/>
              <a:t>…you should identify and use the </a:t>
            </a:r>
            <a:r>
              <a:rPr lang="en-US" sz="2000" dirty="0" smtClean="0"/>
              <a:t>BAT </a:t>
            </a:r>
            <a:r>
              <a:rPr lang="en-US" sz="2000" dirty="0"/>
              <a:t>to treat the plume</a:t>
            </a:r>
          </a:p>
          <a:p>
            <a:pPr marL="854075" lvl="1" indent="-457200">
              <a:buFont typeface="+mj-lt"/>
              <a:buAutoNum type="arabicPeriod"/>
              <a:defRPr/>
            </a:pPr>
            <a:r>
              <a:rPr lang="en-US" sz="2000" dirty="0"/>
              <a:t>…if  you use P&amp;T, you should evaluate the use of the extracted groundwater in the industrial cycle</a:t>
            </a:r>
          </a:p>
          <a:p>
            <a:pPr marL="854075" lvl="1" indent="-457200">
              <a:buFont typeface="+mj-lt"/>
              <a:buAutoNum type="arabicPeriod"/>
              <a:defRPr/>
            </a:pPr>
            <a:r>
              <a:rPr lang="en-US" sz="2000" dirty="0"/>
              <a:t>…treated GW are considered as industrial waters (e.g. they can go in sewage)</a:t>
            </a:r>
          </a:p>
          <a:p>
            <a:pPr marL="854075" lvl="1" indent="-457200">
              <a:buFont typeface="+mj-lt"/>
              <a:buAutoNum type="arabicPeriod"/>
              <a:defRPr/>
            </a:pPr>
            <a:r>
              <a:rPr lang="en-US" sz="2000" dirty="0"/>
              <a:t>…reinjection of treated GW can be authorized if</a:t>
            </a:r>
          </a:p>
          <a:p>
            <a:pPr marL="1190625" lvl="2" indent="-457200">
              <a:defRPr/>
            </a:pPr>
            <a:r>
              <a:rPr lang="en-US" sz="2000" dirty="0"/>
              <a:t> the water will not contain </a:t>
            </a:r>
            <a:r>
              <a:rPr lang="en-US" sz="2000" dirty="0" smtClean="0"/>
              <a:t>harmful substances</a:t>
            </a:r>
            <a:endParaRPr lang="en-US" sz="2000" dirty="0"/>
          </a:p>
          <a:p>
            <a:pPr marL="1190625" lvl="2" indent="-457200">
              <a:defRPr/>
            </a:pPr>
            <a:r>
              <a:rPr lang="en-US" sz="2000" dirty="0"/>
              <a:t> additional measures and monitoring controls are implemented</a:t>
            </a:r>
          </a:p>
          <a:p>
            <a:pPr marL="854075" lvl="1" indent="-457200">
              <a:buFont typeface="+mj-lt"/>
              <a:buAutoNum type="arabicPeriod"/>
              <a:defRPr/>
            </a:pPr>
            <a:r>
              <a:rPr lang="en-US" sz="2000" dirty="0"/>
              <a:t>…physical barriers are allowed only in few cases</a:t>
            </a:r>
          </a:p>
          <a:p>
            <a:endParaRPr lang="it-IT" sz="1400" dirty="0" smtClean="0"/>
          </a:p>
          <a:p>
            <a:endParaRPr lang="en-US" sz="1400" dirty="0"/>
          </a:p>
          <a:p>
            <a:pPr lvl="0"/>
            <a:endParaRPr lang="en-US" sz="1400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400800"/>
            <a:ext cx="914058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i="1" dirty="0" smtClean="0"/>
              <a:t>Sustainable Remediation – USEPA Webinar – April, 15, 2014</a:t>
            </a:r>
            <a:endParaRPr lang="en-US" i="1" dirty="0">
              <a:ea typeface="ＭＳ Ｐゴシック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1885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" y="116632"/>
            <a:ext cx="9144000" cy="1409700"/>
          </a:xfrm>
          <a:prstGeom prst="rect">
            <a:avLst/>
          </a:prstGeom>
          <a:gradFill rotWithShape="0">
            <a:gsLst>
              <a:gs pos="0">
                <a:srgbClr val="95B3D7"/>
              </a:gs>
              <a:gs pos="50000">
                <a:srgbClr val="4F81BD"/>
              </a:gs>
              <a:gs pos="100000">
                <a:srgbClr val="95B3D7"/>
              </a:gs>
            </a:gsLst>
            <a:lin ang="5400000" scaled="1"/>
          </a:gradFill>
          <a:ln>
            <a:noFill/>
          </a:ln>
          <a:effectLst>
            <a:outerShdw dist="28398" dir="3806097" algn="ctr" rotWithShape="0">
              <a:srgbClr val="243F60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4F81BD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80528" y="218976"/>
            <a:ext cx="9577063" cy="1143000"/>
          </a:xfrm>
        </p:spPr>
        <p:txBody>
          <a:bodyPr/>
          <a:lstStyle/>
          <a:p>
            <a:pPr lvl="1"/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National Incentives to GSR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628676"/>
            <a:ext cx="4392488" cy="4114800"/>
          </a:xfrm>
        </p:spPr>
        <p:txBody>
          <a:bodyPr/>
          <a:lstStyle/>
          <a:p>
            <a:pPr marL="0" indent="0">
              <a:buNone/>
            </a:pPr>
            <a:r>
              <a:rPr lang="it-IT" sz="2000" dirty="0" smtClean="0">
                <a:ea typeface="ＭＳ Ｐゴシック" panose="020B0600070205080204" pitchFamily="34" charset="-128"/>
              </a:rPr>
              <a:t>Example push to Greening remediation represented by PhotoVoltaic (PV) incentives schemes on clean up sites</a:t>
            </a:r>
            <a:endParaRPr lang="en-US" sz="2000" dirty="0" smtClean="0">
              <a:ea typeface="ＭＳ Ｐゴシック" panose="020B0600070205080204" pitchFamily="34" charset="-128"/>
            </a:endParaRPr>
          </a:p>
          <a:p>
            <a:r>
              <a:rPr lang="en-US" sz="2000" dirty="0" smtClean="0">
                <a:ea typeface="ＭＳ Ｐゴシック" panose="020B0600070205080204" pitchFamily="34" charset="-128"/>
              </a:rPr>
              <a:t>10% Incentives for PV installed in replacement </a:t>
            </a:r>
            <a:r>
              <a:rPr lang="en-US" sz="2000" dirty="0">
                <a:ea typeface="ＭＳ Ｐゴシック" panose="020B0600070205080204" pitchFamily="34" charset="-128"/>
              </a:rPr>
              <a:t>of </a:t>
            </a:r>
            <a:r>
              <a:rPr lang="en-US" sz="2000" dirty="0" smtClean="0">
                <a:ea typeface="ＭＳ Ｐゴシック" panose="020B0600070205080204" pitchFamily="34" charset="-128"/>
              </a:rPr>
              <a:t>ACM covers</a:t>
            </a:r>
            <a:endParaRPr lang="en-US" sz="2000" dirty="0">
              <a:ea typeface="ＭＳ Ｐゴシック" panose="020B0600070205080204" pitchFamily="34" charset="-128"/>
            </a:endParaRPr>
          </a:p>
          <a:p>
            <a:r>
              <a:rPr lang="en-US" sz="2000" dirty="0" smtClean="0">
                <a:ea typeface="ＭＳ Ｐゴシック" panose="020B0600070205080204" pitchFamily="34" charset="-128"/>
              </a:rPr>
              <a:t>5% Incentives for </a:t>
            </a:r>
            <a:r>
              <a:rPr lang="en-US" sz="2000" dirty="0">
                <a:ea typeface="ＭＳ Ｐゴシック" panose="020B0600070205080204" pitchFamily="34" charset="-128"/>
              </a:rPr>
              <a:t>ground-mounted </a:t>
            </a:r>
            <a:r>
              <a:rPr lang="en-US" sz="2000" dirty="0" smtClean="0">
                <a:ea typeface="ＭＳ Ｐゴシック" panose="020B0600070205080204" pitchFamily="34" charset="-128"/>
              </a:rPr>
              <a:t>PV </a:t>
            </a:r>
            <a:r>
              <a:rPr lang="en-US" sz="2000" dirty="0">
                <a:ea typeface="ＭＳ Ｐゴシック" panose="020B0600070205080204" pitchFamily="34" charset="-128"/>
              </a:rPr>
              <a:t>o</a:t>
            </a:r>
            <a:r>
              <a:rPr lang="en-US" sz="2000" dirty="0" smtClean="0">
                <a:ea typeface="ＭＳ Ｐゴシック" panose="020B0600070205080204" pitchFamily="34" charset="-128"/>
              </a:rPr>
              <a:t>n remediated sites</a:t>
            </a:r>
            <a:endParaRPr lang="en-US" sz="2000" dirty="0">
              <a:ea typeface="ＭＳ Ｐゴシック" panose="020B0600070205080204" pitchFamily="34" charset="-128"/>
            </a:endParaRPr>
          </a:p>
          <a:p>
            <a:r>
              <a:rPr lang="en-US" sz="2000" dirty="0" smtClean="0">
                <a:ea typeface="ＭＳ Ｐゴシック" panose="020B0600070205080204" pitchFamily="34" charset="-128"/>
              </a:rPr>
              <a:t>In </a:t>
            </a:r>
            <a:r>
              <a:rPr lang="en-US" sz="2000" dirty="0">
                <a:ea typeface="ＭＳ Ｐゴシック" panose="020B0600070205080204" pitchFamily="34" charset="-128"/>
              </a:rPr>
              <a:t>11 regions, </a:t>
            </a:r>
            <a:r>
              <a:rPr lang="en-US" sz="2000" dirty="0" smtClean="0">
                <a:ea typeface="ＭＳ Ｐゴシック" panose="020B0600070205080204" pitchFamily="34" charset="-128"/>
              </a:rPr>
              <a:t>mandatory to install </a:t>
            </a:r>
            <a:r>
              <a:rPr lang="en-US" sz="2000" dirty="0">
                <a:ea typeface="ＭＳ Ｐゴシック" panose="020B0600070205080204" pitchFamily="34" charset="-128"/>
              </a:rPr>
              <a:t>PV systems </a:t>
            </a:r>
            <a:r>
              <a:rPr lang="en-US" sz="2000" dirty="0" smtClean="0">
                <a:ea typeface="ＭＳ Ｐゴシック" panose="020B0600070205080204" pitchFamily="34" charset="-128"/>
              </a:rPr>
              <a:t>on </a:t>
            </a:r>
            <a:r>
              <a:rPr lang="en-US" sz="2000" dirty="0">
                <a:ea typeface="ＭＳ Ｐゴシック" panose="020B0600070205080204" pitchFamily="34" charset="-128"/>
              </a:rPr>
              <a:t>s</a:t>
            </a:r>
            <a:r>
              <a:rPr lang="en-US" sz="2000" dirty="0" smtClean="0">
                <a:ea typeface="ＭＳ Ｐゴシック" panose="020B0600070205080204" pitchFamily="34" charset="-128"/>
              </a:rPr>
              <a:t>ervice stations roofs</a:t>
            </a:r>
          </a:p>
          <a:p>
            <a:r>
              <a:rPr lang="en-US" sz="2000" dirty="0">
                <a:ea typeface="ＭＳ Ｐゴシック" panose="020B0600070205080204" pitchFamily="34" charset="-128"/>
              </a:rPr>
              <a:t>Incentives ended July 2013</a:t>
            </a:r>
          </a:p>
          <a:p>
            <a:pPr marL="0" indent="0">
              <a:buNone/>
            </a:pPr>
            <a:endParaRPr lang="en-US" sz="2000" dirty="0">
              <a:ea typeface="ＭＳ Ｐゴシック" panose="020B0600070205080204" pitchFamily="34" charset="-128"/>
            </a:endParaRPr>
          </a:p>
          <a:p>
            <a:endParaRPr lang="it-IT" sz="2000" dirty="0" smtClean="0"/>
          </a:p>
          <a:p>
            <a:endParaRPr lang="en-US" sz="2000" dirty="0"/>
          </a:p>
          <a:p>
            <a:pPr lvl="0"/>
            <a:endParaRPr lang="en-US" sz="2000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400800"/>
            <a:ext cx="914058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i="1" dirty="0" smtClean="0"/>
              <a:t>Sustainable Remediation – USEPA Webinar – April, 15, 2014</a:t>
            </a:r>
            <a:endParaRPr lang="en-US" i="1" dirty="0">
              <a:ea typeface="ＭＳ Ｐゴシック" pitchFamily="-84" charset="-128"/>
            </a:endParaRPr>
          </a:p>
        </p:txBody>
      </p:sp>
      <p:pic>
        <p:nvPicPr>
          <p:cNvPr id="6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5"/>
          <a:stretch>
            <a:fillRect/>
          </a:stretch>
        </p:blipFill>
        <p:spPr bwMode="auto">
          <a:xfrm>
            <a:off x="4536504" y="1268760"/>
            <a:ext cx="4572000" cy="49403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4932040" y="5796553"/>
            <a:ext cx="3600400" cy="584775"/>
          </a:xfrm>
          <a:prstGeom prst="rect">
            <a:avLst/>
          </a:prstGeom>
          <a:solidFill>
            <a:schemeClr val="bg1"/>
          </a:solidFill>
          <a:ln w="15875" cmpd="tri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1600" dirty="0"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More than </a:t>
            </a:r>
            <a:r>
              <a:rPr lang="it-IT" sz="1600" b="1" dirty="0"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20 </a:t>
            </a:r>
            <a:r>
              <a:rPr lang="it-IT" sz="1600" b="1" dirty="0" smtClean="0"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Km</a:t>
            </a:r>
            <a:r>
              <a:rPr lang="it-IT" sz="1600" b="1" baseline="30000" dirty="0" smtClean="0"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2 </a:t>
            </a:r>
            <a:r>
              <a:rPr lang="it-IT" sz="1600" dirty="0" smtClean="0"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PV installed Source</a:t>
            </a:r>
            <a:r>
              <a:rPr lang="it-IT" sz="1600" dirty="0">
                <a:latin typeface="Arial" panose="020B0604020202020204" pitchFamily="34" charset="0"/>
                <a:ea typeface="ＭＳ Ｐゴシック" pitchFamily="-84" charset="-128"/>
                <a:cs typeface="Arial" panose="020B0604020202020204" pitchFamily="34" charset="0"/>
              </a:rPr>
              <a:t>: GSE.it (2012)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8284079"/>
              </p:ext>
            </p:extLst>
          </p:nvPr>
        </p:nvGraphicFramePr>
        <p:xfrm>
          <a:off x="4536504" y="1258734"/>
          <a:ext cx="4604085" cy="442074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112126"/>
                <a:gridCol w="1722786"/>
                <a:gridCol w="646044"/>
                <a:gridCol w="1123129"/>
              </a:tblGrid>
              <a:tr h="442074"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Region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Clean</a:t>
                      </a:r>
                      <a:r>
                        <a:rPr lang="it-IT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 sites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PV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On total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890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" y="116632"/>
            <a:ext cx="9144000" cy="1409700"/>
          </a:xfrm>
          <a:prstGeom prst="rect">
            <a:avLst/>
          </a:prstGeom>
          <a:gradFill rotWithShape="0">
            <a:gsLst>
              <a:gs pos="0">
                <a:srgbClr val="95B3D7"/>
              </a:gs>
              <a:gs pos="50000">
                <a:srgbClr val="4F81BD"/>
              </a:gs>
              <a:gs pos="100000">
                <a:srgbClr val="95B3D7"/>
              </a:gs>
            </a:gsLst>
            <a:lin ang="5400000" scaled="1"/>
          </a:gradFill>
          <a:ln>
            <a:noFill/>
          </a:ln>
          <a:effectLst>
            <a:outerShdw dist="28398" dir="3806097" algn="ctr" rotWithShape="0">
              <a:srgbClr val="243F60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4F81BD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18976"/>
            <a:ext cx="9143999" cy="1143000"/>
          </a:xfrm>
        </p:spPr>
        <p:txBody>
          <a:bodyPr/>
          <a:lstStyle/>
          <a:p>
            <a:pPr lvl="1"/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Soil Remediation Status in Italy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400800"/>
            <a:ext cx="914058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i="1" dirty="0" smtClean="0"/>
              <a:t>Sustainable Remediation – USEPA Webinar – April, 15, 2014</a:t>
            </a:r>
            <a:endParaRPr lang="en-US" i="1" dirty="0">
              <a:ea typeface="ＭＳ Ｐゴシック" pitchFamily="-84" charset="-128"/>
            </a:endParaRPr>
          </a:p>
        </p:txBody>
      </p:sp>
      <p:graphicFrame>
        <p:nvGraphicFramePr>
          <p:cNvPr id="10" name="Gra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5018232"/>
              </p:ext>
            </p:extLst>
          </p:nvPr>
        </p:nvGraphicFramePr>
        <p:xfrm>
          <a:off x="683568" y="1323550"/>
          <a:ext cx="8066809" cy="5077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itle 1"/>
          <p:cNvSpPr txBox="1">
            <a:spLocks/>
          </p:cNvSpPr>
          <p:nvPr/>
        </p:nvSpPr>
        <p:spPr bwMode="auto">
          <a:xfrm>
            <a:off x="2339752" y="5486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1600" b="0" i="1" kern="0" dirty="0" smtClean="0">
                <a:ea typeface="ＭＳ Ｐゴシック" panose="020B0600070205080204" pitchFamily="34" charset="-128"/>
              </a:rPr>
              <a:t>Source: Risk reduction measures in NPL sites (EIONET 2012)</a:t>
            </a:r>
          </a:p>
        </p:txBody>
      </p:sp>
    </p:spTree>
    <p:extLst>
      <p:ext uri="{BB962C8B-B14F-4D97-AF65-F5344CB8AC3E}">
        <p14:creationId xmlns:p14="http://schemas.microsoft.com/office/powerpoint/2010/main" val="108046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" y="116632"/>
            <a:ext cx="9144000" cy="1409700"/>
          </a:xfrm>
          <a:prstGeom prst="rect">
            <a:avLst/>
          </a:prstGeom>
          <a:gradFill rotWithShape="0">
            <a:gsLst>
              <a:gs pos="0">
                <a:srgbClr val="95B3D7"/>
              </a:gs>
              <a:gs pos="50000">
                <a:srgbClr val="4F81BD"/>
              </a:gs>
              <a:gs pos="100000">
                <a:srgbClr val="95B3D7"/>
              </a:gs>
            </a:gsLst>
            <a:lin ang="5400000" scaled="1"/>
          </a:gradFill>
          <a:ln>
            <a:noFill/>
          </a:ln>
          <a:effectLst>
            <a:outerShdw dist="28398" dir="3806097" algn="ctr" rotWithShape="0">
              <a:srgbClr val="243F60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4F81BD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18976"/>
            <a:ext cx="9143999" cy="1143000"/>
          </a:xfrm>
        </p:spPr>
        <p:txBody>
          <a:bodyPr/>
          <a:lstStyle/>
          <a:p>
            <a:pPr lvl="1"/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GW Remediation Status in Italy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400800"/>
            <a:ext cx="914058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i="1" dirty="0" smtClean="0"/>
              <a:t>Sustainable Remediation – USEPA Webinar – April, 15, 2014</a:t>
            </a:r>
            <a:endParaRPr lang="en-US" i="1" dirty="0">
              <a:ea typeface="ＭＳ Ｐゴシック" pitchFamily="-84" charset="-128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2339752" y="5486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1600" b="0" i="1" kern="0" dirty="0" smtClean="0">
                <a:ea typeface="ＭＳ Ｐゴシック" panose="020B0600070205080204" pitchFamily="34" charset="-128"/>
              </a:rPr>
              <a:t>Source: Risk reduction measures in NPL sites (EIONET 2012)</a:t>
            </a:r>
          </a:p>
        </p:txBody>
      </p:sp>
      <p:graphicFrame>
        <p:nvGraphicFramePr>
          <p:cNvPr id="7" name="Gra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8460047"/>
              </p:ext>
            </p:extLst>
          </p:nvPr>
        </p:nvGraphicFramePr>
        <p:xfrm>
          <a:off x="323528" y="1219200"/>
          <a:ext cx="8460432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3734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" y="116632"/>
            <a:ext cx="9144000" cy="1409700"/>
          </a:xfrm>
          <a:prstGeom prst="rect">
            <a:avLst/>
          </a:prstGeom>
          <a:gradFill rotWithShape="0">
            <a:gsLst>
              <a:gs pos="0">
                <a:srgbClr val="95B3D7"/>
              </a:gs>
              <a:gs pos="50000">
                <a:srgbClr val="4F81BD"/>
              </a:gs>
              <a:gs pos="100000">
                <a:srgbClr val="95B3D7"/>
              </a:gs>
            </a:gsLst>
            <a:lin ang="5400000" scaled="1"/>
          </a:gradFill>
          <a:ln>
            <a:noFill/>
          </a:ln>
          <a:effectLst>
            <a:outerShdw dist="28398" dir="3806097" algn="ctr" rotWithShape="0">
              <a:srgbClr val="243F60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4F81BD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18976"/>
            <a:ext cx="9143999" cy="1143000"/>
          </a:xfrm>
        </p:spPr>
        <p:txBody>
          <a:bodyPr/>
          <a:lstStyle/>
          <a:p>
            <a:pPr lvl="1"/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400800"/>
            <a:ext cx="914058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i="1" dirty="0" smtClean="0"/>
              <a:t>Sustainable Remediation – USEPA Webinar – April, 15, 2014</a:t>
            </a:r>
            <a:endParaRPr lang="en-US" i="1" dirty="0">
              <a:ea typeface="ＭＳ Ｐゴシック" pitchFamily="-84" charset="-128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39552" y="1628676"/>
            <a:ext cx="8136904" cy="41148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>
                <a:ea typeface="ＭＳ Ｐゴシック" panose="020B0600070205080204" pitchFamily="34" charset="-128"/>
              </a:rPr>
              <a:t>Environmental regulations in Italy (and globally) includes provisions for green practices.</a:t>
            </a:r>
          </a:p>
          <a:p>
            <a:pPr marL="0" indent="0">
              <a:buNone/>
            </a:pPr>
            <a:endParaRPr lang="it-IT" sz="1600" dirty="0" smtClean="0"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r>
              <a:rPr lang="it-IT" sz="2000" dirty="0" smtClean="0">
                <a:ea typeface="ＭＳ Ｐゴシック" panose="020B0600070205080204" pitchFamily="34" charset="-128"/>
              </a:rPr>
              <a:t>Currently remediations occur mainly via traditional, more impacting technogies.</a:t>
            </a:r>
          </a:p>
          <a:p>
            <a:pPr marL="0" indent="0">
              <a:buNone/>
            </a:pPr>
            <a:endParaRPr lang="it-IT" sz="1600" dirty="0" smtClean="0"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r>
              <a:rPr lang="it-IT" sz="2000" dirty="0" smtClean="0">
                <a:ea typeface="ＭＳ Ｐゴシック" panose="020B0600070205080204" pitchFamily="34" charset="-128"/>
              </a:rPr>
              <a:t>Sustainable Remediation frameworks, </a:t>
            </a:r>
            <a:r>
              <a:rPr lang="it-IT" sz="2000" dirty="0" smtClean="0">
                <a:ea typeface="ＭＳ Ｐゴシック" panose="020B0600070205080204" pitchFamily="34" charset="-128"/>
              </a:rPr>
              <a:t>strategies </a:t>
            </a:r>
            <a:r>
              <a:rPr lang="it-IT" sz="2000" dirty="0" smtClean="0">
                <a:ea typeface="ＭＳ Ｐゴシック" panose="020B0600070205080204" pitchFamily="34" charset="-128"/>
              </a:rPr>
              <a:t>and tools can support the enhancement of environmental cleanup activities, via increasing culture and consensus from project Stakeholders.</a:t>
            </a:r>
          </a:p>
          <a:p>
            <a:pPr marL="0" indent="0">
              <a:buNone/>
            </a:pPr>
            <a:endParaRPr lang="it-IT" sz="1600" dirty="0" smtClean="0"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r>
              <a:rPr lang="it-IT" sz="2000" dirty="0" smtClean="0">
                <a:ea typeface="ＭＳ Ｐゴシック" panose="020B0600070205080204" pitchFamily="34" charset="-128"/>
              </a:rPr>
              <a:t>SustRem2014 represents a great opportunity for remediation practitioners and industry to learn and share best practices, challenges and success stories to support sustainability at international level.</a:t>
            </a:r>
          </a:p>
          <a:p>
            <a:pPr marL="0" indent="0">
              <a:buNone/>
            </a:pPr>
            <a:endParaRPr lang="en-US" sz="2000" dirty="0">
              <a:ea typeface="ＭＳ Ｐゴシック" panose="020B0600070205080204" pitchFamily="34" charset="-128"/>
            </a:endParaRPr>
          </a:p>
          <a:p>
            <a:endParaRPr lang="it-IT" sz="2000" dirty="0" smtClean="0"/>
          </a:p>
          <a:p>
            <a:endParaRPr lang="en-US" sz="2000" dirty="0"/>
          </a:p>
          <a:p>
            <a:pPr lvl="0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065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" y="116632"/>
            <a:ext cx="9144000" cy="1409700"/>
          </a:xfrm>
          <a:prstGeom prst="rect">
            <a:avLst/>
          </a:prstGeom>
          <a:gradFill rotWithShape="0">
            <a:gsLst>
              <a:gs pos="0">
                <a:srgbClr val="95B3D7"/>
              </a:gs>
              <a:gs pos="50000">
                <a:srgbClr val="4F81BD"/>
              </a:gs>
              <a:gs pos="100000">
                <a:srgbClr val="95B3D7"/>
              </a:gs>
            </a:gsLst>
            <a:lin ang="5400000" scaled="1"/>
          </a:gradFill>
          <a:ln>
            <a:noFill/>
          </a:ln>
          <a:effectLst>
            <a:outerShdw dist="28398" dir="3806097" algn="ctr" rotWithShape="0">
              <a:srgbClr val="243F60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4F81BD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624"/>
            <a:ext cx="7772400" cy="1323439"/>
          </a:xfrm>
        </p:spPr>
        <p:txBody>
          <a:bodyPr>
            <a:spAutoFit/>
          </a:bodyPr>
          <a:lstStyle/>
          <a:p>
            <a:pPr marL="0" indent="0" algn="ctr">
              <a:spcBef>
                <a:spcPct val="50000"/>
              </a:spcBef>
              <a:buFontTx/>
              <a:buNone/>
              <a:defRPr/>
            </a:pPr>
            <a:r>
              <a:rPr lang="it-IT" sz="4000" kern="1200" dirty="0" smtClean="0">
                <a:latin typeface="Tahoma" pitchFamily="34" charset="0"/>
              </a:rPr>
              <a:t>Looking forward seeing you in Ferrara! Thank you !</a:t>
            </a:r>
            <a:endParaRPr lang="it-IT" sz="4000" kern="1200" dirty="0">
              <a:latin typeface="Tahoma" pitchFamily="34" charset="0"/>
            </a:endParaRPr>
          </a:p>
        </p:txBody>
      </p:sp>
      <p:sp>
        <p:nvSpPr>
          <p:cNvPr id="22532" name="TextBox 1"/>
          <p:cNvSpPr txBox="1">
            <a:spLocks noChangeArrowheads="1"/>
          </p:cNvSpPr>
          <p:nvPr/>
        </p:nvSpPr>
        <p:spPr bwMode="auto">
          <a:xfrm>
            <a:off x="323850" y="5019560"/>
            <a:ext cx="8474075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000" dirty="0" smtClean="0"/>
              <a:t>M. Falconi (ISPRA</a:t>
            </a:r>
            <a:r>
              <a:rPr lang="it-IT" sz="2000" dirty="0"/>
              <a:t>) </a:t>
            </a:r>
            <a:r>
              <a:rPr lang="en-US" sz="2000" u="sng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marco.falconi@isprambiente.it</a:t>
            </a:r>
            <a:r>
              <a:rPr lang="it-IT" sz="2000" u="sng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</a:p>
          <a:p>
            <a:r>
              <a:rPr lang="it-IT" sz="2000" dirty="0"/>
              <a:t>C. Albano (CH2MHILL) </a:t>
            </a:r>
            <a:r>
              <a:rPr lang="it-IT" sz="2000" u="sng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claudio.albano@ch2m.com</a:t>
            </a:r>
          </a:p>
          <a:p>
            <a:r>
              <a:rPr lang="it-IT" sz="2000" u="sng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www.surfitaly.it</a:t>
            </a:r>
          </a:p>
          <a:p>
            <a:r>
              <a:rPr lang="it-IT" sz="2000" u="sng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www.sustrem2014.com</a:t>
            </a:r>
          </a:p>
          <a:p>
            <a:endParaRPr lang="it-IT" sz="2000" dirty="0" smtClean="0"/>
          </a:p>
          <a:p>
            <a:endParaRPr lang="it-IT" sz="2400" b="0" dirty="0" smtClean="0"/>
          </a:p>
          <a:p>
            <a:endParaRPr lang="it-IT" sz="2400" b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892" y="1594980"/>
            <a:ext cx="1944216" cy="334618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" y="116632"/>
            <a:ext cx="9144000" cy="1409700"/>
          </a:xfrm>
          <a:prstGeom prst="rect">
            <a:avLst/>
          </a:prstGeom>
          <a:gradFill rotWithShape="0">
            <a:gsLst>
              <a:gs pos="0">
                <a:srgbClr val="95B3D7"/>
              </a:gs>
              <a:gs pos="50000">
                <a:srgbClr val="4F81BD"/>
              </a:gs>
              <a:gs pos="100000">
                <a:srgbClr val="95B3D7"/>
              </a:gs>
            </a:gsLst>
            <a:lin ang="5400000" scaled="1"/>
          </a:gradFill>
          <a:ln>
            <a:noFill/>
          </a:ln>
          <a:effectLst>
            <a:outerShdw dist="28398" dir="3806097" algn="ctr" rotWithShape="0">
              <a:srgbClr val="243F60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4F81BD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16632"/>
            <a:ext cx="9143999" cy="1143000"/>
          </a:xfrm>
        </p:spPr>
        <p:txBody>
          <a:bodyPr/>
          <a:lstStyle/>
          <a:p>
            <a:r>
              <a:rPr lang="it-IT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Indroduction to SustRem2014</a:t>
            </a:r>
          </a:p>
          <a:p>
            <a:pPr lvl="1"/>
            <a:r>
              <a:rPr lang="it-IT" dirty="0" smtClean="0"/>
              <a:t>Organization</a:t>
            </a:r>
          </a:p>
          <a:p>
            <a:pPr lvl="1"/>
            <a:r>
              <a:rPr lang="it-IT" dirty="0" smtClean="0"/>
              <a:t>Topics</a:t>
            </a:r>
          </a:p>
          <a:p>
            <a:pPr lvl="1"/>
            <a:r>
              <a:rPr lang="it-IT" dirty="0" smtClean="0"/>
              <a:t>Program &amp; Venue</a:t>
            </a:r>
          </a:p>
          <a:p>
            <a:pPr marL="342900" lvl="1" indent="-342900">
              <a:buChar char="•"/>
            </a:pPr>
            <a:r>
              <a:rPr lang="it-IT" sz="3200" dirty="0">
                <a:ea typeface="+mn-ea"/>
              </a:rPr>
              <a:t>Host Country </a:t>
            </a:r>
            <a:r>
              <a:rPr lang="it-IT" sz="3200" dirty="0" smtClean="0">
                <a:ea typeface="+mn-ea"/>
              </a:rPr>
              <a:t>Goals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400800"/>
            <a:ext cx="914058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i="1" dirty="0" smtClean="0"/>
              <a:t>Sustainable Remediation – USEPA Webinar – April, 15, 2014</a:t>
            </a:r>
            <a:endParaRPr lang="en-US" i="1" dirty="0">
              <a:ea typeface="ＭＳ Ｐゴシック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3887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1" y="116632"/>
            <a:ext cx="9144000" cy="1409700"/>
          </a:xfrm>
          <a:prstGeom prst="rect">
            <a:avLst/>
          </a:prstGeom>
          <a:gradFill rotWithShape="0">
            <a:gsLst>
              <a:gs pos="0">
                <a:srgbClr val="95B3D7"/>
              </a:gs>
              <a:gs pos="50000">
                <a:srgbClr val="4F81BD"/>
              </a:gs>
              <a:gs pos="100000">
                <a:srgbClr val="95B3D7"/>
              </a:gs>
            </a:gsLst>
            <a:lin ang="5400000" scaled="1"/>
          </a:gradFill>
          <a:ln>
            <a:noFill/>
          </a:ln>
          <a:effectLst>
            <a:outerShdw dist="28398" dir="3806097" algn="ctr" rotWithShape="0">
              <a:srgbClr val="243F60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4F81BD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9285" y="116632"/>
            <a:ext cx="7772400" cy="1143000"/>
          </a:xfrm>
        </p:spPr>
        <p:txBody>
          <a:bodyPr/>
          <a:lstStyle/>
          <a:p>
            <a:r>
              <a:rPr lang="it-IT" dirty="0" smtClean="0"/>
              <a:t>Introduction </a:t>
            </a:r>
            <a:r>
              <a:rPr lang="it-IT" dirty="0"/>
              <a:t>to SustRem2014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0" y="1690464"/>
            <a:ext cx="9140589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en-US" sz="1800" b="0" dirty="0" smtClean="0">
                <a:ea typeface="Calibri" panose="020F0502020204030204" pitchFamily="34" charset="0"/>
              </a:rPr>
              <a:t>After Copenhagen 2009 and </a:t>
            </a:r>
            <a:r>
              <a:rPr lang="en-US" sz="1800" b="0" smtClean="0">
                <a:ea typeface="Calibri" panose="020F0502020204030204" pitchFamily="34" charset="0"/>
              </a:rPr>
              <a:t>Vienna 2012…Italy will host</a:t>
            </a:r>
          </a:p>
          <a:p>
            <a:pPr marL="0" lvl="0" indent="0" algn="ctr">
              <a:spcBef>
                <a:spcPct val="0"/>
              </a:spcBef>
              <a:buNone/>
            </a:pPr>
            <a:r>
              <a:rPr lang="en-US" sz="1800" b="0" smtClean="0">
                <a:ea typeface="Calibri" panose="020F0502020204030204" pitchFamily="34" charset="0"/>
              </a:rPr>
              <a:t> </a:t>
            </a:r>
            <a:endParaRPr lang="en-US" sz="1800" b="0" dirty="0" smtClean="0">
              <a:ea typeface="Calibri" panose="020F0502020204030204" pitchFamily="34" charset="0"/>
            </a:endParaRPr>
          </a:p>
          <a:p>
            <a:pPr marL="0" lvl="0" indent="0" algn="ctr">
              <a:spcBef>
                <a:spcPct val="0"/>
              </a:spcBef>
              <a:buNone/>
            </a:pPr>
            <a:r>
              <a:rPr lang="en-US" sz="2000" b="0" dirty="0" smtClean="0">
                <a:ea typeface="Calibri" panose="020F0502020204030204" pitchFamily="34" charset="0"/>
              </a:rPr>
              <a:t>“The 3rd </a:t>
            </a:r>
            <a:r>
              <a:rPr lang="en-US" sz="2000" b="0" dirty="0">
                <a:ea typeface="Calibri" panose="020F0502020204030204" pitchFamily="34" charset="0"/>
              </a:rPr>
              <a:t>International Conference on</a:t>
            </a:r>
          </a:p>
          <a:p>
            <a:pPr marL="0" lvl="0" indent="0" algn="ctr">
              <a:spcBef>
                <a:spcPct val="0"/>
              </a:spcBef>
              <a:buNone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Sustainable Remediation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2014”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</a:endParaRPr>
          </a:p>
          <a:p>
            <a:pPr marL="0" lvl="0" indent="0" algn="ctr">
              <a:spcBef>
                <a:spcPct val="0"/>
              </a:spcBef>
              <a:buNone/>
            </a:pPr>
            <a:r>
              <a:rPr lang="en-US" sz="2000" b="0" dirty="0">
                <a:ea typeface="Calibri" panose="020F0502020204030204" pitchFamily="34" charset="0"/>
              </a:rPr>
              <a:t>September 17 – 19, 2014 in </a:t>
            </a:r>
            <a:r>
              <a:rPr lang="en-US" sz="2000" b="0" dirty="0" smtClean="0">
                <a:ea typeface="Calibri" panose="020F0502020204030204" pitchFamily="34" charset="0"/>
              </a:rPr>
              <a:t>Ferrara!</a:t>
            </a:r>
          </a:p>
          <a:p>
            <a:pPr marL="0" lvl="0" indent="0" algn="ctr">
              <a:spcBef>
                <a:spcPct val="0"/>
              </a:spcBef>
              <a:buNone/>
            </a:pPr>
            <a:endParaRPr lang="en-US" sz="1100" b="0" dirty="0" smtClean="0">
              <a:ea typeface="Calibri" panose="020F0502020204030204" pitchFamily="34" charset="0"/>
            </a:endParaRPr>
          </a:p>
          <a:p>
            <a:pPr marL="0" lvl="0" indent="0" algn="ctr">
              <a:spcBef>
                <a:spcPct val="0"/>
              </a:spcBef>
              <a:buNone/>
            </a:pPr>
            <a:endParaRPr lang="it-IT" sz="2400" b="0" dirty="0" smtClean="0">
              <a:ea typeface="Calibri" panose="020F0502020204030204" pitchFamily="34" charset="0"/>
            </a:endParaRPr>
          </a:p>
          <a:p>
            <a:pPr marL="0" lvl="0" indent="0" algn="ctr">
              <a:spcBef>
                <a:spcPct val="0"/>
              </a:spcBef>
              <a:buNone/>
            </a:pPr>
            <a:endParaRPr lang="en-US" sz="2400" b="0" dirty="0">
              <a:ea typeface="Calibri" panose="020F0502020204030204" pitchFamily="34" charset="0"/>
            </a:endParaRPr>
          </a:p>
          <a:p>
            <a:pPr marL="0" lvl="0" indent="0" algn="ctr">
              <a:spcBef>
                <a:spcPct val="0"/>
              </a:spcBef>
              <a:buNone/>
            </a:pPr>
            <a:endParaRPr lang="en-US" sz="2400" b="0" dirty="0" smtClean="0">
              <a:ea typeface="Calibri" panose="020F0502020204030204" pitchFamily="34" charset="0"/>
            </a:endParaRPr>
          </a:p>
          <a:p>
            <a:pPr marL="0" lvl="0" indent="0" algn="ctr">
              <a:spcBef>
                <a:spcPct val="0"/>
              </a:spcBef>
              <a:buNone/>
            </a:pPr>
            <a:endParaRPr lang="en-US" sz="2400" b="0" dirty="0">
              <a:ea typeface="Calibri" panose="020F0502020204030204" pitchFamily="34" charset="0"/>
            </a:endParaRPr>
          </a:p>
          <a:p>
            <a:pPr marL="0" lvl="0" indent="0" algn="ctr">
              <a:spcBef>
                <a:spcPct val="0"/>
              </a:spcBef>
              <a:buNone/>
            </a:pPr>
            <a:endParaRPr lang="en-US" sz="2400" b="0" dirty="0" smtClean="0">
              <a:ea typeface="Calibri" panose="020F0502020204030204" pitchFamily="34" charset="0"/>
            </a:endParaRPr>
          </a:p>
          <a:p>
            <a:pPr marL="0" lvl="0" indent="0" algn="ctr">
              <a:spcBef>
                <a:spcPct val="0"/>
              </a:spcBef>
              <a:buNone/>
            </a:pPr>
            <a:endParaRPr lang="en-US" sz="2400" b="0" dirty="0">
              <a:ea typeface="Calibri" panose="020F0502020204030204" pitchFamily="34" charset="0"/>
            </a:endParaRPr>
          </a:p>
          <a:p>
            <a:pPr marL="0" lvl="0" indent="0" algn="ctr">
              <a:spcBef>
                <a:spcPct val="0"/>
              </a:spcBef>
              <a:buNone/>
            </a:pPr>
            <a:endParaRPr lang="en-US" sz="2400" b="0" dirty="0" smtClean="0">
              <a:ea typeface="Calibri" panose="020F0502020204030204" pitchFamily="34" charset="0"/>
            </a:endParaRPr>
          </a:p>
          <a:p>
            <a:pPr marL="0" lvl="0" indent="0" algn="ctr">
              <a:spcBef>
                <a:spcPct val="0"/>
              </a:spcBef>
              <a:buNone/>
            </a:pPr>
            <a:r>
              <a:rPr lang="en-US" sz="2400" b="0" u="sng" dirty="0" smtClean="0">
                <a:solidFill>
                  <a:schemeClr val="accent2"/>
                </a:solidFill>
                <a:ea typeface="Calibri" panose="020F0502020204030204" pitchFamily="34" charset="0"/>
              </a:rPr>
              <a:t>www.sustrem2014.com</a:t>
            </a:r>
            <a:r>
              <a:rPr lang="en-US" sz="2400" b="0" dirty="0" smtClean="0">
                <a:ea typeface="Calibri" panose="020F0502020204030204" pitchFamily="34" charset="0"/>
              </a:rPr>
              <a:t> </a:t>
            </a:r>
          </a:p>
          <a:p>
            <a:pPr marL="0" lvl="0" indent="0" algn="ctr">
              <a:spcBef>
                <a:spcPct val="0"/>
              </a:spcBef>
              <a:buNone/>
            </a:pPr>
            <a:endParaRPr lang="en-US" sz="2400" b="0" dirty="0">
              <a:ea typeface="Calibri" panose="020F0502020204030204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400800"/>
            <a:ext cx="914058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i="1" dirty="0" smtClean="0"/>
              <a:t>Sustainable Remediation – USEPA Webinar – April, 15, 2014</a:t>
            </a:r>
            <a:endParaRPr lang="en-US" i="1" dirty="0">
              <a:ea typeface="ＭＳ Ｐゴシック" pitchFamily="-84" charset="-12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0500" r="1838" b="7251"/>
          <a:stretch/>
        </p:blipFill>
        <p:spPr>
          <a:xfrm>
            <a:off x="1835696" y="3299236"/>
            <a:ext cx="5472608" cy="257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52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158875" y="1781717"/>
            <a:ext cx="7517581" cy="3753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spcBef>
                <a:spcPct val="0"/>
              </a:spcBef>
              <a:buNone/>
            </a:pPr>
            <a:r>
              <a:rPr lang="en-US" sz="2400" dirty="0" smtClean="0">
                <a:ea typeface="Calibri" panose="020F0502020204030204" pitchFamily="34" charset="0"/>
              </a:rPr>
              <a:t>Organized by: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it-IT" sz="2400" b="0" dirty="0" smtClean="0"/>
              <a:t>SuRF Italy – RECONnet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it-IT" sz="2400" b="0" dirty="0" smtClean="0"/>
              <a:t>REMTECH  - Ferrara Fiere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it-IT" sz="2400" b="0" dirty="0" smtClean="0"/>
              <a:t>US EPA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it-IT" sz="2400" b="0" dirty="0" smtClean="0"/>
              <a:t>CLAIRE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it-IT" sz="2400" b="0" dirty="0" smtClean="0"/>
              <a:t>Austrian EPA </a:t>
            </a:r>
          </a:p>
          <a:p>
            <a:pPr marL="0" lvl="0" indent="0">
              <a:spcBef>
                <a:spcPct val="0"/>
              </a:spcBef>
              <a:buNone/>
            </a:pPr>
            <a:endParaRPr lang="it-IT" sz="2400" b="0" dirty="0"/>
          </a:p>
          <a:p>
            <a:pPr marL="0" indent="0">
              <a:spcBef>
                <a:spcPct val="0"/>
              </a:spcBef>
              <a:buNone/>
            </a:pPr>
            <a:r>
              <a:rPr lang="en-US" sz="2400" dirty="0" smtClean="0">
                <a:ea typeface="Calibri" panose="020F0502020204030204" pitchFamily="34" charset="0"/>
              </a:rPr>
              <a:t>Cooperating </a:t>
            </a:r>
            <a:r>
              <a:rPr lang="en-US" sz="2400" dirty="0">
                <a:ea typeface="Calibri" panose="020F0502020204030204" pitchFamily="34" charset="0"/>
              </a:rPr>
              <a:t>I</a:t>
            </a:r>
            <a:r>
              <a:rPr lang="en-US" sz="2400" dirty="0" smtClean="0">
                <a:ea typeface="Calibri" panose="020F0502020204030204" pitchFamily="34" charset="0"/>
              </a:rPr>
              <a:t>nternational Partner Organizations</a:t>
            </a:r>
          </a:p>
          <a:p>
            <a:pPr marL="0" lvl="0" indent="0">
              <a:spcBef>
                <a:spcPct val="0"/>
              </a:spcBef>
              <a:buNone/>
            </a:pPr>
            <a:endParaRPr lang="en-US" sz="2400" b="0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82" name="Picture 2" descr="epa_call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314162"/>
            <a:ext cx="15811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1" name="Picture 1" descr="Umweltbundesamt_RGB_TL-links_engl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893" y="4161595"/>
            <a:ext cx="2276475" cy="20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3" name="Picture 1" descr="CLAIRE_logo_simple_HighRes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941" y="3713548"/>
            <a:ext cx="930275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158875" y="438302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158875" y="484022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>
              <a:spcBef>
                <a:spcPct val="0"/>
              </a:spcBef>
              <a:tabLst>
                <a:tab pos="2879725" algn="ctr"/>
                <a:tab pos="57610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>
              <a:spcBef>
                <a:spcPct val="0"/>
              </a:spcBef>
              <a:tabLst>
                <a:tab pos="2879725" algn="ctr"/>
                <a:tab pos="57610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spcBef>
                <a:spcPct val="0"/>
              </a:spcBef>
              <a:tabLst>
                <a:tab pos="2879725" algn="ctr"/>
                <a:tab pos="57610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spcBef>
                <a:spcPct val="0"/>
              </a:spcBef>
              <a:tabLst>
                <a:tab pos="2879725" algn="ctr"/>
                <a:tab pos="57610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spcBef>
                <a:spcPct val="0"/>
              </a:spcBef>
              <a:tabLst>
                <a:tab pos="2879725" algn="ctr"/>
                <a:tab pos="57610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79725" algn="ctr"/>
                <a:tab pos="57610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79725" algn="ctr"/>
                <a:tab pos="57610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79725" algn="ctr"/>
                <a:tab pos="57610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79725" algn="ctr"/>
                <a:tab pos="576103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79725" algn="ctr"/>
                <a:tab pos="5761038" algn="r"/>
              </a:tabLst>
            </a:pPr>
            <a:r>
              <a:rPr kumimoji="0" lang="es-ES_tradnl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endParaRPr kumimoji="0" lang="es-ES_trad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400800"/>
            <a:ext cx="914058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i="1" dirty="0" smtClean="0"/>
              <a:t>Sustainable Remediation – USEPA Webinar – April, 15, 2014</a:t>
            </a:r>
            <a:endParaRPr lang="en-US" i="1" dirty="0">
              <a:ea typeface="ＭＳ Ｐゴシック" pitchFamily="-84" charset="-128"/>
            </a:endParaRPr>
          </a:p>
        </p:txBody>
      </p:sp>
      <p:pic>
        <p:nvPicPr>
          <p:cNvPr id="20494" name="Picture 4" descr="Beschreibung: logoC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166" y="5377465"/>
            <a:ext cx="819150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3" name="Picture 2" descr="Beschreibung: Image1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367" y="5377465"/>
            <a:ext cx="990600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2" name="Picture 12" descr="SITE-REM 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063" y="5353782"/>
            <a:ext cx="942975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1" name="Picture 11" descr="Logo of ISSA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545" y="5379206"/>
            <a:ext cx="971550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0" name="Picture 10" descr="中节能大地Logo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520" y="5297259"/>
            <a:ext cx="151447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6" name="Picture 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607" y="1967309"/>
            <a:ext cx="128587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tangle 2"/>
          <p:cNvSpPr>
            <a:spLocks noChangeArrowheads="1"/>
          </p:cNvSpPr>
          <p:nvPr/>
        </p:nvSpPr>
        <p:spPr bwMode="auto">
          <a:xfrm>
            <a:off x="1" y="116632"/>
            <a:ext cx="9144000" cy="1409700"/>
          </a:xfrm>
          <a:prstGeom prst="rect">
            <a:avLst/>
          </a:prstGeom>
          <a:gradFill rotWithShape="0">
            <a:gsLst>
              <a:gs pos="0">
                <a:srgbClr val="95B3D7"/>
              </a:gs>
              <a:gs pos="50000">
                <a:srgbClr val="4F81BD"/>
              </a:gs>
              <a:gs pos="100000">
                <a:srgbClr val="95B3D7"/>
              </a:gs>
            </a:gsLst>
            <a:lin ang="5400000" scaled="1"/>
          </a:gradFill>
          <a:ln>
            <a:noFill/>
          </a:ln>
          <a:effectLst>
            <a:outerShdw dist="28398" dir="3806097" algn="ctr" rotWithShape="0">
              <a:srgbClr val="243F60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4F81BD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689285" y="116632"/>
            <a:ext cx="7772400" cy="1143000"/>
          </a:xfrm>
        </p:spPr>
        <p:txBody>
          <a:bodyPr/>
          <a:lstStyle/>
          <a:p>
            <a:r>
              <a:rPr lang="it-IT" dirty="0" smtClean="0"/>
              <a:t>SustRem2014 - Organization</a:t>
            </a:r>
            <a:endParaRPr lang="it-IT" dirty="0"/>
          </a:p>
        </p:txBody>
      </p:sp>
      <p:pic>
        <p:nvPicPr>
          <p:cNvPr id="20497" name="Picture 1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635" y="2687426"/>
            <a:ext cx="1223267" cy="484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8" name="Picture 18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293"/>
          <a:stretch/>
        </p:blipFill>
        <p:spPr bwMode="auto">
          <a:xfrm>
            <a:off x="5607943" y="2583099"/>
            <a:ext cx="980281" cy="599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3"/>
          <a:srcRect l="4182" t="-2163" r="-4182" b="24429"/>
          <a:stretch/>
        </p:blipFill>
        <p:spPr>
          <a:xfrm>
            <a:off x="5607893" y="1604070"/>
            <a:ext cx="664351" cy="888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58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" y="116632"/>
            <a:ext cx="9144000" cy="1409700"/>
          </a:xfrm>
          <a:prstGeom prst="rect">
            <a:avLst/>
          </a:prstGeom>
          <a:gradFill rotWithShape="0">
            <a:gsLst>
              <a:gs pos="0">
                <a:srgbClr val="95B3D7"/>
              </a:gs>
              <a:gs pos="50000">
                <a:srgbClr val="4F81BD"/>
              </a:gs>
              <a:gs pos="100000">
                <a:srgbClr val="95B3D7"/>
              </a:gs>
            </a:gsLst>
            <a:lin ang="5400000" scaled="1"/>
          </a:gradFill>
          <a:ln>
            <a:noFill/>
          </a:ln>
          <a:effectLst>
            <a:outerShdw dist="28398" dir="3806097" algn="ctr" rotWithShape="0">
              <a:srgbClr val="243F60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4F81BD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18976"/>
            <a:ext cx="9143999" cy="1143000"/>
          </a:xfrm>
        </p:spPr>
        <p:txBody>
          <a:bodyPr/>
          <a:lstStyle/>
          <a:p>
            <a:r>
              <a:rPr lang="it-IT" dirty="0"/>
              <a:t>SustRem2014 - </a:t>
            </a:r>
            <a:r>
              <a:rPr lang="it-IT" dirty="0" smtClean="0"/>
              <a:t>Themes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136904" cy="4114800"/>
          </a:xfrm>
        </p:spPr>
        <p:txBody>
          <a:bodyPr/>
          <a:lstStyle/>
          <a:p>
            <a:pPr lvl="0"/>
            <a:r>
              <a:rPr lang="en-US" sz="1800" b="1" dirty="0"/>
              <a:t>Conceptual Framing </a:t>
            </a:r>
            <a:r>
              <a:rPr lang="en-US" sz="1800" dirty="0"/>
              <a:t>– new developments and learnings since 2012, visioning and experiences on policy development incentives and regulatory support</a:t>
            </a:r>
          </a:p>
          <a:p>
            <a:pPr lvl="0"/>
            <a:r>
              <a:rPr lang="en-US" sz="1800" b="1" dirty="0"/>
              <a:t>Tools, Metrics and Indicators </a:t>
            </a:r>
            <a:r>
              <a:rPr lang="en-US" sz="1800" dirty="0"/>
              <a:t>– </a:t>
            </a:r>
            <a:r>
              <a:rPr lang="en-US" sz="1800" dirty="0" smtClean="0"/>
              <a:t>characterization </a:t>
            </a:r>
            <a:r>
              <a:rPr lang="en-US" sz="1800" dirty="0"/>
              <a:t>and analysis to better understand ‘green’, ‘eco-efficient’, ‘sustainable’ and ‘socio-economical’ aspects</a:t>
            </a:r>
          </a:p>
          <a:p>
            <a:pPr lvl="0"/>
            <a:r>
              <a:rPr lang="en-US" sz="1800" b="1" dirty="0" smtClean="0"/>
              <a:t>“</a:t>
            </a:r>
            <a:r>
              <a:rPr lang="en-US" sz="1800" b="1" dirty="0"/>
              <a:t>Greening” Remediation, eco-efficient Technologies and Opportunities from Synergy</a:t>
            </a:r>
            <a:r>
              <a:rPr lang="en-US" sz="1800" dirty="0"/>
              <a:t> – lowering the environmental footprint and increasing cost-effectiveness, developing technology demonstration, promoting renewables and combined benefit approaches</a:t>
            </a:r>
          </a:p>
          <a:p>
            <a:pPr lvl="0"/>
            <a:r>
              <a:rPr lang="en-US" sz="1800" b="1" dirty="0"/>
              <a:t>Case-studies </a:t>
            </a:r>
            <a:r>
              <a:rPr lang="en-US" sz="1800" dirty="0"/>
              <a:t>– brownfield redevelopment;  environmental footprint; increased cost-effectiveness,  environmental &amp; social improvement, renewables, combined benefit approaches (e.g. heat storage and groundwater remediation) </a:t>
            </a:r>
          </a:p>
          <a:p>
            <a:pPr lvl="0"/>
            <a:r>
              <a:rPr lang="en-US" sz="1800" b="1" dirty="0"/>
              <a:t>Stakeholder involvement and participative / collaborative approaches</a:t>
            </a:r>
            <a:endParaRPr lang="en-US" sz="1800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400800"/>
            <a:ext cx="914058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i="1" dirty="0" smtClean="0"/>
              <a:t>Sustainable Remediation – USEPA Webinar – April, 15, 2014</a:t>
            </a:r>
            <a:endParaRPr lang="en-US" i="1" dirty="0">
              <a:ea typeface="ＭＳ Ｐゴシック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2151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 descr="Sala Stemmi - Ferrar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113" y="3664162"/>
            <a:ext cx="2335336" cy="158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" y="116632"/>
            <a:ext cx="9144000" cy="1409700"/>
          </a:xfrm>
          <a:prstGeom prst="rect">
            <a:avLst/>
          </a:prstGeom>
          <a:gradFill rotWithShape="0">
            <a:gsLst>
              <a:gs pos="0">
                <a:srgbClr val="95B3D7"/>
              </a:gs>
              <a:gs pos="50000">
                <a:srgbClr val="4F81BD"/>
              </a:gs>
              <a:gs pos="100000">
                <a:srgbClr val="95B3D7"/>
              </a:gs>
            </a:gsLst>
            <a:lin ang="5400000" scaled="1"/>
          </a:gradFill>
          <a:ln>
            <a:noFill/>
          </a:ln>
          <a:effectLst>
            <a:outerShdw dist="28398" dir="3806097" algn="ctr" rotWithShape="0">
              <a:srgbClr val="243F60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4F81BD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18976"/>
            <a:ext cx="9143999" cy="1143000"/>
          </a:xfrm>
        </p:spPr>
        <p:txBody>
          <a:bodyPr/>
          <a:lstStyle/>
          <a:p>
            <a:pPr lvl="1"/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SustRem2014 - Program &amp; Venue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556792"/>
            <a:ext cx="8352928" cy="4114800"/>
          </a:xfrm>
        </p:spPr>
        <p:txBody>
          <a:bodyPr/>
          <a:lstStyle/>
          <a:p>
            <a:pPr marL="0" indent="0">
              <a:buNone/>
            </a:pPr>
            <a:r>
              <a:rPr lang="en-GB" sz="1800" b="1" dirty="0" smtClean="0"/>
              <a:t>Registration dates</a:t>
            </a:r>
          </a:p>
          <a:p>
            <a:r>
              <a:rPr lang="en-GB" sz="1800" dirty="0" smtClean="0"/>
              <a:t>Registration - January 6</a:t>
            </a:r>
            <a:r>
              <a:rPr lang="en-GB" sz="1800" baseline="30000" dirty="0" smtClean="0"/>
              <a:t>th  </a:t>
            </a:r>
            <a:r>
              <a:rPr lang="en-US" sz="1800" dirty="0" smtClean="0"/>
              <a:t>till </a:t>
            </a:r>
            <a:r>
              <a:rPr lang="en-US" sz="1800" dirty="0"/>
              <a:t>S</a:t>
            </a:r>
            <a:r>
              <a:rPr lang="en-US" sz="1800" dirty="0" smtClean="0"/>
              <a:t>eptember </a:t>
            </a:r>
            <a:r>
              <a:rPr lang="en-US" sz="1800" dirty="0"/>
              <a:t>3</a:t>
            </a:r>
            <a:r>
              <a:rPr lang="en-US" sz="1800" baseline="30000" dirty="0"/>
              <a:t>rd</a:t>
            </a:r>
            <a:r>
              <a:rPr lang="en-US" sz="1800" dirty="0"/>
              <a:t> </a:t>
            </a:r>
            <a:r>
              <a:rPr lang="en-GB" sz="1800" dirty="0"/>
              <a:t>(</a:t>
            </a:r>
            <a:r>
              <a:rPr lang="en-US" sz="1800" dirty="0"/>
              <a:t>30</a:t>
            </a:r>
            <a:r>
              <a:rPr lang="en-US" sz="1800" baseline="30000" dirty="0"/>
              <a:t>th</a:t>
            </a:r>
            <a:r>
              <a:rPr lang="en-US" sz="1800" dirty="0"/>
              <a:t> June Deadline early bird).</a:t>
            </a:r>
          </a:p>
          <a:p>
            <a:r>
              <a:rPr lang="en-GB" sz="1800" dirty="0" smtClean="0"/>
              <a:t>Abstract submittal deadline – April 25</a:t>
            </a:r>
            <a:r>
              <a:rPr lang="en-GB" sz="1800" baseline="30000" dirty="0" smtClean="0"/>
              <a:t>th</a:t>
            </a:r>
          </a:p>
          <a:p>
            <a:r>
              <a:rPr lang="en-GB" sz="1800" dirty="0"/>
              <a:t>Abstract acceptance </a:t>
            </a:r>
            <a:r>
              <a:rPr lang="en-GB" sz="1800" dirty="0" smtClean="0"/>
              <a:t>confirmation -  May</a:t>
            </a:r>
            <a:endParaRPr lang="en-GB" sz="1800" baseline="30000" dirty="0" smtClean="0"/>
          </a:p>
          <a:p>
            <a:pPr marL="0" indent="0">
              <a:buNone/>
            </a:pPr>
            <a:r>
              <a:rPr lang="it-IT" sz="1800" b="1" dirty="0" smtClean="0"/>
              <a:t>Conference</a:t>
            </a:r>
          </a:p>
          <a:p>
            <a:pPr marL="0" indent="0">
              <a:buNone/>
            </a:pPr>
            <a:r>
              <a:rPr lang="en-US" sz="1800" b="1" dirty="0"/>
              <a:t>Wednesday, </a:t>
            </a:r>
            <a:r>
              <a:rPr lang="en-US" sz="1800" b="1" dirty="0" smtClean="0"/>
              <a:t>September, 17</a:t>
            </a:r>
            <a:r>
              <a:rPr lang="en-US" sz="1800" b="1" baseline="30000" dirty="0" smtClean="0"/>
              <a:t>th</a:t>
            </a:r>
            <a:r>
              <a:rPr lang="en-US" sz="1800" b="1" dirty="0"/>
              <a:t> </a:t>
            </a:r>
            <a:r>
              <a:rPr lang="en-US" sz="1800" dirty="0" smtClean="0"/>
              <a:t>(afternoon</a:t>
            </a:r>
            <a:r>
              <a:rPr lang="en-US" sz="1800" dirty="0"/>
              <a:t>) – </a:t>
            </a:r>
            <a:r>
              <a:rPr lang="en-US" sz="1800" dirty="0" smtClean="0"/>
              <a:t>Ferrara Castle downtown</a:t>
            </a:r>
          </a:p>
          <a:p>
            <a:r>
              <a:rPr lang="en-US" sz="1800" dirty="0" smtClean="0"/>
              <a:t>Conference </a:t>
            </a:r>
            <a:r>
              <a:rPr lang="en-US" sz="1800" dirty="0"/>
              <a:t>opening</a:t>
            </a:r>
          </a:p>
          <a:p>
            <a:pPr marL="0" indent="0">
              <a:buNone/>
            </a:pPr>
            <a:r>
              <a:rPr lang="en-US" sz="1800" b="1" dirty="0" smtClean="0"/>
              <a:t>Thursday</a:t>
            </a:r>
            <a:r>
              <a:rPr lang="en-US" sz="1800" b="1" dirty="0"/>
              <a:t>, </a:t>
            </a:r>
            <a:r>
              <a:rPr lang="en-US" sz="1800" b="1" dirty="0" smtClean="0"/>
              <a:t>September 18</a:t>
            </a:r>
            <a:r>
              <a:rPr lang="en-US" sz="1800" b="1" baseline="30000" dirty="0" smtClean="0"/>
              <a:t>th</a:t>
            </a:r>
            <a:r>
              <a:rPr lang="en-US" sz="1800" b="1" dirty="0" smtClean="0"/>
              <a:t> </a:t>
            </a:r>
            <a:r>
              <a:rPr lang="en-US" sz="1800" dirty="0" smtClean="0"/>
              <a:t>- </a:t>
            </a:r>
            <a:r>
              <a:rPr lang="en-US" sz="1800" dirty="0" err="1"/>
              <a:t>Fiera</a:t>
            </a:r>
            <a:r>
              <a:rPr lang="en-US" sz="1800" dirty="0"/>
              <a:t> </a:t>
            </a:r>
            <a:r>
              <a:rPr lang="en-US" sz="1800" dirty="0" smtClean="0"/>
              <a:t>district</a:t>
            </a:r>
          </a:p>
          <a:p>
            <a:r>
              <a:rPr lang="en-US" sz="1800" dirty="0" smtClean="0"/>
              <a:t>Technical </a:t>
            </a:r>
            <a:r>
              <a:rPr lang="en-US" sz="1800" dirty="0"/>
              <a:t>&amp; Scientific Sessions </a:t>
            </a:r>
          </a:p>
          <a:p>
            <a:r>
              <a:rPr lang="en-US" sz="1800" dirty="0" smtClean="0"/>
              <a:t>Thematic </a:t>
            </a:r>
            <a:r>
              <a:rPr lang="en-US" sz="1800" dirty="0"/>
              <a:t>and Project Workshops </a:t>
            </a:r>
          </a:p>
          <a:p>
            <a:r>
              <a:rPr lang="en-US" sz="1800" dirty="0" smtClean="0"/>
              <a:t>Conference </a:t>
            </a:r>
            <a:r>
              <a:rPr lang="en-US" sz="1800" dirty="0"/>
              <a:t>Dinner</a:t>
            </a:r>
          </a:p>
          <a:p>
            <a:pPr marL="0" indent="0">
              <a:buNone/>
            </a:pPr>
            <a:r>
              <a:rPr lang="en-US" sz="1800" b="1" dirty="0"/>
              <a:t>Friday, </a:t>
            </a:r>
            <a:r>
              <a:rPr lang="en-US" sz="1800" b="1" dirty="0" smtClean="0"/>
              <a:t>September 19</a:t>
            </a:r>
            <a:r>
              <a:rPr lang="en-US" sz="1800" b="1" baseline="30000" dirty="0" smtClean="0"/>
              <a:t>th</a:t>
            </a:r>
            <a:r>
              <a:rPr lang="en-US" sz="1800" b="1" dirty="0" smtClean="0"/>
              <a:t> </a:t>
            </a:r>
            <a:r>
              <a:rPr lang="en-US" sz="1800" b="1" dirty="0"/>
              <a:t>2014 </a:t>
            </a:r>
            <a:r>
              <a:rPr lang="en-US" sz="1800" dirty="0"/>
              <a:t>- </a:t>
            </a:r>
            <a:r>
              <a:rPr lang="en-US" sz="1800" dirty="0" err="1"/>
              <a:t>Fiera</a:t>
            </a:r>
            <a:r>
              <a:rPr lang="en-US" sz="1800" dirty="0"/>
              <a:t> </a:t>
            </a:r>
            <a:r>
              <a:rPr lang="en-US" sz="1800" dirty="0" smtClean="0"/>
              <a:t>district</a:t>
            </a:r>
          </a:p>
          <a:p>
            <a:r>
              <a:rPr lang="en-US" sz="1800" dirty="0" smtClean="0"/>
              <a:t>Plenary Session</a:t>
            </a:r>
          </a:p>
          <a:p>
            <a:r>
              <a:rPr lang="en-US" sz="1800" dirty="0" smtClean="0"/>
              <a:t>Poster </a:t>
            </a:r>
            <a:r>
              <a:rPr lang="en-US" sz="1800" dirty="0"/>
              <a:t>Session </a:t>
            </a:r>
            <a:endParaRPr lang="en-US" sz="1800" dirty="0" smtClean="0"/>
          </a:p>
          <a:p>
            <a:r>
              <a:rPr lang="en-US" sz="1800" dirty="0" smtClean="0"/>
              <a:t>Roundtable </a:t>
            </a:r>
            <a:r>
              <a:rPr lang="en-US" sz="1800" dirty="0"/>
              <a:t>Discussion and Summary</a:t>
            </a:r>
          </a:p>
          <a:p>
            <a:endParaRPr lang="it-IT" sz="1800" dirty="0" smtClean="0"/>
          </a:p>
          <a:p>
            <a:endParaRPr lang="en-US" sz="1800" dirty="0"/>
          </a:p>
          <a:p>
            <a:pPr lvl="0"/>
            <a:endParaRPr lang="en-US" sz="1800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400800"/>
            <a:ext cx="914058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i="1" dirty="0" smtClean="0"/>
              <a:t>Sustainable Remediation – USEPA Webinar – April, 15, 2014</a:t>
            </a:r>
            <a:endParaRPr lang="en-US" i="1" dirty="0">
              <a:ea typeface="ＭＳ Ｐゴシック" pitchFamily="-84" charset="-12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161" y="3840580"/>
            <a:ext cx="1895475" cy="280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61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" y="116632"/>
            <a:ext cx="9144000" cy="1409700"/>
          </a:xfrm>
          <a:prstGeom prst="rect">
            <a:avLst/>
          </a:prstGeom>
          <a:gradFill rotWithShape="0">
            <a:gsLst>
              <a:gs pos="0">
                <a:srgbClr val="95B3D7"/>
              </a:gs>
              <a:gs pos="50000">
                <a:srgbClr val="4F81BD"/>
              </a:gs>
              <a:gs pos="100000">
                <a:srgbClr val="95B3D7"/>
              </a:gs>
            </a:gsLst>
            <a:lin ang="5400000" scaled="1"/>
          </a:gradFill>
          <a:ln>
            <a:noFill/>
          </a:ln>
          <a:effectLst>
            <a:outerShdw dist="28398" dir="3806097" algn="ctr" rotWithShape="0">
              <a:srgbClr val="243F60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4F81BD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18976"/>
            <a:ext cx="9143999" cy="1143000"/>
          </a:xfrm>
        </p:spPr>
        <p:txBody>
          <a:bodyPr/>
          <a:lstStyle/>
          <a:p>
            <a:pPr lvl="1"/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Host Country Goals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830" y="1628676"/>
            <a:ext cx="8352928" cy="4114800"/>
          </a:xfrm>
        </p:spPr>
        <p:txBody>
          <a:bodyPr/>
          <a:lstStyle/>
          <a:p>
            <a:r>
              <a:rPr lang="en-US" sz="2000" dirty="0" smtClean="0">
                <a:ea typeface="ＭＳ Ｐゴシック" panose="020B0600070205080204" pitchFamily="34" charset="-128"/>
              </a:rPr>
              <a:t>Promote SR experience </a:t>
            </a:r>
            <a:r>
              <a:rPr lang="en-US" sz="2000" dirty="0">
                <a:ea typeface="ＭＳ Ｐゴシック" panose="020B0600070205080204" pitchFamily="34" charset="-128"/>
              </a:rPr>
              <a:t>from lessons </a:t>
            </a:r>
            <a:r>
              <a:rPr lang="en-US" sz="2000" dirty="0" smtClean="0">
                <a:ea typeface="ＭＳ Ｐゴシック" panose="020B0600070205080204" pitchFamily="34" charset="-128"/>
              </a:rPr>
              <a:t>learnt, case </a:t>
            </a:r>
            <a:r>
              <a:rPr lang="en-US" sz="2000" dirty="0">
                <a:ea typeface="ＭＳ Ｐゴシック" panose="020B0600070205080204" pitchFamily="34" charset="-128"/>
              </a:rPr>
              <a:t>studies </a:t>
            </a:r>
            <a:r>
              <a:rPr lang="en-US" sz="2000" dirty="0" smtClean="0">
                <a:ea typeface="ＭＳ Ｐゴシック" panose="020B0600070205080204" pitchFamily="34" charset="-128"/>
              </a:rPr>
              <a:t>and governance at International Level</a:t>
            </a:r>
            <a:endParaRPr lang="en-US" sz="2000" dirty="0">
              <a:ea typeface="ＭＳ Ｐゴシック" panose="020B0600070205080204" pitchFamily="34" charset="-128"/>
            </a:endParaRPr>
          </a:p>
          <a:p>
            <a:r>
              <a:rPr lang="it-IT" sz="2000" dirty="0" smtClean="0">
                <a:ea typeface="ＭＳ Ｐゴシック" panose="020B0600070205080204" pitchFamily="34" charset="-128"/>
              </a:rPr>
              <a:t>Witness and support the continuous improvement in SR practice</a:t>
            </a:r>
          </a:p>
          <a:p>
            <a:r>
              <a:rPr lang="en-US" sz="2000" dirty="0" smtClean="0">
                <a:ea typeface="ＭＳ Ｐゴシック" panose="020B0600070205080204" pitchFamily="34" charset="-128"/>
              </a:rPr>
              <a:t>Spread </a:t>
            </a:r>
            <a:r>
              <a:rPr lang="en-US" sz="2000" dirty="0">
                <a:ea typeface="ＭＳ Ｐゴシック" panose="020B0600070205080204" pitchFamily="34" charset="-128"/>
              </a:rPr>
              <a:t>the concepts of Green and Sustainable Remediation among Italian stakeholders </a:t>
            </a:r>
            <a:r>
              <a:rPr lang="en-US" sz="2000" dirty="0" smtClean="0">
                <a:ea typeface="ＭＳ Ｐゴシック" panose="020B0600070205080204" pitchFamily="34" charset="-128"/>
              </a:rPr>
              <a:t>(regulators, authorities, industries, service providers, territory)</a:t>
            </a:r>
            <a:endParaRPr lang="en-US" sz="2000" dirty="0">
              <a:ea typeface="ＭＳ Ｐゴシック" panose="020B0600070205080204" pitchFamily="34" charset="-128"/>
            </a:endParaRPr>
          </a:p>
          <a:p>
            <a:r>
              <a:rPr lang="en-US" sz="2000" dirty="0" smtClean="0">
                <a:ea typeface="ＭＳ Ｐゴシック" panose="020B0600070205080204" pitchFamily="34" charset="-128"/>
              </a:rPr>
              <a:t>Support the development of GSR framework tools for </a:t>
            </a:r>
            <a:r>
              <a:rPr lang="en-US" sz="2000" dirty="0">
                <a:ea typeface="ＭＳ Ｐゴシック" panose="020B0600070205080204" pitchFamily="34" charset="-128"/>
              </a:rPr>
              <a:t>addressing and promoting the sustainability </a:t>
            </a:r>
            <a:r>
              <a:rPr lang="en-US" sz="2000" dirty="0" smtClean="0">
                <a:ea typeface="ＭＳ Ｐゴシック" panose="020B0600070205080204" pitchFamily="34" charset="-128"/>
              </a:rPr>
              <a:t>in remediation practice in Italy and Internationally </a:t>
            </a:r>
            <a:endParaRPr lang="en-US" sz="2000" dirty="0">
              <a:ea typeface="ＭＳ Ｐゴシック" panose="020B0600070205080204" pitchFamily="34" charset="-128"/>
            </a:endParaRPr>
          </a:p>
          <a:p>
            <a:endParaRPr lang="it-IT" sz="2000" dirty="0" smtClean="0"/>
          </a:p>
          <a:p>
            <a:endParaRPr lang="en-US" sz="2000" dirty="0"/>
          </a:p>
          <a:p>
            <a:pPr lvl="0"/>
            <a:endParaRPr lang="en-US" sz="2000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400800"/>
            <a:ext cx="914058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i="1" dirty="0" smtClean="0"/>
              <a:t>Sustainable Remediation – USEPA Webinar – April, 15, 2014</a:t>
            </a:r>
            <a:endParaRPr lang="en-US" i="1" dirty="0">
              <a:ea typeface="ＭＳ Ｐゴシック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6516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" y="116632"/>
            <a:ext cx="9144000" cy="1409700"/>
          </a:xfrm>
          <a:prstGeom prst="rect">
            <a:avLst/>
          </a:prstGeom>
          <a:gradFill rotWithShape="0">
            <a:gsLst>
              <a:gs pos="0">
                <a:srgbClr val="95B3D7"/>
              </a:gs>
              <a:gs pos="50000">
                <a:srgbClr val="4F81BD"/>
              </a:gs>
              <a:gs pos="100000">
                <a:srgbClr val="95B3D7"/>
              </a:gs>
            </a:gsLst>
            <a:lin ang="5400000" scaled="1"/>
          </a:gradFill>
          <a:ln>
            <a:noFill/>
          </a:ln>
          <a:effectLst>
            <a:outerShdw dist="28398" dir="3806097" algn="ctr" rotWithShape="0">
              <a:srgbClr val="243F60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4F81BD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18976"/>
            <a:ext cx="9143999" cy="1143000"/>
          </a:xfrm>
        </p:spPr>
        <p:txBody>
          <a:bodyPr/>
          <a:lstStyle/>
          <a:p>
            <a:pPr lvl="1"/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Italian Environmental Regulation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28676"/>
            <a:ext cx="8640960" cy="41148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ea typeface="ＭＳ Ｐゴシック" panose="020B0600070205080204" pitchFamily="34" charset="-128"/>
              </a:rPr>
              <a:t>Very clear statements in </a:t>
            </a:r>
            <a:r>
              <a:rPr lang="en-US" sz="2400" dirty="0" smtClean="0">
                <a:ea typeface="ＭＳ Ｐゴシック" panose="020B0600070205080204" pitchFamily="34" charset="-128"/>
              </a:rPr>
              <a:t>Environmental Act (</a:t>
            </a:r>
            <a:r>
              <a:rPr lang="en-US" sz="2400" dirty="0">
                <a:ea typeface="ＭＳ Ｐゴシック" panose="020B0600070205080204" pitchFamily="34" charset="-128"/>
              </a:rPr>
              <a:t>D</a:t>
            </a:r>
            <a:r>
              <a:rPr lang="en-US" sz="2400" dirty="0" smtClean="0">
                <a:ea typeface="ＭＳ Ｐゴシック" panose="020B0600070205080204" pitchFamily="34" charset="-128"/>
              </a:rPr>
              <a:t>ecree 152/06): </a:t>
            </a:r>
            <a:r>
              <a:rPr lang="en-US" sz="2400" dirty="0">
                <a:ea typeface="ＭＳ Ｐゴシック" panose="020B0600070205080204" pitchFamily="34" charset="-128"/>
              </a:rPr>
              <a:t>remediation should…</a:t>
            </a:r>
          </a:p>
          <a:p>
            <a:pPr lvl="1"/>
            <a:r>
              <a:rPr lang="en-US" sz="2000" dirty="0">
                <a:ea typeface="ＭＳ Ｐゴシック" panose="020B0600070205080204" pitchFamily="34" charset="-128"/>
              </a:rPr>
              <a:t>…tend to treat soil on site and reuse it as filling material</a:t>
            </a:r>
          </a:p>
          <a:p>
            <a:pPr lvl="1"/>
            <a:r>
              <a:rPr lang="en-US" sz="2000" dirty="0">
                <a:ea typeface="ＭＳ Ｐゴシック" panose="020B0600070205080204" pitchFamily="34" charset="-128"/>
              </a:rPr>
              <a:t>…reduce risks related to transport</a:t>
            </a:r>
          </a:p>
          <a:p>
            <a:pPr lvl="1"/>
            <a:r>
              <a:rPr lang="en-US" sz="2000" dirty="0">
                <a:ea typeface="ＭＳ Ｐゴシック" panose="020B0600070205080204" pitchFamily="34" charset="-128"/>
              </a:rPr>
              <a:t>…avoid any troubles related to noises and odors</a:t>
            </a:r>
          </a:p>
          <a:p>
            <a:pPr lvl="1"/>
            <a:r>
              <a:rPr lang="en-US" sz="2000" dirty="0">
                <a:ea typeface="ＭＳ Ｐゴシック" panose="020B0600070205080204" pitchFamily="34" charset="-128"/>
              </a:rPr>
              <a:t>…adapt to morphological, vegetation and landscape characteristics of the surrounding area</a:t>
            </a:r>
          </a:p>
          <a:p>
            <a:pPr lvl="1"/>
            <a:r>
              <a:rPr lang="en-US" sz="2000" dirty="0">
                <a:ea typeface="ＭＳ Ｐゴシック" panose="020B0600070205080204" pitchFamily="34" charset="-128"/>
              </a:rPr>
              <a:t>…ensure for each site the achievement of the objectives minimizing the environmental impacts</a:t>
            </a:r>
          </a:p>
          <a:p>
            <a:endParaRPr lang="it-IT" sz="1800" dirty="0" smtClean="0"/>
          </a:p>
          <a:p>
            <a:endParaRPr lang="en-US" sz="1800" dirty="0"/>
          </a:p>
          <a:p>
            <a:pPr lvl="0"/>
            <a:endParaRPr lang="en-US" sz="1800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400800"/>
            <a:ext cx="914058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i="1" dirty="0" smtClean="0"/>
              <a:t>Sustainable Remediation – USEPA Webinar – April, 15, 2014</a:t>
            </a:r>
            <a:endParaRPr lang="en-US" i="1" dirty="0">
              <a:ea typeface="ＭＳ Ｐゴシック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0044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" y="116632"/>
            <a:ext cx="9144000" cy="1409700"/>
          </a:xfrm>
          <a:prstGeom prst="rect">
            <a:avLst/>
          </a:prstGeom>
          <a:gradFill rotWithShape="0">
            <a:gsLst>
              <a:gs pos="0">
                <a:srgbClr val="95B3D7"/>
              </a:gs>
              <a:gs pos="50000">
                <a:srgbClr val="4F81BD"/>
              </a:gs>
              <a:gs pos="100000">
                <a:srgbClr val="95B3D7"/>
              </a:gs>
            </a:gsLst>
            <a:lin ang="5400000" scaled="1"/>
          </a:gradFill>
          <a:ln>
            <a:noFill/>
          </a:ln>
          <a:effectLst>
            <a:outerShdw dist="28398" dir="3806097" algn="ctr" rotWithShape="0">
              <a:srgbClr val="243F60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4F81BD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18976"/>
            <a:ext cx="9143999" cy="1143000"/>
          </a:xfrm>
        </p:spPr>
        <p:txBody>
          <a:bodyPr/>
          <a:lstStyle/>
          <a:p>
            <a:pPr lvl="1"/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Italian Environmental Regulation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28676"/>
            <a:ext cx="8495238" cy="41148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400" i="1" dirty="0">
                <a:ea typeface="ＭＳ Ｐゴシック" panose="020B0600070205080204" pitchFamily="34" charset="-128"/>
              </a:rPr>
              <a:t>Reuse of excavated soil </a:t>
            </a:r>
            <a:r>
              <a:rPr lang="en-US" sz="2400" i="1" dirty="0" smtClean="0">
                <a:ea typeface="ＭＳ Ｐゴシック" panose="020B0600070205080204" pitchFamily="34" charset="-128"/>
              </a:rPr>
              <a:t>(Decree </a:t>
            </a:r>
            <a:r>
              <a:rPr lang="en-US" sz="2400" i="1" dirty="0">
                <a:ea typeface="ＭＳ Ｐゴシック" panose="020B0600070205080204" pitchFamily="34" charset="-128"/>
              </a:rPr>
              <a:t>161/2012 and Law 98/2013) </a:t>
            </a:r>
            <a:r>
              <a:rPr lang="en-US" sz="2400" dirty="0" smtClean="0"/>
              <a:t>Excavated </a:t>
            </a:r>
            <a:r>
              <a:rPr lang="en-US" sz="2400" dirty="0"/>
              <a:t>soil from a contaminated sites…</a:t>
            </a:r>
          </a:p>
          <a:p>
            <a:pPr marL="854075" lvl="1" indent="-457200">
              <a:buFont typeface="+mj-lt"/>
              <a:buAutoNum type="arabicPeriod"/>
              <a:defRPr/>
            </a:pPr>
            <a:r>
              <a:rPr lang="en-US" sz="2000" dirty="0"/>
              <a:t>…if reused on site for construction activity</a:t>
            </a:r>
          </a:p>
          <a:p>
            <a:pPr marL="1203325" lvl="2" indent="-457200">
              <a:buFont typeface="Arial" pitchFamily="34" charset="0"/>
              <a:buChar char="•"/>
              <a:defRPr/>
            </a:pPr>
            <a:r>
              <a:rPr lang="en-US" sz="2000" dirty="0"/>
              <a:t>…is not waste if it’s not contaminated (</a:t>
            </a:r>
            <a:r>
              <a:rPr lang="en-US" sz="2000" dirty="0" err="1"/>
              <a:t>C</a:t>
            </a:r>
            <a:r>
              <a:rPr lang="en-US" sz="2000" baseline="-25000" dirty="0" err="1"/>
              <a:t>soil</a:t>
            </a:r>
            <a:r>
              <a:rPr lang="en-US" sz="2000" dirty="0"/>
              <a:t> &lt; Screen. Level)</a:t>
            </a:r>
          </a:p>
          <a:p>
            <a:pPr marL="1203325" lvl="2" indent="-457200">
              <a:buFont typeface="Arial" pitchFamily="34" charset="0"/>
              <a:buChar char="•"/>
              <a:defRPr/>
            </a:pPr>
            <a:r>
              <a:rPr lang="en-US" sz="2000" dirty="0"/>
              <a:t>…is not waste if after leaching test, the concentration is lower than a certain threshold (</a:t>
            </a:r>
            <a:r>
              <a:rPr lang="en-US" sz="2000" dirty="0" err="1"/>
              <a:t>C</a:t>
            </a:r>
            <a:r>
              <a:rPr lang="en-US" sz="2000" baseline="-25000" dirty="0" err="1"/>
              <a:t>leachate</a:t>
            </a:r>
            <a:r>
              <a:rPr lang="en-US" sz="2000" dirty="0"/>
              <a:t> &lt; Threshold level) </a:t>
            </a:r>
          </a:p>
          <a:p>
            <a:pPr marL="854075" lvl="1" indent="-457200">
              <a:buFont typeface="+mj-lt"/>
              <a:buAutoNum type="arabicPeriod"/>
              <a:defRPr/>
            </a:pPr>
            <a:r>
              <a:rPr lang="en-US" sz="2000" dirty="0"/>
              <a:t>…can be considered as a </a:t>
            </a:r>
            <a:r>
              <a:rPr lang="en-US" sz="2000" dirty="0" smtClean="0"/>
              <a:t>by-product </a:t>
            </a:r>
            <a:r>
              <a:rPr lang="en-US" sz="2000" dirty="0"/>
              <a:t>and reused off site</a:t>
            </a:r>
          </a:p>
          <a:p>
            <a:pPr marL="1203325" lvl="2" indent="-457200">
              <a:defRPr/>
            </a:pPr>
            <a:r>
              <a:rPr lang="en-US" sz="2000" dirty="0"/>
              <a:t>…if (</a:t>
            </a:r>
            <a:r>
              <a:rPr lang="en-US" sz="2000" dirty="0" err="1"/>
              <a:t>C</a:t>
            </a:r>
            <a:r>
              <a:rPr lang="en-US" sz="2000" baseline="-25000" dirty="0" err="1"/>
              <a:t>soil</a:t>
            </a:r>
            <a:r>
              <a:rPr lang="en-US" sz="2000" dirty="0"/>
              <a:t> &lt; Screen. Level) and it will be used in the same exposure scenario </a:t>
            </a:r>
          </a:p>
          <a:p>
            <a:pPr marL="1203325" lvl="2" indent="-457200">
              <a:defRPr/>
            </a:pPr>
            <a:r>
              <a:rPr lang="en-US" sz="2000" dirty="0"/>
              <a:t>…if the risk assessment determines an acceptable risk for the future destination</a:t>
            </a:r>
          </a:p>
          <a:p>
            <a:pPr marL="854075" lvl="1" indent="-457200">
              <a:buFont typeface="+mj-lt"/>
              <a:buAutoNum type="arabicPeriod"/>
              <a:defRPr/>
            </a:pPr>
            <a:r>
              <a:rPr lang="en-US" sz="2000" dirty="0"/>
              <a:t>…if the site is a worked-out mine, can be reused on site (e.g. nourishment of slopes) </a:t>
            </a:r>
          </a:p>
          <a:p>
            <a:endParaRPr lang="it-IT" sz="1600" dirty="0" smtClean="0"/>
          </a:p>
          <a:p>
            <a:endParaRPr lang="en-US" sz="1600" dirty="0"/>
          </a:p>
          <a:p>
            <a:pPr lvl="0"/>
            <a:endParaRPr lang="en-US" sz="1600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400800"/>
            <a:ext cx="914058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i="1" dirty="0" smtClean="0"/>
              <a:t>Sustainable Remediation – USEPA Webinar – April, 15, 2014</a:t>
            </a:r>
            <a:endParaRPr lang="en-US" i="1" dirty="0">
              <a:ea typeface="ＭＳ Ｐゴシック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1264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it-IT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it-IT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xpo">
    <a:dk1>
      <a:sysClr val="windowText" lastClr="000000"/>
    </a:dk1>
    <a:lt1>
      <a:sysClr val="window" lastClr="FFFFFF"/>
    </a:lt1>
    <a:dk2>
      <a:srgbClr val="263B86"/>
    </a:dk2>
    <a:lt2>
      <a:srgbClr val="76B6F2"/>
    </a:lt2>
    <a:accent1>
      <a:srgbClr val="FBC01E"/>
    </a:accent1>
    <a:accent2>
      <a:srgbClr val="EFE1A2"/>
    </a:accent2>
    <a:accent3>
      <a:srgbClr val="FA8716"/>
    </a:accent3>
    <a:accent4>
      <a:srgbClr val="BE0204"/>
    </a:accent4>
    <a:accent5>
      <a:srgbClr val="640F10"/>
    </a:accent5>
    <a:accent6>
      <a:srgbClr val="7E13E3"/>
    </a:accent6>
    <a:hlink>
      <a:srgbClr val="D2D200"/>
    </a:hlink>
    <a:folHlink>
      <a:srgbClr val="D0B9F8"/>
    </a:folHlink>
  </a:clrScheme>
  <a:fontScheme name="Expo">
    <a:majorFont>
      <a:latin typeface="Calibri"/>
      <a:ea typeface=""/>
      <a:cs typeface=""/>
      <a:font script="Jpan" typeface="ＭＳ ゴシック"/>
    </a:majorFont>
    <a:minorFont>
      <a:latin typeface="Calibri"/>
      <a:ea typeface=""/>
      <a:cs typeface=""/>
      <a:font script="Jpan" typeface="ＭＳ ゴシック"/>
    </a:minorFont>
  </a:fontScheme>
  <a:fmtScheme name="Expo">
    <a:fillStyleLst>
      <a:solidFill>
        <a:schemeClr val="phClr"/>
      </a:solidFill>
      <a:gradFill rotWithShape="1">
        <a:gsLst>
          <a:gs pos="0">
            <a:schemeClr val="phClr">
              <a:tint val="100000"/>
              <a:satMod val="130000"/>
            </a:schemeClr>
          </a:gs>
          <a:gs pos="100000">
            <a:schemeClr val="phClr">
              <a:tint val="50000"/>
              <a:satMod val="1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93000"/>
              <a:satMod val="130000"/>
            </a:schemeClr>
          </a:gs>
          <a:gs pos="60000">
            <a:schemeClr val="phClr">
              <a:tint val="80000"/>
              <a:shade val="93000"/>
              <a:satMod val="130000"/>
            </a:schemeClr>
          </a:gs>
          <a:gs pos="100000">
            <a:schemeClr val="phClr">
              <a:tint val="50000"/>
              <a:shade val="94000"/>
              <a:alpha val="100000"/>
              <a:satMod val="135000"/>
            </a:schemeClr>
          </a:gs>
        </a:gsLst>
        <a:lin ang="16200000" scaled="0"/>
      </a:gradFill>
    </a:fillStyleLst>
    <a:lnStyleLst>
      <a:ln w="12700" cap="flat" cmpd="sng" algn="ctr">
        <a:solidFill>
          <a:schemeClr val="phClr">
            <a:shade val="95000"/>
            <a:satMod val="105000"/>
          </a:schemeClr>
        </a:solidFill>
        <a:prstDash val="solid"/>
      </a:ln>
      <a:ln w="28575" cap="flat" cmpd="sng" algn="ctr">
        <a:solidFill>
          <a:schemeClr val="phClr"/>
        </a:solidFill>
        <a:prstDash val="solid"/>
      </a:ln>
      <a:ln w="34925" cap="flat" cmpd="sng" algn="ctr">
        <a:gradFill>
          <a:gsLst>
            <a:gs pos="0">
              <a:schemeClr val="accent1">
                <a:lumMod val="40000"/>
                <a:lumOff val="60000"/>
              </a:schemeClr>
            </a:gs>
            <a:gs pos="50000">
              <a:schemeClr val="accent1"/>
            </a:gs>
            <a:gs pos="100000">
              <a:schemeClr val="accent1">
                <a:lumMod val="50000"/>
              </a:schemeClr>
            </a:gs>
          </a:gsLst>
          <a:lin ang="18600000" scaled="0"/>
        </a:gradFill>
        <a:prstDash val="solid"/>
      </a:ln>
    </a:lnStyleLst>
    <a:effectStyleLst>
      <a:effectStyle>
        <a:effectLst/>
      </a:effectStyle>
      <a:effectStyle>
        <a:effectLst>
          <a:innerShdw blurRad="50800" dist="25400" dir="13500000">
            <a:srgbClr val="C0C0C0">
              <a:alpha val="75000"/>
            </a:srgbClr>
          </a:innerShdw>
          <a:outerShdw blurRad="63500" dist="38100" dir="5400000" sx="105000" sy="105000" algn="br" rotWithShape="0">
            <a:srgbClr val="000000">
              <a:alpha val="30000"/>
            </a:srgbClr>
          </a:outerShdw>
        </a:effectLst>
      </a:effectStyle>
      <a:effectStyle>
        <a:effectLst>
          <a:innerShdw blurRad="50800" dist="25400" dir="16200000">
            <a:srgbClr val="C0C0C0">
              <a:alpha val="75000"/>
            </a:srgbClr>
          </a:innerShdw>
          <a:reflection blurRad="63500" stA="40000" endPos="50000" dist="12700" dir="5400000" sy="-100000" rotWithShape="0"/>
        </a:effectLst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blipFill>
        <a:blip xmlns:r="http://schemas.openxmlformats.org/officeDocument/2006/relationships" r:embed="rId1"/>
        <a:stretch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1080</Words>
  <Application>Microsoft Office PowerPoint</Application>
  <PresentationFormat>On-screen Show (4:3)</PresentationFormat>
  <Paragraphs>155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ＭＳ Ｐゴシック</vt:lpstr>
      <vt:lpstr>Arial</vt:lpstr>
      <vt:lpstr>Calibri</vt:lpstr>
      <vt:lpstr>Tahoma</vt:lpstr>
      <vt:lpstr>Times New Roman</vt:lpstr>
      <vt:lpstr>Struttura predefinita</vt:lpstr>
      <vt:lpstr>Insight on themes for upcoming Sustainable Remediation Conference: Agenda and Host Country Goals</vt:lpstr>
      <vt:lpstr>Agenda</vt:lpstr>
      <vt:lpstr>Introduction to SustRem2014</vt:lpstr>
      <vt:lpstr>SustRem2014 - Organization</vt:lpstr>
      <vt:lpstr>SustRem2014 - Themes</vt:lpstr>
      <vt:lpstr>SustRem2014 - Program &amp; Venue</vt:lpstr>
      <vt:lpstr>Host Country Goals</vt:lpstr>
      <vt:lpstr>Italian Environmental Regulation</vt:lpstr>
      <vt:lpstr>Italian Environmental Regulation</vt:lpstr>
      <vt:lpstr>Italian Environmental Regulation</vt:lpstr>
      <vt:lpstr>National Incentives to GSR</vt:lpstr>
      <vt:lpstr>Soil Remediation Status in Italy</vt:lpstr>
      <vt:lpstr>GW Remediation Status in Italy</vt:lpstr>
      <vt:lpstr>Conclusions</vt:lpstr>
      <vt:lpstr>PowerPoint Presentation</vt:lpstr>
    </vt:vector>
  </TitlesOfParts>
  <Company>Enel Spa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Nessun titolo diapositiva</dc:title>
  <dc:creator>Ppedra</dc:creator>
  <cp:lastModifiedBy>Albano, Claudio/MIL</cp:lastModifiedBy>
  <cp:revision>405</cp:revision>
  <cp:lastPrinted>2007-06-22T16:26:33Z</cp:lastPrinted>
  <dcterms:created xsi:type="dcterms:W3CDTF">2006-02-16T11:29:20Z</dcterms:created>
  <dcterms:modified xsi:type="dcterms:W3CDTF">2014-04-03T10:05:21Z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3" name="_NewReviewCycle">
    <vt:lpwstr/>
  </property>
</Properties>
</file>