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4" r:id="rId1"/>
  </p:sldMasterIdLst>
  <p:notesMasterIdLst>
    <p:notesMasterId r:id="rId14"/>
  </p:notesMasterIdLst>
  <p:handoutMasterIdLst>
    <p:handoutMasterId r:id="rId15"/>
  </p:handoutMasterIdLst>
  <p:sldIdLst>
    <p:sldId id="392" r:id="rId2"/>
    <p:sldId id="607" r:id="rId3"/>
    <p:sldId id="608" r:id="rId4"/>
    <p:sldId id="609" r:id="rId5"/>
    <p:sldId id="610" r:id="rId6"/>
    <p:sldId id="611" r:id="rId7"/>
    <p:sldId id="616" r:id="rId8"/>
    <p:sldId id="612" r:id="rId9"/>
    <p:sldId id="613" r:id="rId10"/>
    <p:sldId id="615" r:id="rId11"/>
    <p:sldId id="603" r:id="rId12"/>
    <p:sldId id="414" r:id="rId13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93195" autoAdjust="0"/>
  </p:normalViewPr>
  <p:slideViewPr>
    <p:cSldViewPr snapToGrid="0" snapToObjects="1">
      <p:cViewPr varScale="1">
        <p:scale>
          <a:sx n="101" d="100"/>
          <a:sy n="101" d="100"/>
        </p:scale>
        <p:origin x="4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CBC85-F2D4-4C79-A4D0-0975B599A265}" type="datetimeFigureOut">
              <a:rPr lang="de-AT" smtClean="0"/>
              <a:t>14.04.2014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B3EF8-C55F-44F7-9F8B-570658C2A66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5573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205D2A-4B7D-44CA-B8E8-00C109CE6FA4}" type="datetimeFigureOut">
              <a:rPr lang="de-DE"/>
              <a:pPr>
                <a:defRPr/>
              </a:pPr>
              <a:t>14.04.2014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1CC82E-1B93-482F-B900-1014356C9DFE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324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EC8C66-C3FC-4388-A50D-99A2C6F2340E}" type="slidenum">
              <a:rPr lang="de-AT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de-A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376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CC82E-1B93-482F-B900-1014356C9DFE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34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CC82E-1B93-482F-B900-1014356C9DFE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216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CC82E-1B93-482F-B900-1014356C9DFE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216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CC82E-1B93-482F-B900-1014356C9DFE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216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EC8C66-C3FC-4388-A50D-99A2C6F2340E}" type="slidenum">
              <a:rPr lang="de-AT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de-A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9589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EC8C66-C3FC-4388-A50D-99A2C6F2340E}" type="slidenum">
              <a:rPr lang="de-AT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e-A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61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+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5958" y="10440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5958" y="2188799"/>
            <a:ext cx="8229600" cy="365659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540500" y="5845175"/>
            <a:ext cx="2135188" cy="255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7E4B2-5202-421D-8C2D-502C5228DB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57200" y="2187000"/>
            <a:ext cx="8229599" cy="366668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FF320-C759-415C-A8A8-24C84A6A7E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1"/>
          </p:nvPr>
        </p:nvSpPr>
        <p:spPr>
          <a:xfrm>
            <a:off x="457200" y="2187575"/>
            <a:ext cx="8229600" cy="3311525"/>
          </a:xfrm>
        </p:spPr>
        <p:txBody>
          <a:bodyPr rtlCol="0">
            <a:normAutofit/>
          </a:bodyPr>
          <a:lstStyle/>
          <a:p>
            <a:pPr lvl="0"/>
            <a:endParaRPr lang="de-AT" noProof="0" dirty="0"/>
          </a:p>
        </p:txBody>
      </p:sp>
      <p:sp>
        <p:nvSpPr>
          <p:cNvPr id="4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2958-28F6-416C-B670-C36A101D79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9C540-36FE-40A4-8029-35DF16011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4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762000"/>
            <a:ext cx="8686800" cy="53467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4099" name="Titelplatzhalter 9"/>
          <p:cNvSpPr>
            <a:spLocks noGrp="1"/>
          </p:cNvSpPr>
          <p:nvPr>
            <p:ph type="title"/>
          </p:nvPr>
        </p:nvSpPr>
        <p:spPr bwMode="auto">
          <a:xfrm>
            <a:off x="457200" y="10445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100" name="Textplatzhalter 10"/>
          <p:cNvSpPr>
            <a:spLocks noGrp="1"/>
          </p:cNvSpPr>
          <p:nvPr>
            <p:ph type="body" idx="1"/>
          </p:nvPr>
        </p:nvSpPr>
        <p:spPr bwMode="auto">
          <a:xfrm>
            <a:off x="457200" y="2187575"/>
            <a:ext cx="8229600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6553200" y="5853113"/>
            <a:ext cx="2133600" cy="2555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2A39EA-0F15-49ED-9ECF-CE990D1D20E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4102" name="Picture 2" descr="\\Pcsrv3\organisation\756\Intern\01_CorporateDesign_neu_2009\Logo\Nachbau manu\JPG\Umweltbundesamt_RGB_TL-links_engl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9325" y="230188"/>
            <a:ext cx="42132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7" r:id="rId2"/>
    <p:sldLayoutId id="2147483708" r:id="rId3"/>
    <p:sldLayoutId id="2147483715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9pPr>
    </p:titleStyle>
    <p:bodyStyle>
      <a:lvl1pPr marL="323850" indent="-32385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88" indent="-287338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698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0938" indent="-2508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03350" indent="-2508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rf&#8211;nl.com/" TargetMode="External"/><Relationship Id="rId13" Type="http://schemas.openxmlformats.org/officeDocument/2006/relationships/hyperlink" Target="http://www.sustainableremediation.org/" TargetMode="External"/><Relationship Id="rId3" Type="http://schemas.openxmlformats.org/officeDocument/2006/relationships/hyperlink" Target="http://www.surfanz.com.au/" TargetMode="External"/><Relationship Id="rId7" Type="http://schemas.openxmlformats.org/officeDocument/2006/relationships/hyperlink" Target="http://www.claire.co.uk/surfuk" TargetMode="External"/><Relationship Id="rId12" Type="http://schemas.openxmlformats.org/officeDocument/2006/relationships/hyperlink" Target="http://www.ec.gc.ca/" TargetMode="External"/><Relationship Id="rId17" Type="http://schemas.openxmlformats.org/officeDocument/2006/relationships/hyperlink" Target="http://www.thehorinkogroup.org/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astm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icole.org/" TargetMode="External"/><Relationship Id="rId11" Type="http://schemas.openxmlformats.org/officeDocument/2006/relationships/hyperlink" Target="http://www.itrcweb.org/" TargetMode="External"/><Relationship Id="rId5" Type="http://schemas.openxmlformats.org/officeDocument/2006/relationships/hyperlink" Target="http://www.commonforum.eu/" TargetMode="External"/><Relationship Id="rId15" Type="http://schemas.openxmlformats.org/officeDocument/2006/relationships/hyperlink" Target="http://www.claire.co.uk/surfinternational" TargetMode="External"/><Relationship Id="rId10" Type="http://schemas.openxmlformats.org/officeDocument/2006/relationships/hyperlink" Target="http://www.cluin.org/greenremediation/" TargetMode="External"/><Relationship Id="rId4" Type="http://schemas.openxmlformats.org/officeDocument/2006/relationships/hyperlink" Target="http://www.tasgep.org.tw/" TargetMode="External"/><Relationship Id="rId9" Type="http://schemas.openxmlformats.org/officeDocument/2006/relationships/hyperlink" Target="http://www.surfitaly.it/" TargetMode="External"/><Relationship Id="rId14" Type="http://schemas.openxmlformats.org/officeDocument/2006/relationships/hyperlink" Target="http://www.surfcanad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3"/>
          <p:cNvSpPr>
            <a:spLocks noChangeArrowheads="1"/>
          </p:cNvSpPr>
          <p:nvPr/>
        </p:nvSpPr>
        <p:spPr bwMode="auto">
          <a:xfrm>
            <a:off x="228600" y="762000"/>
            <a:ext cx="8686800" cy="5867400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de-AT" sz="2400" dirty="0">
              <a:ea typeface="ＭＳ Ｐゴシック"/>
              <a:cs typeface="ＭＳ Ｐゴシック"/>
            </a:endParaRP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-1" y="4812475"/>
            <a:ext cx="8836026" cy="904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 dirty="0">
              <a:latin typeface="Verdana" pitchFamily="34" charset="0"/>
            </a:endParaRPr>
          </a:p>
        </p:txBody>
      </p:sp>
      <p:sp>
        <p:nvSpPr>
          <p:cNvPr id="8196" name="Untertitel 2"/>
          <p:cNvSpPr>
            <a:spLocks noGrp="1"/>
          </p:cNvSpPr>
          <p:nvPr>
            <p:ph type="subTitle" idx="4294967295"/>
          </p:nvPr>
        </p:nvSpPr>
        <p:spPr>
          <a:xfrm>
            <a:off x="4854575" y="5748579"/>
            <a:ext cx="3981450" cy="378204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1800" b="1" dirty="0" smtClean="0"/>
              <a:t>Dietmar MÜLLER-GRABHERR</a:t>
            </a:r>
            <a:endParaRPr lang="en-US" sz="1800" dirty="0" smtClean="0"/>
          </a:p>
        </p:txBody>
      </p:sp>
      <p:sp>
        <p:nvSpPr>
          <p:cNvPr id="8198" name="Untertitel 2"/>
          <p:cNvSpPr txBox="1">
            <a:spLocks/>
          </p:cNvSpPr>
          <p:nvPr/>
        </p:nvSpPr>
        <p:spPr bwMode="auto">
          <a:xfrm>
            <a:off x="4854575" y="5467350"/>
            <a:ext cx="3981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 sz="1600" dirty="0">
              <a:latin typeface="Verdana" pitchFamily="34" charset="0"/>
            </a:endParaRPr>
          </a:p>
        </p:txBody>
      </p:sp>
      <p:sp>
        <p:nvSpPr>
          <p:cNvPr id="8200" name="Titel 1"/>
          <p:cNvSpPr>
            <a:spLocks/>
          </p:cNvSpPr>
          <p:nvPr/>
        </p:nvSpPr>
        <p:spPr bwMode="auto">
          <a:xfrm>
            <a:off x="262719" y="4829175"/>
            <a:ext cx="857330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400" b="1" dirty="0" err="1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de-DE" sz="2400" b="1" dirty="0" err="1" smtClean="0">
                <a:solidFill>
                  <a:schemeClr val="bg1"/>
                </a:solidFill>
                <a:latin typeface="Verdana" pitchFamily="34" charset="0"/>
              </a:rPr>
              <a:t>ntities</a:t>
            </a:r>
            <a:r>
              <a:rPr lang="de-DE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Verdana" pitchFamily="34" charset="0"/>
              </a:rPr>
              <a:t>leading</a:t>
            </a:r>
            <a:r>
              <a:rPr lang="de-DE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Verdana" pitchFamily="34" charset="0"/>
              </a:rPr>
              <a:t>green</a:t>
            </a:r>
            <a:r>
              <a:rPr lang="de-DE" sz="2400" b="1" dirty="0" smtClean="0">
                <a:solidFill>
                  <a:schemeClr val="bg1"/>
                </a:solidFill>
                <a:latin typeface="Verdana" pitchFamily="34" charset="0"/>
              </a:rPr>
              <a:t> &amp; </a:t>
            </a:r>
            <a:r>
              <a:rPr lang="de-DE" sz="2400" b="1" dirty="0" err="1" smtClean="0">
                <a:solidFill>
                  <a:schemeClr val="bg1"/>
                </a:solidFill>
                <a:latin typeface="Verdana" pitchFamily="34" charset="0"/>
              </a:rPr>
              <a:t>sustainable</a:t>
            </a:r>
            <a:r>
              <a:rPr lang="de-DE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Verdana" pitchFamily="34" charset="0"/>
              </a:rPr>
              <a:t>remediation</a:t>
            </a:r>
            <a:endParaRPr lang="de-DE" sz="2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de-DE" sz="2000" b="1" dirty="0" smtClean="0">
                <a:solidFill>
                  <a:schemeClr val="bg1"/>
                </a:solidFill>
                <a:latin typeface="Verdana" pitchFamily="34" charset="0"/>
              </a:rPr>
              <a:t>GLOBAL UPDATE</a:t>
            </a:r>
            <a:endParaRPr lang="de-DE" sz="2000" b="1" dirty="0" smtClean="0">
              <a:solidFill>
                <a:srgbClr val="000099"/>
              </a:solidFill>
              <a:latin typeface="Verdana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08" r="35531"/>
          <a:stretch/>
        </p:blipFill>
        <p:spPr bwMode="auto">
          <a:xfrm>
            <a:off x="3121883" y="1371668"/>
            <a:ext cx="2308543" cy="286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r="12171"/>
          <a:stretch/>
        </p:blipFill>
        <p:spPr bwMode="auto">
          <a:xfrm>
            <a:off x="695044" y="2678745"/>
            <a:ext cx="2426840" cy="154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403580" y="4160074"/>
            <a:ext cx="202684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cs typeface="Arial" panose="020B0604020202020204" pitchFamily="34" charset="0"/>
              </a:rPr>
              <a:t>s</a:t>
            </a:r>
            <a:r>
              <a:rPr lang="en-GB" sz="1400" b="1" dirty="0" smtClean="0">
                <a:cs typeface="Arial" panose="020B0604020202020204" pitchFamily="34" charset="0"/>
              </a:rPr>
              <a:t>mart &amp; visible projects</a:t>
            </a:r>
            <a:endParaRPr kumimoji="0" lang="de-AT" sz="1400" b="0" i="0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95044" y="4221629"/>
            <a:ext cx="242683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cs typeface="Arial" panose="020B0604020202020204" pitchFamily="34" charset="0"/>
              </a:rPr>
              <a:t>concepts for designing diversity &amp; future</a:t>
            </a:r>
            <a:endParaRPr kumimoji="0" lang="de-AT" sz="1200" b="0" i="0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6381328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i="1" dirty="0" smtClean="0"/>
              <a:t>Sustainable Remediation </a:t>
            </a:r>
            <a:r>
              <a:rPr lang="en-US" b="1" i="1" dirty="0" smtClean="0"/>
              <a:t>Webinar </a:t>
            </a:r>
            <a:r>
              <a:rPr lang="en-US" b="1" i="1" dirty="0" smtClean="0"/>
              <a:t>– April, 15, 2014</a:t>
            </a:r>
            <a:endParaRPr lang="en-US" b="1" i="1" dirty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71564" y="6106923"/>
            <a:ext cx="2133600" cy="255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07A8F0-95C5-4999-869E-90106B01821F}" type="slidenum">
              <a:rPr lang="en-US" smtClean="0">
                <a:solidFill>
                  <a:srgbClr val="335E65"/>
                </a:solidFill>
              </a:rPr>
              <a:pPr eaLnBrk="1" hangingPunct="1"/>
              <a:t>10</a:t>
            </a:fld>
            <a:endParaRPr lang="en-US" dirty="0" smtClean="0">
              <a:solidFill>
                <a:srgbClr val="335E65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98" y="900301"/>
            <a:ext cx="7792872" cy="839787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Other International Efforts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7798" y="6626085"/>
            <a:ext cx="5547194" cy="30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3850" indent="-323850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1188" indent="-287338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6987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0938" indent="-25082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3350" indent="-25082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6276" y="2013868"/>
            <a:ext cx="8188036" cy="35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3850" indent="-323850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1188" indent="-287338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6987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0938" indent="-25082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3350" indent="-25082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dirty="0" smtClean="0"/>
              <a:t>CL:AIRE </a:t>
            </a:r>
            <a:r>
              <a:rPr lang="en-US" sz="2400" dirty="0" smtClean="0"/>
              <a:t>(UK) </a:t>
            </a:r>
            <a:r>
              <a:rPr lang="en-US" sz="2400" dirty="0" smtClean="0"/>
              <a:t>organizing</a:t>
            </a:r>
            <a:endParaRPr lang="en-US" sz="2400" dirty="0" smtClean="0"/>
          </a:p>
          <a:p>
            <a:pPr lvl="2" eaLnBrk="1" hangingPunct="1">
              <a:lnSpc>
                <a:spcPct val="150000"/>
              </a:lnSpc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2400" b="1" dirty="0" smtClean="0"/>
              <a:t>International </a:t>
            </a:r>
            <a:r>
              <a:rPr lang="en-US" sz="2400" b="1" dirty="0" err="1" smtClean="0"/>
              <a:t>SuRF</a:t>
            </a:r>
            <a:r>
              <a:rPr lang="en-US" sz="2400" b="1" dirty="0" smtClean="0"/>
              <a:t> network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dirty="0" smtClean="0"/>
              <a:t>ISO </a:t>
            </a:r>
            <a:r>
              <a:rPr lang="en-US" dirty="0" smtClean="0"/>
              <a:t>(International </a:t>
            </a:r>
            <a:r>
              <a:rPr lang="en-US" dirty="0" smtClean="0"/>
              <a:t>Organization </a:t>
            </a:r>
            <a:r>
              <a:rPr lang="en-US" dirty="0" smtClean="0"/>
              <a:t>for </a:t>
            </a:r>
            <a:r>
              <a:rPr lang="en-US" dirty="0" smtClean="0"/>
              <a:t>Standardization</a:t>
            </a:r>
            <a:r>
              <a:rPr lang="en-US" dirty="0" smtClean="0"/>
              <a:t>)</a:t>
            </a:r>
            <a:endParaRPr lang="en-US" dirty="0"/>
          </a:p>
          <a:p>
            <a:pPr lvl="2" eaLnBrk="1" hangingPunct="1">
              <a:lnSpc>
                <a:spcPct val="100000"/>
              </a:lnSpc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2400" b="1" dirty="0" smtClean="0"/>
              <a:t>WG drafting: Guidance on sustainable remediation </a:t>
            </a:r>
            <a:r>
              <a:rPr lang="en-US" sz="2200" dirty="0" smtClean="0"/>
              <a:t>(under ISO TC 190 SC “Soil and site assessment”; lead: Paul </a:t>
            </a:r>
            <a:r>
              <a:rPr lang="en-US" sz="2200" dirty="0" smtClean="0"/>
              <a:t>Nathanial</a:t>
            </a:r>
            <a:r>
              <a:rPr lang="en-US" sz="2200" dirty="0" smtClean="0"/>
              <a:t>, Univ. Nottingham &amp; LQM)</a:t>
            </a:r>
            <a:endParaRPr lang="en-US" sz="2200" dirty="0">
              <a:solidFill>
                <a:schemeClr val="tx2"/>
              </a:solidFill>
            </a:endParaRPr>
          </a:p>
          <a:p>
            <a:pPr lvl="4" eaLnBrk="1" hangingPunct="1">
              <a:lnSpc>
                <a:spcPct val="150000"/>
              </a:lnSpc>
              <a:spcAft>
                <a:spcPts val="600"/>
              </a:spcAft>
              <a:buFont typeface="Courier New" pitchFamily="49" charset="0"/>
              <a:buChar char="o"/>
              <a:defRPr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323850" lvl="1" indent="0" eaLnBrk="1" hangingPunct="1">
              <a:lnSpc>
                <a:spcPct val="114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532" y="6341639"/>
            <a:ext cx="9138696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3"/>
          <p:cNvSpPr>
            <a:spLocks noChangeArrowheads="1"/>
          </p:cNvSpPr>
          <p:nvPr/>
        </p:nvSpPr>
        <p:spPr bwMode="auto">
          <a:xfrm>
            <a:off x="228600" y="762000"/>
            <a:ext cx="8686800" cy="5867400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de-AT" sz="2400" dirty="0">
              <a:ea typeface="ＭＳ Ｐゴシック"/>
              <a:cs typeface="ＭＳ Ｐゴシック"/>
            </a:endParaRP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0" y="4812475"/>
            <a:ext cx="8166538" cy="904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2800" b="1" i="1" dirty="0" smtClean="0">
                <a:solidFill>
                  <a:schemeClr val="bg1"/>
                </a:solidFill>
                <a:latin typeface="Verdana" pitchFamily="34" charset="0"/>
              </a:rPr>
              <a:t>THANKS FOR LISTENING !</a:t>
            </a:r>
            <a:endParaRPr lang="de-AT" sz="28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8" name="Untertitel 2"/>
          <p:cNvSpPr txBox="1">
            <a:spLocks/>
          </p:cNvSpPr>
          <p:nvPr/>
        </p:nvSpPr>
        <p:spPr bwMode="auto">
          <a:xfrm>
            <a:off x="4933950" y="5489575"/>
            <a:ext cx="3981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 sz="1600" dirty="0">
              <a:latin typeface="Verdana" pitchFamily="34" charset="0"/>
            </a:endParaRPr>
          </a:p>
        </p:txBody>
      </p:sp>
      <p:sp>
        <p:nvSpPr>
          <p:cNvPr id="8200" name="Titel 1"/>
          <p:cNvSpPr>
            <a:spLocks/>
          </p:cNvSpPr>
          <p:nvPr/>
        </p:nvSpPr>
        <p:spPr bwMode="auto">
          <a:xfrm>
            <a:off x="368489" y="4829175"/>
            <a:ext cx="8077011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24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-163301" y="6324600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Sustainable </a:t>
            </a:r>
            <a:r>
              <a:rPr lang="en-US" i="1" dirty="0" smtClean="0"/>
              <a:t>Remediation </a:t>
            </a:r>
            <a:r>
              <a:rPr lang="en-US" i="1" dirty="0" smtClean="0"/>
              <a:t>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pic>
        <p:nvPicPr>
          <p:cNvPr id="1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53" y="1315276"/>
            <a:ext cx="3596244" cy="269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126554" y="4019749"/>
            <a:ext cx="3596244" cy="45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GB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PREPARE INNOVATION</a:t>
            </a:r>
            <a:br>
              <a:rPr lang="en-GB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 process - and it’s about </a:t>
            </a:r>
            <a:r>
              <a:rPr lang="en-GB" altLang="de-DE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318" y="1309275"/>
            <a:ext cx="4491632" cy="27015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SustRem2012  - supported: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trengthened global exchange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NICOLE &amp; CF Joint Position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Italy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conceptual discussions to practice: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41558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3"/>
          <p:cNvSpPr>
            <a:spLocks noChangeArrowheads="1"/>
          </p:cNvSpPr>
          <p:nvPr/>
        </p:nvSpPr>
        <p:spPr bwMode="auto">
          <a:xfrm>
            <a:off x="232013" y="709684"/>
            <a:ext cx="8683387" cy="5970167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lvl="1" eaLnBrk="0" hangingPunct="0">
              <a:spcAft>
                <a:spcPts val="600"/>
              </a:spcAft>
            </a:pPr>
            <a:endParaRPr lang="de-AT" sz="1600" b="1" dirty="0" smtClean="0">
              <a:ea typeface="ＭＳ Ｐゴシック"/>
              <a:cs typeface="ＭＳ Ｐゴシック"/>
            </a:endParaRPr>
          </a:p>
          <a:p>
            <a:pPr lvl="1" eaLnBrk="0" hangingPunct="0">
              <a:spcAft>
                <a:spcPts val="600"/>
              </a:spcAft>
            </a:pPr>
            <a:endParaRPr lang="de-AT" sz="1600" b="1" dirty="0">
              <a:ea typeface="ＭＳ Ｐゴシック"/>
              <a:cs typeface="ＭＳ Ｐゴシック"/>
            </a:endParaRPr>
          </a:p>
          <a:p>
            <a:pPr lvl="1" eaLnBrk="0" hangingPunct="0">
              <a:spcAft>
                <a:spcPts val="600"/>
              </a:spcAft>
            </a:pPr>
            <a:r>
              <a:rPr lang="de-AT" sz="1600" b="1" dirty="0" err="1" smtClean="0">
                <a:ea typeface="ＭＳ Ｐゴシック"/>
                <a:cs typeface="ＭＳ Ｐゴシック"/>
              </a:rPr>
              <a:t>SuRF</a:t>
            </a:r>
            <a:r>
              <a:rPr lang="de-AT" sz="1600" b="1" dirty="0" smtClean="0">
                <a:ea typeface="ＭＳ Ｐゴシック"/>
                <a:cs typeface="ＭＳ Ｐゴシック"/>
              </a:rPr>
              <a:t> ANZ	</a:t>
            </a:r>
            <a:r>
              <a:rPr lang="de-AT" sz="1600" dirty="0" smtClean="0">
                <a:ea typeface="ＭＳ Ｐゴシック"/>
                <a:cs typeface="ＭＳ Ｐゴシック"/>
              </a:rPr>
              <a:t>		</a:t>
            </a:r>
            <a:r>
              <a:rPr lang="de-AT" sz="1600" dirty="0" smtClean="0">
                <a:ea typeface="ＭＳ Ｐゴシック"/>
                <a:cs typeface="ＭＳ Ｐゴシック"/>
                <a:hlinkClick r:id="rId3"/>
              </a:rPr>
              <a:t>www.surfanz.com.au/</a:t>
            </a:r>
            <a:endParaRPr lang="de-AT" sz="1600" dirty="0" smtClean="0">
              <a:ea typeface="ＭＳ Ｐゴシック"/>
              <a:cs typeface="ＭＳ Ｐゴシック"/>
            </a:endParaRPr>
          </a:p>
          <a:p>
            <a:pPr lvl="1" eaLnBrk="0" hangingPunct="0">
              <a:spcAft>
                <a:spcPts val="600"/>
              </a:spcAft>
            </a:pPr>
            <a:r>
              <a:rPr lang="de-AT" sz="1600" b="1" dirty="0" err="1" smtClean="0">
                <a:ea typeface="ＭＳ Ｐゴシック"/>
                <a:cs typeface="ＭＳ Ｐゴシック"/>
              </a:rPr>
              <a:t>SuRF</a:t>
            </a:r>
            <a:r>
              <a:rPr lang="de-AT" sz="1600" b="1" dirty="0" smtClean="0">
                <a:ea typeface="ＭＳ Ｐゴシック"/>
                <a:cs typeface="ＭＳ Ｐゴシック"/>
              </a:rPr>
              <a:t> Taiwan</a:t>
            </a:r>
            <a:r>
              <a:rPr lang="de-AT" sz="1600" dirty="0" smtClean="0">
                <a:ea typeface="ＭＳ Ｐゴシック"/>
                <a:cs typeface="ＭＳ Ｐゴシック"/>
              </a:rPr>
              <a:t>			</a:t>
            </a:r>
            <a:r>
              <a:rPr lang="de-AT" sz="1600" dirty="0" smtClean="0">
                <a:ea typeface="ＭＳ Ｐゴシック"/>
                <a:cs typeface="ＭＳ Ｐゴシック"/>
                <a:hlinkClick r:id="rId4"/>
              </a:rPr>
              <a:t>www.tasgep.org.tw/</a:t>
            </a:r>
            <a:endParaRPr lang="de-AT" sz="1600" dirty="0" smtClean="0">
              <a:ea typeface="ＭＳ Ｐゴシック"/>
              <a:cs typeface="ＭＳ Ｐゴシック"/>
            </a:endParaRPr>
          </a:p>
          <a:p>
            <a:pPr lvl="1" eaLnBrk="0" hangingPunct="0">
              <a:spcAft>
                <a:spcPts val="600"/>
              </a:spcAft>
            </a:pPr>
            <a:r>
              <a:rPr lang="de-AT" sz="1600" b="1" dirty="0" smtClean="0">
                <a:ea typeface="ＭＳ Ｐゴシック"/>
                <a:cs typeface="ＭＳ Ｐゴシック"/>
              </a:rPr>
              <a:t>Common Forum</a:t>
            </a:r>
            <a:r>
              <a:rPr lang="de-AT" sz="1600" dirty="0" smtClean="0">
                <a:ea typeface="ＭＳ Ｐゴシック"/>
                <a:cs typeface="ＭＳ Ｐゴシック"/>
              </a:rPr>
              <a:t>		</a:t>
            </a:r>
            <a:r>
              <a:rPr lang="de-AT" sz="1600" dirty="0" smtClean="0">
                <a:ea typeface="ＭＳ Ｐゴシック"/>
                <a:cs typeface="ＭＳ Ｐゴシック"/>
                <a:hlinkClick r:id="rId5"/>
              </a:rPr>
              <a:t>www.commonforum.eu</a:t>
            </a:r>
            <a:endParaRPr lang="de-AT" sz="1600" dirty="0" smtClean="0">
              <a:ea typeface="ＭＳ Ｐゴシック"/>
              <a:cs typeface="ＭＳ Ｐゴシック"/>
            </a:endParaRPr>
          </a:p>
          <a:p>
            <a:pPr lvl="1" eaLnBrk="0" hangingPunct="0">
              <a:spcAft>
                <a:spcPts val="600"/>
              </a:spcAft>
            </a:pPr>
            <a:r>
              <a:rPr lang="de-AT" sz="1600" b="1" dirty="0" smtClean="0">
                <a:ea typeface="ＭＳ Ｐゴシック"/>
                <a:cs typeface="ＭＳ Ｐゴシック"/>
              </a:rPr>
              <a:t>NICOLE</a:t>
            </a:r>
            <a:r>
              <a:rPr lang="de-AT" sz="1600" dirty="0" smtClean="0">
                <a:ea typeface="ＭＳ Ｐゴシック"/>
                <a:cs typeface="ＭＳ Ｐゴシック"/>
              </a:rPr>
              <a:t>			</a:t>
            </a:r>
            <a:r>
              <a:rPr lang="de-AT" sz="1600" dirty="0" smtClean="0">
                <a:ea typeface="ＭＳ Ｐゴシック"/>
                <a:cs typeface="ＭＳ Ｐゴシック"/>
                <a:hlinkClick r:id="rId6"/>
              </a:rPr>
              <a:t>www.nicole.org</a:t>
            </a:r>
            <a:endParaRPr lang="de-AT" sz="1600" dirty="0" smtClean="0">
              <a:ea typeface="ＭＳ Ｐゴシック"/>
              <a:cs typeface="ＭＳ Ｐゴシック"/>
            </a:endParaRPr>
          </a:p>
          <a:p>
            <a:pPr lvl="1" eaLnBrk="0" hangingPunct="0">
              <a:spcAft>
                <a:spcPts val="600"/>
              </a:spcAft>
            </a:pPr>
            <a:r>
              <a:rPr lang="de-AT" sz="1600" b="1" dirty="0" err="1" smtClean="0">
                <a:ea typeface="ＭＳ Ｐゴシック"/>
                <a:cs typeface="ＭＳ Ｐゴシック"/>
              </a:rPr>
              <a:t>SuRF</a:t>
            </a:r>
            <a:r>
              <a:rPr lang="de-AT" sz="1600" b="1" dirty="0" smtClean="0">
                <a:ea typeface="ＭＳ Ｐゴシック"/>
                <a:cs typeface="ＭＳ Ｐゴシック"/>
              </a:rPr>
              <a:t>-UK</a:t>
            </a:r>
            <a:r>
              <a:rPr lang="de-AT" sz="1600" dirty="0" smtClean="0">
                <a:ea typeface="ＭＳ Ｐゴシック"/>
                <a:cs typeface="ＭＳ Ｐゴシック"/>
              </a:rPr>
              <a:t>			</a:t>
            </a:r>
            <a:r>
              <a:rPr lang="de-AT" sz="1600" dirty="0" smtClean="0">
                <a:ea typeface="ＭＳ Ｐゴシック"/>
                <a:cs typeface="ＭＳ Ｐゴシック"/>
                <a:hlinkClick r:id="rId7"/>
              </a:rPr>
              <a:t>www.claire.co.uk/surfuk</a:t>
            </a:r>
            <a:endParaRPr lang="de-AT" sz="1600" dirty="0" smtClean="0">
              <a:ea typeface="ＭＳ Ｐゴシック"/>
              <a:cs typeface="ＭＳ Ｐゴシック"/>
            </a:endParaRPr>
          </a:p>
          <a:p>
            <a:pPr lvl="1" eaLnBrk="0" hangingPunct="0">
              <a:spcAft>
                <a:spcPts val="600"/>
              </a:spcAft>
            </a:pPr>
            <a:r>
              <a:rPr lang="de-AT" sz="1600" b="1" dirty="0" err="1" smtClean="0">
                <a:ea typeface="ＭＳ Ｐゴシック"/>
                <a:cs typeface="ＭＳ Ｐゴシック"/>
              </a:rPr>
              <a:t>SuRF</a:t>
            </a:r>
            <a:r>
              <a:rPr lang="de-AT" sz="1600" b="1" dirty="0" smtClean="0">
                <a:ea typeface="ＭＳ Ｐゴシック"/>
                <a:cs typeface="ＭＳ Ｐゴシック"/>
              </a:rPr>
              <a:t>-NL</a:t>
            </a:r>
            <a:r>
              <a:rPr lang="de-AT" sz="1600" dirty="0" smtClean="0">
                <a:ea typeface="ＭＳ Ｐゴシック"/>
                <a:cs typeface="ＭＳ Ｐゴシック"/>
              </a:rPr>
              <a:t>			</a:t>
            </a:r>
            <a:r>
              <a:rPr lang="de-AT" sz="1600" dirty="0" smtClean="0">
                <a:ea typeface="ＭＳ Ｐゴシック"/>
                <a:cs typeface="ＭＳ Ｐゴシック"/>
                <a:hlinkClick r:id="rId8"/>
              </a:rPr>
              <a:t>www.surf–nl.com</a:t>
            </a:r>
            <a:endParaRPr lang="de-AT" sz="1600" dirty="0" smtClean="0">
              <a:ea typeface="ＭＳ Ｐゴシック"/>
              <a:cs typeface="ＭＳ Ｐゴシック"/>
            </a:endParaRPr>
          </a:p>
          <a:p>
            <a:pPr lvl="1" eaLnBrk="0" hangingPunct="0">
              <a:spcAft>
                <a:spcPts val="600"/>
              </a:spcAft>
            </a:pPr>
            <a:r>
              <a:rPr lang="de-AT" sz="1600" b="1" dirty="0" err="1" smtClean="0">
                <a:ea typeface="ＭＳ Ｐゴシック"/>
                <a:cs typeface="ＭＳ Ｐゴシック"/>
              </a:rPr>
              <a:t>SuRF-Italy</a:t>
            </a:r>
            <a:r>
              <a:rPr lang="de-AT" sz="1600" dirty="0" smtClean="0">
                <a:ea typeface="ＭＳ Ｐゴシック"/>
                <a:cs typeface="ＭＳ Ｐゴシック"/>
              </a:rPr>
              <a:t>			</a:t>
            </a:r>
            <a:r>
              <a:rPr lang="de-AT" sz="1600" dirty="0" smtClean="0">
                <a:ea typeface="ＭＳ Ｐゴシック"/>
                <a:cs typeface="ＭＳ Ｐゴシック"/>
                <a:hlinkClick r:id="rId9"/>
              </a:rPr>
              <a:t>www.surfitaly.it</a:t>
            </a:r>
            <a:endParaRPr lang="de-AT" sz="1600" dirty="0" smtClean="0">
              <a:ea typeface="ＭＳ Ｐゴシック"/>
              <a:cs typeface="ＭＳ Ｐゴシック"/>
            </a:endParaRPr>
          </a:p>
          <a:p>
            <a:pPr lvl="1" eaLnBrk="0" hangingPunct="0">
              <a:spcAft>
                <a:spcPts val="600"/>
              </a:spcAft>
            </a:pPr>
            <a:r>
              <a:rPr lang="de-AT" sz="1600" b="1" dirty="0" smtClean="0">
                <a:ea typeface="ＭＳ Ｐゴシック"/>
                <a:cs typeface="ＭＳ Ｐゴシック"/>
              </a:rPr>
              <a:t>US EPA</a:t>
            </a:r>
            <a:r>
              <a:rPr lang="de-AT" sz="1600" dirty="0" smtClean="0">
                <a:ea typeface="ＭＳ Ｐゴシック"/>
                <a:cs typeface="ＭＳ Ｐゴシック"/>
              </a:rPr>
              <a:t>			</a:t>
            </a:r>
            <a:r>
              <a:rPr lang="de-AT" sz="1600" dirty="0" smtClean="0">
                <a:ea typeface="ＭＳ Ｐゴシック"/>
                <a:cs typeface="ＭＳ Ｐゴシック"/>
                <a:hlinkClick r:id="rId10"/>
              </a:rPr>
              <a:t>www.cluin.org/greenremediation/</a:t>
            </a:r>
            <a:endParaRPr lang="de-AT" sz="1600" dirty="0" smtClean="0">
              <a:ea typeface="ＭＳ Ｐゴシック"/>
              <a:cs typeface="ＭＳ Ｐゴシック"/>
            </a:endParaRPr>
          </a:p>
          <a:p>
            <a:pPr lvl="1" eaLnBrk="0" hangingPunct="0">
              <a:spcAft>
                <a:spcPts val="600"/>
              </a:spcAft>
            </a:pPr>
            <a:r>
              <a:rPr lang="de-AT" sz="1600" b="1" dirty="0" smtClean="0">
                <a:ea typeface="ＭＳ Ｐゴシック"/>
                <a:cs typeface="ＭＳ Ｐゴシック"/>
              </a:rPr>
              <a:t>ITRC			</a:t>
            </a:r>
            <a:r>
              <a:rPr lang="de-AT" sz="1600" dirty="0" smtClean="0">
                <a:ea typeface="ＭＳ Ｐゴシック"/>
                <a:cs typeface="ＭＳ Ｐゴシック"/>
                <a:hlinkClick r:id="rId11"/>
              </a:rPr>
              <a:t>www.itrcweb.org</a:t>
            </a:r>
            <a:endParaRPr lang="de-AT" sz="1600" dirty="0" smtClean="0">
              <a:ea typeface="ＭＳ Ｐゴシック"/>
              <a:cs typeface="ＭＳ Ｐゴシック"/>
            </a:endParaRPr>
          </a:p>
          <a:p>
            <a:pPr lvl="1" eaLnBrk="0" hangingPunct="0">
              <a:spcAft>
                <a:spcPts val="600"/>
              </a:spcAft>
            </a:pPr>
            <a:r>
              <a:rPr lang="de-AT" sz="1600" b="1" dirty="0">
                <a:ea typeface="ＭＳ Ｐゴシック"/>
                <a:cs typeface="ＭＳ Ｐゴシック"/>
              </a:rPr>
              <a:t>Environment Canada		</a:t>
            </a:r>
            <a:r>
              <a:rPr lang="de-AT" sz="1600" dirty="0" smtClean="0">
                <a:ea typeface="ＭＳ Ｐゴシック"/>
                <a:cs typeface="ＭＳ Ｐゴシック"/>
                <a:hlinkClick r:id="rId12"/>
              </a:rPr>
              <a:t>www.ec.gc.ca</a:t>
            </a:r>
            <a:endParaRPr lang="de-AT" sz="1600" dirty="0" smtClean="0">
              <a:ea typeface="ＭＳ Ｐゴシック"/>
              <a:cs typeface="ＭＳ Ｐゴシック"/>
            </a:endParaRPr>
          </a:p>
          <a:p>
            <a:pPr lvl="1" eaLnBrk="0" hangingPunct="0">
              <a:spcAft>
                <a:spcPts val="600"/>
              </a:spcAft>
            </a:pPr>
            <a:r>
              <a:rPr lang="de-AT" sz="1600" b="1" dirty="0" smtClean="0">
                <a:ea typeface="ＭＳ Ｐゴシック"/>
                <a:cs typeface="ＭＳ Ｐゴシック"/>
              </a:rPr>
              <a:t>SURF</a:t>
            </a:r>
            <a:r>
              <a:rPr lang="de-AT" sz="1600" dirty="0" smtClean="0">
                <a:ea typeface="ＭＳ Ｐゴシック"/>
                <a:cs typeface="ＭＳ Ｐゴシック"/>
              </a:rPr>
              <a:t>			</a:t>
            </a:r>
            <a:r>
              <a:rPr lang="de-AT" sz="1600" dirty="0" smtClean="0">
                <a:ea typeface="ＭＳ Ｐゴシック"/>
                <a:cs typeface="ＭＳ Ｐゴシック"/>
                <a:hlinkClick r:id="rId13"/>
              </a:rPr>
              <a:t>www.sustainableremediation.org</a:t>
            </a:r>
            <a:endParaRPr lang="de-AT" sz="1600" dirty="0" smtClean="0">
              <a:ea typeface="ＭＳ Ｐゴシック"/>
              <a:cs typeface="ＭＳ Ｐゴシック"/>
            </a:endParaRPr>
          </a:p>
          <a:p>
            <a:pPr lvl="1" eaLnBrk="0" hangingPunct="0">
              <a:spcAft>
                <a:spcPts val="600"/>
              </a:spcAft>
            </a:pPr>
            <a:r>
              <a:rPr lang="de-AT" sz="1600" b="1" dirty="0" err="1" smtClean="0">
                <a:ea typeface="ＭＳ Ｐゴシック"/>
                <a:cs typeface="ＭＳ Ｐゴシック"/>
              </a:rPr>
              <a:t>SuRF</a:t>
            </a:r>
            <a:r>
              <a:rPr lang="de-AT" sz="1600" b="1" dirty="0" smtClean="0">
                <a:ea typeface="ＭＳ Ｐゴシック"/>
                <a:cs typeface="ＭＳ Ｐゴシック"/>
              </a:rPr>
              <a:t> Canada	</a:t>
            </a:r>
            <a:r>
              <a:rPr lang="de-AT" sz="1600" dirty="0" smtClean="0">
                <a:ea typeface="ＭＳ Ｐゴシック"/>
                <a:cs typeface="ＭＳ Ｐゴシック"/>
              </a:rPr>
              <a:t>		</a:t>
            </a:r>
            <a:r>
              <a:rPr lang="de-AT" sz="1600" dirty="0" smtClean="0">
                <a:ea typeface="ＭＳ Ｐゴシック"/>
                <a:cs typeface="ＭＳ Ｐゴシック"/>
                <a:hlinkClick r:id="rId14"/>
              </a:rPr>
              <a:t>www.surfcanada.org</a:t>
            </a:r>
            <a:endParaRPr lang="de-AT" sz="1600" dirty="0" smtClean="0">
              <a:ea typeface="ＭＳ Ｐゴシック"/>
              <a:cs typeface="ＭＳ Ｐゴシック"/>
            </a:endParaRPr>
          </a:p>
          <a:p>
            <a:pPr lvl="1" eaLnBrk="0" hangingPunct="0">
              <a:spcAft>
                <a:spcPts val="600"/>
              </a:spcAft>
            </a:pPr>
            <a:r>
              <a:rPr lang="de-AT" sz="1600" b="1" dirty="0" err="1" smtClean="0">
                <a:ea typeface="ＭＳ Ｐゴシック"/>
                <a:cs typeface="ＭＳ Ｐゴシック"/>
              </a:rPr>
              <a:t>SuRF</a:t>
            </a:r>
            <a:r>
              <a:rPr lang="de-AT" sz="1600" b="1" dirty="0" smtClean="0">
                <a:ea typeface="ＭＳ Ｐゴシック"/>
                <a:cs typeface="ＭＳ Ｐゴシック"/>
              </a:rPr>
              <a:t> International</a:t>
            </a:r>
            <a:r>
              <a:rPr lang="de-AT" sz="1600" dirty="0" smtClean="0">
                <a:ea typeface="ＭＳ Ｐゴシック"/>
                <a:cs typeface="ＭＳ Ｐゴシック"/>
              </a:rPr>
              <a:t>		</a:t>
            </a:r>
            <a:r>
              <a:rPr lang="de-AT" sz="1600" dirty="0" smtClean="0">
                <a:ea typeface="ＭＳ Ｐゴシック"/>
                <a:cs typeface="ＭＳ Ｐゴシック"/>
                <a:hlinkClick r:id="rId15"/>
              </a:rPr>
              <a:t>www.claire.co.uk/surfinternational</a:t>
            </a:r>
            <a:endParaRPr lang="de-AT" sz="1600" dirty="0" smtClean="0">
              <a:ea typeface="ＭＳ Ｐゴシック"/>
              <a:cs typeface="ＭＳ Ｐゴシック"/>
            </a:endParaRPr>
          </a:p>
          <a:p>
            <a:pPr lvl="1" eaLnBrk="0" hangingPunct="0">
              <a:spcAft>
                <a:spcPts val="600"/>
              </a:spcAft>
            </a:pPr>
            <a:r>
              <a:rPr lang="de-AT" sz="1600" b="1" dirty="0" smtClean="0">
                <a:ea typeface="ＭＳ Ｐゴシック"/>
                <a:cs typeface="ＭＳ Ｐゴシック"/>
              </a:rPr>
              <a:t>ASTM International</a:t>
            </a:r>
            <a:r>
              <a:rPr lang="de-AT" sz="1600" dirty="0" smtClean="0">
                <a:ea typeface="ＭＳ Ｐゴシック"/>
                <a:cs typeface="ＭＳ Ｐゴシック"/>
              </a:rPr>
              <a:t>		</a:t>
            </a:r>
            <a:r>
              <a:rPr lang="de-AT" sz="1600" dirty="0" smtClean="0">
                <a:ea typeface="ＭＳ Ｐゴシック"/>
                <a:cs typeface="ＭＳ Ｐゴシック"/>
                <a:hlinkClick r:id="rId16"/>
              </a:rPr>
              <a:t>www.astm.org</a:t>
            </a:r>
            <a:endParaRPr lang="de-AT" sz="1600" dirty="0" smtClean="0">
              <a:ea typeface="ＭＳ Ｐゴシック"/>
              <a:cs typeface="ＭＳ Ｐゴシック"/>
            </a:endParaRPr>
          </a:p>
          <a:p>
            <a:pPr lvl="1" eaLnBrk="0" hangingPunct="0">
              <a:spcAft>
                <a:spcPts val="600"/>
              </a:spcAft>
            </a:pPr>
            <a:endParaRPr lang="de-AT" sz="1000" dirty="0" smtClean="0">
              <a:ea typeface="ＭＳ Ｐゴシック"/>
              <a:cs typeface="ＭＳ Ｐゴシック"/>
            </a:endParaRPr>
          </a:p>
          <a:p>
            <a:pPr eaLnBrk="0" hangingPunct="0">
              <a:spcAft>
                <a:spcPts val="600"/>
              </a:spcAft>
            </a:pPr>
            <a:r>
              <a:rPr lang="de-AT" sz="1200" b="1" i="1" dirty="0" smtClean="0">
                <a:ea typeface="ＭＳ Ｐゴシック"/>
                <a:cs typeface="ＭＳ Ｐゴシック"/>
              </a:rPr>
              <a:t>ALSO LOOK OUT FOR: </a:t>
            </a:r>
            <a:r>
              <a:rPr lang="de-AT" sz="1600" b="1" i="1" dirty="0" smtClean="0">
                <a:ea typeface="ＭＳ Ｐゴシック"/>
                <a:cs typeface="ＭＳ Ｐゴシック"/>
              </a:rPr>
              <a:t>“The </a:t>
            </a:r>
            <a:r>
              <a:rPr lang="de-AT" sz="1600" b="1" i="1" dirty="0" err="1" smtClean="0">
                <a:ea typeface="ＭＳ Ｐゴシック"/>
                <a:cs typeface="ＭＳ Ｐゴシック"/>
              </a:rPr>
              <a:t>Rise</a:t>
            </a:r>
            <a:r>
              <a:rPr lang="de-AT" sz="1600" b="1" i="1" dirty="0" smtClean="0">
                <a:ea typeface="ＭＳ Ｐゴシック"/>
                <a:cs typeface="ＭＳ Ｐゴシック"/>
              </a:rPr>
              <a:t> </a:t>
            </a:r>
            <a:r>
              <a:rPr lang="de-AT" sz="1600" b="1" i="1" dirty="0" err="1" smtClean="0">
                <a:ea typeface="ＭＳ Ｐゴシック"/>
                <a:cs typeface="ＭＳ Ｐゴシック"/>
              </a:rPr>
              <a:t>and</a:t>
            </a:r>
            <a:r>
              <a:rPr lang="de-AT" sz="1600" b="1" i="1" dirty="0" smtClean="0">
                <a:ea typeface="ＭＳ Ｐゴシック"/>
                <a:cs typeface="ＭＳ Ｐゴシック"/>
              </a:rPr>
              <a:t> Future </a:t>
            </a:r>
            <a:r>
              <a:rPr lang="de-AT" sz="1600" b="1" i="1" dirty="0" err="1" smtClean="0">
                <a:ea typeface="ＭＳ Ｐゴシック"/>
                <a:cs typeface="ＭＳ Ｐゴシック"/>
              </a:rPr>
              <a:t>of</a:t>
            </a:r>
            <a:r>
              <a:rPr lang="de-AT" sz="1600" b="1" i="1" dirty="0" smtClean="0">
                <a:ea typeface="ＭＳ Ｐゴシック"/>
                <a:cs typeface="ＭＳ Ｐゴシック"/>
              </a:rPr>
              <a:t> Green </a:t>
            </a:r>
            <a:r>
              <a:rPr lang="de-AT" sz="1600" b="1" i="1" dirty="0" err="1" smtClean="0">
                <a:ea typeface="ＭＳ Ｐゴシック"/>
                <a:cs typeface="ＭＳ Ｐゴシック"/>
              </a:rPr>
              <a:t>and</a:t>
            </a:r>
            <a:r>
              <a:rPr lang="de-AT" sz="1600" b="1" i="1" dirty="0" smtClean="0">
                <a:ea typeface="ＭＳ Ｐゴシック"/>
                <a:cs typeface="ＭＳ Ｐゴシック"/>
              </a:rPr>
              <a:t> </a:t>
            </a:r>
            <a:r>
              <a:rPr lang="de-AT" sz="1600" b="1" i="1" dirty="0" err="1" smtClean="0">
                <a:ea typeface="ＭＳ Ｐゴシック"/>
                <a:cs typeface="ＭＳ Ｐゴシック"/>
              </a:rPr>
              <a:t>Sustainable</a:t>
            </a:r>
            <a:r>
              <a:rPr lang="de-AT" sz="1600" b="1" i="1" dirty="0" smtClean="0">
                <a:ea typeface="ＭＳ Ｐゴシック"/>
                <a:cs typeface="ＭＳ Ｐゴシック"/>
              </a:rPr>
              <a:t> </a:t>
            </a:r>
            <a:r>
              <a:rPr lang="de-AT" sz="1600" b="1" i="1" dirty="0" err="1" smtClean="0">
                <a:ea typeface="ＭＳ Ｐゴシック"/>
                <a:cs typeface="ＭＳ Ｐゴシック"/>
              </a:rPr>
              <a:t>Remediation</a:t>
            </a:r>
            <a:r>
              <a:rPr lang="de-AT" sz="1600" b="1" i="1" dirty="0" smtClean="0">
                <a:ea typeface="ＭＳ Ｐゴシック"/>
                <a:cs typeface="ＭＳ Ｐゴシック"/>
              </a:rPr>
              <a:t>“ </a:t>
            </a:r>
            <a:r>
              <a:rPr lang="de-AT" i="1" dirty="0" smtClean="0">
                <a:ea typeface="ＭＳ Ｐゴシック"/>
                <a:cs typeface="ＭＳ Ｐゴシック"/>
              </a:rPr>
              <a:t>	</a:t>
            </a:r>
            <a:r>
              <a:rPr lang="de-AT" sz="1200" dirty="0" smtClean="0">
                <a:ea typeface="ＭＳ Ｐゴシック"/>
                <a:cs typeface="ＭＳ Ｐゴシック"/>
              </a:rPr>
              <a:t>DOWNLOAD: </a:t>
            </a:r>
            <a:r>
              <a:rPr lang="de-AT" sz="1600" dirty="0" smtClean="0">
                <a:ea typeface="ＭＳ Ｐゴシック"/>
                <a:cs typeface="ＭＳ Ｐゴシック"/>
                <a:hlinkClick r:id="rId17"/>
              </a:rPr>
              <a:t>www.thehorinkogroup.org</a:t>
            </a:r>
            <a:endParaRPr lang="de-AT" sz="1600" dirty="0" smtClean="0">
              <a:ea typeface="ＭＳ Ｐゴシック"/>
              <a:cs typeface="ＭＳ Ｐゴシック"/>
            </a:endParaRPr>
          </a:p>
          <a:p>
            <a:pPr marL="34290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AT" sz="2000" dirty="0">
              <a:ea typeface="ＭＳ Ｐゴシック"/>
              <a:cs typeface="ＭＳ Ｐゴシック"/>
            </a:endParaRP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232012" y="709684"/>
            <a:ext cx="8683387" cy="4524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>
              <a:latin typeface="Verdana" pitchFamily="34" charset="0"/>
            </a:endParaRPr>
          </a:p>
        </p:txBody>
      </p:sp>
      <p:sp>
        <p:nvSpPr>
          <p:cNvPr id="8198" name="Untertitel 2"/>
          <p:cNvSpPr txBox="1">
            <a:spLocks/>
          </p:cNvSpPr>
          <p:nvPr/>
        </p:nvSpPr>
        <p:spPr bwMode="auto">
          <a:xfrm>
            <a:off x="4933950" y="5489575"/>
            <a:ext cx="3981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 sz="1600">
              <a:latin typeface="Verdana" pitchFamily="34" charset="0"/>
            </a:endParaRPr>
          </a:p>
        </p:txBody>
      </p:sp>
      <p:sp>
        <p:nvSpPr>
          <p:cNvPr id="8200" name="Titel 1"/>
          <p:cNvSpPr>
            <a:spLocks/>
          </p:cNvSpPr>
          <p:nvPr/>
        </p:nvSpPr>
        <p:spPr bwMode="auto">
          <a:xfrm>
            <a:off x="641445" y="680896"/>
            <a:ext cx="7667579" cy="4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400" b="1" dirty="0" smtClean="0">
                <a:solidFill>
                  <a:schemeClr val="bg1"/>
                </a:solidFill>
                <a:latin typeface="Verdana" pitchFamily="34" charset="0"/>
              </a:rPr>
              <a:t>SOURCES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3838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625064" y="39692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666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7981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16973" y="6125741"/>
            <a:ext cx="2133600" cy="255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07A8F0-95C5-4999-869E-90106B01821F}" type="slidenum">
              <a:rPr lang="en-US" smtClean="0">
                <a:solidFill>
                  <a:srgbClr val="335E65"/>
                </a:solidFill>
              </a:rPr>
              <a:pPr eaLnBrk="1" hangingPunct="1"/>
              <a:t>2</a:t>
            </a:fld>
            <a:endParaRPr lang="en-US" dirty="0" smtClean="0">
              <a:solidFill>
                <a:srgbClr val="335E65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98" y="900301"/>
            <a:ext cx="7792872" cy="839787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Agenda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798" y="2013868"/>
            <a:ext cx="7929348" cy="409483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dirty="0" smtClean="0"/>
              <a:t>Global round up of initiatives</a:t>
            </a:r>
          </a:p>
          <a:p>
            <a:pPr lvl="2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b="1" dirty="0" smtClean="0"/>
              <a:t>Asia and Australia</a:t>
            </a:r>
            <a:endParaRPr lang="en-US" sz="2400" b="1" dirty="0"/>
          </a:p>
          <a:p>
            <a:pPr lvl="2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b="1" dirty="0" smtClean="0"/>
              <a:t>Europe</a:t>
            </a:r>
          </a:p>
          <a:p>
            <a:pPr lvl="2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b="1" dirty="0" smtClean="0"/>
              <a:t>North &amp; South America</a:t>
            </a:r>
          </a:p>
          <a:p>
            <a:pPr lvl="3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200" b="1" i="1" dirty="0" smtClean="0"/>
              <a:t>Further International Efforts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dirty="0" smtClean="0"/>
              <a:t>Achievements and resources (highlights* since 2012)</a:t>
            </a:r>
          </a:p>
          <a:p>
            <a:pPr marL="0" indent="0" algn="r" eaLnBrk="1" hangingPunct="1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1600" b="1" dirty="0" smtClean="0"/>
              <a:t>*illustrative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6381328"/>
            <a:ext cx="91439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Sustainable Remediation </a:t>
            </a:r>
            <a:r>
              <a:rPr lang="en-US" i="1" dirty="0" smtClean="0"/>
              <a:t>– </a:t>
            </a:r>
            <a:r>
              <a:rPr lang="en-US" i="1" dirty="0" smtClean="0"/>
              <a:t>April, 15, 2014</a:t>
            </a:r>
            <a:endParaRPr lang="en-US" i="1" dirty="0"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5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44269" y="6120534"/>
            <a:ext cx="2133600" cy="255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07A8F0-95C5-4999-869E-90106B01821F}" type="slidenum">
              <a:rPr lang="en-US" smtClean="0">
                <a:solidFill>
                  <a:srgbClr val="335E65"/>
                </a:solidFill>
              </a:rPr>
              <a:pPr eaLnBrk="1" hangingPunct="1"/>
              <a:t>3</a:t>
            </a:fld>
            <a:endParaRPr lang="en-US" dirty="0" smtClean="0">
              <a:solidFill>
                <a:srgbClr val="335E65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764" y="2013867"/>
            <a:ext cx="8188036" cy="399114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dirty="0" err="1" smtClean="0"/>
              <a:t>SurF</a:t>
            </a:r>
            <a:r>
              <a:rPr lang="en-US" sz="2400" b="1" dirty="0" smtClean="0"/>
              <a:t> ANZ (Australia &amp; New Zealand, 2009)</a:t>
            </a:r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200" dirty="0"/>
              <a:t>c</a:t>
            </a:r>
            <a:r>
              <a:rPr lang="en-US" sz="2200" dirty="0" smtClean="0"/>
              <a:t>ollaborative stakeholder forum (within ALGA)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dirty="0" err="1" smtClean="0"/>
              <a:t>SuRF</a:t>
            </a:r>
            <a:r>
              <a:rPr lang="en-US" sz="2400" b="1" dirty="0" smtClean="0"/>
              <a:t> China (to be established 2014)</a:t>
            </a:r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200" dirty="0" smtClean="0"/>
              <a:t>E3 (engineering </a:t>
            </a:r>
            <a:r>
              <a:rPr lang="en-US" sz="2200" dirty="0" err="1" smtClean="0"/>
              <a:t>centres</a:t>
            </a:r>
            <a:r>
              <a:rPr lang="en-US" sz="2200" dirty="0" smtClean="0"/>
              <a:t>) platform &amp; </a:t>
            </a:r>
            <a:r>
              <a:rPr lang="en-US" sz="2200" dirty="0" err="1" smtClean="0"/>
              <a:t>SiteRem</a:t>
            </a:r>
            <a:endParaRPr lang="en-US" sz="2200" dirty="0" smtClean="0"/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b="1" dirty="0" err="1" smtClean="0"/>
              <a:t>SuRF</a:t>
            </a:r>
            <a:r>
              <a:rPr lang="en-US" sz="2400" b="1" dirty="0" smtClean="0"/>
              <a:t> Taiwan (since 2012)</a:t>
            </a:r>
          </a:p>
          <a:p>
            <a:pPr marL="611187" lvl="2" indent="-323850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200" dirty="0" smtClean="0"/>
              <a:t>working group within TASGEP (LOOK OUT: Los Angeles Environmental Forum, 7 – 14 August 2014) </a:t>
            </a:r>
            <a:endParaRPr lang="en-US" sz="2200" dirty="0"/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sz="2400" b="1" dirty="0" smtClean="0"/>
          </a:p>
          <a:p>
            <a:pPr marL="323850" lvl="1" indent="0" eaLnBrk="1" hangingPunct="1">
              <a:lnSpc>
                <a:spcPct val="114000"/>
              </a:lnSpc>
              <a:spcAft>
                <a:spcPts val="600"/>
              </a:spcAft>
              <a:buNone/>
              <a:defRPr/>
            </a:pPr>
            <a:endParaRPr lang="en-US" sz="2000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6381328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Sustainable Remediation </a:t>
            </a:r>
            <a:r>
              <a:rPr lang="en-US" i="1" dirty="0" smtClean="0"/>
              <a:t>Webinar </a:t>
            </a:r>
            <a:r>
              <a:rPr lang="en-US" i="1" dirty="0" smtClean="0"/>
              <a:t>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98" y="900301"/>
            <a:ext cx="7792872" cy="839787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Asia</a:t>
            </a:r>
            <a:r>
              <a:rPr lang="en-US" sz="3200" dirty="0"/>
              <a:t> &amp;</a:t>
            </a:r>
            <a:r>
              <a:rPr lang="en-US" sz="3200" dirty="0" smtClean="0"/>
              <a:t> Australia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3" descr="SuRF_her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6400"/>
          <a:stretch>
            <a:fillRect/>
          </a:stretch>
        </p:blipFill>
        <p:spPr bwMode="auto">
          <a:xfrm>
            <a:off x="8268932" y="1856095"/>
            <a:ext cx="608937" cy="17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5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71564" y="6106923"/>
            <a:ext cx="2133600" cy="255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07A8F0-95C5-4999-869E-90106B01821F}" type="slidenum">
              <a:rPr lang="en-US" smtClean="0">
                <a:solidFill>
                  <a:srgbClr val="335E65"/>
                </a:solidFill>
              </a:rPr>
              <a:pPr eaLnBrk="1" hangingPunct="1"/>
              <a:t>4</a:t>
            </a:fld>
            <a:endParaRPr lang="en-US" dirty="0" smtClean="0">
              <a:solidFill>
                <a:srgbClr val="335E65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6381328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Sustainable Remediation </a:t>
            </a:r>
            <a:r>
              <a:rPr lang="en-US" i="1" dirty="0" smtClean="0"/>
              <a:t>Webinar </a:t>
            </a:r>
            <a:r>
              <a:rPr lang="en-US" i="1" dirty="0" smtClean="0"/>
              <a:t>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98" y="900301"/>
            <a:ext cx="7792872" cy="839787"/>
          </a:xfrm>
        </p:spPr>
        <p:txBody>
          <a:bodyPr/>
          <a:lstStyle/>
          <a:p>
            <a:pPr algn="l" eaLnBrk="1" hangingPunct="1"/>
            <a:r>
              <a:rPr lang="en-US" sz="3200" dirty="0" err="1" smtClean="0"/>
              <a:t>SuRF</a:t>
            </a:r>
            <a:r>
              <a:rPr lang="en-US" sz="3200" dirty="0" smtClean="0"/>
              <a:t> ANZ - achievements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73" y="789950"/>
            <a:ext cx="1531231" cy="114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8764" y="1747734"/>
            <a:ext cx="8188036" cy="422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3850" indent="-323850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1188" indent="-287338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6987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0938" indent="-25082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3350" indent="-25082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Ongoing development of a Framework for SR.</a:t>
            </a:r>
          </a:p>
          <a:p>
            <a:r>
              <a:rPr lang="en-US" sz="2400" dirty="0" smtClean="0"/>
              <a:t>Organizing </a:t>
            </a:r>
            <a:r>
              <a:rPr lang="en-US" sz="2400" dirty="0" smtClean="0"/>
              <a:t>meetings and forums for SR dialogue</a:t>
            </a:r>
          </a:p>
          <a:p>
            <a:pPr lvl="1">
              <a:spcAft>
                <a:spcPts val="1200"/>
              </a:spcAft>
            </a:pPr>
            <a:r>
              <a:rPr lang="de-AT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CleanUp</a:t>
            </a:r>
            <a:r>
              <a:rPr lang="de-AT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2013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de-DE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alt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– 18 September 2013, </a:t>
            </a:r>
            <a:r>
              <a:rPr lang="en-US" altLang="de-DE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Melbourne)</a:t>
            </a:r>
            <a:endParaRPr lang="en-US" altLang="de-DE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/>
              <a:t>Establishing </a:t>
            </a:r>
            <a:r>
              <a:rPr lang="en-US" sz="2400" u="sng" dirty="0" err="1" smtClean="0"/>
              <a:t>SuRF</a:t>
            </a:r>
            <a:r>
              <a:rPr lang="en-US" sz="2400" u="sng" dirty="0" smtClean="0"/>
              <a:t> ANZ policy in consultation with members</a:t>
            </a:r>
            <a:r>
              <a:rPr lang="en-US" sz="2400" dirty="0" smtClean="0"/>
              <a:t> (e.g. March 2014 Internet Bulletin):</a:t>
            </a:r>
          </a:p>
          <a:p>
            <a:pPr lvl="1"/>
            <a:r>
              <a:rPr lang="de-AT" sz="2200" b="1" i="1" dirty="0" smtClean="0"/>
              <a:t>The </a:t>
            </a:r>
            <a:r>
              <a:rPr lang="de-AT" sz="2200" b="1" i="1" dirty="0" err="1" smtClean="0"/>
              <a:t>Sustainable</a:t>
            </a:r>
            <a:r>
              <a:rPr lang="de-AT" sz="2200" b="1" i="1" dirty="0" smtClean="0"/>
              <a:t> </a:t>
            </a:r>
            <a:r>
              <a:rPr lang="de-AT" sz="2200" b="1" i="1" dirty="0" err="1" smtClean="0"/>
              <a:t>Remediation</a:t>
            </a:r>
            <a:r>
              <a:rPr lang="de-AT" sz="2200" b="1" i="1" dirty="0" smtClean="0"/>
              <a:t> On-line </a:t>
            </a:r>
            <a:r>
              <a:rPr lang="de-AT" sz="2200" b="1" i="1" dirty="0" err="1" smtClean="0"/>
              <a:t>Dialogue</a:t>
            </a:r>
            <a:endParaRPr lang="de-AT" sz="2200" b="1" i="1" dirty="0" smtClean="0"/>
          </a:p>
          <a:p>
            <a:r>
              <a:rPr lang="en-US" sz="2400" dirty="0" smtClean="0"/>
              <a:t>Providing website-based SR tools</a:t>
            </a:r>
          </a:p>
          <a:p>
            <a:r>
              <a:rPr lang="en-US" sz="2400" dirty="0" smtClean="0"/>
              <a:t>Contributing to a national remediation framework (NRF) - being developed through CRC CARE.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47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44269" y="6120534"/>
            <a:ext cx="2133600" cy="255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07A8F0-95C5-4999-869E-90106B01821F}" type="slidenum">
              <a:rPr lang="en-US" smtClean="0">
                <a:solidFill>
                  <a:srgbClr val="335E65"/>
                </a:solidFill>
              </a:rPr>
              <a:pPr eaLnBrk="1" hangingPunct="1"/>
              <a:t>5</a:t>
            </a:fld>
            <a:endParaRPr lang="en-US" dirty="0" smtClean="0">
              <a:solidFill>
                <a:srgbClr val="335E65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764" y="2013867"/>
            <a:ext cx="8188036" cy="399114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dirty="0" smtClean="0"/>
              <a:t>COMMON FORUM </a:t>
            </a:r>
            <a:r>
              <a:rPr lang="en-US" sz="1800" dirty="0" smtClean="0"/>
              <a:t>(regulators and policy-makers network)</a:t>
            </a:r>
            <a:endParaRPr lang="en-US" sz="1800" b="1" dirty="0" smtClean="0"/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dirty="0" smtClean="0"/>
              <a:t>NICOLE </a:t>
            </a:r>
            <a:r>
              <a:rPr lang="en-US" sz="1800" dirty="0" smtClean="0"/>
              <a:t>(industry and business </a:t>
            </a:r>
            <a:r>
              <a:rPr lang="en-US" sz="1800" dirty="0"/>
              <a:t>network</a:t>
            </a:r>
            <a:r>
              <a:rPr lang="en-US" sz="1800" dirty="0" smtClean="0"/>
              <a:t>)</a:t>
            </a:r>
            <a:endParaRPr lang="en-US" sz="2400" b="1" dirty="0" smtClean="0"/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dirty="0" err="1" smtClean="0"/>
              <a:t>SuRF</a:t>
            </a:r>
            <a:r>
              <a:rPr lang="en-US" sz="2400" b="1" dirty="0"/>
              <a:t>-</a:t>
            </a:r>
            <a:r>
              <a:rPr lang="en-US" sz="2400" b="1" dirty="0" smtClean="0"/>
              <a:t>UK </a:t>
            </a:r>
            <a:r>
              <a:rPr lang="en-US" sz="2200" dirty="0" smtClean="0"/>
              <a:t>(since 2007)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dirty="0" err="1" smtClean="0"/>
              <a:t>SuRF</a:t>
            </a:r>
            <a:r>
              <a:rPr lang="en-US" sz="2400" b="1" dirty="0" smtClean="0"/>
              <a:t>-NL </a:t>
            </a:r>
            <a:r>
              <a:rPr lang="en-US" dirty="0" smtClean="0"/>
              <a:t>(informal Dutch network, since 2011)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dirty="0" err="1" smtClean="0"/>
              <a:t>SuRF</a:t>
            </a:r>
            <a:r>
              <a:rPr lang="en-US" sz="2400" b="1" dirty="0"/>
              <a:t>-</a:t>
            </a:r>
            <a:r>
              <a:rPr lang="en-US" sz="2400" b="1" dirty="0" smtClean="0"/>
              <a:t>Italy </a:t>
            </a:r>
            <a:r>
              <a:rPr lang="en-US" sz="2200" dirty="0" smtClean="0"/>
              <a:t>(since 2012)</a:t>
            </a:r>
            <a:endParaRPr lang="en-US" sz="2400" dirty="0" smtClean="0"/>
          </a:p>
          <a:p>
            <a:pPr marL="323850" lvl="1" indent="0" eaLnBrk="1" hangingPunct="1">
              <a:lnSpc>
                <a:spcPct val="114000"/>
              </a:lnSpc>
              <a:spcAft>
                <a:spcPts val="600"/>
              </a:spcAft>
              <a:buNone/>
              <a:defRPr/>
            </a:pPr>
            <a:endParaRPr lang="en-US" sz="2000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6381328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Sustainable Remediation </a:t>
            </a:r>
            <a:r>
              <a:rPr lang="en-US" i="1" dirty="0" smtClean="0"/>
              <a:t>Webinar </a:t>
            </a:r>
            <a:r>
              <a:rPr lang="en-US" i="1" dirty="0" smtClean="0"/>
              <a:t>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98" y="900301"/>
            <a:ext cx="7792872" cy="839787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Europe (1)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52" y="4143374"/>
            <a:ext cx="1210848" cy="5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urf logo_300d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5952" y="3306976"/>
            <a:ext cx="1210848" cy="688321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983" y="4913273"/>
            <a:ext cx="605424" cy="104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71564" y="6106923"/>
            <a:ext cx="2133600" cy="255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07A8F0-95C5-4999-869E-90106B01821F}" type="slidenum">
              <a:rPr lang="en-US" smtClean="0">
                <a:solidFill>
                  <a:srgbClr val="335E65"/>
                </a:solidFill>
              </a:rPr>
              <a:pPr eaLnBrk="1" hangingPunct="1"/>
              <a:t>6</a:t>
            </a:fld>
            <a:endParaRPr lang="en-US" dirty="0" smtClean="0">
              <a:solidFill>
                <a:srgbClr val="335E65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6381328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Sustainable Remediation </a:t>
            </a:r>
            <a:r>
              <a:rPr lang="en-US" i="1" dirty="0" smtClean="0"/>
              <a:t>Webinar </a:t>
            </a:r>
            <a:r>
              <a:rPr lang="en-US" i="1" dirty="0" smtClean="0"/>
              <a:t>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98" y="900301"/>
            <a:ext cx="7792872" cy="839787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Europe (2) - achievements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8764" y="1747734"/>
            <a:ext cx="8188036" cy="417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3850" indent="-323850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1188" indent="-287338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6987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0938" indent="-25082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3350" indent="-25082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NICOLE: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NICOLE-Workshop Green Remediation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Lisbon, Portugal;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June 12 - 14, 2013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NICOLE &amp; COMMON FORUM: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Risk-Informed and Sustainable Remediation (Joint Position Statement, June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2013)</a:t>
            </a:r>
          </a:p>
          <a:p>
            <a:pPr lvl="2"/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also: Dutch, French, German &amp; Italian translation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COMMON FORUM: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procurement as a further key for SR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 a project proposal to the European Commission</a:t>
            </a:r>
          </a:p>
        </p:txBody>
      </p:sp>
    </p:spTree>
    <p:extLst>
      <p:ext uri="{BB962C8B-B14F-4D97-AF65-F5344CB8AC3E}">
        <p14:creationId xmlns:p14="http://schemas.microsoft.com/office/powerpoint/2010/main" val="4021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71564" y="6106923"/>
            <a:ext cx="2133600" cy="255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07A8F0-95C5-4999-869E-90106B01821F}" type="slidenum">
              <a:rPr lang="en-US" smtClean="0">
                <a:solidFill>
                  <a:srgbClr val="335E65"/>
                </a:solidFill>
              </a:rPr>
              <a:pPr eaLnBrk="1" hangingPunct="1"/>
              <a:t>7</a:t>
            </a:fld>
            <a:endParaRPr lang="en-US" dirty="0" smtClean="0">
              <a:solidFill>
                <a:srgbClr val="335E65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6381328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Sustainable Remediation </a:t>
            </a:r>
            <a:r>
              <a:rPr lang="en-US" i="1" dirty="0" smtClean="0"/>
              <a:t>Webinar </a:t>
            </a:r>
            <a:r>
              <a:rPr lang="en-US" i="1" dirty="0" smtClean="0"/>
              <a:t>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98" y="900301"/>
            <a:ext cx="7792872" cy="839787"/>
          </a:xfrm>
        </p:spPr>
        <p:txBody>
          <a:bodyPr/>
          <a:lstStyle/>
          <a:p>
            <a:pPr algn="l" eaLnBrk="1" hangingPunct="1"/>
            <a:r>
              <a:rPr lang="en-US" sz="3200" dirty="0" err="1" smtClean="0"/>
              <a:t>SuRF</a:t>
            </a:r>
            <a:r>
              <a:rPr lang="en-US" sz="3200" dirty="0" smtClean="0"/>
              <a:t>-UK - achievements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12" y="2348843"/>
            <a:ext cx="3070745" cy="308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98764" y="1882939"/>
            <a:ext cx="5547194" cy="401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3850" indent="-323850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1188" indent="-287338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6987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0938" indent="-25082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3350" indent="-25082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00" b="1" dirty="0" smtClean="0"/>
              <a:t>Phase 3 results (2013)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see</a:t>
            </a:r>
            <a:r>
              <a:rPr lang="en-US" sz="2000" dirty="0"/>
              <a:t>: </a:t>
            </a:r>
            <a:r>
              <a:rPr lang="en-US" sz="2000" dirty="0" err="1"/>
              <a:t>SuRF</a:t>
            </a:r>
            <a:r>
              <a:rPr lang="en-US" sz="2000" dirty="0"/>
              <a:t>-UK Bulletin </a:t>
            </a:r>
            <a:r>
              <a:rPr lang="en-US" sz="2000" dirty="0" smtClean="0"/>
              <a:t>4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Sustainable </a:t>
            </a:r>
            <a:r>
              <a:rPr lang="en-US" sz="2000" dirty="0"/>
              <a:t>Management Practices (report &amp; excel spreadsheet)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Project Framing Guidance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Tier 1 – Qualitative </a:t>
            </a:r>
            <a:r>
              <a:rPr lang="en-US" sz="2000" dirty="0" smtClean="0"/>
              <a:t>Assessment</a:t>
            </a:r>
          </a:p>
          <a:p>
            <a:pPr>
              <a:lnSpc>
                <a:spcPct val="100000"/>
              </a:lnSpc>
            </a:pPr>
            <a:r>
              <a:rPr lang="en-US" sz="2600" b="1" dirty="0" smtClean="0"/>
              <a:t>first Case studies </a:t>
            </a:r>
            <a:r>
              <a:rPr lang="en-US" dirty="0" smtClean="0"/>
              <a:t>(October 2013)</a:t>
            </a:r>
          </a:p>
        </p:txBody>
      </p:sp>
    </p:spTree>
    <p:extLst>
      <p:ext uri="{BB962C8B-B14F-4D97-AF65-F5344CB8AC3E}">
        <p14:creationId xmlns:p14="http://schemas.microsoft.com/office/powerpoint/2010/main" val="41143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44269" y="6120534"/>
            <a:ext cx="2133600" cy="255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07A8F0-95C5-4999-869E-90106B01821F}" type="slidenum">
              <a:rPr lang="en-US" smtClean="0">
                <a:solidFill>
                  <a:srgbClr val="335E65"/>
                </a:solidFill>
              </a:rPr>
              <a:pPr eaLnBrk="1" hangingPunct="1"/>
              <a:t>8</a:t>
            </a:fld>
            <a:endParaRPr lang="en-US" dirty="0" smtClean="0">
              <a:solidFill>
                <a:srgbClr val="335E65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798" y="1740088"/>
            <a:ext cx="8188036" cy="422949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b="1" dirty="0" smtClean="0"/>
              <a:t>US EPA</a:t>
            </a:r>
            <a:endParaRPr lang="en-US" sz="1800" b="1" dirty="0" smtClean="0"/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b="1" dirty="0" smtClean="0"/>
              <a:t>ITRC </a:t>
            </a:r>
            <a:r>
              <a:rPr lang="en-US" b="1" dirty="0" smtClean="0"/>
              <a:t>(Interstate Technology &amp; Regulatory Council)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b="1" dirty="0" smtClean="0"/>
              <a:t>Environment Canada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endParaRPr lang="en-US" sz="1100" b="1" dirty="0" smtClean="0"/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b="1" dirty="0" smtClean="0"/>
              <a:t>SURF </a:t>
            </a:r>
            <a:r>
              <a:rPr lang="en-US" sz="2400" b="1" dirty="0"/>
              <a:t>(since 2006</a:t>
            </a:r>
            <a:r>
              <a:rPr lang="en-US" sz="2400" b="1" dirty="0" smtClean="0"/>
              <a:t>)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b="1" dirty="0" err="1" smtClean="0"/>
              <a:t>SuRF</a:t>
            </a:r>
            <a:r>
              <a:rPr lang="en-US" sz="2400" b="1" dirty="0" smtClean="0"/>
              <a:t> Brazil (since 2010)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b="1" dirty="0" err="1"/>
              <a:t>SuRF</a:t>
            </a:r>
            <a:r>
              <a:rPr lang="en-US" sz="2400" b="1" dirty="0"/>
              <a:t>-Canada (since 2011</a:t>
            </a:r>
            <a:r>
              <a:rPr lang="en-US" sz="2400" b="1" dirty="0" smtClean="0"/>
              <a:t>)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endParaRPr lang="en-US" sz="1100" b="1" dirty="0" smtClean="0"/>
          </a:p>
          <a:p>
            <a:pPr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b="1" dirty="0"/>
              <a:t>ASTM International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b="1" dirty="0"/>
              <a:t>[formerly: American Society for Testing and Materials (ASTM)] </a:t>
            </a:r>
          </a:p>
          <a:p>
            <a:pPr marL="323850" lvl="1" indent="0" eaLnBrk="1" hangingPunct="1">
              <a:lnSpc>
                <a:spcPct val="114000"/>
              </a:lnSpc>
              <a:spcAft>
                <a:spcPts val="600"/>
              </a:spcAft>
              <a:buNone/>
              <a:defRPr/>
            </a:pPr>
            <a:endParaRPr lang="en-US" sz="2000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6381328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Sustainable Remediation </a:t>
            </a:r>
            <a:r>
              <a:rPr lang="en-US" i="1" dirty="0" smtClean="0"/>
              <a:t>Webinar </a:t>
            </a:r>
            <a:r>
              <a:rPr lang="en-US" i="1" dirty="0" smtClean="0"/>
              <a:t>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98" y="900301"/>
            <a:ext cx="7792872" cy="839787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North America &amp; South America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71564" y="6106923"/>
            <a:ext cx="2133600" cy="255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07A8F0-95C5-4999-869E-90106B01821F}" type="slidenum">
              <a:rPr lang="en-US" smtClean="0">
                <a:solidFill>
                  <a:srgbClr val="335E65"/>
                </a:solidFill>
              </a:rPr>
              <a:pPr eaLnBrk="1" hangingPunct="1"/>
              <a:t>9</a:t>
            </a:fld>
            <a:endParaRPr lang="en-US" dirty="0" smtClean="0">
              <a:solidFill>
                <a:srgbClr val="335E65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6381328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i="1" dirty="0" smtClean="0"/>
              <a:t>Sustainable Remediation </a:t>
            </a:r>
            <a:r>
              <a:rPr lang="en-US" i="1" dirty="0" smtClean="0"/>
              <a:t>Webinar </a:t>
            </a:r>
            <a:r>
              <a:rPr lang="en-US" i="1" dirty="0" smtClean="0"/>
              <a:t>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7798" y="900301"/>
            <a:ext cx="7792872" cy="839787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North America - achievements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8764" y="1747733"/>
            <a:ext cx="8188036" cy="41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3850" indent="-323850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1188" indent="-287338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6987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0938" indent="-25082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3350" indent="-25082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 smtClean="0"/>
              <a:t>SURF (publications 2013):</a:t>
            </a:r>
          </a:p>
          <a:p>
            <a:pPr lvl="0"/>
            <a:r>
              <a:rPr lang="en-GB" dirty="0"/>
              <a:t>Integrating Remediation and Reuse to Achieve Whole-System Sustainability </a:t>
            </a:r>
            <a:r>
              <a:rPr lang="en-GB" dirty="0" smtClean="0"/>
              <a:t>Benefits</a:t>
            </a:r>
          </a:p>
          <a:p>
            <a:r>
              <a:rPr lang="en-GB" dirty="0" smtClean="0"/>
              <a:t>Groundwater </a:t>
            </a:r>
            <a:r>
              <a:rPr lang="en-GB" dirty="0"/>
              <a:t>Conservation And Reuse At Remediation Sites. Published December </a:t>
            </a:r>
            <a:r>
              <a:rPr lang="en-GB" dirty="0" smtClean="0"/>
              <a:t>2013.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2400" b="1" u="sng" dirty="0" smtClean="0"/>
              <a:t>ASTM (publications 2013):</a:t>
            </a:r>
            <a:endParaRPr lang="en-US" sz="2400" b="1" dirty="0"/>
          </a:p>
          <a:p>
            <a:r>
              <a:rPr lang="en-US" dirty="0" smtClean="0"/>
              <a:t>E2876 Standard Guide for Integrating Sustainable Objectives into Cleanup</a:t>
            </a:r>
          </a:p>
          <a:p>
            <a:r>
              <a:rPr lang="en-US" dirty="0" smtClean="0"/>
              <a:t>E2893 </a:t>
            </a:r>
            <a:r>
              <a:rPr lang="en-US" dirty="0"/>
              <a:t>Standard Guide for </a:t>
            </a:r>
            <a:r>
              <a:rPr lang="en-US" dirty="0" smtClean="0"/>
              <a:t>Greener Cleanups</a:t>
            </a:r>
          </a:p>
          <a:p>
            <a:pPr lvl="0"/>
            <a:endParaRPr lang="en-GB" dirty="0" smtClean="0"/>
          </a:p>
          <a:p>
            <a:pPr lvl="0"/>
            <a:endParaRPr lang="de-AT" sz="32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7798" y="6626085"/>
            <a:ext cx="5547194" cy="30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3850" indent="-323850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1188" indent="-287338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6987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0938" indent="-25082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3350" indent="-25082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1970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Umweltbundesamt">
  <a:themeElements>
    <a:clrScheme name="Umweltbundesamt">
      <a:dk1>
        <a:sysClr val="windowText" lastClr="000000"/>
      </a:dk1>
      <a:lt1>
        <a:sysClr val="window" lastClr="FFFFFF"/>
      </a:lt1>
      <a:dk2>
        <a:srgbClr val="008080"/>
      </a:dk2>
      <a:lt2>
        <a:srgbClr val="BFDFDF"/>
      </a:lt2>
      <a:accent1>
        <a:srgbClr val="7FBFBF"/>
      </a:accent1>
      <a:accent2>
        <a:srgbClr val="40A0A0"/>
      </a:accent2>
      <a:accent3>
        <a:srgbClr val="B2011D"/>
      </a:accent3>
      <a:accent4>
        <a:srgbClr val="722635"/>
      </a:accent4>
      <a:accent5>
        <a:srgbClr val="00A3DA"/>
      </a:accent5>
      <a:accent6>
        <a:srgbClr val="025277"/>
      </a:accent6>
      <a:hlink>
        <a:srgbClr val="008080"/>
      </a:hlink>
      <a:folHlink>
        <a:srgbClr val="008080"/>
      </a:folHlink>
    </a:clrScheme>
    <a:fontScheme name="Umweltbundesam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608</Words>
  <Application>Microsoft Office PowerPoint</Application>
  <PresentationFormat>On-screen Show (4:3)</PresentationFormat>
  <Paragraphs>130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Courier New</vt:lpstr>
      <vt:lpstr>Times New Roman</vt:lpstr>
      <vt:lpstr>Verdana</vt:lpstr>
      <vt:lpstr>Wingdings</vt:lpstr>
      <vt:lpstr>PPT-Umweltbundesamt</vt:lpstr>
      <vt:lpstr>PowerPoint Presentation</vt:lpstr>
      <vt:lpstr>Agenda</vt:lpstr>
      <vt:lpstr>Asia &amp; Australia</vt:lpstr>
      <vt:lpstr>SuRF ANZ - achievements</vt:lpstr>
      <vt:lpstr>Europe (1)</vt:lpstr>
      <vt:lpstr>Europe (2) - achievements</vt:lpstr>
      <vt:lpstr>SuRF-UK - achievements</vt:lpstr>
      <vt:lpstr>North America &amp; South America</vt:lpstr>
      <vt:lpstr>North America - achievements</vt:lpstr>
      <vt:lpstr>Other International Efforts</vt:lpstr>
      <vt:lpstr>PowerPoint Presentation</vt:lpstr>
      <vt:lpstr>PowerPoint Presentation</vt:lpstr>
    </vt:vector>
  </TitlesOfParts>
  <Company>Umweltbundesamt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kaitna</dc:creator>
  <cp:lastModifiedBy>Pachon, Carlos</cp:lastModifiedBy>
  <cp:revision>295</cp:revision>
  <cp:lastPrinted>2014-04-14T12:23:08Z</cp:lastPrinted>
  <dcterms:created xsi:type="dcterms:W3CDTF">2009-06-26T09:35:22Z</dcterms:created>
  <dcterms:modified xsi:type="dcterms:W3CDTF">2014-04-14T15:22:43Z</dcterms:modified>
</cp:coreProperties>
</file>